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28"/>
  </p:notesMasterIdLst>
  <p:sldIdLst>
    <p:sldId id="256" r:id="rId3"/>
    <p:sldId id="285" r:id="rId4"/>
    <p:sldId id="287" r:id="rId5"/>
    <p:sldId id="286" r:id="rId6"/>
    <p:sldId id="257" r:id="rId7"/>
    <p:sldId id="279" r:id="rId8"/>
    <p:sldId id="282" r:id="rId9"/>
    <p:sldId id="281" r:id="rId10"/>
    <p:sldId id="283" r:id="rId11"/>
    <p:sldId id="288" r:id="rId12"/>
    <p:sldId id="258" r:id="rId13"/>
    <p:sldId id="260" r:id="rId14"/>
    <p:sldId id="261" r:id="rId15"/>
    <p:sldId id="262" r:id="rId16"/>
    <p:sldId id="263" r:id="rId17"/>
    <p:sldId id="265" r:id="rId18"/>
    <p:sldId id="267" r:id="rId19"/>
    <p:sldId id="268" r:id="rId20"/>
    <p:sldId id="269" r:id="rId21"/>
    <p:sldId id="270" r:id="rId22"/>
    <p:sldId id="271" r:id="rId23"/>
    <p:sldId id="273" r:id="rId24"/>
    <p:sldId id="278" r:id="rId25"/>
    <p:sldId id="266" r:id="rId26"/>
    <p:sldId id="284"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54"/>
      </p:cViewPr>
      <p:guideLst>
        <p:guide orient="horz" pos="2160"/>
        <p:guide pos="2880"/>
      </p:guideLst>
    </p:cSldViewPr>
  </p:slideViewPr>
  <p:notesTextViewPr>
    <p:cViewPr>
      <p:scale>
        <a:sx n="1" d="1"/>
        <a:sy n="1" d="1"/>
      </p:scale>
      <p:origin x="0" y="0"/>
    </p:cViewPr>
  </p:notesTextViewPr>
  <p:sorterViewPr>
    <p:cViewPr>
      <p:scale>
        <a:sx n="100" d="100"/>
        <a:sy n="100" d="100"/>
      </p:scale>
      <p:origin x="0" y="22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19827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lvl="0" indent="-342900" algn="l" rtl="0">
              <a:spcBef>
                <a:spcPts val="360"/>
              </a:spcBef>
              <a:spcAft>
                <a:spcPts val="0"/>
              </a:spcAft>
              <a:defRPr>
                <a:solidFill>
                  <a:schemeClr val="dk1"/>
                </a:solidFill>
                <a:latin typeface="Calibri"/>
                <a:ea typeface="Calibri"/>
                <a:cs typeface="Calibri"/>
                <a:sym typeface="Calibri"/>
              </a:defRPr>
            </a:lvl1pPr>
            <a:lvl2pPr marL="742950" lvl="1" indent="-285750" algn="l" rtl="0">
              <a:spcBef>
                <a:spcPts val="360"/>
              </a:spcBef>
              <a:spcAft>
                <a:spcPts val="0"/>
              </a:spcAft>
              <a:defRPr>
                <a:solidFill>
                  <a:schemeClr val="dk1"/>
                </a:solidFill>
                <a:latin typeface="Calibri"/>
                <a:ea typeface="Calibri"/>
                <a:cs typeface="Calibri"/>
                <a:sym typeface="Calibri"/>
              </a:defRPr>
            </a:lvl2pPr>
            <a:lvl3pPr marL="1143000" lvl="2"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3pPr>
            <a:lvl4pPr marL="1600200" lvl="3"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4pPr>
            <a:lvl5pPr marL="2057400" lvl="4"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6" name="Shape 4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OBJEC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lvl="0" indent="-342900" algn="l" rtl="0">
              <a:spcBef>
                <a:spcPts val="360"/>
              </a:spcBef>
              <a:spcAft>
                <a:spcPts val="0"/>
              </a:spcAft>
              <a:defRPr>
                <a:solidFill>
                  <a:schemeClr val="dk1"/>
                </a:solidFill>
                <a:latin typeface="Calibri"/>
                <a:ea typeface="Calibri"/>
                <a:cs typeface="Calibri"/>
                <a:sym typeface="Calibri"/>
              </a:defRPr>
            </a:lvl1pPr>
            <a:lvl2pPr marL="742950" lvl="1" indent="-285750" algn="l" rtl="0">
              <a:spcBef>
                <a:spcPts val="360"/>
              </a:spcBef>
              <a:spcAft>
                <a:spcPts val="0"/>
              </a:spcAft>
              <a:defRPr>
                <a:solidFill>
                  <a:schemeClr val="dk1"/>
                </a:solidFill>
                <a:latin typeface="Calibri"/>
                <a:ea typeface="Calibri"/>
                <a:cs typeface="Calibri"/>
                <a:sym typeface="Calibri"/>
              </a:defRPr>
            </a:lvl2pPr>
            <a:lvl3pPr marL="1143000" lvl="2"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3pPr>
            <a:lvl4pPr marL="1600200" lvl="3"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4pPr>
            <a:lvl5pPr marL="2057400" lvl="4"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l" rtl="0">
              <a:spcBef>
                <a:spcPts val="0"/>
              </a:spcBef>
              <a:spcAft>
                <a:spcPts val="0"/>
              </a:spcAft>
              <a:defRPr sz="32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defRPr sz="32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defRPr sz="32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defRPr sz="32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defRPr sz="32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360"/>
              </a:spcBef>
              <a:spcAft>
                <a:spcPts val="0"/>
              </a:spcAft>
              <a:buClr>
                <a:srgbClr val="888888"/>
              </a:buClr>
              <a:buFont typeface="Calibri"/>
              <a:buNone/>
              <a:defRPr sz="1800" b="0" i="0" u="none" strike="noStrike" cap="none">
                <a:solidFill>
                  <a:srgbClr val="888888"/>
                </a:solidFill>
                <a:latin typeface="Calibri"/>
                <a:ea typeface="Calibri"/>
                <a:cs typeface="Calibri"/>
                <a:sym typeface="Calibri"/>
              </a:defRPr>
            </a:lvl1pPr>
            <a:lvl2pPr marL="457200" marR="0" lvl="1" indent="0" algn="ctr" rtl="0">
              <a:spcBef>
                <a:spcPts val="360"/>
              </a:spcBef>
              <a:spcAft>
                <a:spcPts val="0"/>
              </a:spcAft>
              <a:buClr>
                <a:srgbClr val="888888"/>
              </a:buClr>
              <a:buFont typeface="Calibri"/>
              <a:buNone/>
              <a:defRPr sz="1800" b="0" i="0" u="none" strike="noStrike" cap="none">
                <a:solidFill>
                  <a:srgbClr val="888888"/>
                </a:solidFill>
                <a:latin typeface="Calibri"/>
                <a:ea typeface="Calibri"/>
                <a:cs typeface="Calibri"/>
                <a:sym typeface="Calibri"/>
              </a:defRPr>
            </a:lvl2pPr>
            <a:lvl3pPr marL="914400" marR="0" lvl="2" indent="0" algn="ctr" rtl="0">
              <a:spcBef>
                <a:spcPts val="360"/>
              </a:spcBef>
              <a:spcAft>
                <a:spcPts val="0"/>
              </a:spcAft>
              <a:buClr>
                <a:srgbClr val="888888"/>
              </a:buClr>
              <a:buFont typeface="Calibri"/>
              <a:buNone/>
              <a:defRPr sz="1800" b="0" i="0" u="none" strike="noStrike" cap="none">
                <a:solidFill>
                  <a:srgbClr val="888888"/>
                </a:solidFill>
                <a:latin typeface="Calibri"/>
                <a:ea typeface="Calibri"/>
                <a:cs typeface="Calibri"/>
                <a:sym typeface="Calibri"/>
              </a:defRPr>
            </a:lvl3pPr>
            <a:lvl4pPr marL="1371600" marR="0" lvl="3" indent="0" algn="ctr" rtl="0">
              <a:spcBef>
                <a:spcPts val="360"/>
              </a:spcBef>
              <a:spcAft>
                <a:spcPts val="0"/>
              </a:spcAft>
              <a:buClr>
                <a:srgbClr val="888888"/>
              </a:buClr>
              <a:buFont typeface="Calibri"/>
              <a:buNone/>
              <a:defRPr sz="1800" b="0" i="0" u="none" strike="noStrike" cap="none">
                <a:solidFill>
                  <a:srgbClr val="888888"/>
                </a:solidFill>
                <a:latin typeface="Calibri"/>
                <a:ea typeface="Calibri"/>
                <a:cs typeface="Calibri"/>
                <a:sym typeface="Calibri"/>
              </a:defRPr>
            </a:lvl4pPr>
            <a:lvl5pPr marL="1828800" marR="0" lvl="4" indent="0" algn="ctr" rtl="0">
              <a:spcBef>
                <a:spcPts val="360"/>
              </a:spcBef>
              <a:spcAft>
                <a:spcPts val="0"/>
              </a:spcAft>
              <a:buClr>
                <a:srgbClr val="888888"/>
              </a:buClr>
              <a:buFont typeface="Calibri"/>
              <a:buNone/>
              <a:defRPr sz="18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cSld name="VERTICAL_TITLE_AND_VERTICAL_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342900" algn="l" rtl="0">
              <a:spcBef>
                <a:spcPts val="360"/>
              </a:spcBef>
              <a:spcAft>
                <a:spcPts val="0"/>
              </a:spcAft>
              <a:defRPr>
                <a:solidFill>
                  <a:schemeClr val="dk1"/>
                </a:solidFill>
                <a:latin typeface="Calibri"/>
                <a:ea typeface="Calibri"/>
                <a:cs typeface="Calibri"/>
                <a:sym typeface="Calibri"/>
              </a:defRPr>
            </a:lvl1pPr>
            <a:lvl2pPr marL="742950" lvl="1" indent="-285750" algn="l" rtl="0">
              <a:spcBef>
                <a:spcPts val="360"/>
              </a:spcBef>
              <a:spcAft>
                <a:spcPts val="0"/>
              </a:spcAft>
              <a:defRPr>
                <a:solidFill>
                  <a:schemeClr val="dk1"/>
                </a:solidFill>
                <a:latin typeface="Calibri"/>
                <a:ea typeface="Calibri"/>
                <a:cs typeface="Calibri"/>
                <a:sym typeface="Calibri"/>
              </a:defRPr>
            </a:lvl2pPr>
            <a:lvl3pPr marL="1143000" lvl="2"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3pPr>
            <a:lvl4pPr marL="1600200" lvl="3"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4pPr>
            <a:lvl5pPr marL="2057400" lvl="4"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vertTx">
  <p:cSld name="VERTICAL_TEX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lvl="0" indent="-342900" algn="l" rtl="0">
              <a:spcBef>
                <a:spcPts val="360"/>
              </a:spcBef>
              <a:spcAft>
                <a:spcPts val="0"/>
              </a:spcAft>
              <a:defRPr>
                <a:solidFill>
                  <a:schemeClr val="dk1"/>
                </a:solidFill>
                <a:latin typeface="Calibri"/>
                <a:ea typeface="Calibri"/>
                <a:cs typeface="Calibri"/>
                <a:sym typeface="Calibri"/>
              </a:defRPr>
            </a:lvl1pPr>
            <a:lvl2pPr marL="742950" lvl="1" indent="-285750" algn="l" rtl="0">
              <a:spcBef>
                <a:spcPts val="360"/>
              </a:spcBef>
              <a:spcAft>
                <a:spcPts val="0"/>
              </a:spcAft>
              <a:defRPr>
                <a:solidFill>
                  <a:schemeClr val="dk1"/>
                </a:solidFill>
                <a:latin typeface="Calibri"/>
                <a:ea typeface="Calibri"/>
                <a:cs typeface="Calibri"/>
                <a:sym typeface="Calibri"/>
              </a:defRPr>
            </a:lvl2pPr>
            <a:lvl3pPr marL="1143000" lvl="2"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3pPr>
            <a:lvl4pPr marL="1600200" lvl="3"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4pPr>
            <a:lvl5pPr marL="2057400" lvl="4" indent="-158750" algn="l" rtl="0">
              <a:spcBef>
                <a:spcPts val="360"/>
              </a:spcBef>
              <a:spcAft>
                <a:spcPts val="0"/>
              </a:spcAft>
              <a:buClr>
                <a:schemeClr val="dk1"/>
              </a:buClr>
              <a:buFont typeface="Arial"/>
              <a:buChar char="●"/>
              <a:defRPr>
                <a:solidFill>
                  <a:schemeClr val="dk1"/>
                </a:solidFill>
                <a:latin typeface="Calibri"/>
                <a:ea typeface="Calibri"/>
                <a:cs typeface="Calibri"/>
                <a:sym typeface="Calibri"/>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_WITH_CAPTION_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0"/>
              </a:spcBef>
              <a:buClr>
                <a:srgbClr val="898989"/>
              </a:buClr>
              <a:buFont typeface="Calibri"/>
              <a:buNone/>
              <a:defRPr sz="3200" b="0" i="0" u="none" strike="noStrike" cap="none">
                <a:solidFill>
                  <a:srgbClr val="898989"/>
                </a:solidFill>
                <a:latin typeface="Calibri"/>
                <a:ea typeface="Calibri"/>
                <a:cs typeface="Calibri"/>
                <a:sym typeface="Calibri"/>
              </a:defRPr>
            </a:lvl1pPr>
            <a:lvl2pPr marL="457200" marR="0" lvl="1" indent="0" algn="l" rtl="0">
              <a:spcBef>
                <a:spcPts val="0"/>
              </a:spcBef>
              <a:buFont typeface="Arial"/>
              <a:buNone/>
              <a:defRPr sz="2800" b="0" i="0" u="none" strike="noStrike" cap="none"/>
            </a:lvl2pPr>
            <a:lvl3pPr marL="914400" marR="0" lvl="2" indent="0" algn="l" rtl="0">
              <a:spcBef>
                <a:spcPts val="0"/>
              </a:spcBef>
              <a:buFont typeface="Arial"/>
              <a:buNone/>
              <a:defRPr sz="2400" b="0" i="0" u="none" strike="noStrike" cap="none"/>
            </a:lvl3pPr>
            <a:lvl4pPr marL="1371600" marR="0" lvl="3" indent="0" algn="l" rtl="0">
              <a:spcBef>
                <a:spcPts val="0"/>
              </a:spcBef>
              <a:buFont typeface="Arial"/>
              <a:buNone/>
              <a:defRPr sz="2000" b="0" i="0" u="none" strike="noStrike" cap="none"/>
            </a:lvl4pPr>
            <a:lvl5pPr marL="1828800" marR="0" lvl="4" indent="0" algn="l" rtl="0">
              <a:spcBef>
                <a:spcPts val="0"/>
              </a:spcBef>
              <a:buFont typeface="Arial"/>
              <a:buNone/>
              <a:defRPr sz="2000" b="0" i="0" u="none" strike="noStrike" cap="none"/>
            </a:lvl5pPr>
            <a:lvl6pPr marL="2286000" marR="0" lvl="5" indent="0" algn="l" rtl="0">
              <a:spcBef>
                <a:spcPts val="0"/>
              </a:spcBef>
              <a:buFont typeface="Arial"/>
              <a:buNone/>
              <a:defRPr sz="2000" b="0" i="0" u="none" strike="noStrike" cap="none"/>
            </a:lvl6pPr>
            <a:lvl7pPr marL="2743200" marR="0" lvl="6" indent="0" algn="l" rtl="0">
              <a:spcBef>
                <a:spcPts val="0"/>
              </a:spcBef>
              <a:buFont typeface="Arial"/>
              <a:buNone/>
              <a:defRPr sz="2000" b="0" i="0" u="none" strike="noStrike" cap="none"/>
            </a:lvl7pPr>
            <a:lvl8pPr marL="3200400" marR="0" lvl="7" indent="0" algn="l" rtl="0">
              <a:spcBef>
                <a:spcPts val="0"/>
              </a:spcBef>
              <a:buFont typeface="Arial"/>
              <a:buNone/>
              <a:defRPr sz="2000" b="0" i="0" u="none" strike="noStrike" cap="none"/>
            </a:lvl8pPr>
            <a:lvl9pPr marL="3657600" marR="0" lvl="8" indent="0" algn="l" rtl="0">
              <a:spcBef>
                <a:spcPts val="0"/>
              </a:spcBef>
              <a:buFont typeface="Arial"/>
              <a:buNone/>
              <a:defRPr sz="2000" b="0" i="0" u="none" strike="noStrike" cap="none"/>
            </a:lvl9pPr>
          </a:lstStyle>
          <a:p>
            <a:endParaRPr/>
          </a:p>
        </p:txBody>
      </p:sp>
      <p:sp>
        <p:nvSpPr>
          <p:cNvPr id="26" name="Shape 2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cSld name="OBJECT_WITH_CAPTION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cSld name="TWO_OBJECTS_WITH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cSld name="TWO_OBJECT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762000"/>
            <a:ext cx="8229600" cy="808037"/>
          </a:xfrm>
          <a:prstGeom prst="rect">
            <a:avLst/>
          </a:prstGeom>
          <a:noFill/>
          <a:ln>
            <a:noFill/>
          </a:ln>
        </p:spPr>
        <p:txBody>
          <a:bodyPr lIns="91425" tIns="91425" rIns="91425" bIns="91425" anchor="t" anchorCtr="0"/>
          <a:lstStyle>
            <a:lvl1pPr lvl="0" algn="l" rtl="0">
              <a:spcBef>
                <a:spcPts val="0"/>
              </a:spcBef>
              <a:spcAft>
                <a:spcPts val="0"/>
              </a:spcAft>
              <a:defRPr sz="3200">
                <a:solidFill>
                  <a:schemeClr val="dk1"/>
                </a:solidFill>
                <a:latin typeface="Calibri"/>
                <a:ea typeface="Calibri"/>
                <a:cs typeface="Calibri"/>
                <a:sym typeface="Calibri"/>
              </a:defRPr>
            </a:lvl1pPr>
            <a:lvl2pPr lvl="1" algn="l" rtl="0">
              <a:spcBef>
                <a:spcPts val="0"/>
              </a:spcBef>
              <a:spcAft>
                <a:spcPts val="0"/>
              </a:spcAft>
              <a:defRPr sz="3200">
                <a:solidFill>
                  <a:schemeClr val="dk1"/>
                </a:solidFill>
                <a:latin typeface="Calibri"/>
                <a:ea typeface="Calibri"/>
                <a:cs typeface="Calibri"/>
                <a:sym typeface="Calibri"/>
              </a:defRPr>
            </a:lvl2pPr>
            <a:lvl3pPr lvl="2" algn="l" rtl="0">
              <a:spcBef>
                <a:spcPts val="0"/>
              </a:spcBef>
              <a:spcAft>
                <a:spcPts val="0"/>
              </a:spcAft>
              <a:defRPr sz="3200">
                <a:solidFill>
                  <a:schemeClr val="dk1"/>
                </a:solidFill>
                <a:latin typeface="Calibri"/>
                <a:ea typeface="Calibri"/>
                <a:cs typeface="Calibri"/>
                <a:sym typeface="Calibri"/>
              </a:defRPr>
            </a:lvl3pPr>
            <a:lvl4pPr lvl="3" algn="l" rtl="0">
              <a:spcBef>
                <a:spcPts val="0"/>
              </a:spcBef>
              <a:spcAft>
                <a:spcPts val="0"/>
              </a:spcAft>
              <a:defRPr sz="3200">
                <a:solidFill>
                  <a:schemeClr val="dk1"/>
                </a:solidFill>
                <a:latin typeface="Calibri"/>
                <a:ea typeface="Calibri"/>
                <a:cs typeface="Calibri"/>
                <a:sym typeface="Calibri"/>
              </a:defRPr>
            </a:lvl4pPr>
            <a:lvl5pPr lvl="4" algn="l" rtl="0">
              <a:spcBef>
                <a:spcPts val="0"/>
              </a:spcBef>
              <a:spcAft>
                <a:spcPts val="0"/>
              </a:spcAft>
              <a:defRPr sz="3200">
                <a:solidFill>
                  <a:schemeClr val="dk1"/>
                </a:solidFill>
                <a:latin typeface="Calibri"/>
                <a:ea typeface="Calibri"/>
                <a:cs typeface="Calibri"/>
                <a:sym typeface="Calibri"/>
              </a:defRPr>
            </a:lvl5pPr>
            <a:lvl6pPr marL="457200" lvl="5" algn="ctr" rtl="0">
              <a:spcBef>
                <a:spcPts val="0"/>
              </a:spcBef>
              <a:spcAft>
                <a:spcPts val="0"/>
              </a:spcAft>
              <a:defRPr sz="4400">
                <a:solidFill>
                  <a:schemeClr val="dk1"/>
                </a:solidFill>
                <a:latin typeface="Calibri"/>
                <a:ea typeface="Calibri"/>
                <a:cs typeface="Calibri"/>
                <a:sym typeface="Calibri"/>
              </a:defRPr>
            </a:lvl6pPr>
            <a:lvl7pPr marL="914400" lvl="6" algn="ctr" rtl="0">
              <a:spcBef>
                <a:spcPts val="0"/>
              </a:spcBef>
              <a:spcAft>
                <a:spcPts val="0"/>
              </a:spcAft>
              <a:defRPr sz="4400">
                <a:solidFill>
                  <a:schemeClr val="dk1"/>
                </a:solidFill>
                <a:latin typeface="Calibri"/>
                <a:ea typeface="Calibri"/>
                <a:cs typeface="Calibri"/>
                <a:sym typeface="Calibri"/>
              </a:defRPr>
            </a:lvl7pPr>
            <a:lvl8pPr marL="1371600" lvl="7" algn="ctr" rtl="0">
              <a:spcBef>
                <a:spcPts val="0"/>
              </a:spcBef>
              <a:spcAft>
                <a:spcPts val="0"/>
              </a:spcAft>
              <a:defRPr sz="4400">
                <a:solidFill>
                  <a:schemeClr val="dk1"/>
                </a:solidFill>
                <a:latin typeface="Calibri"/>
                <a:ea typeface="Calibri"/>
                <a:cs typeface="Calibri"/>
                <a:sym typeface="Calibri"/>
              </a:defRPr>
            </a:lvl8pPr>
            <a:lvl9pPr marL="1828800" lvl="8"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3" name="Shape 4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a:blip r:embed="rId13">
            <a:alphaModFix/>
          </a:blip>
          <a:stretch>
            <a:fillRect/>
          </a:stretch>
        </p:blipFill>
        <p:spPr>
          <a:xfrm>
            <a:off x="0" y="0"/>
            <a:ext cx="9143999" cy="977900"/>
          </a:xfrm>
          <a:prstGeom prst="rect">
            <a:avLst/>
          </a:prstGeom>
          <a:noFill/>
          <a:ln>
            <a:noFill/>
          </a:ln>
        </p:spPr>
      </p:pic>
      <p:sp>
        <p:nvSpPr>
          <p:cNvPr id="7" name="Shape 7"/>
          <p:cNvSpPr txBox="1">
            <a:spLocks noGrp="1"/>
          </p:cNvSpPr>
          <p:nvPr>
            <p:ph type="title"/>
          </p:nvPr>
        </p:nvSpPr>
        <p:spPr>
          <a:xfrm>
            <a:off x="457200" y="762000"/>
            <a:ext cx="8229600" cy="808037"/>
          </a:xfrm>
          <a:prstGeom prst="rect">
            <a:avLst/>
          </a:prstGeom>
          <a:noFill/>
          <a:ln>
            <a:noFill/>
          </a:ln>
        </p:spPr>
        <p:txBody>
          <a:bodyPr lIns="91425" tIns="91425" rIns="91425" bIns="91425" anchor="ctr" anchorCtr="0"/>
          <a:lstStyle>
            <a:lvl1pPr marL="0" marR="0" lvl="0" indent="0" algn="l" rtl="0">
              <a:spcBef>
                <a:spcPts val="0"/>
              </a:spcBef>
              <a:spcAft>
                <a:spcPts val="0"/>
              </a:spcAft>
              <a:defRPr sz="32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defRPr sz="32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defRPr sz="32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defRPr sz="32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defRPr sz="32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342900" algn="l" rtl="0">
              <a:spcBef>
                <a:spcPts val="360"/>
              </a:spcBef>
              <a:spcAft>
                <a:spcPts val="0"/>
              </a:spcAft>
              <a:defRPr sz="1800" b="0" i="0" u="none" strike="noStrike" cap="none">
                <a:solidFill>
                  <a:schemeClr val="dk1"/>
                </a:solidFill>
                <a:latin typeface="Calibri"/>
                <a:ea typeface="Calibri"/>
                <a:cs typeface="Calibri"/>
                <a:sym typeface="Calibri"/>
              </a:defRPr>
            </a:lvl1pPr>
            <a:lvl2pPr marL="742950" marR="0" lvl="1" indent="-285750" algn="l" rtl="0">
              <a:spcBef>
                <a:spcPts val="360"/>
              </a:spcBef>
              <a:spcAft>
                <a:spcPts val="0"/>
              </a:spcAft>
              <a:defRPr sz="1800" b="0" i="0" u="none" strike="noStrike" cap="none">
                <a:solidFill>
                  <a:schemeClr val="dk1"/>
                </a:solidFill>
                <a:latin typeface="Calibri"/>
                <a:ea typeface="Calibri"/>
                <a:cs typeface="Calibri"/>
                <a:sym typeface="Calibri"/>
              </a:defRPr>
            </a:lvl2pPr>
            <a:lvl3pPr marL="1143000" marR="0" lvl="2"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3pPr>
            <a:lvl4pPr marL="1600200" marR="0" lvl="3"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4pPr>
            <a:lvl5pPr marL="2057400" marR="0" lvl="4"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5pPr>
            <a:lvl6pPr marL="2514600" marR="0" lvl="5"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 name="Shape 1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98989"/>
              </a:solidFill>
              <a:latin typeface="Calibri"/>
              <a:ea typeface="Calibri"/>
              <a:cs typeface="Calibri"/>
              <a:sym typeface="Calibri"/>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
        <p:nvSpPr>
          <p:cNvPr id="12" name="Shape 12"/>
          <p:cNvSpPr txBox="1"/>
          <p:nvPr/>
        </p:nvSpPr>
        <p:spPr>
          <a:xfrm>
            <a:off x="0" y="0"/>
            <a:ext cx="3886200" cy="457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1" i="0" u="none" strike="noStrike" cap="none">
                <a:solidFill>
                  <a:schemeClr val="lt1"/>
                </a:solidFill>
                <a:latin typeface="Calibri"/>
                <a:ea typeface="Calibri"/>
                <a:cs typeface="Calibri"/>
                <a:sym typeface="Calibri"/>
              </a:rPr>
              <a:t> </a:t>
            </a:r>
            <a:r>
              <a:rPr lang="en-US" sz="2200" b="1" i="0" u="none" strike="noStrike" cap="none">
                <a:solidFill>
                  <a:schemeClr val="lt1"/>
                </a:solidFill>
                <a:latin typeface="Calibri"/>
                <a:ea typeface="Calibri"/>
                <a:cs typeface="Calibri"/>
                <a:sym typeface="Calibri"/>
              </a:rPr>
              <a:t>Lesson Overview</a:t>
            </a:r>
          </a:p>
        </p:txBody>
      </p:sp>
      <p:sp>
        <p:nvSpPr>
          <p:cNvPr id="13" name="Shape 13"/>
          <p:cNvSpPr txBox="1"/>
          <p:nvPr/>
        </p:nvSpPr>
        <p:spPr>
          <a:xfrm>
            <a:off x="2971800" y="0"/>
            <a:ext cx="5943599" cy="762000"/>
          </a:xfrm>
          <a:prstGeom prst="rect">
            <a:avLst/>
          </a:prstGeom>
          <a:noFill/>
          <a:ln>
            <a:noFill/>
          </a:ln>
        </p:spPr>
        <p:txBody>
          <a:bodyPr lIns="91425" tIns="45700" rIns="91425" bIns="45700" anchor="t" anchorCtr="0">
            <a:noAutofit/>
          </a:bodyPr>
          <a:lstStyle/>
          <a:p>
            <a:pPr marL="0" marR="0" lvl="0" indent="0" algn="l" rtl="0">
              <a:spcBef>
                <a:spcPts val="440"/>
              </a:spcBef>
              <a:buClr>
                <a:schemeClr val="dk1"/>
              </a:buClr>
              <a:buSzPct val="25000"/>
              <a:buFont typeface="Calibri"/>
              <a:buNone/>
            </a:pPr>
            <a:r>
              <a:rPr lang="en-US" sz="2200" b="0" i="0" u="none" strike="noStrike" cap="none">
                <a:solidFill>
                  <a:schemeClr val="lt1"/>
                </a:solidFill>
                <a:latin typeface="Calibri"/>
                <a:ea typeface="Calibri"/>
                <a:cs typeface="Calibri"/>
                <a:sym typeface="Calibri"/>
              </a:rPr>
              <a:t>Limits to Growth</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a:blip r:embed="rId3">
            <a:alphaModFix/>
          </a:blip>
          <a:stretch>
            <a:fillRect/>
          </a:stretch>
        </p:blipFill>
        <p:spPr>
          <a:xfrm>
            <a:off x="0" y="0"/>
            <a:ext cx="9143999" cy="977900"/>
          </a:xfrm>
          <a:prstGeom prst="rect">
            <a:avLst/>
          </a:prstGeom>
          <a:noFill/>
          <a:ln>
            <a:noFill/>
          </a:ln>
        </p:spPr>
      </p:pic>
      <p:sp>
        <p:nvSpPr>
          <p:cNvPr id="52" name="Shape 52"/>
          <p:cNvSpPr txBox="1"/>
          <p:nvPr/>
        </p:nvSpPr>
        <p:spPr>
          <a:xfrm>
            <a:off x="0" y="0"/>
            <a:ext cx="3886200" cy="4572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400" b="1" i="0" u="none" strike="noStrike" cap="none">
                <a:solidFill>
                  <a:schemeClr val="lt1"/>
                </a:solidFill>
                <a:latin typeface="Calibri"/>
                <a:ea typeface="Calibri"/>
                <a:cs typeface="Calibri"/>
                <a:sym typeface="Calibri"/>
              </a:rPr>
              <a:t> </a:t>
            </a:r>
            <a:r>
              <a:rPr lang="en-US" sz="2200" b="1" i="0" u="none" strike="noStrike" cap="none">
                <a:solidFill>
                  <a:schemeClr val="lt1"/>
                </a:solidFill>
                <a:latin typeface="Calibri"/>
                <a:ea typeface="Calibri"/>
                <a:cs typeface="Calibri"/>
                <a:sym typeface="Calibri"/>
              </a:rPr>
              <a:t>Lesson Overview</a:t>
            </a:r>
          </a:p>
        </p:txBody>
      </p:sp>
      <p:sp>
        <p:nvSpPr>
          <p:cNvPr id="53" name="Shape 53"/>
          <p:cNvSpPr txBox="1"/>
          <p:nvPr/>
        </p:nvSpPr>
        <p:spPr>
          <a:xfrm>
            <a:off x="2971800" y="0"/>
            <a:ext cx="5943599" cy="762000"/>
          </a:xfrm>
          <a:prstGeom prst="rect">
            <a:avLst/>
          </a:prstGeom>
          <a:noFill/>
          <a:ln>
            <a:noFill/>
          </a:ln>
        </p:spPr>
        <p:txBody>
          <a:bodyPr lIns="91425" tIns="45700" rIns="91425" bIns="45700" anchor="t" anchorCtr="0">
            <a:noAutofit/>
          </a:bodyPr>
          <a:lstStyle/>
          <a:p>
            <a:pPr marL="0" marR="0" lvl="0" indent="0" algn="l" rtl="0">
              <a:spcBef>
                <a:spcPts val="440"/>
              </a:spcBef>
              <a:buClr>
                <a:schemeClr val="dk1"/>
              </a:buClr>
              <a:buSzPct val="25000"/>
              <a:buFont typeface="Calibri"/>
              <a:buNone/>
            </a:pPr>
            <a:r>
              <a:rPr lang="en-US" sz="2200" b="0" i="0" u="none" strike="noStrike" cap="none">
                <a:solidFill>
                  <a:schemeClr val="lt1"/>
                </a:solidFill>
                <a:latin typeface="Calibri"/>
                <a:ea typeface="Calibri"/>
                <a:cs typeface="Calibri"/>
                <a:sym typeface="Calibri"/>
              </a:rPr>
              <a:t>Limits to Growth</a:t>
            </a:r>
          </a:p>
        </p:txBody>
      </p:sp>
      <p:pic>
        <p:nvPicPr>
          <p:cNvPr id="54" name="Shape 54"/>
          <p:cNvPicPr preferRelativeResize="0"/>
          <p:nvPr/>
        </p:nvPicPr>
        <p:blipFill>
          <a:blip r:embed="rId4">
            <a:alphaModFix/>
          </a:blip>
          <a:stretch>
            <a:fillRect/>
          </a:stretch>
        </p:blipFill>
        <p:spPr>
          <a:xfrm>
            <a:off x="0" y="0"/>
            <a:ext cx="9143999" cy="977900"/>
          </a:xfrm>
          <a:prstGeom prst="rect">
            <a:avLst/>
          </a:prstGeom>
          <a:noFill/>
          <a:ln>
            <a:noFill/>
          </a:ln>
        </p:spPr>
      </p:pic>
      <p:pic>
        <p:nvPicPr>
          <p:cNvPr id="55" name="Shape 55"/>
          <p:cNvPicPr preferRelativeResize="0"/>
          <p:nvPr/>
        </p:nvPicPr>
        <p:blipFill>
          <a:blip r:embed="rId5">
            <a:alphaModFix/>
          </a:blip>
          <a:stretch>
            <a:fillRect/>
          </a:stretch>
        </p:blipFill>
        <p:spPr>
          <a:xfrm>
            <a:off x="0" y="0"/>
            <a:ext cx="9143999" cy="977900"/>
          </a:xfrm>
          <a:prstGeom prst="rect">
            <a:avLst/>
          </a:prstGeom>
          <a:noFill/>
          <a:ln>
            <a:noFill/>
          </a:ln>
        </p:spPr>
      </p:pic>
      <p:sp>
        <p:nvSpPr>
          <p:cNvPr id="56" name="Shape 56"/>
          <p:cNvSpPr txBox="1">
            <a:spLocks noGrp="1"/>
          </p:cNvSpPr>
          <p:nvPr>
            <p:ph type="title"/>
          </p:nvPr>
        </p:nvSpPr>
        <p:spPr>
          <a:xfrm>
            <a:off x="457200" y="762000"/>
            <a:ext cx="8229600" cy="808037"/>
          </a:xfrm>
          <a:prstGeom prst="rect">
            <a:avLst/>
          </a:prstGeom>
          <a:noFill/>
          <a:ln>
            <a:noFill/>
          </a:ln>
        </p:spPr>
        <p:txBody>
          <a:bodyPr lIns="91425" tIns="91425" rIns="91425" bIns="91425" anchor="ctr" anchorCtr="0"/>
          <a:lstStyle>
            <a:lvl1pPr marL="0" marR="0" lvl="0" indent="0" algn="l" rtl="0">
              <a:spcBef>
                <a:spcPts val="0"/>
              </a:spcBef>
              <a:spcAft>
                <a:spcPts val="0"/>
              </a:spcAft>
              <a:defRPr sz="32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defRPr sz="32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defRPr sz="32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defRPr sz="32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defRPr sz="32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defRPr sz="4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342900" algn="l" rtl="0">
              <a:spcBef>
                <a:spcPts val="360"/>
              </a:spcBef>
              <a:spcAft>
                <a:spcPts val="0"/>
              </a:spcAft>
              <a:defRPr sz="1800" b="0" i="0" u="none" strike="noStrike" cap="none">
                <a:solidFill>
                  <a:schemeClr val="dk1"/>
                </a:solidFill>
                <a:latin typeface="Calibri"/>
                <a:ea typeface="Calibri"/>
                <a:cs typeface="Calibri"/>
                <a:sym typeface="Calibri"/>
              </a:defRPr>
            </a:lvl1pPr>
            <a:lvl2pPr marL="742950" marR="0" lvl="1" indent="-285750" algn="l" rtl="0">
              <a:spcBef>
                <a:spcPts val="360"/>
              </a:spcBef>
              <a:spcAft>
                <a:spcPts val="0"/>
              </a:spcAft>
              <a:defRPr sz="1800" b="0" i="0" u="none" strike="noStrike" cap="none">
                <a:solidFill>
                  <a:schemeClr val="dk1"/>
                </a:solidFill>
                <a:latin typeface="Calibri"/>
                <a:ea typeface="Calibri"/>
                <a:cs typeface="Calibri"/>
                <a:sym typeface="Calibri"/>
              </a:defRPr>
            </a:lvl2pPr>
            <a:lvl3pPr marL="1143000" marR="0" lvl="2"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3pPr>
            <a:lvl4pPr marL="1600200" marR="0" lvl="3"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4pPr>
            <a:lvl5pPr marL="2057400" marR="0" lvl="4" indent="-158750" algn="l" rtl="0">
              <a:spcBef>
                <a:spcPts val="360"/>
              </a:spcBef>
              <a:spcAft>
                <a:spcPts val="0"/>
              </a:spcAft>
              <a:buClr>
                <a:schemeClr val="dk1"/>
              </a:buClr>
              <a:buFont typeface="Arial"/>
              <a:buChar char="●"/>
              <a:defRPr sz="1800" b="0" i="0" u="none" strike="noStrike" cap="none">
                <a:solidFill>
                  <a:schemeClr val="dk1"/>
                </a:solidFill>
                <a:latin typeface="Calibri"/>
                <a:ea typeface="Calibri"/>
                <a:cs typeface="Calibri"/>
                <a:sym typeface="Calibri"/>
              </a:defRPr>
            </a:lvl5pPr>
            <a:lvl6pPr marL="2514600" marR="0" lvl="5"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98989"/>
                </a:solidFill>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spcBef>
                <a:spcPts val="0"/>
              </a:spcBef>
              <a:defRPr sz="1800" b="0" i="0" u="none" strike="noStrike" cap="none">
                <a:solidFill>
                  <a:schemeClr val="dk1"/>
                </a:solidFill>
                <a:latin typeface="Calibri"/>
                <a:ea typeface="Calibri"/>
                <a:cs typeface="Calibri"/>
                <a:sym typeface="Calibri"/>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98989"/>
              </a:solidFill>
              <a:latin typeface="Calibri"/>
              <a:ea typeface="Calibri"/>
              <a:cs typeface="Calibri"/>
              <a:sym typeface="Calibri"/>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sp>
        <p:nvSpPr>
          <p:cNvPr id="68" name="Shape 68"/>
          <p:cNvSpPr txBox="1"/>
          <p:nvPr/>
        </p:nvSpPr>
        <p:spPr>
          <a:xfrm>
            <a:off x="0" y="0"/>
            <a:ext cx="9144000" cy="990599"/>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70" name="Shape 70"/>
          <p:cNvSpPr txBox="1">
            <a:spLocks noGrp="1"/>
          </p:cNvSpPr>
          <p:nvPr>
            <p:ph type="ctrTitle"/>
          </p:nvPr>
        </p:nvSpPr>
        <p:spPr>
          <a:xfrm>
            <a:off x="1371600" y="254700"/>
            <a:ext cx="6781800" cy="7464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Arial"/>
              <a:buNone/>
            </a:pPr>
            <a:r>
              <a:rPr lang="en-US" sz="4400" b="1" dirty="0">
                <a:solidFill>
                  <a:srgbClr val="7030A0"/>
                </a:solidFill>
                <a:latin typeface="Comic Sans MS" panose="030F0702030302020204" pitchFamily="66" charset="0"/>
                <a:ea typeface="Arial"/>
                <a:cs typeface="Arial"/>
                <a:sym typeface="Arial"/>
              </a:rPr>
              <a:t>LIMITS TO GROWTH</a:t>
            </a:r>
            <a:br>
              <a:rPr lang="en-US" sz="4000" b="1" dirty="0">
                <a:solidFill>
                  <a:srgbClr val="7030A0"/>
                </a:solidFill>
                <a:latin typeface="Comic Sans MS" panose="030F0702030302020204" pitchFamily="66" charset="0"/>
                <a:ea typeface="Arial"/>
                <a:cs typeface="Arial"/>
                <a:sym typeface="Arial"/>
              </a:rPr>
            </a:br>
            <a:r>
              <a:rPr lang="en-US" sz="3600" b="1" dirty="0">
                <a:solidFill>
                  <a:srgbClr val="7030A0"/>
                </a:solidFill>
                <a:latin typeface="Comic Sans MS" panose="030F0702030302020204" pitchFamily="66" charset="0"/>
                <a:ea typeface="Arial"/>
                <a:cs typeface="Arial"/>
                <a:sym typeface="Arial"/>
              </a:rPr>
              <a:t>Slide show by Kelly Riedell</a:t>
            </a:r>
            <a:endParaRPr lang="en-US" sz="4000" b="1" i="0" u="none" strike="noStrike" cap="none" dirty="0">
              <a:solidFill>
                <a:srgbClr val="7030A0"/>
              </a:solidFill>
              <a:latin typeface="Comic Sans MS" panose="030F0702030302020204" pitchFamily="66" charset="0"/>
              <a:ea typeface="Arial"/>
              <a:cs typeface="Arial"/>
              <a:sym typeface="Arial"/>
            </a:endParaRPr>
          </a:p>
        </p:txBody>
      </p:sp>
      <p:pic>
        <p:nvPicPr>
          <p:cNvPr id="1026" name="Picture 2" descr="http://smcarthur.com/tecset/wp-content/uploads/2015/08/Carrying-Capacity-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524000"/>
            <a:ext cx="5791200" cy="3185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0"/>
            <a:ext cx="8991600" cy="307777"/>
          </a:xfrm>
          <a:prstGeom prst="rect">
            <a:avLst/>
          </a:prstGeom>
        </p:spPr>
        <p:txBody>
          <a:bodyPr wrap="square">
            <a:spAutoFit/>
          </a:bodyPr>
          <a:lstStyle/>
          <a:p>
            <a:r>
              <a:rPr lang="en-US" dirty="0">
                <a:solidFill>
                  <a:srgbClr val="CC0099"/>
                </a:solidFill>
              </a:rPr>
              <a:t>Image from: http://smcarthur.com/tecset/wp-content/uploads/2015/08/Carrying-Capacity-Image.jpg</a:t>
            </a:r>
          </a:p>
        </p:txBody>
      </p:sp>
      <p:sp>
        <p:nvSpPr>
          <p:cNvPr id="7" name="TextBox 6">
            <a:extLst>
              <a:ext uri="{FF2B5EF4-FFF2-40B4-BE49-F238E27FC236}">
                <a16:creationId xmlns:a16="http://schemas.microsoft.com/office/drawing/2014/main" id="{FE5BF750-C252-423B-9AE7-A86B2F262DBF}"/>
              </a:ext>
            </a:extLst>
          </p:cNvPr>
          <p:cNvSpPr txBox="1"/>
          <p:nvPr/>
        </p:nvSpPr>
        <p:spPr>
          <a:xfrm>
            <a:off x="29308" y="4498672"/>
            <a:ext cx="8991600" cy="2369880"/>
          </a:xfrm>
          <a:prstGeom prst="rect">
            <a:avLst/>
          </a:prstGeom>
          <a:noFill/>
        </p:spPr>
        <p:txBody>
          <a:bodyPr wrap="square">
            <a:spAutoFit/>
          </a:bodyPr>
          <a:lstStyle/>
          <a:p>
            <a:r>
              <a:rPr lang="en-US" sz="1200" dirty="0"/>
              <a:t>2020 CED ESSENTIAL KNOWLEDGE </a:t>
            </a:r>
          </a:p>
          <a:p>
            <a:r>
              <a:rPr lang="en-US" sz="1200" dirty="0"/>
              <a:t>SYI-1.G.1 Populations comprise individual organisms that interact with one another and with the environment in complex ways.</a:t>
            </a:r>
          </a:p>
          <a:p>
            <a:r>
              <a:rPr lang="en-US" sz="1200" dirty="0"/>
              <a:t>SYI-1.H.1 A population can produce a density of individuals that exceeds the system’s resource availability</a:t>
            </a:r>
          </a:p>
          <a:p>
            <a:r>
              <a:rPr lang="en-US" sz="1200" dirty="0"/>
              <a:t>   </a:t>
            </a:r>
            <a:r>
              <a:rPr lang="en-US" sz="1200" dirty="0" err="1"/>
              <a:t>i</a:t>
            </a:r>
            <a:r>
              <a:rPr lang="en-US" sz="1200" dirty="0"/>
              <a:t>. Reproduction without constraints results in the exponential growth of a population. </a:t>
            </a:r>
            <a:br>
              <a:rPr lang="en-US" sz="1200" dirty="0"/>
            </a:br>
            <a:r>
              <a:rPr lang="en-US" sz="1200" dirty="0"/>
              <a:t>SYI-1.H.2 As limits to growth due to density-dependent and density-independent factors are imposed, a logistic growth model </a:t>
            </a:r>
            <a:br>
              <a:rPr lang="en-US" sz="1200" dirty="0"/>
            </a:br>
            <a:r>
              <a:rPr lang="en-US" sz="1200" dirty="0"/>
              <a:t>      generally ensues.</a:t>
            </a:r>
          </a:p>
          <a:p>
            <a:r>
              <a:rPr lang="en-US" sz="1200" dirty="0"/>
              <a:t>SYI-2.A.2 The availability of resources can result in uncontrolled population growth and ecological changes.</a:t>
            </a:r>
          </a:p>
          <a:p>
            <a:r>
              <a:rPr lang="en-US" sz="1200" dirty="0"/>
              <a:t>ENE-4.B.1 Communities change over time depending on interactions between populations.</a:t>
            </a:r>
          </a:p>
          <a:p>
            <a:r>
              <a:rPr lang="en-US" sz="1200" dirty="0"/>
              <a:t>ENE-1.N.1 Changes in energy availability can result in changes in population size. ENE.1.N.2 Changes in energy availability </a:t>
            </a:r>
            <a:r>
              <a:rPr lang="en-US" sz="1200"/>
              <a:t>can </a:t>
            </a:r>
            <a:br>
              <a:rPr lang="en-US" sz="1200"/>
            </a:br>
            <a:r>
              <a:rPr lang="en-US" sz="1200"/>
              <a:t>        result </a:t>
            </a:r>
            <a:r>
              <a:rPr lang="en-US" sz="1200" dirty="0"/>
              <a:t>in disruptions to an ecosystem— </a:t>
            </a:r>
          </a:p>
          <a:p>
            <a:r>
              <a:rPr lang="en-US" sz="1200" dirty="0"/>
              <a:t>a. A change in energy resources such as sunlight can affect the number and size of the trophic levels. </a:t>
            </a:r>
          </a:p>
          <a:p>
            <a:r>
              <a:rPr lang="en-US" sz="1200" dirty="0"/>
              <a:t>b. A change in the producer level can affect the number and size of other trophic levels.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52413" y="6596063"/>
            <a:ext cx="6858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solidFill>
                  <a:srgbClr val="CC0099"/>
                </a:solidFill>
              </a:rPr>
              <a:t>http://onepercentfortheplanet.org/wp-content/uploads/2012/02/Eutrophication.gif</a:t>
            </a:r>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t="8138"/>
          <a:stretch>
            <a:fillRect/>
          </a:stretch>
        </p:blipFill>
        <p:spPr bwMode="auto">
          <a:xfrm>
            <a:off x="533400" y="707460"/>
            <a:ext cx="8174782" cy="588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399" y="27057"/>
            <a:ext cx="5517857" cy="769441"/>
          </a:xfrm>
          <a:prstGeom prst="rect">
            <a:avLst/>
          </a:prstGeom>
          <a:noFill/>
        </p:spPr>
        <p:txBody>
          <a:bodyPr wrap="none" rtlCol="0">
            <a:spAutoFit/>
          </a:bodyPr>
          <a:lstStyle/>
          <a:p>
            <a:r>
              <a:rPr lang="en-US" sz="4400" dirty="0">
                <a:latin typeface="Comic Sans MS" panose="030F0702030302020204" pitchFamily="66" charset="0"/>
              </a:rPr>
              <a:t>EUTROPHICATION</a:t>
            </a:r>
          </a:p>
        </p:txBody>
      </p:sp>
    </p:spTree>
    <p:extLst>
      <p:ext uri="{BB962C8B-B14F-4D97-AF65-F5344CB8AC3E}">
        <p14:creationId xmlns:p14="http://schemas.microsoft.com/office/powerpoint/2010/main" val="236426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51453" y="0"/>
            <a:ext cx="9525000" cy="6858000"/>
          </a:xfrm>
          <a:prstGeom prst="rect">
            <a:avLst/>
          </a:prstGeom>
          <a:noFill/>
          <a:ln>
            <a:noFill/>
          </a:ln>
        </p:spPr>
        <p:txBody>
          <a:bodyPr lIns="91425" tIns="45700" rIns="91425" bIns="45700" anchor="t" anchorCtr="0">
            <a:noAutofit/>
          </a:bodyPr>
          <a:lstStyle/>
          <a:p>
            <a:pPr marL="457200" lvl="1">
              <a:spcBef>
                <a:spcPts val="360"/>
              </a:spcBef>
            </a:pPr>
            <a:r>
              <a:rPr lang="en-US" sz="2800" b="0" u="sng" cap="none" dirty="0">
                <a:solidFill>
                  <a:srgbClr val="000000"/>
                </a:solidFill>
                <a:latin typeface="Comic Sans MS" panose="030F0702030302020204" pitchFamily="66" charset="0"/>
                <a:ea typeface="Arial"/>
                <a:cs typeface="Arial"/>
                <a:sym typeface="Arial"/>
              </a:rPr>
              <a:t>LIMITING FACTORS CAN BE:</a:t>
            </a:r>
            <a:br>
              <a:rPr lang="en-US" sz="2800" b="0" u="sng" cap="none" dirty="0">
                <a:solidFill>
                  <a:srgbClr val="000000"/>
                </a:solidFill>
                <a:latin typeface="Comic Sans MS" panose="030F0702030302020204" pitchFamily="66" charset="0"/>
                <a:ea typeface="Arial"/>
                <a:cs typeface="Arial"/>
                <a:sym typeface="Arial"/>
              </a:rPr>
            </a:br>
            <a:br>
              <a:rPr lang="en-US" sz="2800" u="sng" dirty="0">
                <a:solidFill>
                  <a:srgbClr val="000000"/>
                </a:solidFill>
                <a:latin typeface="Comic Sans MS" panose="030F0702030302020204" pitchFamily="66" charset="0"/>
                <a:ea typeface="Arial"/>
                <a:cs typeface="Arial"/>
                <a:sym typeface="Arial"/>
              </a:rPr>
            </a:br>
            <a:r>
              <a:rPr lang="en-US" sz="2800" b="0" u="sng" cap="none" dirty="0">
                <a:solidFill>
                  <a:srgbClr val="000000"/>
                </a:solidFill>
                <a:latin typeface="Comic Sans MS" panose="030F0702030302020204" pitchFamily="66" charset="0"/>
                <a:ea typeface="Arial"/>
                <a:cs typeface="Arial"/>
                <a:sym typeface="Arial"/>
              </a:rPr>
              <a:t>DENSITY DEPENDENT</a:t>
            </a:r>
            <a:br>
              <a:rPr lang="en-US" sz="2800" b="0" cap="none" dirty="0">
                <a:solidFill>
                  <a:srgbClr val="000000"/>
                </a:solidFill>
                <a:latin typeface="Comic Sans MS" panose="030F0702030302020204" pitchFamily="66" charset="0"/>
                <a:ea typeface="Arial"/>
                <a:cs typeface="Arial"/>
                <a:sym typeface="Arial"/>
              </a:rPr>
            </a:br>
            <a:r>
              <a:rPr lang="en-US" sz="2800" b="0" cap="none" dirty="0">
                <a:solidFill>
                  <a:srgbClr val="000000"/>
                </a:solidFill>
                <a:latin typeface="Comic Sans MS" panose="030F0702030302020204" pitchFamily="66" charset="0"/>
                <a:ea typeface="Arial"/>
                <a:cs typeface="Arial"/>
                <a:sym typeface="Arial"/>
              </a:rPr>
              <a:t> - Depend on population density</a:t>
            </a:r>
            <a:br>
              <a:rPr lang="en-US" sz="2800" b="0" cap="none" dirty="0">
                <a:solidFill>
                  <a:srgbClr val="000000"/>
                </a:solidFill>
                <a:latin typeface="Comic Sans MS" panose="030F0702030302020204" pitchFamily="66" charset="0"/>
                <a:ea typeface="Arial"/>
                <a:cs typeface="Arial"/>
                <a:sym typeface="Arial"/>
              </a:rPr>
            </a:br>
            <a:r>
              <a:rPr lang="en-US" sz="2800" b="0" cap="none" dirty="0">
                <a:solidFill>
                  <a:srgbClr val="000000"/>
                </a:solidFill>
                <a:latin typeface="Comic Sans MS" panose="030F0702030302020204" pitchFamily="66" charset="0"/>
                <a:ea typeface="Arial"/>
                <a:cs typeface="Arial"/>
                <a:sym typeface="Arial"/>
              </a:rPr>
              <a:t> - </a:t>
            </a:r>
            <a:r>
              <a:rPr lang="en-US" sz="2800" dirty="0">
                <a:solidFill>
                  <a:srgbClr val="000000"/>
                </a:solidFill>
                <a:latin typeface="Comic Sans MS" panose="030F0702030302020204" pitchFamily="66" charset="0"/>
                <a:ea typeface="Arial"/>
                <a:cs typeface="Arial"/>
                <a:sym typeface="Arial"/>
              </a:rPr>
              <a:t>operate strongly only when population </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density reaches a certain level</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Less effect on small, scattered populations</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a:t>
            </a:r>
            <a:br>
              <a:rPr lang="en-US" sz="2800" b="0" cap="none" dirty="0">
                <a:solidFill>
                  <a:srgbClr val="000000"/>
                </a:solidFill>
                <a:latin typeface="Comic Sans MS" panose="030F0702030302020204" pitchFamily="66" charset="0"/>
                <a:ea typeface="Arial"/>
                <a:cs typeface="Arial"/>
                <a:sym typeface="Arial"/>
              </a:rPr>
            </a:br>
            <a:r>
              <a:rPr lang="en-US" sz="2800" b="0" cap="none" dirty="0">
                <a:solidFill>
                  <a:srgbClr val="000000"/>
                </a:solidFill>
                <a:latin typeface="Comic Sans MS" panose="030F0702030302020204" pitchFamily="66" charset="0"/>
                <a:ea typeface="Arial"/>
                <a:cs typeface="Arial"/>
                <a:sym typeface="Arial"/>
              </a:rPr>
              <a:t>    EX: competition , predation,  herbivory, </a:t>
            </a:r>
            <a:r>
              <a:rPr lang="en-US" sz="2800" dirty="0">
                <a:solidFill>
                  <a:srgbClr val="000000"/>
                </a:solidFill>
                <a:latin typeface="Comic Sans MS" panose="030F0702030302020204" pitchFamily="66" charset="0"/>
                <a:ea typeface="Arial"/>
                <a:cs typeface="Arial"/>
                <a:sym typeface="Arial"/>
              </a:rPr>
              <a:t>disease</a:t>
            </a:r>
            <a:br>
              <a:rPr lang="en-US" sz="2800" b="0" cap="none"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a:t>
            </a:r>
            <a:r>
              <a:rPr lang="en-US" sz="2800" b="0" cap="none" dirty="0">
                <a:solidFill>
                  <a:srgbClr val="000000"/>
                </a:solidFill>
                <a:latin typeface="Comic Sans MS" panose="030F0702030302020204" pitchFamily="66" charset="0"/>
                <a:ea typeface="Arial"/>
                <a:cs typeface="Arial"/>
                <a:sym typeface="Arial"/>
              </a:rPr>
              <a:t>parasitism, stress from overcrowding</a:t>
            </a:r>
            <a:br>
              <a:rPr lang="en-US" sz="2800" b="0" cap="none" dirty="0">
                <a:solidFill>
                  <a:srgbClr val="000000"/>
                </a:solidFill>
                <a:latin typeface="Comic Sans MS" panose="030F0702030302020204" pitchFamily="66" charset="0"/>
                <a:ea typeface="Arial"/>
                <a:cs typeface="Arial"/>
                <a:sym typeface="Arial"/>
              </a:rPr>
            </a:br>
            <a:br>
              <a:rPr lang="en-US" sz="2800" dirty="0">
                <a:solidFill>
                  <a:srgbClr val="000000"/>
                </a:solidFill>
                <a:latin typeface="Comic Sans MS" panose="030F0702030302020204" pitchFamily="66" charset="0"/>
                <a:ea typeface="Arial"/>
                <a:cs typeface="Arial"/>
                <a:sym typeface="Arial"/>
              </a:rPr>
            </a:br>
            <a:r>
              <a:rPr lang="en-US" sz="2800" u="sng" dirty="0">
                <a:solidFill>
                  <a:srgbClr val="000000"/>
                </a:solidFill>
                <a:latin typeface="Comic Sans MS" panose="030F0702030302020204" pitchFamily="66" charset="0"/>
                <a:ea typeface="Arial"/>
                <a:cs typeface="Arial"/>
                <a:sym typeface="Arial"/>
              </a:rPr>
              <a:t>DENSITY INDEPENDENT </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 Does NOT depend on population density</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EX: natural disasters/unusual weather</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human activities</a:t>
            </a:r>
            <a:br>
              <a:rPr lang="en-US" sz="2800" dirty="0">
                <a:solidFill>
                  <a:srgbClr val="000000"/>
                </a:solidFill>
                <a:latin typeface="Comic Sans MS" panose="030F0702030302020204" pitchFamily="66" charset="0"/>
                <a:ea typeface="Arial"/>
                <a:cs typeface="Arial"/>
                <a:sym typeface="Arial"/>
              </a:rPr>
            </a:br>
            <a:r>
              <a:rPr lang="en-US" sz="2800" dirty="0">
                <a:solidFill>
                  <a:srgbClr val="000000"/>
                </a:solidFill>
                <a:latin typeface="Comic Sans MS" panose="030F0702030302020204" pitchFamily="66" charset="0"/>
                <a:ea typeface="Arial"/>
                <a:cs typeface="Arial"/>
                <a:sym typeface="Arial"/>
              </a:rPr>
              <a:t>                 - overhunting/habitat destruction</a:t>
            </a:r>
            <a:br>
              <a:rPr lang="en-US" sz="2800" dirty="0">
                <a:solidFill>
                  <a:srgbClr val="000000"/>
                </a:solidFill>
                <a:latin typeface="Comic Sans MS" panose="030F0702030302020204" pitchFamily="66" charset="0"/>
                <a:ea typeface="Arial"/>
                <a:cs typeface="Arial"/>
                <a:sym typeface="Arial"/>
              </a:rPr>
            </a:br>
            <a:br>
              <a:rPr lang="en-US" sz="2800" dirty="0">
                <a:solidFill>
                  <a:srgbClr val="000000"/>
                </a:solidFill>
                <a:latin typeface="Comic Sans MS" panose="030F0702030302020204" pitchFamily="66" charset="0"/>
                <a:ea typeface="Arial"/>
                <a:cs typeface="Arial"/>
                <a:sym typeface="Arial"/>
              </a:rPr>
            </a:br>
            <a:br>
              <a:rPr lang="en-US" sz="2800" b="1" cap="small" dirty="0">
                <a:solidFill>
                  <a:srgbClr val="339966"/>
                </a:solidFill>
                <a:latin typeface="Comic Sans MS" panose="030F0702030302020204" pitchFamily="66" charset="0"/>
                <a:ea typeface="Arial"/>
                <a:cs typeface="Arial"/>
                <a:sym typeface="Arial"/>
              </a:rPr>
            </a:br>
            <a:br>
              <a:rPr lang="en-US" sz="2800" b="0" cap="none" dirty="0">
                <a:solidFill>
                  <a:srgbClr val="000000"/>
                </a:solidFill>
                <a:latin typeface="Comic Sans MS" panose="030F0702030302020204" pitchFamily="66" charset="0"/>
                <a:ea typeface="Arial"/>
                <a:cs typeface="Arial"/>
                <a:sym typeface="Arial"/>
              </a:rPr>
            </a:br>
            <a:r>
              <a:rPr lang="en-US" sz="3200" b="0" cap="none" dirty="0">
                <a:solidFill>
                  <a:srgbClr val="000000"/>
                </a:solidFill>
                <a:latin typeface="Comic Sans MS" panose="030F0702030302020204" pitchFamily="66" charset="0"/>
                <a:ea typeface="Arial"/>
                <a:cs typeface="Arial"/>
                <a:sym typeface="Arial"/>
              </a:rPr>
              <a:t>    </a:t>
            </a:r>
            <a:br>
              <a:rPr lang="en-US" b="0" cap="none" dirty="0">
                <a:solidFill>
                  <a:srgbClr val="000000"/>
                </a:solidFill>
                <a:latin typeface="Comic Sans MS" panose="030F0702030302020204" pitchFamily="66" charset="0"/>
                <a:ea typeface="Arial"/>
                <a:cs typeface="Arial"/>
                <a:sym typeface="Arial"/>
              </a:rPr>
            </a:br>
            <a:endParaRPr lang="en-US" sz="3200" b="1" i="0" u="none" strike="noStrike" cap="small" dirty="0">
              <a:solidFill>
                <a:srgbClr val="339966"/>
              </a:solidFill>
              <a:latin typeface="Comic Sans MS" panose="030F0702030302020204" pitchFamily="66" charset="0"/>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1" name="Shape 101"/>
          <p:cNvSpPr txBox="1">
            <a:spLocks noGrp="1"/>
          </p:cNvSpPr>
          <p:nvPr>
            <p:ph type="body" idx="1"/>
          </p:nvPr>
        </p:nvSpPr>
        <p:spPr>
          <a:xfrm>
            <a:off x="-304800" y="-18662"/>
            <a:ext cx="9296400" cy="6876661"/>
          </a:xfrm>
          <a:prstGeom prst="rect">
            <a:avLst/>
          </a:prstGeom>
          <a:noFill/>
          <a:ln>
            <a:noFill/>
          </a:ln>
        </p:spPr>
        <p:txBody>
          <a:bodyPr lIns="91425" tIns="45700" rIns="91425" bIns="45700" anchor="t" anchorCtr="0">
            <a:noAutofit/>
          </a:bodyPr>
          <a:lstStyle/>
          <a:p>
            <a:pPr lvl="1">
              <a:spcBef>
                <a:spcPts val="360"/>
              </a:spcBef>
              <a:buSzPct val="25000"/>
            </a:pPr>
            <a:r>
              <a:rPr lang="en-US" sz="2800" b="1" u="sng" cap="small" dirty="0">
                <a:solidFill>
                  <a:schemeClr val="tx1"/>
                </a:solidFill>
                <a:latin typeface="Comic Sans MS" panose="030F0702030302020204" pitchFamily="66" charset="0"/>
                <a:ea typeface="Arial"/>
                <a:cs typeface="Arial"/>
                <a:sym typeface="Arial"/>
              </a:rPr>
              <a:t>Competition </a:t>
            </a:r>
            <a:r>
              <a:rPr lang="en-US" sz="2800" b="1" cap="small" dirty="0">
                <a:solidFill>
                  <a:schemeClr val="tx1"/>
                </a:solidFill>
                <a:latin typeface="Comic Sans MS" panose="030F0702030302020204" pitchFamily="66" charset="0"/>
                <a:ea typeface="Arial"/>
                <a:cs typeface="Arial"/>
                <a:sym typeface="Arial"/>
              </a:rPr>
              <a:t> </a:t>
            </a: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When populations become crowded, individuals </a:t>
            </a:r>
            <a:r>
              <a:rPr lang="en-US" sz="2800" b="0" i="0" strike="noStrike" cap="none" dirty="0">
                <a:solidFill>
                  <a:schemeClr val="tx1"/>
                </a:solidFill>
                <a:latin typeface="Comic Sans MS" panose="030F0702030302020204" pitchFamily="66" charset="0"/>
                <a:ea typeface="Arial"/>
                <a:cs typeface="Arial"/>
                <a:sym typeface="Arial"/>
              </a:rPr>
              <a:t>compete for food, water, space, sunlight, and other essentials. </a:t>
            </a:r>
          </a:p>
          <a:p>
            <a:pPr marL="0" marR="0" lvl="0" indent="0" algn="l" rtl="0">
              <a:spcBef>
                <a:spcPts val="400"/>
              </a:spcBef>
              <a:spcAft>
                <a:spcPts val="0"/>
              </a:spcAft>
              <a:buClr>
                <a:srgbClr val="888888"/>
              </a:buClr>
              <a:buSzPct val="25000"/>
              <a:buFont typeface="Calibri"/>
              <a:buNone/>
            </a:pPr>
            <a:endParaRPr sz="2800" b="0" i="0" u="none" strike="noStrike" cap="none" dirty="0">
              <a:solidFill>
                <a:schemeClr val="tx1"/>
              </a:solidFill>
              <a:latin typeface="Comic Sans MS" panose="030F0702030302020204" pitchFamily="66" charset="0"/>
              <a:sym typeface="Calibri"/>
            </a:endParaRP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Some individuals </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 obtain enough to survive and reproduce. </a:t>
            </a:r>
          </a:p>
          <a:p>
            <a:pPr marL="457200" marR="0" lvl="1" indent="0" algn="l" rtl="0">
              <a:spcBef>
                <a:spcPts val="360"/>
              </a:spcBef>
              <a:spcAft>
                <a:spcPts val="0"/>
              </a:spcAft>
              <a:buClr>
                <a:srgbClr val="888888"/>
              </a:buClr>
              <a:buSzPct val="25000"/>
              <a:buFont typeface="Arial"/>
              <a:buNone/>
            </a:pPr>
            <a:br>
              <a:rPr lang="en-US" sz="2800" dirty="0">
                <a:solidFill>
                  <a:schemeClr val="tx1"/>
                </a:solidFill>
                <a:latin typeface="Comic Sans MS" panose="030F0702030302020204" pitchFamily="66" charset="0"/>
                <a:ea typeface="Arial"/>
                <a:cs typeface="Arial"/>
              </a:rPr>
            </a:br>
            <a:r>
              <a:rPr lang="en-US" sz="2800" dirty="0">
                <a:solidFill>
                  <a:schemeClr val="tx1"/>
                </a:solidFill>
                <a:latin typeface="Comic Sans MS" panose="030F0702030302020204" pitchFamily="66" charset="0"/>
                <a:ea typeface="Arial"/>
                <a:cs typeface="Arial"/>
              </a:rPr>
              <a:t>     - </a:t>
            </a:r>
            <a:r>
              <a:rPr lang="en-US" sz="2800" b="0" i="0" u="none" strike="noStrike" cap="none" dirty="0">
                <a:solidFill>
                  <a:schemeClr val="tx1"/>
                </a:solidFill>
                <a:latin typeface="Comic Sans MS" panose="030F0702030302020204" pitchFamily="66" charset="0"/>
                <a:ea typeface="Arial"/>
                <a:cs typeface="Arial"/>
                <a:sym typeface="Arial"/>
              </a:rPr>
              <a:t>obtain just enough to live but not enough to </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enable them to raise offspring. </a:t>
            </a:r>
          </a:p>
          <a:p>
            <a:pPr marL="0" marR="0" lvl="0" indent="0" algn="l" rtl="0">
              <a:spcBef>
                <a:spcPts val="400"/>
              </a:spcBef>
              <a:spcAft>
                <a:spcPts val="0"/>
              </a:spcAft>
              <a:buClr>
                <a:srgbClr val="888888"/>
              </a:buClr>
              <a:buSzPct val="25000"/>
              <a:buFont typeface="Calibri"/>
              <a:buNone/>
            </a:pPr>
            <a:endParaRPr sz="2800" b="0" i="0" u="none" strike="noStrike" cap="none" dirty="0">
              <a:solidFill>
                <a:schemeClr val="tx1"/>
              </a:solidFill>
              <a:latin typeface="Comic Sans MS" panose="030F0702030302020204" pitchFamily="66" charset="0"/>
              <a:sym typeface="Calibri"/>
            </a:endParaRP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	</a:t>
            </a:r>
            <a:r>
              <a:rPr lang="en-US" sz="2800" dirty="0">
                <a:solidFill>
                  <a:schemeClr val="tx1"/>
                </a:solidFill>
                <a:latin typeface="Comic Sans MS" panose="030F0702030302020204" pitchFamily="66" charset="0"/>
                <a:ea typeface="Arial"/>
                <a:cs typeface="Arial"/>
                <a:sym typeface="Arial"/>
              </a:rPr>
              <a:t> - </a:t>
            </a:r>
            <a:r>
              <a:rPr lang="en-US" sz="2800" b="0" i="0" u="none" strike="noStrike" cap="none" dirty="0">
                <a:solidFill>
                  <a:schemeClr val="tx1"/>
                </a:solidFill>
                <a:latin typeface="Comic Sans MS" panose="030F0702030302020204" pitchFamily="66" charset="0"/>
                <a:ea typeface="Arial"/>
                <a:cs typeface="Arial"/>
                <a:sym typeface="Arial"/>
              </a:rPr>
              <a:t>may starve or die from lack of shelter </a:t>
            </a:r>
          </a:p>
          <a:p>
            <a:pPr marL="457200" marR="0" lvl="1" indent="0" algn="l" rtl="0">
              <a:spcBef>
                <a:spcPts val="360"/>
              </a:spcBef>
              <a:spcAft>
                <a:spcPts val="0"/>
              </a:spcAft>
              <a:buClr>
                <a:srgbClr val="888888"/>
              </a:buClr>
              <a:buSzPct val="25000"/>
              <a:buFont typeface="Arial"/>
              <a:buNone/>
            </a:pPr>
            <a:br>
              <a:rPr lang="en-US" sz="2800" dirty="0">
                <a:solidFill>
                  <a:schemeClr val="tx1"/>
                </a:solidFill>
                <a:latin typeface="Comic Sans MS" panose="030F0702030302020204" pitchFamily="66" charset="0"/>
                <a:ea typeface="Arial"/>
                <a:cs typeface="Arial"/>
              </a:rPr>
            </a:br>
            <a:r>
              <a:rPr lang="en-US" sz="2800" b="0" i="0" u="none" strike="noStrike" cap="none" dirty="0">
                <a:solidFill>
                  <a:schemeClr val="tx1"/>
                </a:solidFill>
                <a:latin typeface="Comic Sans MS" panose="030F0702030302020204" pitchFamily="66" charset="0"/>
                <a:ea typeface="Arial"/>
                <a:cs typeface="Arial"/>
                <a:sym typeface="Arial"/>
              </a:rPr>
              <a:t>Competition can:</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lower birthrates, increase death rates, or both</a:t>
            </a:r>
            <a:endParaRPr lang="en-US" sz="2800" b="0" i="0" u="none" strike="noStrike" cap="none" dirty="0">
              <a:solidFill>
                <a:srgbClr val="000000"/>
              </a:solidFill>
              <a:latin typeface="Comic Sans MS" panose="030F0702030302020204" pitchFamily="66" charset="0"/>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7" name="Shape 107"/>
          <p:cNvSpPr txBox="1">
            <a:spLocks noGrp="1"/>
          </p:cNvSpPr>
          <p:nvPr>
            <p:ph type="body" idx="1"/>
          </p:nvPr>
        </p:nvSpPr>
        <p:spPr>
          <a:xfrm>
            <a:off x="-228600" y="152400"/>
            <a:ext cx="9372600" cy="4525961"/>
          </a:xfrm>
          <a:prstGeom prst="rect">
            <a:avLst/>
          </a:prstGeom>
          <a:noFill/>
          <a:ln>
            <a:noFill/>
          </a:ln>
        </p:spPr>
        <p:txBody>
          <a:bodyPr lIns="91425" tIns="45700" rIns="91425" bIns="45700" anchor="t" anchorCtr="0">
            <a:noAutofit/>
          </a:bodyPr>
          <a:lstStyle/>
          <a:p>
            <a:pPr lvl="1">
              <a:spcBef>
                <a:spcPts val="360"/>
              </a:spcBef>
              <a:buSzPct val="25000"/>
            </a:pPr>
            <a:r>
              <a:rPr lang="en-US" sz="2400" u="sng" dirty="0">
                <a:solidFill>
                  <a:schemeClr val="tx1"/>
                </a:solidFill>
                <a:latin typeface="Comic Sans MS" panose="030F0702030302020204" pitchFamily="66" charset="0"/>
                <a:ea typeface="Arial"/>
                <a:cs typeface="Arial"/>
                <a:sym typeface="Arial"/>
              </a:rPr>
              <a:t>COMPETITION</a:t>
            </a:r>
          </a:p>
          <a:p>
            <a:pPr lvl="1">
              <a:spcBef>
                <a:spcPts val="360"/>
              </a:spcBef>
              <a:buSzPct val="25000"/>
            </a:pPr>
            <a:r>
              <a:rPr lang="en-US" sz="2400" b="0" i="0" u="none" strike="noStrike" cap="none" dirty="0">
                <a:solidFill>
                  <a:schemeClr val="tx1"/>
                </a:solidFill>
                <a:latin typeface="Comic Sans MS" panose="030F0702030302020204" pitchFamily="66" charset="0"/>
                <a:ea typeface="Arial"/>
                <a:cs typeface="Arial"/>
                <a:sym typeface="Arial"/>
              </a:rPr>
              <a:t>- more individuals living in an area, the sooner they use up the available resources. </a:t>
            </a:r>
          </a:p>
          <a:p>
            <a:pPr marL="457200" marR="0" lvl="1" indent="0" algn="l" rtl="0">
              <a:spcBef>
                <a:spcPts val="360"/>
              </a:spcBef>
              <a:spcAft>
                <a:spcPts val="0"/>
              </a:spcAft>
              <a:buClr>
                <a:srgbClr val="888888"/>
              </a:buClr>
              <a:buSzPct val="25000"/>
              <a:buFont typeface="Arial"/>
              <a:buNone/>
            </a:pPr>
            <a:br>
              <a:rPr lang="en-US" sz="2400" dirty="0">
                <a:solidFill>
                  <a:schemeClr val="tx1"/>
                </a:solidFill>
                <a:latin typeface="Comic Sans MS" panose="030F0702030302020204" pitchFamily="66" charset="0"/>
                <a:ea typeface="Arial"/>
                <a:cs typeface="Arial"/>
              </a:rPr>
            </a:br>
            <a:r>
              <a:rPr lang="en-US" sz="2400" dirty="0">
                <a:solidFill>
                  <a:schemeClr val="tx1"/>
                </a:solidFill>
                <a:latin typeface="Comic Sans MS" panose="030F0702030302020204" pitchFamily="66" charset="0"/>
                <a:ea typeface="Arial"/>
                <a:cs typeface="Arial"/>
                <a:sym typeface="Arial"/>
              </a:rPr>
              <a:t>Between same species - </a:t>
            </a:r>
            <a:r>
              <a:rPr lang="en-US" sz="2400" b="0" i="0" u="none" strike="noStrike" cap="none" dirty="0">
                <a:solidFill>
                  <a:schemeClr val="tx1"/>
                </a:solidFill>
                <a:latin typeface="Comic Sans MS" panose="030F0702030302020204" pitchFamily="66" charset="0"/>
                <a:ea typeface="Arial"/>
                <a:cs typeface="Arial"/>
                <a:sym typeface="Arial"/>
              </a:rPr>
              <a:t>male wolves fight each other for territory or access to mates.</a:t>
            </a:r>
          </a:p>
          <a:p>
            <a:pPr marL="457200" marR="0" lvl="1" indent="0" algn="l" rtl="0">
              <a:spcBef>
                <a:spcPts val="360"/>
              </a:spcBef>
              <a:spcAft>
                <a:spcPts val="0"/>
              </a:spcAft>
              <a:buClr>
                <a:srgbClr val="888888"/>
              </a:buClr>
              <a:buSzPct val="25000"/>
              <a:buFont typeface="Arial"/>
              <a:buNone/>
            </a:pPr>
            <a:r>
              <a:rPr lang="en-US" sz="2400" b="0" i="0" u="none" strike="noStrike" cap="none" dirty="0">
                <a:solidFill>
                  <a:schemeClr val="tx1"/>
                </a:solidFill>
                <a:latin typeface="Comic Sans MS" panose="030F0702030302020204" pitchFamily="66" charset="0"/>
                <a:ea typeface="Arial"/>
                <a:cs typeface="Arial"/>
                <a:sym typeface="Arial"/>
              </a:rPr>
              <a:t>	</a:t>
            </a:r>
          </a:p>
          <a:p>
            <a:pPr marL="457200" marR="0" lvl="1" indent="0" algn="l" rtl="0">
              <a:spcBef>
                <a:spcPts val="360"/>
              </a:spcBef>
              <a:spcAft>
                <a:spcPts val="0"/>
              </a:spcAft>
              <a:buClr>
                <a:srgbClr val="888888"/>
              </a:buClr>
              <a:buSzPct val="25000"/>
              <a:buFont typeface="Arial"/>
              <a:buNone/>
            </a:pPr>
            <a:r>
              <a:rPr lang="en-US" sz="2400" b="0" i="0" u="none" strike="noStrike" cap="none" dirty="0">
                <a:solidFill>
                  <a:schemeClr val="tx1"/>
                </a:solidFill>
                <a:latin typeface="Comic Sans MS" panose="030F0702030302020204" pitchFamily="66" charset="0"/>
                <a:ea typeface="Arial"/>
                <a:cs typeface="Arial"/>
                <a:sym typeface="Arial"/>
              </a:rPr>
              <a:t>Between different species – both hawks and snakes eat birds</a:t>
            </a:r>
          </a:p>
          <a:p>
            <a:pPr marL="0" marR="0" lvl="0" indent="0" algn="l" rtl="0">
              <a:spcBef>
                <a:spcPts val="400"/>
              </a:spcBef>
              <a:spcAft>
                <a:spcPts val="0"/>
              </a:spcAft>
              <a:buClr>
                <a:srgbClr val="888888"/>
              </a:buClr>
              <a:buSzPct val="25000"/>
              <a:buFont typeface="Calibri"/>
              <a:buNone/>
            </a:pPr>
            <a:endParaRPr sz="2400" b="0" i="0" u="none" strike="noStrike" cap="none" dirty="0">
              <a:solidFill>
                <a:schemeClr val="tx1"/>
              </a:solidFill>
              <a:latin typeface="Comic Sans MS" panose="030F0702030302020204" pitchFamily="66" charset="0"/>
              <a:sym typeface="Calibri"/>
            </a:endParaRPr>
          </a:p>
        </p:txBody>
      </p:sp>
      <p:pic>
        <p:nvPicPr>
          <p:cNvPr id="108" name="Shape 108"/>
          <p:cNvPicPr preferRelativeResize="0"/>
          <p:nvPr/>
        </p:nvPicPr>
        <p:blipFill>
          <a:blip r:embed="rId3">
            <a:alphaModFix/>
          </a:blip>
          <a:stretch>
            <a:fillRect/>
          </a:stretch>
        </p:blipFill>
        <p:spPr>
          <a:xfrm>
            <a:off x="685800" y="3886200"/>
            <a:ext cx="4038600" cy="2514600"/>
          </a:xfrm>
          <a:prstGeom prst="rect">
            <a:avLst/>
          </a:prstGeom>
          <a:noFill/>
          <a:ln>
            <a:noFill/>
          </a:ln>
        </p:spPr>
      </p:pic>
      <p:pic>
        <p:nvPicPr>
          <p:cNvPr id="109" name="Shape 109"/>
          <p:cNvPicPr preferRelativeResize="0"/>
          <p:nvPr/>
        </p:nvPicPr>
        <p:blipFill>
          <a:blip r:embed="rId4">
            <a:alphaModFix/>
          </a:blip>
          <a:stretch>
            <a:fillRect/>
          </a:stretch>
        </p:blipFill>
        <p:spPr>
          <a:xfrm>
            <a:off x="5486400" y="3886200"/>
            <a:ext cx="3276600" cy="251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4800" y="228600"/>
            <a:ext cx="8229600" cy="2895600"/>
          </a:xfrm>
          <a:prstGeom prst="rect">
            <a:avLst/>
          </a:prstGeom>
          <a:noFill/>
          <a:ln>
            <a:noFill/>
          </a:ln>
        </p:spPr>
        <p:txBody>
          <a:bodyPr lIns="91425" tIns="45700" rIns="91425" bIns="45700" anchor="t" anchorCtr="0">
            <a:noAutofit/>
          </a:bodyPr>
          <a:lstStyle/>
          <a:p>
            <a:pPr>
              <a:buClr>
                <a:schemeClr val="dk1"/>
              </a:buClr>
              <a:buSzPct val="25000"/>
            </a:pPr>
            <a:r>
              <a:rPr lang="en-US" sz="3200" b="1" i="0" u="sng" strike="noStrike" cap="small" dirty="0">
                <a:solidFill>
                  <a:schemeClr val="tx1"/>
                </a:solidFill>
                <a:latin typeface="Comic Sans MS" panose="030F0702030302020204" pitchFamily="66" charset="0"/>
                <a:ea typeface="Arial"/>
                <a:cs typeface="Arial"/>
                <a:sym typeface="Arial"/>
              </a:rPr>
              <a:t>Predation and Herbivory </a:t>
            </a:r>
            <a:br>
              <a:rPr lang="en-US" sz="3200" b="1" i="0" u="sng" strike="noStrike" cap="small" dirty="0">
                <a:solidFill>
                  <a:schemeClr val="tx1"/>
                </a:solidFill>
                <a:latin typeface="Comic Sans MS" panose="030F0702030302020204" pitchFamily="66" charset="0"/>
                <a:ea typeface="Arial"/>
                <a:cs typeface="Arial"/>
                <a:sym typeface="Arial"/>
              </a:rPr>
            </a:br>
            <a:r>
              <a:rPr lang="en-US" sz="3200" b="0" cap="none" dirty="0">
                <a:solidFill>
                  <a:schemeClr val="tx1"/>
                </a:solidFill>
                <a:latin typeface="Comic Sans MS" panose="030F0702030302020204" pitchFamily="66" charset="0"/>
                <a:ea typeface="Arial"/>
                <a:cs typeface="Arial"/>
                <a:sym typeface="Arial"/>
              </a:rPr>
              <a:t>The effects of predators on prey and the effects of herbivores on plants are two very important density-dependent population controls. </a:t>
            </a:r>
            <a:br>
              <a:rPr lang="en-US" sz="3200" b="0" cap="none" dirty="0">
                <a:solidFill>
                  <a:schemeClr val="tx1"/>
                </a:solidFill>
                <a:latin typeface="Comic Sans MS" panose="030F0702030302020204" pitchFamily="66" charset="0"/>
                <a:ea typeface="Arial"/>
                <a:cs typeface="Arial"/>
                <a:sym typeface="Arial"/>
              </a:rPr>
            </a:br>
            <a:r>
              <a:rPr lang="en-US" sz="3200" b="1" i="0" u="none" strike="noStrike" cap="small" dirty="0">
                <a:solidFill>
                  <a:srgbClr val="3366FF"/>
                </a:solidFill>
                <a:latin typeface="Arial"/>
                <a:ea typeface="Arial"/>
                <a:cs typeface="Arial"/>
                <a:sym typeface="Arial"/>
              </a:rPr>
              <a:t> </a:t>
            </a:r>
          </a:p>
        </p:txBody>
      </p:sp>
      <p:sp>
        <p:nvSpPr>
          <p:cNvPr id="115" name="Shape 11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57200" marR="0" lvl="1" indent="0" algn="l" rtl="0">
              <a:spcBef>
                <a:spcPts val="360"/>
              </a:spcBef>
              <a:spcAft>
                <a:spcPts val="0"/>
              </a:spcAft>
              <a:buClr>
                <a:srgbClr val="888888"/>
              </a:buClr>
              <a:buSzPct val="25000"/>
              <a:buFont typeface="Arial"/>
              <a:buNone/>
            </a:pPr>
            <a:r>
              <a:rPr lang="en-US" sz="1800" b="0" i="0" u="none" strike="noStrike" cap="none" dirty="0">
                <a:solidFill>
                  <a:schemeClr val="dk1"/>
                </a:solidFill>
                <a:latin typeface="Arial"/>
                <a:ea typeface="Arial"/>
                <a:cs typeface="Arial"/>
                <a:sym typeface="Arial"/>
              </a:rPr>
              <a:t>	</a:t>
            </a:r>
            <a:endParaRPr lang="en-US" sz="1800" b="0" i="0" u="none" strike="noStrike" cap="none" dirty="0">
              <a:solidFill>
                <a:srgbClr val="000000"/>
              </a:solidFill>
              <a:latin typeface="Arial"/>
              <a:ea typeface="Arial"/>
              <a:cs typeface="Arial"/>
              <a:sym typeface="Arial"/>
            </a:endParaRPr>
          </a:p>
        </p:txBody>
      </p:sp>
      <p:pic>
        <p:nvPicPr>
          <p:cNvPr id="116" name="Shape 116"/>
          <p:cNvPicPr preferRelativeResize="0"/>
          <p:nvPr/>
        </p:nvPicPr>
        <p:blipFill>
          <a:blip r:embed="rId3">
            <a:alphaModFix/>
          </a:blip>
          <a:stretch>
            <a:fillRect/>
          </a:stretch>
        </p:blipFill>
        <p:spPr>
          <a:xfrm>
            <a:off x="533400" y="3276600"/>
            <a:ext cx="3929062" cy="2628900"/>
          </a:xfrm>
          <a:prstGeom prst="rect">
            <a:avLst/>
          </a:prstGeom>
          <a:noFill/>
          <a:ln>
            <a:noFill/>
          </a:ln>
        </p:spPr>
      </p:pic>
      <p:pic>
        <p:nvPicPr>
          <p:cNvPr id="117" name="Shape 117"/>
          <p:cNvPicPr preferRelativeResize="0"/>
          <p:nvPr/>
        </p:nvPicPr>
        <p:blipFill>
          <a:blip r:embed="rId4">
            <a:alphaModFix/>
          </a:blip>
          <a:stretch>
            <a:fillRect/>
          </a:stretch>
        </p:blipFill>
        <p:spPr>
          <a:xfrm>
            <a:off x="4905213" y="3276600"/>
            <a:ext cx="3484562" cy="262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152399" y="23327"/>
            <a:ext cx="8837611" cy="4525961"/>
          </a:xfrm>
          <a:prstGeom prst="rect">
            <a:avLst/>
          </a:prstGeom>
          <a:noFill/>
          <a:ln>
            <a:noFill/>
          </a:ln>
        </p:spPr>
        <p:txBody>
          <a:bodyPr lIns="91425" tIns="45700" rIns="91425" bIns="45700" anchor="t" anchorCtr="0">
            <a:noAutofit/>
          </a:bodyPr>
          <a:lstStyle/>
          <a:p>
            <a:pPr marL="0" lvl="1">
              <a:defRPr/>
            </a:pPr>
            <a:r>
              <a:rPr lang="en-US" sz="2400" b="1" u="sng" cap="small" dirty="0">
                <a:solidFill>
                  <a:schemeClr val="tx1"/>
                </a:solidFill>
                <a:latin typeface="Comic Sans MS" panose="030F0702030302020204" pitchFamily="66" charset="0"/>
                <a:ea typeface="Arial"/>
                <a:cs typeface="Arial"/>
                <a:sym typeface="Arial"/>
              </a:rPr>
              <a:t>Predator-Prey Relationships  </a:t>
            </a:r>
            <a:br>
              <a:rPr lang="en-US" sz="2400" b="1" cap="small" dirty="0">
                <a:solidFill>
                  <a:srgbClr val="3366FF"/>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rPr>
              <a:t>Wolves and moose have a predator/prey relationship.</a:t>
            </a:r>
            <a:br>
              <a:rPr lang="en-US" sz="2400" dirty="0">
                <a:solidFill>
                  <a:schemeClr val="tx1"/>
                </a:solidFill>
                <a:latin typeface="Comic Sans MS" panose="030F0702030302020204" pitchFamily="66" charset="0"/>
              </a:rPr>
            </a:br>
            <a:endParaRPr lang="en-US" sz="2400" b="1" cap="small" dirty="0">
              <a:solidFill>
                <a:srgbClr val="3366FF"/>
              </a:solidFill>
              <a:latin typeface="Comic Sans MS" panose="030F0702030302020204" pitchFamily="66" charset="0"/>
              <a:ea typeface="Arial"/>
              <a:cs typeface="Arial"/>
              <a:sym typeface="Arial"/>
            </a:endParaRPr>
          </a:p>
          <a:p>
            <a:pPr>
              <a:defRPr/>
            </a:pPr>
            <a:r>
              <a:rPr lang="en-US" sz="2400" dirty="0">
                <a:solidFill>
                  <a:schemeClr val="tx1"/>
                </a:solidFill>
                <a:latin typeface="Comic Sans MS" panose="030F0702030302020204" pitchFamily="66" charset="0"/>
              </a:rPr>
              <a:t>When wolf numbers increase the moose population decreases because there are more wolves eating moose.</a:t>
            </a:r>
            <a:br>
              <a:rPr lang="en-US" sz="2400" dirty="0">
                <a:solidFill>
                  <a:schemeClr val="tx1"/>
                </a:solidFill>
                <a:latin typeface="Comic Sans MS" panose="030F0702030302020204" pitchFamily="66" charset="0"/>
              </a:rPr>
            </a:br>
            <a:br>
              <a:rPr lang="en-US" sz="2400" dirty="0">
                <a:solidFill>
                  <a:schemeClr val="tx1"/>
                </a:solidFill>
                <a:latin typeface="Comic Sans MS" panose="030F0702030302020204" pitchFamily="66" charset="0"/>
              </a:rPr>
            </a:br>
            <a:r>
              <a:rPr lang="en-US" sz="2400" dirty="0">
                <a:solidFill>
                  <a:schemeClr val="tx1"/>
                </a:solidFill>
                <a:latin typeface="Comic Sans MS" panose="030F0702030302020204" pitchFamily="66" charset="0"/>
              </a:rPr>
              <a:t>When moose populations decrease, a decrease in wolf population follows because there is less food for the wolves.</a:t>
            </a:r>
            <a:br>
              <a:rPr lang="en-US" sz="2400" dirty="0">
                <a:solidFill>
                  <a:schemeClr val="tx1"/>
                </a:solidFill>
                <a:latin typeface="Comic Sans MS" panose="030F0702030302020204" pitchFamily="66" charset="0"/>
              </a:rPr>
            </a:br>
            <a:br>
              <a:rPr lang="en-US" sz="2400" dirty="0">
                <a:solidFill>
                  <a:schemeClr val="tx1"/>
                </a:solidFill>
                <a:latin typeface="Comic Sans MS" panose="030F0702030302020204" pitchFamily="66" charset="0"/>
              </a:rPr>
            </a:br>
            <a:r>
              <a:rPr lang="en-US" sz="2400" dirty="0">
                <a:solidFill>
                  <a:schemeClr val="tx1"/>
                </a:solidFill>
                <a:latin typeface="Comic Sans MS" panose="030F0702030302020204" pitchFamily="66" charset="0"/>
              </a:rPr>
              <a:t>When the wolf population decreases, the moose population </a:t>
            </a:r>
            <a:br>
              <a:rPr lang="en-US" sz="2400" dirty="0">
                <a:solidFill>
                  <a:schemeClr val="tx1"/>
                </a:solidFill>
                <a:latin typeface="Comic Sans MS" panose="030F0702030302020204" pitchFamily="66" charset="0"/>
              </a:rPr>
            </a:br>
            <a:r>
              <a:rPr lang="en-US" sz="2400" dirty="0">
                <a:solidFill>
                  <a:schemeClr val="tx1"/>
                </a:solidFill>
                <a:latin typeface="Comic Sans MS" panose="030F0702030302020204" pitchFamily="66" charset="0"/>
              </a:rPr>
              <a:t>increases because there are fewer predators to eat them.</a:t>
            </a:r>
          </a:p>
        </p:txBody>
      </p:sp>
      <p:pic>
        <p:nvPicPr>
          <p:cNvPr id="124" name="Shape 124"/>
          <p:cNvPicPr preferRelativeResize="0"/>
          <p:nvPr/>
        </p:nvPicPr>
        <p:blipFill rotWithShape="1">
          <a:blip r:embed="rId3">
            <a:alphaModFix/>
          </a:blip>
          <a:srcRect l="16703" r="15938"/>
          <a:stretch/>
        </p:blipFill>
        <p:spPr>
          <a:xfrm>
            <a:off x="1206759" y="4114800"/>
            <a:ext cx="7022841" cy="27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7" name="Shape 137"/>
          <p:cNvSpPr txBox="1">
            <a:spLocks noGrp="1"/>
          </p:cNvSpPr>
          <p:nvPr>
            <p:ph type="body" idx="1"/>
          </p:nvPr>
        </p:nvSpPr>
        <p:spPr>
          <a:xfrm>
            <a:off x="-304800" y="37322"/>
            <a:ext cx="9448800" cy="4525961"/>
          </a:xfrm>
          <a:prstGeom prst="rect">
            <a:avLst/>
          </a:prstGeom>
          <a:noFill/>
          <a:ln>
            <a:noFill/>
          </a:ln>
        </p:spPr>
        <p:txBody>
          <a:bodyPr lIns="91425" tIns="45700" rIns="91425" bIns="45700" anchor="t" anchorCtr="0">
            <a:noAutofit/>
          </a:bodyPr>
          <a:lstStyle/>
          <a:p>
            <a:pPr lvl="1">
              <a:spcBef>
                <a:spcPts val="360"/>
              </a:spcBef>
              <a:buSzPct val="25000"/>
            </a:pPr>
            <a:r>
              <a:rPr lang="en-US" sz="2800" b="1" u="sng" cap="small" dirty="0">
                <a:solidFill>
                  <a:schemeClr val="tx1"/>
                </a:solidFill>
                <a:latin typeface="Comic Sans MS" panose="030F0702030302020204" pitchFamily="66" charset="0"/>
                <a:ea typeface="Arial"/>
                <a:cs typeface="Arial"/>
                <a:sym typeface="Arial"/>
              </a:rPr>
              <a:t>Herbivore Effects  </a:t>
            </a: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From plant’s perspective, herbivores are predators. </a:t>
            </a:r>
          </a:p>
          <a:p>
            <a:pPr marL="457200" marR="0" lvl="1" indent="0" algn="l" rtl="0">
              <a:spcBef>
                <a:spcPts val="360"/>
              </a:spcBef>
              <a:spcAft>
                <a:spcPts val="0"/>
              </a:spcAft>
              <a:buClr>
                <a:srgbClr val="888888"/>
              </a:buClr>
              <a:buSzPct val="25000"/>
              <a:buFont typeface="Arial"/>
              <a:buNone/>
            </a:pPr>
            <a:br>
              <a:rPr lang="en-US" sz="2800" dirty="0">
                <a:solidFill>
                  <a:schemeClr val="tx1"/>
                </a:solidFill>
                <a:latin typeface="Comic Sans MS" panose="030F0702030302020204" pitchFamily="66" charset="0"/>
                <a:ea typeface="Arial"/>
                <a:cs typeface="Arial"/>
              </a:rPr>
            </a:br>
            <a:r>
              <a:rPr lang="en-US" sz="2800" b="0" i="0" u="none" strike="noStrike" cap="none" dirty="0">
                <a:solidFill>
                  <a:schemeClr val="tx1"/>
                </a:solidFill>
                <a:latin typeface="Comic Sans MS" panose="030F0702030302020204" pitchFamily="66" charset="0"/>
                <a:ea typeface="Arial"/>
                <a:cs typeface="Arial"/>
                <a:sym typeface="Arial"/>
              </a:rPr>
              <a:t>On parts of Isle Royale, large, dense moose populations can eat so much balsam fir that the population of these favorite food plants drops. When this happens, moose may suffer from lack of food</a:t>
            </a:r>
            <a:r>
              <a:rPr lang="en-US" sz="2400" b="0" i="0" u="none" strike="noStrike" cap="none" dirty="0">
                <a:solidFill>
                  <a:schemeClr val="tx1"/>
                </a:solidFill>
                <a:latin typeface="Comic Sans MS" panose="030F0702030302020204" pitchFamily="66" charset="0"/>
                <a:ea typeface="Arial"/>
                <a:cs typeface="Arial"/>
                <a:sym typeface="Arial"/>
              </a:rPr>
              <a:t>.</a:t>
            </a:r>
          </a:p>
        </p:txBody>
      </p:sp>
      <p:pic>
        <p:nvPicPr>
          <p:cNvPr id="138" name="Shape 138"/>
          <p:cNvPicPr preferRelativeResize="0"/>
          <p:nvPr/>
        </p:nvPicPr>
        <p:blipFill>
          <a:blip r:embed="rId3">
            <a:alphaModFix/>
          </a:blip>
          <a:stretch>
            <a:fillRect/>
          </a:stretch>
        </p:blipFill>
        <p:spPr>
          <a:xfrm>
            <a:off x="2384748" y="3799115"/>
            <a:ext cx="4190999" cy="27892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49"/>
        <p:cNvGrpSpPr/>
        <p:nvPr/>
      </p:nvGrpSpPr>
      <p:grpSpPr>
        <a:xfrm>
          <a:off x="0" y="0"/>
          <a:ext cx="0" cy="0"/>
          <a:chOff x="0" y="0"/>
          <a:chExt cx="0" cy="0"/>
        </a:xfrm>
      </p:grpSpPr>
      <p:sp>
        <p:nvSpPr>
          <p:cNvPr id="151" name="Shape 151"/>
          <p:cNvSpPr txBox="1">
            <a:spLocks noGrp="1"/>
          </p:cNvSpPr>
          <p:nvPr>
            <p:ph type="body" idx="1"/>
          </p:nvPr>
        </p:nvSpPr>
        <p:spPr>
          <a:xfrm>
            <a:off x="-304800" y="32658"/>
            <a:ext cx="9448800" cy="4011042"/>
          </a:xfrm>
          <a:prstGeom prst="rect">
            <a:avLst/>
          </a:prstGeom>
          <a:noFill/>
          <a:ln>
            <a:noFill/>
          </a:ln>
        </p:spPr>
        <p:txBody>
          <a:bodyPr lIns="91425" tIns="45700" rIns="91425" bIns="45700" anchor="t" anchorCtr="0">
            <a:noAutofit/>
          </a:bodyPr>
          <a:lstStyle/>
          <a:p>
            <a:pPr lvl="1">
              <a:spcBef>
                <a:spcPts val="360"/>
              </a:spcBef>
              <a:buSzPct val="25000"/>
            </a:pPr>
            <a:r>
              <a:rPr lang="en-US" sz="2800" b="1" u="sng" cap="small" dirty="0">
                <a:solidFill>
                  <a:schemeClr val="tx1"/>
                </a:solidFill>
                <a:latin typeface="Comic Sans MS" panose="030F0702030302020204" pitchFamily="66" charset="0"/>
                <a:ea typeface="Arial"/>
                <a:cs typeface="Arial"/>
                <a:sym typeface="Arial"/>
              </a:rPr>
              <a:t>Parasitism and Disease  </a:t>
            </a: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Parasites and disease-causing organisms </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 feed at the expense of their hosts</a:t>
            </a:r>
          </a:p>
          <a:p>
            <a:pPr marL="457200" marR="0" lvl="1" indent="0" algn="l" rtl="0">
              <a:spcBef>
                <a:spcPts val="360"/>
              </a:spcBef>
              <a:spcAft>
                <a:spcPts val="0"/>
              </a:spcAft>
              <a:buClr>
                <a:srgbClr val="888888"/>
              </a:buClr>
              <a:buSzPct val="25000"/>
              <a:buFont typeface="Arial"/>
              <a:buNone/>
            </a:pPr>
            <a:r>
              <a:rPr lang="en-US" sz="2800" dirty="0">
                <a:solidFill>
                  <a:schemeClr val="tx1"/>
                </a:solidFill>
                <a:latin typeface="Comic Sans MS" panose="030F0702030302020204" pitchFamily="66" charset="0"/>
                <a:ea typeface="Arial"/>
                <a:cs typeface="Arial"/>
                <a:sym typeface="Arial"/>
              </a:rPr>
              <a:t>    - </a:t>
            </a:r>
            <a:r>
              <a:rPr lang="en-US" sz="2800" b="0" i="0" u="none" strike="noStrike" cap="none" dirty="0">
                <a:solidFill>
                  <a:schemeClr val="tx1"/>
                </a:solidFill>
                <a:latin typeface="Comic Sans MS" panose="030F0702030302020204" pitchFamily="66" charset="0"/>
                <a:ea typeface="Arial"/>
                <a:cs typeface="Arial"/>
                <a:sym typeface="Arial"/>
              </a:rPr>
              <a:t> weakening </a:t>
            </a:r>
            <a:r>
              <a:rPr lang="en-US" sz="2800" dirty="0">
                <a:solidFill>
                  <a:schemeClr val="tx1"/>
                </a:solidFill>
                <a:latin typeface="Comic Sans MS" panose="030F0702030302020204" pitchFamily="66" charset="0"/>
                <a:ea typeface="Arial"/>
                <a:cs typeface="Arial"/>
                <a:sym typeface="Arial"/>
              </a:rPr>
              <a:t>host/can</a:t>
            </a:r>
            <a:r>
              <a:rPr lang="en-US" sz="2800" b="0" i="0" u="none" strike="noStrike" cap="none" dirty="0">
                <a:solidFill>
                  <a:schemeClr val="tx1"/>
                </a:solidFill>
                <a:latin typeface="Comic Sans MS" panose="030F0702030302020204" pitchFamily="66" charset="0"/>
                <a:ea typeface="Arial"/>
                <a:cs typeface="Arial"/>
                <a:sym typeface="Arial"/>
              </a:rPr>
              <a:t> cause disease or death </a:t>
            </a:r>
          </a:p>
          <a:p>
            <a:pPr marL="457200" marR="0" lvl="1" indent="0" algn="l" rtl="0">
              <a:spcBef>
                <a:spcPts val="360"/>
              </a:spcBef>
              <a:spcAft>
                <a:spcPts val="0"/>
              </a:spcAft>
              <a:buClr>
                <a:srgbClr val="888888"/>
              </a:buClr>
              <a:buSzPct val="25000"/>
              <a:buFont typeface="Arial"/>
              <a:buNone/>
            </a:pPr>
            <a:r>
              <a:rPr lang="en-US" sz="2800" b="0" i="0" u="none" strike="noStrike" cap="none" dirty="0">
                <a:solidFill>
                  <a:schemeClr val="tx1"/>
                </a:solidFill>
                <a:latin typeface="Comic Sans MS" panose="030F0702030302020204" pitchFamily="66" charset="0"/>
                <a:ea typeface="Arial"/>
                <a:cs typeface="Arial"/>
                <a:sym typeface="Arial"/>
              </a:rPr>
              <a:t>	</a:t>
            </a:r>
          </a:p>
          <a:p>
            <a:pPr marL="457200" marR="0" lvl="1" indent="0" algn="l" rtl="0">
              <a:spcBef>
                <a:spcPts val="360"/>
              </a:spcBef>
              <a:spcAft>
                <a:spcPts val="0"/>
              </a:spcAft>
              <a:buClr>
                <a:srgbClr val="888888"/>
              </a:buClr>
              <a:buSzPct val="25000"/>
              <a:buFont typeface="Arial"/>
              <a:buNone/>
            </a:pPr>
            <a:r>
              <a:rPr lang="en-US" sz="2800" dirty="0">
                <a:solidFill>
                  <a:schemeClr val="tx1"/>
                </a:solidFill>
                <a:latin typeface="Comic Sans MS" panose="030F0702030302020204" pitchFamily="66" charset="0"/>
                <a:ea typeface="Arial"/>
                <a:cs typeface="Arial"/>
                <a:sym typeface="Arial"/>
              </a:rPr>
              <a:t>= </a:t>
            </a:r>
            <a:r>
              <a:rPr lang="en-US" sz="2800" b="0" i="0" u="none" strike="noStrike" cap="none" dirty="0">
                <a:solidFill>
                  <a:schemeClr val="tx1"/>
                </a:solidFill>
                <a:latin typeface="Comic Sans MS" panose="030F0702030302020204" pitchFamily="66" charset="0"/>
                <a:ea typeface="Arial"/>
                <a:cs typeface="Arial"/>
                <a:sym typeface="Arial"/>
              </a:rPr>
              <a:t> density-dependent</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In denser host populations disease/parasites </a:t>
            </a:r>
            <a:br>
              <a:rPr lang="en-US" sz="2800" b="0" i="0" u="none" strike="noStrike" cap="none" dirty="0">
                <a:solidFill>
                  <a:schemeClr val="tx1"/>
                </a:solidFill>
                <a:latin typeface="Comic Sans MS" panose="030F0702030302020204" pitchFamily="66" charset="0"/>
                <a:ea typeface="Arial"/>
                <a:cs typeface="Arial"/>
                <a:sym typeface="Arial"/>
              </a:rPr>
            </a:br>
            <a:r>
              <a:rPr lang="en-US" sz="2800" b="0" i="0" u="none" strike="noStrike" cap="none" dirty="0">
                <a:solidFill>
                  <a:schemeClr val="tx1"/>
                </a:solidFill>
                <a:latin typeface="Comic Sans MS" panose="030F0702030302020204" pitchFamily="66" charset="0"/>
                <a:ea typeface="Arial"/>
                <a:cs typeface="Arial"/>
                <a:sym typeface="Arial"/>
              </a:rPr>
              <a:t>    can spread more easily</a:t>
            </a:r>
          </a:p>
        </p:txBody>
      </p:sp>
      <p:pic>
        <p:nvPicPr>
          <p:cNvPr id="152" name="Shape 152"/>
          <p:cNvPicPr preferRelativeResize="0"/>
          <p:nvPr/>
        </p:nvPicPr>
        <p:blipFill>
          <a:blip r:embed="rId3">
            <a:alphaModFix/>
          </a:blip>
          <a:stretch>
            <a:fillRect/>
          </a:stretch>
        </p:blipFill>
        <p:spPr>
          <a:xfrm>
            <a:off x="228600" y="4043699"/>
            <a:ext cx="2895600" cy="1938338"/>
          </a:xfrm>
          <a:prstGeom prst="rect">
            <a:avLst/>
          </a:prstGeom>
          <a:noFill/>
          <a:ln>
            <a:noFill/>
          </a:ln>
        </p:spPr>
      </p:pic>
      <p:pic>
        <p:nvPicPr>
          <p:cNvPr id="153" name="Shape 153"/>
          <p:cNvPicPr preferRelativeResize="0"/>
          <p:nvPr/>
        </p:nvPicPr>
        <p:blipFill>
          <a:blip r:embed="rId4">
            <a:alphaModFix/>
          </a:blip>
          <a:stretch>
            <a:fillRect/>
          </a:stretch>
        </p:blipFill>
        <p:spPr>
          <a:xfrm>
            <a:off x="3124200" y="4043699"/>
            <a:ext cx="3000375" cy="1938338"/>
          </a:xfrm>
          <a:prstGeom prst="rect">
            <a:avLst/>
          </a:prstGeom>
          <a:noFill/>
          <a:ln>
            <a:noFill/>
          </a:ln>
        </p:spPr>
      </p:pic>
      <p:pic>
        <p:nvPicPr>
          <p:cNvPr id="6" name="Picture 2" descr="http://thebark.com/sites/default/files/content/article/full/dog-ticks-blog-500x285-opt.jpg"/>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6124575" y="4043699"/>
            <a:ext cx="2638425" cy="192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52400" y="15240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sng" strike="noStrike" cap="small" dirty="0">
                <a:solidFill>
                  <a:schemeClr val="tx1"/>
                </a:solidFill>
                <a:latin typeface="Comic Sans MS" panose="030F0702030302020204" pitchFamily="66" charset="0"/>
                <a:ea typeface="Arial"/>
                <a:cs typeface="Arial"/>
                <a:sym typeface="Arial"/>
              </a:rPr>
              <a:t>Parasitism and Disease  </a:t>
            </a:r>
          </a:p>
        </p:txBody>
      </p:sp>
      <p:sp>
        <p:nvSpPr>
          <p:cNvPr id="159" name="Shape 159"/>
          <p:cNvSpPr txBox="1">
            <a:spLocks noGrp="1"/>
          </p:cNvSpPr>
          <p:nvPr>
            <p:ph type="body" idx="1"/>
          </p:nvPr>
        </p:nvSpPr>
        <p:spPr>
          <a:xfrm>
            <a:off x="-228600" y="3505200"/>
            <a:ext cx="9117529" cy="3352800"/>
          </a:xfrm>
          <a:prstGeom prst="rect">
            <a:avLst/>
          </a:prstGeom>
          <a:noFill/>
          <a:ln>
            <a:noFill/>
          </a:ln>
        </p:spPr>
        <p:txBody>
          <a:bodyPr lIns="91425" tIns="45700" rIns="91425" bIns="45700" anchor="t" anchorCtr="0">
            <a:noAutofit/>
          </a:bodyPr>
          <a:lstStyle/>
          <a:p>
            <a:pPr marL="457200" marR="0" lvl="1" indent="0" algn="l" rtl="0">
              <a:spcBef>
                <a:spcPts val="360"/>
              </a:spcBef>
              <a:spcAft>
                <a:spcPts val="0"/>
              </a:spcAft>
              <a:buClr>
                <a:srgbClr val="888888"/>
              </a:buClr>
              <a:buSzPct val="25000"/>
              <a:buFont typeface="Arial"/>
              <a:buNone/>
            </a:pPr>
            <a:r>
              <a:rPr lang="en-US" sz="2800" dirty="0">
                <a:solidFill>
                  <a:srgbClr val="000000"/>
                </a:solidFill>
                <a:latin typeface="Comic Sans MS" panose="030F0702030302020204" pitchFamily="66" charset="0"/>
                <a:ea typeface="Arial"/>
                <a:cs typeface="Arial"/>
                <a:sym typeface="Arial"/>
              </a:rPr>
              <a:t>D</a:t>
            </a:r>
            <a:r>
              <a:rPr lang="en-US" sz="2800" b="0" i="0" u="none" strike="noStrike" cap="none" dirty="0">
                <a:solidFill>
                  <a:srgbClr val="000000"/>
                </a:solidFill>
                <a:latin typeface="Comic Sans MS" panose="030F0702030302020204" pitchFamily="66" charset="0"/>
                <a:ea typeface="Arial"/>
                <a:cs typeface="Arial"/>
                <a:sym typeface="Arial"/>
              </a:rPr>
              <a:t>ramatic drop in Isle Royale wolf population around 1980 due to accidental introduction of canine parvovirus (CPV)</a:t>
            </a:r>
            <a:br>
              <a:rPr lang="en-US" sz="2800" b="0" i="0" u="none" strike="noStrike" cap="none" dirty="0">
                <a:solidFill>
                  <a:srgbClr val="000000"/>
                </a:solidFill>
                <a:latin typeface="Comic Sans MS" panose="030F0702030302020204" pitchFamily="66" charset="0"/>
                <a:ea typeface="Arial"/>
                <a:cs typeface="Arial"/>
                <a:sym typeface="Arial"/>
              </a:rPr>
            </a:br>
            <a:endParaRPr lang="en-US" sz="2800" b="0" i="0" u="none" strike="noStrike" cap="none" dirty="0">
              <a:solidFill>
                <a:srgbClr val="000000"/>
              </a:solidFill>
              <a:latin typeface="Comic Sans MS" panose="030F0702030302020204" pitchFamily="66" charset="0"/>
              <a:ea typeface="Arial"/>
              <a:cs typeface="Arial"/>
              <a:sym typeface="Arial"/>
            </a:endParaRPr>
          </a:p>
          <a:p>
            <a:pPr marL="457200" marR="0" lvl="1" indent="0" algn="l" rtl="0">
              <a:spcBef>
                <a:spcPts val="360"/>
              </a:spcBef>
              <a:spcAft>
                <a:spcPts val="0"/>
              </a:spcAft>
              <a:buClr>
                <a:srgbClr val="888888"/>
              </a:buClr>
              <a:buSzPct val="25000"/>
              <a:buFont typeface="Arial"/>
              <a:buNone/>
            </a:pPr>
            <a:r>
              <a:rPr lang="en-US" sz="2800" b="0" i="0" u="none" strike="noStrike" cap="none" dirty="0">
                <a:solidFill>
                  <a:srgbClr val="000000"/>
                </a:solidFill>
                <a:latin typeface="Comic Sans MS" panose="030F0702030302020204" pitchFamily="66" charset="0"/>
                <a:ea typeface="Arial"/>
                <a:cs typeface="Arial"/>
                <a:sym typeface="Arial"/>
              </a:rPr>
              <a:t>Virus killed all but 13 wolves on the island—and only three of the survivors were females.</a:t>
            </a:r>
          </a:p>
        </p:txBody>
      </p:sp>
      <p:pic>
        <p:nvPicPr>
          <p:cNvPr id="160" name="Shape 160"/>
          <p:cNvPicPr preferRelativeResize="0"/>
          <p:nvPr/>
        </p:nvPicPr>
        <p:blipFill rotWithShape="1">
          <a:blip r:embed="rId3">
            <a:alphaModFix/>
          </a:blip>
          <a:srcRect l="16484" r="16075"/>
          <a:stretch/>
        </p:blipFill>
        <p:spPr>
          <a:xfrm>
            <a:off x="1175656" y="914400"/>
            <a:ext cx="6680719" cy="266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7" name="Shape 167"/>
          <p:cNvSpPr txBox="1">
            <a:spLocks noGrp="1"/>
          </p:cNvSpPr>
          <p:nvPr>
            <p:ph type="body" idx="1"/>
          </p:nvPr>
        </p:nvSpPr>
        <p:spPr>
          <a:xfrm>
            <a:off x="152400" y="228600"/>
            <a:ext cx="8229600" cy="4525961"/>
          </a:xfrm>
          <a:prstGeom prst="rect">
            <a:avLst/>
          </a:prstGeom>
          <a:noFill/>
          <a:ln>
            <a:noFill/>
          </a:ln>
        </p:spPr>
        <p:txBody>
          <a:bodyPr lIns="91425" tIns="45700" rIns="91425" bIns="45700" anchor="t" anchorCtr="0">
            <a:noAutofit/>
          </a:bodyPr>
          <a:lstStyle/>
          <a:p>
            <a:pPr lvl="1">
              <a:spcBef>
                <a:spcPts val="360"/>
              </a:spcBef>
              <a:buSzPct val="25000"/>
            </a:pPr>
            <a:r>
              <a:rPr lang="en-US" sz="3200" b="1" u="sng" cap="small" dirty="0">
                <a:solidFill>
                  <a:schemeClr val="tx1"/>
                </a:solidFill>
                <a:latin typeface="Comic Sans MS" panose="030F0702030302020204" pitchFamily="66" charset="0"/>
                <a:ea typeface="Arial"/>
                <a:cs typeface="Arial"/>
                <a:sym typeface="Arial"/>
              </a:rPr>
              <a:t>Parasitism and Disease  </a:t>
            </a:r>
          </a:p>
          <a:p>
            <a:pPr marL="457200" marR="0" lvl="1" indent="0" algn="l" rtl="0">
              <a:spcBef>
                <a:spcPts val="360"/>
              </a:spcBef>
              <a:spcAft>
                <a:spcPts val="0"/>
              </a:spcAft>
              <a:buClr>
                <a:srgbClr val="888888"/>
              </a:buClr>
              <a:buSzPct val="25000"/>
              <a:buFont typeface="Arial"/>
              <a:buNone/>
            </a:pPr>
            <a:r>
              <a:rPr lang="en-US" sz="3200" b="0" i="0" u="none" strike="noStrike" cap="none" dirty="0">
                <a:solidFill>
                  <a:schemeClr val="tx1"/>
                </a:solidFill>
                <a:latin typeface="Comic Sans MS" panose="030F0702030302020204" pitchFamily="66" charset="0"/>
                <a:ea typeface="Arial"/>
                <a:cs typeface="Arial"/>
                <a:sym typeface="Arial"/>
              </a:rPr>
              <a:t>The removal of wolves caused the moose population to skyrocket to 2400. </a:t>
            </a:r>
          </a:p>
          <a:p>
            <a:pPr marL="0" marR="0" lvl="0" indent="0" algn="l" rtl="0">
              <a:spcBef>
                <a:spcPts val="400"/>
              </a:spcBef>
              <a:spcAft>
                <a:spcPts val="0"/>
              </a:spcAft>
              <a:buClr>
                <a:srgbClr val="888888"/>
              </a:buClr>
              <a:buSzPct val="25000"/>
              <a:buFont typeface="Calibri"/>
              <a:buNone/>
            </a:pPr>
            <a:endParaRPr sz="3200" b="0" i="0" u="none" strike="noStrike" cap="none" dirty="0">
              <a:solidFill>
                <a:schemeClr val="tx1"/>
              </a:solidFill>
              <a:latin typeface="Comic Sans MS" panose="030F0702030302020204" pitchFamily="66" charset="0"/>
              <a:sym typeface="Calibri"/>
            </a:endParaRPr>
          </a:p>
          <a:p>
            <a:pPr marL="457200" marR="0" lvl="1" indent="0" algn="l" rtl="0">
              <a:spcBef>
                <a:spcPts val="360"/>
              </a:spcBef>
              <a:spcAft>
                <a:spcPts val="0"/>
              </a:spcAft>
              <a:buClr>
                <a:srgbClr val="888888"/>
              </a:buClr>
              <a:buSzPct val="25000"/>
              <a:buFont typeface="Arial"/>
              <a:buNone/>
            </a:pPr>
            <a:r>
              <a:rPr lang="en-US" sz="3200" b="0" i="0" u="none" strike="noStrike" cap="none" dirty="0">
                <a:solidFill>
                  <a:schemeClr val="tx1"/>
                </a:solidFill>
                <a:latin typeface="Comic Sans MS" panose="030F0702030302020204" pitchFamily="66" charset="0"/>
                <a:ea typeface="Arial"/>
                <a:cs typeface="Arial"/>
                <a:sym typeface="Arial"/>
              </a:rPr>
              <a:t>The densely packed moose then became infested with winter ticks that caused hair loss and weakness.</a:t>
            </a:r>
          </a:p>
        </p:txBody>
      </p:sp>
      <p:pic>
        <p:nvPicPr>
          <p:cNvPr id="168" name="Shape 168"/>
          <p:cNvPicPr preferRelativeResize="0"/>
          <p:nvPr/>
        </p:nvPicPr>
        <p:blipFill>
          <a:blip r:embed="rId3">
            <a:alphaModFix/>
          </a:blip>
          <a:stretch>
            <a:fillRect/>
          </a:stretch>
        </p:blipFill>
        <p:spPr>
          <a:xfrm>
            <a:off x="20250" y="4267200"/>
            <a:ext cx="9142411"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4"/>
        <p:cNvGrpSpPr/>
        <p:nvPr/>
      </p:nvGrpSpPr>
      <p:grpSpPr>
        <a:xfrm>
          <a:off x="0" y="0"/>
          <a:ext cx="0" cy="0"/>
          <a:chOff x="0" y="0"/>
          <a:chExt cx="0" cy="0"/>
        </a:xfrm>
      </p:grpSpPr>
      <p:sp>
        <p:nvSpPr>
          <p:cNvPr id="3" name="Rectangle 2"/>
          <p:cNvSpPr/>
          <p:nvPr/>
        </p:nvSpPr>
        <p:spPr>
          <a:xfrm>
            <a:off x="-304800" y="-1"/>
            <a:ext cx="9448800" cy="5888792"/>
          </a:xfrm>
          <a:prstGeom prst="rect">
            <a:avLst/>
          </a:prstGeom>
        </p:spPr>
        <p:txBody>
          <a:bodyPr wrap="square">
            <a:spAutoFit/>
          </a:bodyPr>
          <a:lstStyle/>
          <a:p>
            <a:pPr marL="457200" lvl="0">
              <a:spcBef>
                <a:spcPts val="360"/>
              </a:spcBef>
            </a:pPr>
            <a:r>
              <a:rPr lang="en-US" sz="3600" u="sng" dirty="0">
                <a:latin typeface="Comic Sans MS" panose="030F0702030302020204" pitchFamily="66" charset="0"/>
              </a:rPr>
              <a:t>POPULATION</a:t>
            </a:r>
            <a:br>
              <a:rPr lang="en-US" sz="3600" u="sng" dirty="0">
                <a:latin typeface="Comic Sans MS" panose="030F0702030302020204" pitchFamily="66" charset="0"/>
              </a:rPr>
            </a:br>
            <a:r>
              <a:rPr lang="en-US" sz="3600" dirty="0">
                <a:latin typeface="Comic Sans MS" panose="030F0702030302020204" pitchFamily="66" charset="0"/>
              </a:rPr>
              <a:t>group of individuals of same species </a:t>
            </a:r>
            <a:br>
              <a:rPr lang="en-US" sz="3600" dirty="0">
                <a:latin typeface="Comic Sans MS" panose="030F0702030302020204" pitchFamily="66" charset="0"/>
              </a:rPr>
            </a:br>
            <a:r>
              <a:rPr lang="en-US" sz="3600" dirty="0">
                <a:latin typeface="Comic Sans MS" panose="030F0702030302020204" pitchFamily="66" charset="0"/>
              </a:rPr>
              <a:t>living in same area at same time</a:t>
            </a:r>
          </a:p>
          <a:p>
            <a:pPr marL="457200" lvl="0">
              <a:spcBef>
                <a:spcPts val="360"/>
              </a:spcBef>
            </a:pPr>
            <a:endParaRPr lang="en-US" sz="3600" dirty="0">
              <a:latin typeface="Comic Sans MS" panose="030F0702030302020204" pitchFamily="66" charset="0"/>
            </a:endParaRPr>
          </a:p>
          <a:p>
            <a:pPr marL="457200" lvl="0">
              <a:spcBef>
                <a:spcPts val="360"/>
              </a:spcBef>
            </a:pPr>
            <a:r>
              <a:rPr lang="en-US" sz="3600" u="sng" dirty="0">
                <a:latin typeface="Comic Sans MS" panose="030F0702030302020204" pitchFamily="66" charset="0"/>
              </a:rPr>
              <a:t>DENSITY</a:t>
            </a:r>
            <a:br>
              <a:rPr lang="en-US" sz="3600" dirty="0">
                <a:latin typeface="Comic Sans MS" panose="030F0702030302020204" pitchFamily="66" charset="0"/>
              </a:rPr>
            </a:br>
            <a:r>
              <a:rPr lang="en-US" sz="3600" dirty="0">
                <a:latin typeface="Comic Sans MS" panose="030F0702030302020204" pitchFamily="66" charset="0"/>
              </a:rPr>
              <a:t>number of individuals per unit area</a:t>
            </a:r>
          </a:p>
          <a:p>
            <a:pPr marL="457200" lvl="0">
              <a:spcBef>
                <a:spcPts val="360"/>
              </a:spcBef>
            </a:pPr>
            <a:endParaRPr lang="en-US" sz="3600" dirty="0">
              <a:latin typeface="Comic Sans MS" panose="030F0702030302020204" pitchFamily="66" charset="0"/>
            </a:endParaRPr>
          </a:p>
          <a:p>
            <a:pPr marL="457200" lvl="0">
              <a:spcBef>
                <a:spcPts val="360"/>
              </a:spcBef>
            </a:pPr>
            <a:r>
              <a:rPr lang="en-US" sz="3600" u="sng" dirty="0">
                <a:latin typeface="Comic Sans MS" panose="030F0702030302020204" pitchFamily="66" charset="0"/>
              </a:rPr>
              <a:t>DISPERSION</a:t>
            </a:r>
          </a:p>
          <a:p>
            <a:pPr marL="457200" lvl="0">
              <a:spcBef>
                <a:spcPts val="360"/>
              </a:spcBef>
            </a:pPr>
            <a:r>
              <a:rPr lang="en-US" sz="3600" dirty="0">
                <a:latin typeface="Comic Sans MS" panose="030F0702030302020204" pitchFamily="66" charset="0"/>
              </a:rPr>
              <a:t>pattern of spacing among individuals </a:t>
            </a:r>
            <a:br>
              <a:rPr lang="en-US" sz="3600" dirty="0">
                <a:latin typeface="Comic Sans MS" panose="030F0702030302020204" pitchFamily="66" charset="0"/>
              </a:rPr>
            </a:br>
            <a:r>
              <a:rPr lang="en-US" sz="3600" dirty="0">
                <a:latin typeface="Comic Sans MS" panose="030F0702030302020204" pitchFamily="66" charset="0"/>
              </a:rPr>
              <a:t>within the boundaries of the population</a:t>
            </a:r>
            <a:endParaRPr lang="en-US" sz="3600" b="1" cap="small" dirty="0">
              <a:solidFill>
                <a:srgbClr val="339966"/>
              </a:solidFill>
              <a:latin typeface="Comic Sans MS" panose="030F0702030302020204" pitchFamily="66" charset="0"/>
            </a:endParaRPr>
          </a:p>
        </p:txBody>
      </p:sp>
    </p:spTree>
    <p:extLst>
      <p:ext uri="{BB962C8B-B14F-4D97-AF65-F5344CB8AC3E}">
        <p14:creationId xmlns:p14="http://schemas.microsoft.com/office/powerpoint/2010/main" val="73133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28600" y="0"/>
            <a:ext cx="8229600" cy="808037"/>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US" sz="3200" b="1" i="0" u="sng" strike="noStrike" cap="small" dirty="0">
                <a:solidFill>
                  <a:schemeClr val="tx1"/>
                </a:solidFill>
                <a:latin typeface="Comic Sans MS" panose="030F0702030302020204" pitchFamily="66" charset="0"/>
                <a:ea typeface="Arial"/>
                <a:cs typeface="Arial"/>
                <a:sym typeface="Arial"/>
              </a:rPr>
              <a:t>Stress From Overcrowding  </a:t>
            </a:r>
          </a:p>
        </p:txBody>
      </p:sp>
      <p:sp>
        <p:nvSpPr>
          <p:cNvPr id="174" name="Shape 174"/>
          <p:cNvSpPr txBox="1">
            <a:spLocks noGrp="1"/>
          </p:cNvSpPr>
          <p:nvPr>
            <p:ph type="body" idx="1"/>
          </p:nvPr>
        </p:nvSpPr>
        <p:spPr>
          <a:xfrm>
            <a:off x="-228600" y="762001"/>
            <a:ext cx="9144000" cy="3276600"/>
          </a:xfrm>
          <a:prstGeom prst="rect">
            <a:avLst/>
          </a:prstGeom>
          <a:noFill/>
          <a:ln>
            <a:noFill/>
          </a:ln>
        </p:spPr>
        <p:txBody>
          <a:bodyPr lIns="91425" tIns="45700" rIns="91425" bIns="45700" anchor="t" anchorCtr="0">
            <a:noAutofit/>
          </a:bodyPr>
          <a:lstStyle/>
          <a:p>
            <a:pPr marL="457200" marR="0" lvl="1" indent="0" algn="l" rtl="0">
              <a:spcBef>
                <a:spcPts val="360"/>
              </a:spcBef>
              <a:spcAft>
                <a:spcPts val="0"/>
              </a:spcAft>
              <a:buClr>
                <a:srgbClr val="888888"/>
              </a:buClr>
              <a:buSzPct val="25000"/>
              <a:buFont typeface="Arial"/>
              <a:buNone/>
            </a:pPr>
            <a:r>
              <a:rPr lang="en-US" sz="2400" b="0" i="0" u="none" strike="noStrike" cap="none" dirty="0">
                <a:solidFill>
                  <a:srgbClr val="000000"/>
                </a:solidFill>
                <a:latin typeface="Comic Sans MS" panose="030F0702030302020204" pitchFamily="66" charset="0"/>
                <a:ea typeface="Arial"/>
                <a:cs typeface="Arial"/>
                <a:sym typeface="Arial"/>
              </a:rPr>
              <a:t>Some species fight amongst themselves if overcrowded. </a:t>
            </a:r>
          </a:p>
          <a:p>
            <a:pPr marL="0" marR="0" lvl="0" indent="0" algn="l" rtl="0">
              <a:spcBef>
                <a:spcPts val="400"/>
              </a:spcBef>
              <a:spcAft>
                <a:spcPts val="0"/>
              </a:spcAft>
              <a:buClr>
                <a:srgbClr val="888888"/>
              </a:buClr>
              <a:buSzPct val="25000"/>
              <a:buFont typeface="Calibri"/>
              <a:buNone/>
            </a:pPr>
            <a:endParaRPr sz="2400" b="0" i="0" u="none" strike="noStrike" cap="none" dirty="0">
              <a:solidFill>
                <a:srgbClr val="888888"/>
              </a:solidFill>
              <a:latin typeface="Comic Sans MS" panose="030F0702030302020204" pitchFamily="66" charset="0"/>
              <a:sym typeface="Calibri"/>
            </a:endParaRPr>
          </a:p>
          <a:p>
            <a:pPr marL="457200" marR="0" lvl="1" indent="0" algn="l" rtl="0">
              <a:spcBef>
                <a:spcPts val="360"/>
              </a:spcBef>
              <a:spcAft>
                <a:spcPts val="0"/>
              </a:spcAft>
              <a:buClr>
                <a:srgbClr val="888888"/>
              </a:buClr>
              <a:buSzPct val="25000"/>
              <a:buFont typeface="Arial"/>
              <a:buNone/>
            </a:pPr>
            <a:r>
              <a:rPr lang="en-US" sz="2400" dirty="0">
                <a:solidFill>
                  <a:srgbClr val="000000"/>
                </a:solidFill>
                <a:latin typeface="Comic Sans MS" panose="030F0702030302020204" pitchFamily="66" charset="0"/>
                <a:ea typeface="Arial"/>
                <a:cs typeface="Arial"/>
                <a:sym typeface="Arial"/>
              </a:rPr>
              <a:t>C</a:t>
            </a:r>
            <a:r>
              <a:rPr lang="en-US" sz="2400" b="0" i="0" u="none" strike="noStrike" cap="none" dirty="0">
                <a:solidFill>
                  <a:srgbClr val="000000"/>
                </a:solidFill>
                <a:latin typeface="Comic Sans MS" panose="030F0702030302020204" pitchFamily="66" charset="0"/>
                <a:ea typeface="Arial"/>
                <a:cs typeface="Arial"/>
                <a:sym typeface="Arial"/>
              </a:rPr>
              <a:t>auses high levels of stress can:</a:t>
            </a:r>
            <a:br>
              <a:rPr lang="en-US" sz="2400" b="0" i="0" u="none" strike="noStrike" cap="none" dirty="0">
                <a:solidFill>
                  <a:srgbClr val="000000"/>
                </a:solidFill>
                <a:latin typeface="Comic Sans MS" panose="030F0702030302020204" pitchFamily="66" charset="0"/>
                <a:ea typeface="Arial"/>
                <a:cs typeface="Arial"/>
                <a:sym typeface="Arial"/>
              </a:rPr>
            </a:br>
            <a:r>
              <a:rPr lang="en-US" sz="2400" b="0" i="0" u="none" strike="noStrike" cap="none" dirty="0">
                <a:solidFill>
                  <a:srgbClr val="000000"/>
                </a:solidFill>
                <a:latin typeface="Comic Sans MS" panose="030F0702030302020204" pitchFamily="66" charset="0"/>
                <a:ea typeface="Arial"/>
                <a:cs typeface="Arial"/>
                <a:sym typeface="Arial"/>
              </a:rPr>
              <a:t>    - weaken </a:t>
            </a:r>
            <a:r>
              <a:rPr lang="en-US" sz="2400" dirty="0">
                <a:solidFill>
                  <a:srgbClr val="000000"/>
                </a:solidFill>
                <a:latin typeface="Comic Sans MS" panose="030F0702030302020204" pitchFamily="66" charset="0"/>
                <a:ea typeface="Arial"/>
                <a:cs typeface="Arial"/>
                <a:sym typeface="Arial"/>
              </a:rPr>
              <a:t>t</a:t>
            </a:r>
            <a:r>
              <a:rPr lang="en-US" sz="2400" b="0" i="0" u="none" strike="noStrike" cap="none" dirty="0">
                <a:solidFill>
                  <a:srgbClr val="000000"/>
                </a:solidFill>
                <a:latin typeface="Comic Sans MS" panose="030F0702030302020204" pitchFamily="66" charset="0"/>
                <a:ea typeface="Arial"/>
                <a:cs typeface="Arial"/>
                <a:sym typeface="Arial"/>
              </a:rPr>
              <a:t>he body’s ability to resist disease </a:t>
            </a:r>
          </a:p>
          <a:p>
            <a:pPr marL="457200" marR="0" lvl="1" indent="0" algn="l" rtl="0">
              <a:spcBef>
                <a:spcPts val="360"/>
              </a:spcBef>
              <a:spcAft>
                <a:spcPts val="0"/>
              </a:spcAft>
              <a:buClr>
                <a:srgbClr val="888888"/>
              </a:buClr>
              <a:buSzPct val="25000"/>
              <a:buFont typeface="Arial"/>
              <a:buNone/>
            </a:pPr>
            <a:r>
              <a:rPr lang="en-US" sz="2400" dirty="0">
                <a:latin typeface="Comic Sans MS" panose="030F0702030302020204" pitchFamily="66" charset="0"/>
                <a:ea typeface="Arial"/>
                <a:cs typeface="Arial"/>
              </a:rPr>
              <a:t>    - </a:t>
            </a:r>
            <a:r>
              <a:rPr lang="en-US" sz="2400" b="0" i="0" u="none" strike="noStrike" cap="none" dirty="0">
                <a:solidFill>
                  <a:srgbClr val="000000"/>
                </a:solidFill>
                <a:latin typeface="Comic Sans MS" panose="030F0702030302020204" pitchFamily="66" charset="0"/>
                <a:ea typeface="Arial"/>
                <a:cs typeface="Arial"/>
                <a:sym typeface="Arial"/>
              </a:rPr>
              <a:t>cause females to neglect, kill, or even eat offspring  </a:t>
            </a:r>
            <a:br>
              <a:rPr lang="en-US" sz="2400" dirty="0">
                <a:solidFill>
                  <a:srgbClr val="000000"/>
                </a:solidFill>
                <a:latin typeface="Comic Sans MS" panose="030F0702030302020204" pitchFamily="66" charset="0"/>
                <a:ea typeface="Arial"/>
                <a:cs typeface="Arial"/>
                <a:sym typeface="Arial"/>
              </a:rPr>
            </a:br>
            <a:r>
              <a:rPr lang="en-US" sz="2400" dirty="0">
                <a:solidFill>
                  <a:srgbClr val="000000"/>
                </a:solidFill>
                <a:latin typeface="Comic Sans MS" panose="030F0702030302020204" pitchFamily="66" charset="0"/>
                <a:ea typeface="Arial"/>
                <a:cs typeface="Arial"/>
                <a:sym typeface="Arial"/>
              </a:rPr>
              <a:t>    - </a:t>
            </a:r>
            <a:r>
              <a:rPr lang="en-US" sz="2400" dirty="0">
                <a:latin typeface="Comic Sans MS" panose="030F0702030302020204" pitchFamily="66" charset="0"/>
                <a:ea typeface="Arial"/>
                <a:cs typeface="Arial"/>
              </a:rPr>
              <a:t> </a:t>
            </a:r>
            <a:r>
              <a:rPr lang="en-US" sz="2400" b="0" i="0" u="none" strike="noStrike" cap="none" dirty="0">
                <a:solidFill>
                  <a:srgbClr val="000000"/>
                </a:solidFill>
                <a:latin typeface="Comic Sans MS" panose="030F0702030302020204" pitchFamily="66" charset="0"/>
                <a:ea typeface="Arial"/>
                <a:cs typeface="Arial"/>
                <a:sym typeface="Arial"/>
              </a:rPr>
              <a:t>lower birthrates</a:t>
            </a:r>
          </a:p>
          <a:p>
            <a:pPr marL="457200" marR="0" lvl="1" indent="0" algn="l" rtl="0">
              <a:spcBef>
                <a:spcPts val="360"/>
              </a:spcBef>
              <a:spcAft>
                <a:spcPts val="0"/>
              </a:spcAft>
              <a:buClr>
                <a:srgbClr val="888888"/>
              </a:buClr>
              <a:buSzPct val="25000"/>
              <a:buFont typeface="Arial"/>
              <a:buNone/>
            </a:pPr>
            <a:r>
              <a:rPr lang="en-US" sz="2400" dirty="0">
                <a:solidFill>
                  <a:srgbClr val="000000"/>
                </a:solidFill>
                <a:latin typeface="Comic Sans MS" panose="030F0702030302020204" pitchFamily="66" charset="0"/>
                <a:ea typeface="Arial"/>
                <a:cs typeface="Arial"/>
                <a:sym typeface="Arial"/>
              </a:rPr>
              <a:t>    -  </a:t>
            </a:r>
            <a:r>
              <a:rPr lang="en-US" sz="2400" b="0" i="0" u="none" strike="noStrike" cap="none" dirty="0">
                <a:solidFill>
                  <a:srgbClr val="000000"/>
                </a:solidFill>
                <a:latin typeface="Comic Sans MS" panose="030F0702030302020204" pitchFamily="66" charset="0"/>
                <a:ea typeface="Arial"/>
                <a:cs typeface="Arial"/>
                <a:sym typeface="Arial"/>
              </a:rPr>
              <a:t>raise death rates, </a:t>
            </a:r>
          </a:p>
          <a:p>
            <a:pPr marL="457200" marR="0" lvl="1" indent="0" algn="l" rtl="0">
              <a:spcBef>
                <a:spcPts val="360"/>
              </a:spcBef>
              <a:spcAft>
                <a:spcPts val="0"/>
              </a:spcAft>
              <a:buClr>
                <a:srgbClr val="888888"/>
              </a:buClr>
              <a:buSzPct val="25000"/>
              <a:buFont typeface="Arial"/>
              <a:buNone/>
            </a:pPr>
            <a:r>
              <a:rPr lang="en-US" sz="2400" dirty="0">
                <a:solidFill>
                  <a:srgbClr val="000000"/>
                </a:solidFill>
                <a:latin typeface="Comic Sans MS" panose="030F0702030302020204" pitchFamily="66" charset="0"/>
                <a:ea typeface="Arial"/>
                <a:cs typeface="Arial"/>
                <a:sym typeface="Arial"/>
              </a:rPr>
              <a:t>    </a:t>
            </a:r>
            <a:r>
              <a:rPr lang="en-US" sz="2400" b="0" i="0" u="none" strike="noStrike" cap="none" dirty="0">
                <a:solidFill>
                  <a:srgbClr val="000000"/>
                </a:solidFill>
                <a:latin typeface="Comic Sans MS" panose="030F0702030302020204" pitchFamily="66" charset="0"/>
                <a:ea typeface="Arial"/>
                <a:cs typeface="Arial"/>
                <a:sym typeface="Arial"/>
              </a:rPr>
              <a:t>-  increase rates of emigration</a:t>
            </a:r>
          </a:p>
        </p:txBody>
      </p:sp>
      <p:pic>
        <p:nvPicPr>
          <p:cNvPr id="5122" name="Picture 2" descr="http://cdn.natgeotv.com.au/shows/thumbnails/Animal-fight-club%20(1).jpg?v=26&amp;azure=false&amp;scale=both&amp;width=1920&amp;height=960&amp;mode=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07498"/>
            <a:ext cx="5181600" cy="2590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65" y="6598299"/>
            <a:ext cx="9677400" cy="246221"/>
          </a:xfrm>
          <a:prstGeom prst="rect">
            <a:avLst/>
          </a:prstGeom>
        </p:spPr>
        <p:txBody>
          <a:bodyPr wrap="square">
            <a:spAutoFit/>
          </a:bodyPr>
          <a:lstStyle/>
          <a:p>
            <a:r>
              <a:rPr lang="en-US" sz="1000" dirty="0">
                <a:solidFill>
                  <a:srgbClr val="CC0099"/>
                </a:solidFill>
              </a:rPr>
              <a:t>http://cdn.natgeotv.com.au/shows/thumbnails/Animal-fight-club%20(1).jpg?v=26&amp;azure=false&amp;scale=both&amp;width=1920&amp;height=960&amp;mode=crop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204788" y="152400"/>
            <a:ext cx="10948988" cy="4952999"/>
          </a:xfrm>
          <a:prstGeom prst="rect">
            <a:avLst/>
          </a:prstGeom>
          <a:noFill/>
          <a:ln>
            <a:noFill/>
          </a:ln>
        </p:spPr>
        <p:txBody>
          <a:bodyPr lIns="91425" tIns="45700" rIns="91425" bIns="45700" anchor="t" anchorCtr="0">
            <a:noAutofit/>
          </a:bodyPr>
          <a:lstStyle/>
          <a:p>
            <a:pPr marL="457200" lvl="1">
              <a:spcBef>
                <a:spcPts val="360"/>
              </a:spcBef>
              <a:buClr>
                <a:srgbClr val="888888"/>
              </a:buClr>
              <a:buSzPct val="25000"/>
            </a:pPr>
            <a:r>
              <a:rPr lang="en-US" sz="2400" b="1" i="0" u="sng" strike="noStrike" cap="small" dirty="0">
                <a:solidFill>
                  <a:schemeClr val="tx1"/>
                </a:solidFill>
                <a:latin typeface="Comic Sans MS" panose="030F0702030302020204" pitchFamily="66" charset="0"/>
                <a:ea typeface="Arial"/>
                <a:cs typeface="Arial"/>
                <a:sym typeface="Arial"/>
              </a:rPr>
              <a:t>Density-Independent Limiting Factors</a:t>
            </a:r>
            <a:br>
              <a:rPr lang="en-US" sz="2400" b="1" i="0" u="sng" strike="noStrike" cap="small" dirty="0">
                <a:solidFill>
                  <a:schemeClr val="tx1"/>
                </a:solidFill>
                <a:latin typeface="Comic Sans MS" panose="030F0702030302020204" pitchFamily="66" charset="0"/>
                <a:ea typeface="Arial"/>
                <a:cs typeface="Arial"/>
                <a:sym typeface="Arial"/>
              </a:rPr>
            </a:br>
            <a:r>
              <a:rPr lang="en-US" sz="2400" dirty="0">
                <a:solidFill>
                  <a:srgbClr val="FF0066"/>
                </a:solidFill>
                <a:latin typeface="Comic Sans MS" panose="030F0702030302020204" pitchFamily="66" charset="0"/>
                <a:ea typeface="Arial"/>
                <a:cs typeface="Arial"/>
                <a:sym typeface="Arial"/>
              </a:rPr>
              <a:t>  </a:t>
            </a:r>
            <a:r>
              <a:rPr lang="en-US" sz="2400" b="0" cap="none" dirty="0">
                <a:solidFill>
                  <a:srgbClr val="000000"/>
                </a:solidFill>
                <a:latin typeface="Comic Sans MS" panose="030F0702030302020204" pitchFamily="66" charset="0"/>
                <a:ea typeface="Arial"/>
                <a:cs typeface="Arial"/>
                <a:sym typeface="Arial"/>
              </a:rPr>
              <a:t>affect all populations in similar ways, </a:t>
            </a:r>
            <a:br>
              <a:rPr lang="en-US" sz="2400" b="0" cap="none" dirty="0">
                <a:solidFill>
                  <a:srgbClr val="000000"/>
                </a:solidFill>
                <a:latin typeface="Comic Sans MS" panose="030F0702030302020204" pitchFamily="66" charset="0"/>
                <a:ea typeface="Arial"/>
                <a:cs typeface="Arial"/>
                <a:sym typeface="Arial"/>
              </a:rPr>
            </a:br>
            <a:r>
              <a:rPr lang="en-US" sz="2400" b="0" cap="none" dirty="0">
                <a:solidFill>
                  <a:srgbClr val="000000"/>
                </a:solidFill>
                <a:latin typeface="Comic Sans MS" panose="030F0702030302020204" pitchFamily="66" charset="0"/>
                <a:ea typeface="Arial"/>
                <a:cs typeface="Arial"/>
                <a:sym typeface="Arial"/>
              </a:rPr>
              <a:t>       regardless of population size and density. </a:t>
            </a:r>
            <a:br>
              <a:rPr lang="en-US" sz="2400" b="0" cap="none" dirty="0">
                <a:solidFill>
                  <a:srgbClr val="000000"/>
                </a:solidFill>
                <a:latin typeface="Comic Sans MS" panose="030F0702030302020204" pitchFamily="66" charset="0"/>
                <a:ea typeface="Arial"/>
                <a:cs typeface="Arial"/>
                <a:sym typeface="Arial"/>
              </a:rPr>
            </a:br>
            <a:br>
              <a:rPr lang="en-US" sz="2400" dirty="0">
                <a:solidFill>
                  <a:srgbClr val="888888"/>
                </a:solidFill>
                <a:latin typeface="Comic Sans MS" panose="030F0702030302020204" pitchFamily="66" charset="0"/>
              </a:rPr>
            </a:br>
            <a:r>
              <a:rPr lang="en-US" sz="2400" dirty="0">
                <a:solidFill>
                  <a:srgbClr val="000000"/>
                </a:solidFill>
                <a:latin typeface="Comic Sans MS" panose="030F0702030302020204" pitchFamily="66" charset="0"/>
                <a:ea typeface="Arial"/>
                <a:cs typeface="Arial"/>
                <a:sym typeface="Arial"/>
              </a:rPr>
              <a:t>Examples: </a:t>
            </a:r>
            <a:br>
              <a:rPr lang="en-US" sz="2400" dirty="0">
                <a:solidFill>
                  <a:srgbClr val="000000"/>
                </a:solidFill>
                <a:latin typeface="Comic Sans MS" panose="030F0702030302020204" pitchFamily="66" charset="0"/>
                <a:ea typeface="Arial"/>
                <a:cs typeface="Arial"/>
                <a:sym typeface="Arial"/>
              </a:rPr>
            </a:br>
            <a:r>
              <a:rPr lang="en-US" sz="2400" dirty="0">
                <a:solidFill>
                  <a:srgbClr val="000000"/>
                </a:solidFill>
                <a:latin typeface="Comic Sans MS" panose="030F0702030302020204" pitchFamily="66" charset="0"/>
                <a:ea typeface="Arial"/>
                <a:cs typeface="Arial"/>
                <a:sym typeface="Arial"/>
              </a:rPr>
              <a:t>    Unusual weather/Natural disasters  </a:t>
            </a:r>
            <a:br>
              <a:rPr lang="en-US" sz="2400" dirty="0">
                <a:solidFill>
                  <a:srgbClr val="000000"/>
                </a:solidFill>
                <a:latin typeface="Comic Sans MS" panose="030F0702030302020204" pitchFamily="66" charset="0"/>
                <a:ea typeface="Arial"/>
                <a:cs typeface="Arial"/>
                <a:sym typeface="Arial"/>
              </a:rPr>
            </a:br>
            <a:r>
              <a:rPr lang="en-US" sz="2400" dirty="0">
                <a:solidFill>
                  <a:srgbClr val="000000"/>
                </a:solidFill>
                <a:latin typeface="Comic Sans MS" panose="030F0702030302020204" pitchFamily="66" charset="0"/>
                <a:ea typeface="Arial"/>
                <a:cs typeface="Arial"/>
                <a:sym typeface="Arial"/>
              </a:rPr>
              <a:t>         such as hurricanes, droughts, floods, or wildfires, </a:t>
            </a:r>
            <a:br>
              <a:rPr lang="en-US" sz="2400" b="0" cap="none" dirty="0">
                <a:solidFill>
                  <a:srgbClr val="000000"/>
                </a:solidFill>
                <a:latin typeface="Comic Sans MS" panose="030F0702030302020204" pitchFamily="66" charset="0"/>
                <a:ea typeface="Arial"/>
                <a:cs typeface="Arial"/>
                <a:sym typeface="Arial"/>
              </a:rPr>
            </a:br>
            <a:r>
              <a:rPr lang="en-US" sz="2400" b="0" cap="none" dirty="0">
                <a:solidFill>
                  <a:srgbClr val="000000"/>
                </a:solidFill>
                <a:latin typeface="Comic Sans MS" panose="030F0702030302020204" pitchFamily="66" charset="0"/>
                <a:ea typeface="Arial"/>
                <a:cs typeface="Arial"/>
                <a:sym typeface="Arial"/>
              </a:rPr>
              <a:t>    Human </a:t>
            </a:r>
            <a:r>
              <a:rPr lang="en-US" sz="2400" dirty="0">
                <a:solidFill>
                  <a:srgbClr val="000000"/>
                </a:solidFill>
                <a:latin typeface="Comic Sans MS" panose="030F0702030302020204" pitchFamily="66" charset="0"/>
                <a:ea typeface="Arial"/>
                <a:cs typeface="Arial"/>
                <a:sym typeface="Arial"/>
              </a:rPr>
              <a:t>activity- overhunting/habitat destruction</a:t>
            </a:r>
            <a:br>
              <a:rPr lang="en-US" sz="2400" b="0" cap="none" dirty="0">
                <a:solidFill>
                  <a:srgbClr val="000000"/>
                </a:solidFill>
                <a:latin typeface="Comic Sans MS" panose="030F0702030302020204" pitchFamily="66" charset="0"/>
                <a:ea typeface="Arial"/>
                <a:cs typeface="Arial"/>
                <a:sym typeface="Arial"/>
              </a:rPr>
            </a:br>
            <a:r>
              <a:rPr lang="en-US" sz="2400" b="0" cap="none" dirty="0">
                <a:solidFill>
                  <a:srgbClr val="000000"/>
                </a:solidFill>
                <a:latin typeface="Comic Sans MS" panose="030F0702030302020204" pitchFamily="66" charset="0"/>
                <a:ea typeface="Arial"/>
                <a:cs typeface="Arial"/>
                <a:sym typeface="Arial"/>
              </a:rPr>
              <a:t>    Invasive species- due to climate change</a:t>
            </a:r>
            <a:endParaRPr lang="en-US" sz="2400" b="1" i="0" strike="noStrike" cap="small" dirty="0">
              <a:solidFill>
                <a:schemeClr val="tx1"/>
              </a:solidFill>
              <a:latin typeface="Comic Sans MS" panose="030F0702030302020204" pitchFamily="66" charset="0"/>
              <a:ea typeface="Arial"/>
              <a:cs typeface="Arial"/>
              <a:sym typeface="Arial"/>
            </a:endParaRPr>
          </a:p>
        </p:txBody>
      </p:sp>
      <p:pic>
        <p:nvPicPr>
          <p:cNvPr id="183" name="Shape 183"/>
          <p:cNvPicPr preferRelativeResize="0"/>
          <p:nvPr/>
        </p:nvPicPr>
        <p:blipFill>
          <a:blip r:embed="rId3">
            <a:alphaModFix/>
          </a:blip>
          <a:stretch>
            <a:fillRect/>
          </a:stretch>
        </p:blipFill>
        <p:spPr>
          <a:xfrm>
            <a:off x="112745" y="3505200"/>
            <a:ext cx="2667001" cy="1914525"/>
          </a:xfrm>
          <a:prstGeom prst="rect">
            <a:avLst/>
          </a:prstGeom>
          <a:noFill/>
          <a:ln>
            <a:noFill/>
          </a:ln>
        </p:spPr>
      </p:pic>
      <p:pic>
        <p:nvPicPr>
          <p:cNvPr id="184" name="Shape 184"/>
          <p:cNvPicPr preferRelativeResize="0"/>
          <p:nvPr/>
        </p:nvPicPr>
        <p:blipFill>
          <a:blip r:embed="rId4">
            <a:alphaModFix/>
          </a:blip>
          <a:stretch>
            <a:fillRect/>
          </a:stretch>
        </p:blipFill>
        <p:spPr>
          <a:xfrm>
            <a:off x="2971800" y="3590925"/>
            <a:ext cx="2819400" cy="1828800"/>
          </a:xfrm>
          <a:prstGeom prst="rect">
            <a:avLst/>
          </a:prstGeom>
          <a:noFill/>
          <a:ln>
            <a:noFill/>
          </a:ln>
        </p:spPr>
      </p:pic>
      <p:pic>
        <p:nvPicPr>
          <p:cNvPr id="185" name="Shape 185"/>
          <p:cNvPicPr preferRelativeResize="0"/>
          <p:nvPr/>
        </p:nvPicPr>
        <p:blipFill>
          <a:blip r:embed="rId5">
            <a:alphaModFix/>
          </a:blip>
          <a:stretch>
            <a:fillRect/>
          </a:stretch>
        </p:blipFill>
        <p:spPr>
          <a:xfrm>
            <a:off x="5980632" y="3505200"/>
            <a:ext cx="3019424" cy="1905000"/>
          </a:xfrm>
          <a:prstGeom prst="rect">
            <a:avLst/>
          </a:prstGeom>
          <a:noFill/>
          <a:ln>
            <a:noFill/>
          </a:ln>
        </p:spPr>
      </p:pic>
      <p:sp>
        <p:nvSpPr>
          <p:cNvPr id="3" name="Rectangle 2"/>
          <p:cNvSpPr/>
          <p:nvPr/>
        </p:nvSpPr>
        <p:spPr>
          <a:xfrm>
            <a:off x="-199053" y="5657671"/>
            <a:ext cx="9372600" cy="1200329"/>
          </a:xfrm>
          <a:prstGeom prst="rect">
            <a:avLst/>
          </a:prstGeom>
        </p:spPr>
        <p:txBody>
          <a:bodyPr wrap="square">
            <a:spAutoFit/>
          </a:bodyPr>
          <a:lstStyle/>
          <a:p>
            <a:pPr marL="457200" lvl="1">
              <a:spcBef>
                <a:spcPts val="360"/>
              </a:spcBef>
              <a:buClr>
                <a:srgbClr val="888888"/>
              </a:buClr>
              <a:buSzPct val="25000"/>
            </a:pPr>
            <a:r>
              <a:rPr lang="en-US" sz="2400" dirty="0">
                <a:latin typeface="Comic Sans MS" panose="030F0702030302020204" pitchFamily="66" charset="0"/>
              </a:rPr>
              <a:t>In response a population may “crash.” </a:t>
            </a:r>
            <a:br>
              <a:rPr lang="en-US" sz="2400" dirty="0">
                <a:latin typeface="Comic Sans MS" panose="030F0702030302020204" pitchFamily="66" charset="0"/>
              </a:rPr>
            </a:br>
            <a:r>
              <a:rPr lang="en-US" sz="2400" dirty="0">
                <a:latin typeface="Comic Sans MS" panose="030F0702030302020204" pitchFamily="66" charset="0"/>
              </a:rPr>
              <a:t> After the crash, the population may build up again quickly, </a:t>
            </a:r>
            <a:br>
              <a:rPr lang="en-US" sz="2400" dirty="0">
                <a:latin typeface="Comic Sans MS" panose="030F0702030302020204" pitchFamily="66" charset="0"/>
              </a:rPr>
            </a:br>
            <a:r>
              <a:rPr lang="en-US" sz="2400" dirty="0">
                <a:latin typeface="Comic Sans MS" panose="030F0702030302020204" pitchFamily="66" charset="0"/>
              </a:rPr>
              <a:t>         or it may stay low for some time.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8" name="Shape 198"/>
          <p:cNvSpPr txBox="1">
            <a:spLocks noGrp="1"/>
          </p:cNvSpPr>
          <p:nvPr>
            <p:ph type="body" idx="1"/>
          </p:nvPr>
        </p:nvSpPr>
        <p:spPr>
          <a:xfrm>
            <a:off x="-228600" y="152400"/>
            <a:ext cx="9372600" cy="4525961"/>
          </a:xfrm>
          <a:prstGeom prst="rect">
            <a:avLst/>
          </a:prstGeom>
          <a:noFill/>
          <a:ln>
            <a:noFill/>
          </a:ln>
        </p:spPr>
        <p:txBody>
          <a:bodyPr lIns="91425" tIns="45700" rIns="91425" bIns="45700" anchor="t" anchorCtr="0">
            <a:noAutofit/>
          </a:bodyPr>
          <a:lstStyle/>
          <a:p>
            <a:pPr lvl="1">
              <a:spcBef>
                <a:spcPts val="360"/>
              </a:spcBef>
              <a:buSzPct val="25000"/>
            </a:pPr>
            <a:r>
              <a:rPr lang="en-US" sz="2400" b="0" i="0" u="none" strike="noStrike" cap="none" dirty="0">
                <a:solidFill>
                  <a:schemeClr val="tx1"/>
                </a:solidFill>
                <a:latin typeface="Comic Sans MS" panose="030F0702030302020204" pitchFamily="66" charset="0"/>
                <a:ea typeface="Arial"/>
                <a:cs typeface="Arial"/>
                <a:sym typeface="Arial"/>
              </a:rPr>
              <a:t>On </a:t>
            </a:r>
            <a:r>
              <a:rPr lang="en-US" sz="2400" b="0" i="0" u="none" strike="noStrike" cap="none" dirty="0">
                <a:solidFill>
                  <a:srgbClr val="000000"/>
                </a:solidFill>
                <a:latin typeface="Comic Sans MS" panose="030F0702030302020204" pitchFamily="66" charset="0"/>
                <a:ea typeface="Arial"/>
                <a:cs typeface="Arial"/>
                <a:sym typeface="Arial"/>
              </a:rPr>
              <a:t>Isle Royale, the moose population grew exponentially for a time after the wolf population crashed. </a:t>
            </a:r>
          </a:p>
          <a:p>
            <a:pPr marL="457200" marR="0" lvl="1" indent="0" algn="l" rtl="0">
              <a:spcBef>
                <a:spcPts val="360"/>
              </a:spcBef>
              <a:spcAft>
                <a:spcPts val="0"/>
              </a:spcAft>
              <a:buClr>
                <a:srgbClr val="888888"/>
              </a:buClr>
              <a:buSzPct val="25000"/>
              <a:buFont typeface="Arial"/>
              <a:buNone/>
            </a:pPr>
            <a:br>
              <a:rPr lang="en-US" sz="2400" dirty="0">
                <a:solidFill>
                  <a:srgbClr val="000000"/>
                </a:solidFill>
                <a:latin typeface="Comic Sans MS" panose="030F0702030302020204" pitchFamily="66" charset="0"/>
                <a:ea typeface="Arial"/>
                <a:cs typeface="Arial"/>
                <a:sym typeface="Arial"/>
              </a:rPr>
            </a:br>
            <a:r>
              <a:rPr lang="en-US" sz="2400" b="0" i="0" u="none" strike="noStrike" cap="none" dirty="0">
                <a:solidFill>
                  <a:srgbClr val="000000"/>
                </a:solidFill>
                <a:latin typeface="Comic Sans MS" panose="030F0702030302020204" pitchFamily="66" charset="0"/>
                <a:ea typeface="Arial"/>
                <a:cs typeface="Arial"/>
                <a:sym typeface="Arial"/>
              </a:rPr>
              <a:t>Then, a bitterly cold winter with very heavy snowfall covered the plants that moose feed on, making it difficult for moose to move around to find food.</a:t>
            </a:r>
          </a:p>
          <a:p>
            <a:pPr marL="0" marR="0" lvl="0" indent="0" algn="l" rtl="0">
              <a:spcBef>
                <a:spcPts val="400"/>
              </a:spcBef>
              <a:spcAft>
                <a:spcPts val="0"/>
              </a:spcAft>
              <a:buClr>
                <a:srgbClr val="888888"/>
              </a:buClr>
              <a:buSzPct val="25000"/>
              <a:buFont typeface="Calibri"/>
              <a:buNone/>
            </a:pPr>
            <a:endParaRPr sz="2400" b="0" i="0" u="none" strike="noStrike" cap="none" dirty="0">
              <a:solidFill>
                <a:srgbClr val="888888"/>
              </a:solidFill>
              <a:latin typeface="Comic Sans MS" panose="030F0702030302020204" pitchFamily="66" charset="0"/>
              <a:sym typeface="Calibri"/>
            </a:endParaRPr>
          </a:p>
          <a:p>
            <a:pPr marL="457200" marR="0" lvl="1" indent="0" algn="l" rtl="0">
              <a:spcBef>
                <a:spcPts val="360"/>
              </a:spcBef>
              <a:spcAft>
                <a:spcPts val="0"/>
              </a:spcAft>
              <a:buClr>
                <a:srgbClr val="888888"/>
              </a:buClr>
              <a:buSzPct val="25000"/>
              <a:buFont typeface="Arial"/>
              <a:buNone/>
            </a:pPr>
            <a:r>
              <a:rPr lang="en-US" sz="2400" b="0" i="0" u="none" strike="noStrike" cap="none" dirty="0">
                <a:solidFill>
                  <a:srgbClr val="000000"/>
                </a:solidFill>
                <a:latin typeface="Comic Sans MS" panose="030F0702030302020204" pitchFamily="66" charset="0"/>
                <a:ea typeface="Arial"/>
                <a:cs typeface="Arial"/>
                <a:sym typeface="Arial"/>
              </a:rPr>
              <a:t>Because this was an island population, emigration was not possible. Moose weakened and many died. </a:t>
            </a:r>
          </a:p>
          <a:p>
            <a:pPr marL="0" marR="0" lvl="0" indent="0" algn="l" rtl="0">
              <a:spcBef>
                <a:spcPts val="400"/>
              </a:spcBef>
              <a:spcAft>
                <a:spcPts val="0"/>
              </a:spcAft>
              <a:buClr>
                <a:srgbClr val="888888"/>
              </a:buClr>
              <a:buSzPct val="25000"/>
              <a:buFont typeface="Calibri"/>
              <a:buNone/>
            </a:pPr>
            <a:endParaRPr sz="2000" b="0" i="0" u="none" strike="noStrike" cap="none" dirty="0">
              <a:solidFill>
                <a:srgbClr val="888888"/>
              </a:solidFill>
              <a:latin typeface="Calibri"/>
              <a:ea typeface="Calibri"/>
              <a:cs typeface="Calibri"/>
              <a:sym typeface="Calibri"/>
            </a:endParaRPr>
          </a:p>
        </p:txBody>
      </p:sp>
      <p:pic>
        <p:nvPicPr>
          <p:cNvPr id="199" name="Shape 199"/>
          <p:cNvPicPr preferRelativeResize="0"/>
          <p:nvPr/>
        </p:nvPicPr>
        <p:blipFill rotWithShape="1">
          <a:blip r:embed="rId3">
            <a:alphaModFix/>
          </a:blip>
          <a:srcRect l="16530" r="14898"/>
          <a:stretch/>
        </p:blipFill>
        <p:spPr>
          <a:xfrm>
            <a:off x="914400" y="3810000"/>
            <a:ext cx="7315200" cy="2895600"/>
          </a:xfrm>
          <a:prstGeom prst="rect">
            <a:avLst/>
          </a:prstGeom>
          <a:noFill/>
          <a:ln>
            <a:noFill/>
          </a:ln>
        </p:spPr>
      </p:pic>
      <p:sp>
        <p:nvSpPr>
          <p:cNvPr id="3" name="Down Arrow 2"/>
          <p:cNvSpPr/>
          <p:nvPr/>
        </p:nvSpPr>
        <p:spPr>
          <a:xfrm rot="2483501">
            <a:off x="6234035" y="3678134"/>
            <a:ext cx="264437" cy="978408"/>
          </a:xfrm>
          <a:prstGeom prst="down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8" name="Shape 198"/>
          <p:cNvSpPr txBox="1">
            <a:spLocks noGrp="1"/>
          </p:cNvSpPr>
          <p:nvPr>
            <p:ph type="body" idx="1"/>
          </p:nvPr>
        </p:nvSpPr>
        <p:spPr>
          <a:xfrm>
            <a:off x="-228600" y="152400"/>
            <a:ext cx="9372600" cy="4525961"/>
          </a:xfrm>
          <a:prstGeom prst="rect">
            <a:avLst/>
          </a:prstGeom>
          <a:noFill/>
          <a:ln>
            <a:noFill/>
          </a:ln>
        </p:spPr>
        <p:txBody>
          <a:bodyPr lIns="91425" tIns="45700" rIns="91425" bIns="45700" anchor="t" anchorCtr="0">
            <a:noAutofit/>
          </a:bodyPr>
          <a:lstStyle/>
          <a:p>
            <a:pPr lvl="1">
              <a:spcBef>
                <a:spcPts val="360"/>
              </a:spcBef>
              <a:buSzPct val="25000"/>
            </a:pPr>
            <a:r>
              <a:rPr lang="en-US" sz="2400" b="1" u="sng" cap="small" dirty="0">
                <a:solidFill>
                  <a:schemeClr val="tx1"/>
                </a:solidFill>
                <a:latin typeface="Comic Sans MS" panose="030F0702030302020204" pitchFamily="66" charset="0"/>
                <a:ea typeface="Arial"/>
                <a:cs typeface="Arial"/>
                <a:sym typeface="Arial"/>
              </a:rPr>
              <a:t>True Density Independence?  </a:t>
            </a:r>
          </a:p>
          <a:p>
            <a:pPr lvl="1">
              <a:spcBef>
                <a:spcPts val="360"/>
              </a:spcBef>
              <a:buSzPct val="25000"/>
            </a:pPr>
            <a:r>
              <a:rPr lang="en-US" sz="2400" dirty="0">
                <a:solidFill>
                  <a:schemeClr val="tx1"/>
                </a:solidFill>
                <a:latin typeface="Comic Sans MS" panose="030F0702030302020204" pitchFamily="66" charset="0"/>
              </a:rPr>
              <a:t>Sometimes DENSITY INDEPENDENT factors may have more severe effects when population DENSITY IS HIGH. </a:t>
            </a:r>
          </a:p>
          <a:p>
            <a:pPr lvl="1">
              <a:spcBef>
                <a:spcPts val="360"/>
              </a:spcBef>
              <a:buSzPct val="25000"/>
            </a:pPr>
            <a:endParaRPr lang="en-US" sz="2400" dirty="0">
              <a:solidFill>
                <a:schemeClr val="tx1"/>
              </a:solidFill>
              <a:latin typeface="Comic Sans MS" panose="030F0702030302020204" pitchFamily="66" charset="0"/>
              <a:ea typeface="Arial"/>
              <a:cs typeface="Arial"/>
              <a:sym typeface="Arial"/>
            </a:endParaRPr>
          </a:p>
          <a:p>
            <a:pPr lvl="1">
              <a:spcBef>
                <a:spcPts val="360"/>
              </a:spcBef>
              <a:buSzPct val="25000"/>
            </a:pPr>
            <a:r>
              <a:rPr lang="en-US" sz="2400" dirty="0">
                <a:solidFill>
                  <a:srgbClr val="000000"/>
                </a:solidFill>
                <a:latin typeface="Comic Sans MS" panose="030F0702030302020204" pitchFamily="66" charset="0"/>
                <a:ea typeface="Arial"/>
                <a:cs typeface="Arial"/>
                <a:sym typeface="Arial"/>
              </a:rPr>
              <a:t>In this case, the effects of bad weather on the large, dense population were greater than they would have been on a small population. In a smaller population, the moose would have had more food available because there would have been less competition. </a:t>
            </a:r>
          </a:p>
        </p:txBody>
      </p:sp>
      <p:pic>
        <p:nvPicPr>
          <p:cNvPr id="199" name="Shape 199"/>
          <p:cNvPicPr preferRelativeResize="0"/>
          <p:nvPr/>
        </p:nvPicPr>
        <p:blipFill rotWithShape="1">
          <a:blip r:embed="rId3">
            <a:alphaModFix/>
          </a:blip>
          <a:srcRect l="16530" r="14898"/>
          <a:stretch/>
        </p:blipFill>
        <p:spPr>
          <a:xfrm>
            <a:off x="914400" y="3810000"/>
            <a:ext cx="7315200" cy="2895600"/>
          </a:xfrm>
          <a:prstGeom prst="rect">
            <a:avLst/>
          </a:prstGeom>
          <a:noFill/>
          <a:ln>
            <a:noFill/>
          </a:ln>
        </p:spPr>
      </p:pic>
      <p:sp>
        <p:nvSpPr>
          <p:cNvPr id="3" name="Down Arrow 2"/>
          <p:cNvSpPr/>
          <p:nvPr/>
        </p:nvSpPr>
        <p:spPr>
          <a:xfrm rot="2483501">
            <a:off x="6234035" y="3678134"/>
            <a:ext cx="264437" cy="978408"/>
          </a:xfrm>
          <a:prstGeom prst="down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70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152400" y="304800"/>
            <a:ext cx="9296400" cy="6786467"/>
          </a:xfrm>
          <a:prstGeom prst="rect">
            <a:avLst/>
          </a:prstGeom>
          <a:noFill/>
          <a:ln>
            <a:noFill/>
          </a:ln>
        </p:spPr>
        <p:txBody>
          <a:bodyPr lIns="91425" tIns="45700" rIns="91425" bIns="45700" anchor="t" anchorCtr="0">
            <a:noAutofit/>
          </a:bodyPr>
          <a:lstStyle/>
          <a:p>
            <a:pPr lvl="1">
              <a:spcBef>
                <a:spcPts val="360"/>
              </a:spcBef>
              <a:buSzPct val="25000"/>
            </a:pPr>
            <a:r>
              <a:rPr lang="en-US" sz="2800" u="sng" cap="small" dirty="0">
                <a:solidFill>
                  <a:schemeClr val="tx1"/>
                </a:solidFill>
                <a:latin typeface="Comic Sans MS" panose="030F0702030302020204" pitchFamily="66" charset="0"/>
                <a:ea typeface="Arial"/>
                <a:cs typeface="Arial"/>
                <a:sym typeface="Arial"/>
              </a:rPr>
              <a:t>HUMAN IMPACT  </a:t>
            </a:r>
            <a:br>
              <a:rPr lang="en-US" sz="2800" cap="small" dirty="0">
                <a:solidFill>
                  <a:schemeClr val="tx1"/>
                </a:solidFill>
                <a:latin typeface="Comic Sans MS" panose="030F0702030302020204" pitchFamily="66" charset="0"/>
                <a:ea typeface="Arial"/>
                <a:cs typeface="Arial"/>
                <a:sym typeface="Arial"/>
              </a:rPr>
            </a:br>
            <a:endParaRPr lang="en-US" sz="2800" cap="small" dirty="0">
              <a:solidFill>
                <a:schemeClr val="tx1"/>
              </a:solidFill>
              <a:latin typeface="Comic Sans MS" panose="030F0702030302020204" pitchFamily="66" charset="0"/>
              <a:ea typeface="Arial"/>
              <a:cs typeface="Arial"/>
              <a:sym typeface="Arial"/>
            </a:endParaRPr>
          </a:p>
          <a:p>
            <a:pPr lvl="1">
              <a:spcBef>
                <a:spcPts val="360"/>
              </a:spcBef>
              <a:buSzPct val="25000"/>
            </a:pPr>
            <a:r>
              <a:rPr lang="en-US" sz="2800" dirty="0">
                <a:solidFill>
                  <a:schemeClr val="tx1"/>
                </a:solidFill>
                <a:latin typeface="Comic Sans MS" panose="030F0702030302020204" pitchFamily="66" charset="0"/>
                <a:ea typeface="Arial"/>
                <a:cs typeface="Arial"/>
                <a:sym typeface="Arial"/>
              </a:rPr>
              <a:t>OVER HUNTING/FISHING</a:t>
            </a:r>
            <a:br>
              <a:rPr lang="en-US" sz="2800" dirty="0">
                <a:solidFill>
                  <a:schemeClr val="tx1"/>
                </a:solidFill>
                <a:latin typeface="Comic Sans MS" panose="030F0702030302020204" pitchFamily="66" charset="0"/>
                <a:ea typeface="Arial"/>
                <a:cs typeface="Arial"/>
                <a:sym typeface="Arial"/>
              </a:rPr>
            </a:br>
            <a:r>
              <a:rPr lang="en-US" sz="2800" dirty="0">
                <a:solidFill>
                  <a:schemeClr val="tx1"/>
                </a:solidFill>
                <a:latin typeface="Comic Sans MS" panose="030F0702030302020204" pitchFamily="66" charset="0"/>
                <a:ea typeface="Arial"/>
                <a:cs typeface="Arial"/>
                <a:sym typeface="Arial"/>
              </a:rPr>
              <a:t>By c</a:t>
            </a:r>
            <a:r>
              <a:rPr lang="en-US" sz="2800" i="0" u="none" strike="noStrike" cap="none" dirty="0">
                <a:solidFill>
                  <a:schemeClr val="tx1"/>
                </a:solidFill>
                <a:latin typeface="Comic Sans MS" panose="030F0702030302020204" pitchFamily="66" charset="0"/>
                <a:ea typeface="Arial"/>
                <a:cs typeface="Arial"/>
                <a:sym typeface="Arial"/>
              </a:rPr>
              <a:t>atching more and more fish</a:t>
            </a:r>
            <a:br>
              <a:rPr lang="en-US" sz="2800" i="0" u="none" strike="noStrike" cap="none" dirty="0">
                <a:solidFill>
                  <a:schemeClr val="tx1"/>
                </a:solidFill>
                <a:latin typeface="Comic Sans MS" panose="030F0702030302020204" pitchFamily="66" charset="0"/>
                <a:ea typeface="Arial"/>
                <a:cs typeface="Arial"/>
                <a:sym typeface="Arial"/>
              </a:rPr>
            </a:br>
            <a:r>
              <a:rPr lang="en-US" sz="2800" i="0" u="none" strike="noStrike" cap="none" dirty="0">
                <a:solidFill>
                  <a:schemeClr val="tx1"/>
                </a:solidFill>
                <a:latin typeface="Comic Sans MS" panose="030F0702030302020204" pitchFamily="66" charset="0"/>
                <a:ea typeface="Arial"/>
                <a:cs typeface="Arial"/>
                <a:sym typeface="Arial"/>
              </a:rPr>
              <a:t>every year,  humans have raised death rates in many </a:t>
            </a:r>
            <a:r>
              <a:rPr lang="en-US" sz="2800" dirty="0">
                <a:solidFill>
                  <a:schemeClr val="tx1"/>
                </a:solidFill>
                <a:latin typeface="Comic Sans MS" panose="030F0702030302020204" pitchFamily="66" charset="0"/>
                <a:ea typeface="Arial"/>
                <a:cs typeface="Arial"/>
                <a:sym typeface="Arial"/>
              </a:rPr>
              <a:t>fish populations so high that birthrates </a:t>
            </a:r>
            <a:br>
              <a:rPr lang="en-US" sz="2800" dirty="0">
                <a:solidFill>
                  <a:schemeClr val="tx1"/>
                </a:solidFill>
                <a:latin typeface="Comic Sans MS" panose="030F0702030302020204" pitchFamily="66" charset="0"/>
                <a:ea typeface="Arial"/>
                <a:cs typeface="Arial"/>
                <a:sym typeface="Arial"/>
              </a:rPr>
            </a:br>
            <a:r>
              <a:rPr lang="en-US" sz="2800" i="0" u="none" strike="noStrike" cap="none" dirty="0">
                <a:solidFill>
                  <a:schemeClr val="tx1"/>
                </a:solidFill>
                <a:latin typeface="Comic Sans MS" panose="030F0702030302020204" pitchFamily="66" charset="0"/>
                <a:ea typeface="Arial"/>
                <a:cs typeface="Arial"/>
                <a:sym typeface="Arial"/>
              </a:rPr>
              <a:t>can’t keep up. </a:t>
            </a:r>
            <a:br>
              <a:rPr lang="en-US" sz="2800" i="0" u="none" strike="noStrike" cap="none" dirty="0">
                <a:solidFill>
                  <a:schemeClr val="tx1"/>
                </a:solidFill>
                <a:latin typeface="Comic Sans MS" panose="030F0702030302020204" pitchFamily="66" charset="0"/>
                <a:ea typeface="Arial"/>
                <a:cs typeface="Arial"/>
                <a:sym typeface="Arial"/>
              </a:rPr>
            </a:br>
            <a:endParaRPr lang="en-US" sz="2800" i="0" u="none" strike="noStrike" cap="none" dirty="0">
              <a:solidFill>
                <a:schemeClr val="tx1"/>
              </a:solidFill>
              <a:latin typeface="Comic Sans MS" panose="030F0702030302020204" pitchFamily="66" charset="0"/>
              <a:ea typeface="Arial"/>
              <a:cs typeface="Arial"/>
              <a:sym typeface="Arial"/>
            </a:endParaRPr>
          </a:p>
          <a:p>
            <a:pPr lvl="1">
              <a:spcBef>
                <a:spcPts val="360"/>
              </a:spcBef>
              <a:buSzPct val="25000"/>
            </a:pPr>
            <a:r>
              <a:rPr lang="en-US" sz="2800" dirty="0">
                <a:solidFill>
                  <a:schemeClr val="tx1"/>
                </a:solidFill>
                <a:latin typeface="Comic Sans MS" panose="030F0702030302020204" pitchFamily="66" charset="0"/>
                <a:ea typeface="Arial"/>
                <a:cs typeface="Arial"/>
                <a:sym typeface="Arial"/>
              </a:rPr>
              <a:t>HABITAT DESTRUCTION- </a:t>
            </a:r>
            <a:br>
              <a:rPr lang="en-US" sz="2800" dirty="0">
                <a:solidFill>
                  <a:schemeClr val="tx1"/>
                </a:solidFill>
                <a:latin typeface="Comic Sans MS" panose="030F0702030302020204" pitchFamily="66" charset="0"/>
                <a:ea typeface="Arial"/>
                <a:cs typeface="Arial"/>
                <a:sym typeface="Arial"/>
              </a:rPr>
            </a:br>
            <a:r>
              <a:rPr lang="en-US" sz="2800" dirty="0">
                <a:solidFill>
                  <a:schemeClr val="tx1"/>
                </a:solidFill>
                <a:latin typeface="Comic Sans MS" panose="030F0702030302020204" pitchFamily="66" charset="0"/>
                <a:ea typeface="Arial"/>
                <a:cs typeface="Arial"/>
                <a:sym typeface="Arial"/>
              </a:rPr>
              <a:t>Loss of ecosystems due to pollution, urban sprawl, fragmentation, deforestation, building dams, fertilizer runoff, introduction of invasive species</a:t>
            </a:r>
            <a:br>
              <a:rPr lang="en-US" sz="28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 </a:t>
            </a:r>
          </a:p>
          <a:p>
            <a:pPr lvl="1">
              <a:spcBef>
                <a:spcPts val="360"/>
              </a:spcBef>
              <a:buSzPct val="25000"/>
            </a:pPr>
            <a:r>
              <a:rPr lang="en-US" sz="2400" i="0" u="none" strike="noStrike" cap="none" dirty="0">
                <a:solidFill>
                  <a:schemeClr val="tx1"/>
                </a:solidFill>
                <a:latin typeface="Comic Sans MS" panose="030F0702030302020204" pitchFamily="66" charset="0"/>
                <a:ea typeface="Arial"/>
                <a:cs typeface="Arial"/>
                <a:sym typeface="Arial"/>
              </a:rPr>
              <a:t>	</a:t>
            </a:r>
          </a:p>
        </p:txBody>
      </p:sp>
      <p:pic>
        <p:nvPicPr>
          <p:cNvPr id="145" name="Shape 145"/>
          <p:cNvPicPr preferRelativeResize="0"/>
          <p:nvPr/>
        </p:nvPicPr>
        <p:blipFill>
          <a:blip r:embed="rId3">
            <a:alphaModFix/>
          </a:blip>
          <a:stretch>
            <a:fillRect/>
          </a:stretch>
        </p:blipFill>
        <p:spPr>
          <a:xfrm>
            <a:off x="5943600" y="71534"/>
            <a:ext cx="3076575" cy="2047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362689" y="304580"/>
            <a:ext cx="9296400" cy="6786467"/>
          </a:xfrm>
          <a:prstGeom prst="rect">
            <a:avLst/>
          </a:prstGeom>
          <a:noFill/>
          <a:ln>
            <a:noFill/>
          </a:ln>
        </p:spPr>
        <p:txBody>
          <a:bodyPr lIns="91425" tIns="45700" rIns="91425" bIns="45700" anchor="t" anchorCtr="0">
            <a:noAutofit/>
          </a:bodyPr>
          <a:lstStyle/>
          <a:p>
            <a:pPr lvl="1">
              <a:spcBef>
                <a:spcPts val="360"/>
              </a:spcBef>
              <a:buSzPct val="25000"/>
            </a:pPr>
            <a:r>
              <a:rPr lang="en-US" sz="2800" u="sng" cap="small" dirty="0">
                <a:solidFill>
                  <a:schemeClr val="tx1"/>
                </a:solidFill>
                <a:latin typeface="Comic Sans MS" panose="030F0702030302020204" pitchFamily="66" charset="0"/>
                <a:ea typeface="Arial"/>
                <a:cs typeface="Arial"/>
                <a:sym typeface="Arial"/>
              </a:rPr>
              <a:t>INVASIVE SPECIES</a:t>
            </a:r>
            <a:br>
              <a:rPr lang="en-US" sz="2800" u="sng" cap="small" dirty="0">
                <a:solidFill>
                  <a:schemeClr val="tx1"/>
                </a:solidFill>
                <a:latin typeface="Comic Sans MS" panose="030F0702030302020204" pitchFamily="66" charset="0"/>
                <a:ea typeface="Arial"/>
                <a:cs typeface="Arial"/>
                <a:sym typeface="Arial"/>
              </a:rPr>
            </a:br>
            <a:r>
              <a:rPr lang="en-US" sz="2800" u="sng" cap="small" dirty="0">
                <a:solidFill>
                  <a:schemeClr val="tx1"/>
                </a:solidFill>
                <a:latin typeface="Comic Sans MS" panose="030F0702030302020204" pitchFamily="66" charset="0"/>
                <a:ea typeface="Arial"/>
                <a:cs typeface="Arial"/>
                <a:sym typeface="Arial"/>
              </a:rPr>
              <a:t>Density Dependent?</a:t>
            </a:r>
            <a:br>
              <a:rPr lang="en-US" sz="2800" u="sng" cap="small" dirty="0">
                <a:solidFill>
                  <a:schemeClr val="tx1"/>
                </a:solidFill>
                <a:latin typeface="Comic Sans MS" panose="030F0702030302020204" pitchFamily="66" charset="0"/>
                <a:ea typeface="Arial"/>
                <a:cs typeface="Arial"/>
                <a:sym typeface="Arial"/>
              </a:rPr>
            </a:br>
            <a:r>
              <a:rPr lang="en-US" sz="2800" u="sng" cap="small" dirty="0">
                <a:solidFill>
                  <a:schemeClr val="tx1"/>
                </a:solidFill>
                <a:latin typeface="Comic Sans MS" panose="030F0702030302020204" pitchFamily="66" charset="0"/>
                <a:ea typeface="Arial"/>
                <a:cs typeface="Arial"/>
                <a:sym typeface="Arial"/>
              </a:rPr>
              <a:t>Density independent?</a:t>
            </a:r>
            <a:br>
              <a:rPr lang="en-US" sz="2800" u="sng" cap="small" dirty="0">
                <a:solidFill>
                  <a:schemeClr val="tx1"/>
                </a:solidFill>
                <a:latin typeface="Comic Sans MS" panose="030F0702030302020204" pitchFamily="66" charset="0"/>
                <a:ea typeface="Arial"/>
                <a:cs typeface="Arial"/>
                <a:sym typeface="Arial"/>
              </a:rPr>
            </a:br>
            <a:endParaRPr lang="en-US" sz="2800" u="sng" cap="small" dirty="0">
              <a:solidFill>
                <a:schemeClr val="tx1"/>
              </a:solidFill>
              <a:latin typeface="Comic Sans MS" panose="030F0702030302020204" pitchFamily="66" charset="0"/>
              <a:ea typeface="Arial"/>
              <a:cs typeface="Arial"/>
              <a:sym typeface="Arial"/>
            </a:endParaRPr>
          </a:p>
          <a:p>
            <a:pPr lvl="1">
              <a:spcBef>
                <a:spcPts val="360"/>
              </a:spcBef>
              <a:buSzPct val="25000"/>
            </a:pPr>
            <a:r>
              <a:rPr lang="en-US" sz="2400" dirty="0">
                <a:solidFill>
                  <a:schemeClr val="tx1"/>
                </a:solidFill>
                <a:latin typeface="Comic Sans MS" panose="030F0702030302020204" pitchFamily="66" charset="0"/>
                <a:ea typeface="Arial"/>
                <a:cs typeface="Arial"/>
                <a:sym typeface="Arial"/>
              </a:rPr>
              <a:t>Density Dependent?</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SD Pine bark beetle</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Infect trees and lay eggs under bark killing tree</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High density trees makes spread of beetles more likely</a:t>
            </a:r>
          </a:p>
          <a:p>
            <a:pPr lvl="1">
              <a:spcBef>
                <a:spcPts val="360"/>
              </a:spcBef>
              <a:buSzPct val="25000"/>
            </a:pPr>
            <a:endParaRPr lang="en-US" sz="2400" dirty="0">
              <a:solidFill>
                <a:schemeClr val="tx1"/>
              </a:solidFill>
              <a:latin typeface="Comic Sans MS" panose="030F0702030302020204" pitchFamily="66" charset="0"/>
              <a:ea typeface="Arial"/>
              <a:cs typeface="Arial"/>
              <a:sym typeface="Arial"/>
            </a:endParaRPr>
          </a:p>
          <a:p>
            <a:pPr lvl="1">
              <a:spcBef>
                <a:spcPts val="360"/>
              </a:spcBef>
              <a:buSzPct val="25000"/>
            </a:pPr>
            <a:endParaRPr lang="en-US" sz="2400" dirty="0">
              <a:solidFill>
                <a:schemeClr val="tx1"/>
              </a:solidFill>
              <a:latin typeface="Comic Sans MS" panose="030F0702030302020204" pitchFamily="66" charset="0"/>
              <a:ea typeface="Arial"/>
              <a:cs typeface="Arial"/>
              <a:sym typeface="Arial"/>
            </a:endParaRPr>
          </a:p>
          <a:p>
            <a:pPr lvl="1">
              <a:spcBef>
                <a:spcPts val="360"/>
              </a:spcBef>
              <a:buSzPct val="25000"/>
            </a:pPr>
            <a:r>
              <a:rPr lang="en-US" sz="2400" dirty="0">
                <a:solidFill>
                  <a:schemeClr val="tx1"/>
                </a:solidFill>
                <a:latin typeface="Comic Sans MS" panose="030F0702030302020204" pitchFamily="66" charset="0"/>
                <a:ea typeface="Arial"/>
                <a:cs typeface="Arial"/>
                <a:sym typeface="Arial"/>
              </a:rPr>
              <a:t>Density Independent?</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Rabbits in Australia</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Wiped out grassland ecosystems</a:t>
            </a:r>
          </a:p>
          <a:p>
            <a:pPr lvl="1">
              <a:spcBef>
                <a:spcPts val="360"/>
              </a:spcBef>
              <a:buSzPct val="25000"/>
            </a:pPr>
            <a:r>
              <a:rPr lang="en-US" sz="2400" dirty="0">
                <a:solidFill>
                  <a:schemeClr val="tx1"/>
                </a:solidFill>
                <a:latin typeface="Comic Sans MS" panose="030F0702030302020204" pitchFamily="66" charset="0"/>
                <a:ea typeface="Arial"/>
                <a:cs typeface="Arial"/>
                <a:sym typeface="Arial"/>
              </a:rPr>
              <a:t>    leading to severe erosion</a:t>
            </a:r>
          </a:p>
          <a:p>
            <a:pPr lvl="1">
              <a:spcBef>
                <a:spcPts val="360"/>
              </a:spcBef>
              <a:buSzPct val="25000"/>
            </a:pPr>
            <a:r>
              <a:rPr lang="en-US" sz="2400" dirty="0">
                <a:solidFill>
                  <a:schemeClr val="tx1"/>
                </a:solidFill>
                <a:latin typeface="Comic Sans MS" panose="030F0702030302020204" pitchFamily="66" charset="0"/>
                <a:ea typeface="Arial"/>
                <a:cs typeface="Arial"/>
                <a:sym typeface="Arial"/>
              </a:rPr>
              <a:t>Led to extinction of 1/8 of </a:t>
            </a:r>
            <a:br>
              <a:rPr lang="en-US" sz="2400" dirty="0">
                <a:solidFill>
                  <a:schemeClr val="tx1"/>
                </a:solidFill>
                <a:latin typeface="Comic Sans MS" panose="030F0702030302020204" pitchFamily="66" charset="0"/>
                <a:ea typeface="Arial"/>
                <a:cs typeface="Arial"/>
                <a:sym typeface="Arial"/>
              </a:rPr>
            </a:br>
            <a:r>
              <a:rPr lang="en-US" sz="2400" dirty="0">
                <a:solidFill>
                  <a:schemeClr val="tx1"/>
                </a:solidFill>
                <a:latin typeface="Comic Sans MS" panose="030F0702030302020204" pitchFamily="66" charset="0"/>
                <a:ea typeface="Arial"/>
                <a:cs typeface="Arial"/>
                <a:sym typeface="Arial"/>
              </a:rPr>
              <a:t>         mammal species </a:t>
            </a:r>
            <a:br>
              <a:rPr lang="en-US" sz="2400" dirty="0">
                <a:solidFill>
                  <a:schemeClr val="tx1"/>
                </a:solidFill>
                <a:latin typeface="Comic Sans MS" panose="030F0702030302020204" pitchFamily="66" charset="0"/>
                <a:ea typeface="Arial"/>
                <a:cs typeface="Arial"/>
                <a:sym typeface="Arial"/>
              </a:rPr>
            </a:br>
            <a:endParaRPr lang="en-US" sz="2400" dirty="0">
              <a:solidFill>
                <a:schemeClr val="tx1"/>
              </a:solidFill>
              <a:latin typeface="Comic Sans MS" panose="030F0702030302020204" pitchFamily="66" charset="0"/>
              <a:ea typeface="Arial"/>
              <a:cs typeface="Arial"/>
              <a:sym typeface="Arial"/>
            </a:endParaRPr>
          </a:p>
          <a:p>
            <a:pPr lvl="1">
              <a:spcBef>
                <a:spcPts val="360"/>
              </a:spcBef>
              <a:buSzPct val="25000"/>
            </a:pPr>
            <a:endParaRPr lang="en-US" sz="2400" dirty="0">
              <a:solidFill>
                <a:schemeClr val="tx1"/>
              </a:solidFill>
              <a:latin typeface="Comic Sans MS" panose="030F0702030302020204" pitchFamily="66" charset="0"/>
              <a:ea typeface="Arial"/>
              <a:cs typeface="Arial"/>
              <a:sym typeface="Arial"/>
            </a:endParaRPr>
          </a:p>
        </p:txBody>
      </p:sp>
      <p:pic>
        <p:nvPicPr>
          <p:cNvPr id="4" name="Picture 9" descr="Image:Rabbit-er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657252" cy="274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oodlandstewardship.org/wp-content/uploads/ch7/images/insect/bark_beetle_killed_red_pine_cap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b="19560"/>
          <a:stretch/>
        </p:blipFill>
        <p:spPr bwMode="auto">
          <a:xfrm>
            <a:off x="5060300" y="304580"/>
            <a:ext cx="3873411" cy="2492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0"/>
            <a:ext cx="8382000" cy="246221"/>
          </a:xfrm>
          <a:prstGeom prst="rect">
            <a:avLst/>
          </a:prstGeom>
        </p:spPr>
        <p:txBody>
          <a:bodyPr wrap="square">
            <a:spAutoFit/>
          </a:bodyPr>
          <a:lstStyle/>
          <a:p>
            <a:r>
              <a:rPr lang="en-US" sz="1000" dirty="0">
                <a:solidFill>
                  <a:srgbClr val="CC0099"/>
                </a:solidFill>
              </a:rPr>
              <a:t>http://woodlandstewardship.org/wp-content/uploads/ch7/images/insect/bark_beetle_killed_red_pine_caption.jpg</a:t>
            </a:r>
          </a:p>
        </p:txBody>
      </p:sp>
      <p:sp>
        <p:nvSpPr>
          <p:cNvPr id="3" name="Rectangle 2"/>
          <p:cNvSpPr/>
          <p:nvPr/>
        </p:nvSpPr>
        <p:spPr>
          <a:xfrm>
            <a:off x="5060300" y="6636146"/>
            <a:ext cx="9213850" cy="246221"/>
          </a:xfrm>
          <a:prstGeom prst="rect">
            <a:avLst/>
          </a:prstGeom>
        </p:spPr>
        <p:txBody>
          <a:bodyPr wrap="square">
            <a:spAutoFit/>
          </a:bodyPr>
          <a:lstStyle/>
          <a:p>
            <a:pPr marL="457200" lvl="1">
              <a:spcBef>
                <a:spcPts val="360"/>
              </a:spcBef>
              <a:buClr>
                <a:srgbClr val="888888"/>
              </a:buClr>
              <a:buSzPct val="25000"/>
            </a:pPr>
            <a:r>
              <a:rPr lang="en-US" altLang="en-US" sz="1000" b="1" dirty="0">
                <a:solidFill>
                  <a:srgbClr val="CC0099"/>
                </a:solidFill>
                <a:latin typeface="+mn-lt"/>
                <a:sym typeface="Calibri"/>
              </a:rPr>
              <a:t>http://en.wikipedia.org/wiki/Image:Rabbit-erosion.jpg</a:t>
            </a:r>
          </a:p>
        </p:txBody>
      </p:sp>
      <p:pic>
        <p:nvPicPr>
          <p:cNvPr id="8" name="Picture 12" descr="IMG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5516243"/>
            <a:ext cx="19050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79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306"/>
            <a:ext cx="9144000" cy="200055"/>
          </a:xfrm>
          <a:prstGeom prst="rect">
            <a:avLst/>
          </a:prstGeom>
        </p:spPr>
        <p:txBody>
          <a:bodyPr wrap="square">
            <a:spAutoFit/>
          </a:bodyPr>
          <a:lstStyle/>
          <a:p>
            <a:r>
              <a:rPr lang="en-US" sz="700" dirty="0">
                <a:solidFill>
                  <a:srgbClr val="CC0099"/>
                </a:solidFill>
              </a:rPr>
              <a:t>https://dr282zn36sxxg.cloudfront.net/datastreams/f-d%3Aa8070d548b03708fe12680a6c88af3ec2d39446c05176c6109d77640%2BIMAGE_THUMB_POSTCARD_TINY%2BIMAGE_THUMB_POSTCARD_TINY.1</a:t>
            </a:r>
          </a:p>
        </p:txBody>
      </p:sp>
      <p:pic>
        <p:nvPicPr>
          <p:cNvPr id="7172" name="Picture 4" descr="Image result for dispersion of organisms"/>
          <p:cNvPicPr>
            <a:picLocks noChangeAspect="1" noChangeArrowheads="1"/>
          </p:cNvPicPr>
          <p:nvPr/>
        </p:nvPicPr>
        <p:blipFill rotWithShape="1">
          <a:blip r:embed="rId2">
            <a:extLst>
              <a:ext uri="{28A0092B-C50C-407E-A947-70E740481C1C}">
                <a14:useLocalDpi xmlns:a14="http://schemas.microsoft.com/office/drawing/2010/main" val="0"/>
              </a:ext>
            </a:extLst>
          </a:blip>
          <a:srcRect l="60967" t="18866" r="19022" b="47531"/>
          <a:stretch/>
        </p:blipFill>
        <p:spPr bwMode="auto">
          <a:xfrm>
            <a:off x="3413416" y="1068354"/>
            <a:ext cx="2453984" cy="3138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8152" y="329625"/>
            <a:ext cx="8207696" cy="523220"/>
          </a:xfrm>
          <a:prstGeom prst="rect">
            <a:avLst/>
          </a:prstGeom>
          <a:noFill/>
        </p:spPr>
        <p:txBody>
          <a:bodyPr wrap="none" rtlCol="0">
            <a:spAutoFit/>
          </a:bodyPr>
          <a:lstStyle/>
          <a:p>
            <a:r>
              <a:rPr lang="en-US" sz="2800" dirty="0">
                <a:latin typeface="Comic Sans MS" panose="030F0702030302020204" pitchFamily="66" charset="0"/>
              </a:rPr>
              <a:t>PATTERNS OF POPULATION DISTRIBUTION</a:t>
            </a:r>
          </a:p>
        </p:txBody>
      </p:sp>
      <p:sp>
        <p:nvSpPr>
          <p:cNvPr id="4" name="TextBox 3"/>
          <p:cNvSpPr txBox="1"/>
          <p:nvPr/>
        </p:nvSpPr>
        <p:spPr>
          <a:xfrm>
            <a:off x="599442" y="4552146"/>
            <a:ext cx="2762295" cy="1754326"/>
          </a:xfrm>
          <a:prstGeom prst="rect">
            <a:avLst/>
          </a:prstGeom>
          <a:noFill/>
        </p:spPr>
        <p:txBody>
          <a:bodyPr wrap="none" rtlCol="0">
            <a:spAutoFit/>
          </a:bodyPr>
          <a:lstStyle/>
          <a:p>
            <a:r>
              <a:rPr lang="en-US" sz="1800" dirty="0"/>
              <a:t>Organisms are clustered </a:t>
            </a:r>
          </a:p>
          <a:p>
            <a:r>
              <a:rPr lang="en-US" sz="1800" dirty="0"/>
              <a:t>together in groups.  </a:t>
            </a:r>
            <a:br>
              <a:rPr lang="en-US" sz="1800" dirty="0"/>
            </a:br>
            <a:r>
              <a:rPr lang="en-US" sz="1800" dirty="0"/>
              <a:t>May reflect a patchy </a:t>
            </a:r>
            <a:br>
              <a:rPr lang="en-US" sz="1800" dirty="0"/>
            </a:br>
            <a:r>
              <a:rPr lang="en-US" sz="1800" dirty="0"/>
              <a:t>distribution of  resources </a:t>
            </a:r>
            <a:br>
              <a:rPr lang="en-US" sz="1800" dirty="0"/>
            </a:br>
            <a:r>
              <a:rPr lang="en-US" sz="1800" dirty="0"/>
              <a:t>in the environment</a:t>
            </a:r>
          </a:p>
          <a:p>
            <a:r>
              <a:rPr lang="en-US" sz="1800" dirty="0"/>
              <a:t>Most common pattern</a:t>
            </a:r>
          </a:p>
        </p:txBody>
      </p:sp>
      <p:sp>
        <p:nvSpPr>
          <p:cNvPr id="6" name="Rectangle 5"/>
          <p:cNvSpPr/>
          <p:nvPr/>
        </p:nvSpPr>
        <p:spPr>
          <a:xfrm>
            <a:off x="3581400" y="4413646"/>
            <a:ext cx="2743200" cy="2031325"/>
          </a:xfrm>
          <a:prstGeom prst="rect">
            <a:avLst/>
          </a:prstGeom>
        </p:spPr>
        <p:txBody>
          <a:bodyPr wrap="square">
            <a:spAutoFit/>
          </a:bodyPr>
          <a:lstStyle/>
          <a:p>
            <a:r>
              <a:rPr lang="en-US" sz="1800" dirty="0"/>
              <a:t>Organisms are evenly spaced over area</a:t>
            </a:r>
            <a:br>
              <a:rPr lang="en-US" sz="1800" dirty="0"/>
            </a:br>
            <a:r>
              <a:rPr lang="en-US" sz="1800" dirty="0"/>
              <a:t>Typical of environments in which organisms compete for a </a:t>
            </a:r>
            <a:r>
              <a:rPr lang="en-US" sz="1800"/>
              <a:t>scarce </a:t>
            </a:r>
            <a:br>
              <a:rPr lang="en-US" sz="1800"/>
            </a:br>
            <a:r>
              <a:rPr lang="en-US" sz="1800"/>
              <a:t>resource</a:t>
            </a:r>
            <a:r>
              <a:rPr lang="en-US" sz="1800" dirty="0"/>
              <a:t>, like water in a desert.</a:t>
            </a:r>
          </a:p>
        </p:txBody>
      </p:sp>
      <p:pic>
        <p:nvPicPr>
          <p:cNvPr id="9" name="Picture 4" descr="Image result for dispersion of organisms"/>
          <p:cNvPicPr>
            <a:picLocks noChangeAspect="1" noChangeArrowheads="1"/>
          </p:cNvPicPr>
          <p:nvPr/>
        </p:nvPicPr>
        <p:blipFill rotWithShape="1">
          <a:blip r:embed="rId2">
            <a:extLst>
              <a:ext uri="{28A0092B-C50C-407E-A947-70E740481C1C}">
                <a14:useLocalDpi xmlns:a14="http://schemas.microsoft.com/office/drawing/2010/main" val="0"/>
              </a:ext>
            </a:extLst>
          </a:blip>
          <a:srcRect l="16513" t="19017" r="63861" b="47051"/>
          <a:stretch/>
        </p:blipFill>
        <p:spPr bwMode="auto">
          <a:xfrm>
            <a:off x="685800" y="1049694"/>
            <a:ext cx="2425959" cy="3194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dispersion of organisms"/>
          <p:cNvPicPr>
            <a:picLocks noChangeAspect="1" noChangeArrowheads="1"/>
          </p:cNvPicPr>
          <p:nvPr/>
        </p:nvPicPr>
        <p:blipFill rotWithShape="1">
          <a:blip r:embed="rId2">
            <a:extLst>
              <a:ext uri="{28A0092B-C50C-407E-A947-70E740481C1C}">
                <a14:useLocalDpi xmlns:a14="http://schemas.microsoft.com/office/drawing/2010/main" val="0"/>
              </a:ext>
            </a:extLst>
          </a:blip>
          <a:srcRect l="39000" t="18759" r="41566" b="47384"/>
          <a:stretch/>
        </p:blipFill>
        <p:spPr bwMode="auto">
          <a:xfrm>
            <a:off x="6324600" y="1040363"/>
            <a:ext cx="2351248" cy="31194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0800000" flipV="1">
            <a:off x="6482844" y="4413646"/>
            <a:ext cx="2508756" cy="1754326"/>
          </a:xfrm>
          <a:prstGeom prst="rect">
            <a:avLst/>
          </a:prstGeom>
        </p:spPr>
        <p:txBody>
          <a:bodyPr wrap="square">
            <a:spAutoFit/>
          </a:bodyPr>
          <a:lstStyle/>
          <a:p>
            <a:r>
              <a:rPr lang="en-US" sz="1800" dirty="0"/>
              <a:t>Organisms have an unpredictable pattern of distribution.</a:t>
            </a:r>
            <a:br>
              <a:rPr lang="en-US" sz="1800" dirty="0"/>
            </a:br>
            <a:r>
              <a:rPr lang="en-US" sz="1800" dirty="0"/>
              <a:t>Typical of species in which individuals </a:t>
            </a:r>
            <a:br>
              <a:rPr lang="en-US" sz="1800" dirty="0"/>
            </a:br>
            <a:r>
              <a:rPr lang="en-US" sz="1800" dirty="0"/>
              <a:t>don’t interact strongly.</a:t>
            </a:r>
          </a:p>
        </p:txBody>
      </p:sp>
    </p:spTree>
    <p:extLst>
      <p:ext uri="{BB962C8B-B14F-4D97-AF65-F5344CB8AC3E}">
        <p14:creationId xmlns:p14="http://schemas.microsoft.com/office/powerpoint/2010/main" val="163093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lidesharecdn.com/population-ecology-1231427563650176-1/95/population-ecology-21-728.jpg?cb=1231405987"/>
          <p:cNvPicPr>
            <a:picLocks noChangeAspect="1" noChangeArrowheads="1"/>
          </p:cNvPicPr>
          <p:nvPr/>
        </p:nvPicPr>
        <p:blipFill rotWithShape="1">
          <a:blip r:embed="rId2">
            <a:extLst>
              <a:ext uri="{28A0092B-C50C-407E-A947-70E740481C1C}">
                <a14:useLocalDpi xmlns:a14="http://schemas.microsoft.com/office/drawing/2010/main" val="0"/>
              </a:ext>
            </a:extLst>
          </a:blip>
          <a:srcRect t="25297" b="18726"/>
          <a:stretch/>
        </p:blipFill>
        <p:spPr bwMode="auto">
          <a:xfrm>
            <a:off x="125148" y="681135"/>
            <a:ext cx="889370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246221"/>
          </a:xfrm>
          <a:prstGeom prst="rect">
            <a:avLst/>
          </a:prstGeom>
        </p:spPr>
        <p:txBody>
          <a:bodyPr wrap="square">
            <a:spAutoFit/>
          </a:bodyPr>
          <a:lstStyle/>
          <a:p>
            <a:r>
              <a:rPr lang="en-US" sz="1000" dirty="0">
                <a:solidFill>
                  <a:srgbClr val="CC0099"/>
                </a:solidFill>
              </a:rPr>
              <a:t>https://image.slidesharecdn.com/population-ecology-1231427563650176-1/95/population-ecology-21-728.jpg?cb=1231405987</a:t>
            </a:r>
          </a:p>
        </p:txBody>
      </p:sp>
    </p:spTree>
    <p:extLst>
      <p:ext uri="{BB962C8B-B14F-4D97-AF65-F5344CB8AC3E}">
        <p14:creationId xmlns:p14="http://schemas.microsoft.com/office/powerpoint/2010/main" val="330209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7" name="Shape 77"/>
          <p:cNvSpPr txBox="1">
            <a:spLocks noGrp="1"/>
          </p:cNvSpPr>
          <p:nvPr>
            <p:ph type="title"/>
          </p:nvPr>
        </p:nvSpPr>
        <p:spPr>
          <a:xfrm>
            <a:off x="-381000" y="18661"/>
            <a:ext cx="9540551" cy="3105539"/>
          </a:xfrm>
          <a:prstGeom prst="rect">
            <a:avLst/>
          </a:prstGeom>
          <a:noFill/>
          <a:ln>
            <a:noFill/>
          </a:ln>
        </p:spPr>
        <p:txBody>
          <a:bodyPr lIns="91425" tIns="45700" rIns="91425" bIns="45700" anchor="t" anchorCtr="0">
            <a:noAutofit/>
          </a:bodyPr>
          <a:lstStyle/>
          <a:p>
            <a:pPr marL="457200" lvl="1">
              <a:spcBef>
                <a:spcPts val="360"/>
              </a:spcBef>
              <a:buClr>
                <a:srgbClr val="888888"/>
              </a:buClr>
              <a:buSzPct val="25000"/>
            </a:pPr>
            <a:r>
              <a:rPr lang="en-US" dirty="0">
                <a:solidFill>
                  <a:schemeClr val="tx1"/>
                </a:solidFill>
                <a:latin typeface="Comic Sans MS" panose="030F0702030302020204" pitchFamily="66" charset="0"/>
                <a:ea typeface="Arial"/>
                <a:cs typeface="Arial"/>
                <a:sym typeface="Arial"/>
              </a:rPr>
              <a:t>LIMITING FACTOR = </a:t>
            </a:r>
            <a:r>
              <a:rPr lang="en-US" b="0" cap="none" dirty="0">
                <a:solidFill>
                  <a:srgbClr val="000000"/>
                </a:solidFill>
                <a:latin typeface="Comic Sans MS" panose="030F0702030302020204" pitchFamily="66" charset="0"/>
                <a:ea typeface="Arial"/>
                <a:cs typeface="Arial"/>
                <a:sym typeface="Arial"/>
              </a:rPr>
              <a:t>factor that controls the growth of a population</a:t>
            </a:r>
            <a:br>
              <a:rPr lang="en-US" b="0" cap="none" dirty="0">
                <a:solidFill>
                  <a:srgbClr val="000000"/>
                </a:solidFill>
                <a:latin typeface="Comic Sans MS" panose="030F0702030302020204" pitchFamily="66" charset="0"/>
                <a:ea typeface="Arial"/>
                <a:cs typeface="Arial"/>
                <a:sym typeface="Arial"/>
              </a:rPr>
            </a:br>
            <a:br>
              <a:rPr lang="en-US" dirty="0">
                <a:solidFill>
                  <a:srgbClr val="000000"/>
                </a:solidFill>
                <a:latin typeface="Comic Sans MS" panose="030F0702030302020204" pitchFamily="66" charset="0"/>
                <a:ea typeface="Arial"/>
                <a:cs typeface="Arial"/>
                <a:sym typeface="Arial"/>
              </a:rPr>
            </a:br>
            <a:r>
              <a:rPr lang="en-US" dirty="0">
                <a:solidFill>
                  <a:srgbClr val="000000"/>
                </a:solidFill>
                <a:latin typeface="Comic Sans MS" panose="030F0702030302020204" pitchFamily="66" charset="0"/>
                <a:ea typeface="Arial"/>
                <a:cs typeface="Arial"/>
                <a:sym typeface="Arial"/>
              </a:rPr>
              <a:t>Acting separately or together, limiting factors determine the carrying capacity of an environment for a species.</a:t>
            </a:r>
            <a:br>
              <a:rPr lang="en-US" dirty="0">
                <a:solidFill>
                  <a:srgbClr val="000000"/>
                </a:solidFill>
                <a:latin typeface="Comic Sans MS" panose="030F0702030302020204" pitchFamily="66" charset="0"/>
                <a:ea typeface="Arial"/>
                <a:cs typeface="Arial"/>
                <a:sym typeface="Arial"/>
              </a:rPr>
            </a:br>
            <a:br>
              <a:rPr lang="en-US" sz="3200" b="0" cap="none" dirty="0">
                <a:solidFill>
                  <a:srgbClr val="000000"/>
                </a:solidFill>
                <a:latin typeface="Comic Sans MS" panose="030F0702030302020204" pitchFamily="66" charset="0"/>
                <a:ea typeface="Arial"/>
                <a:cs typeface="Arial"/>
                <a:sym typeface="Arial"/>
              </a:rPr>
            </a:br>
            <a:br>
              <a:rPr lang="en-US" sz="3200" b="1" i="0" u="none" strike="noStrike" cap="small" dirty="0">
                <a:solidFill>
                  <a:srgbClr val="339966"/>
                </a:solidFill>
                <a:latin typeface="Comic Sans MS" panose="030F0702030302020204" pitchFamily="66" charset="0"/>
                <a:ea typeface="Arial"/>
                <a:cs typeface="Arial"/>
                <a:sym typeface="Arial"/>
              </a:rPr>
            </a:br>
            <a:br>
              <a:rPr lang="en-US" sz="3200" b="1" i="0" u="none" strike="noStrike" cap="small" dirty="0">
                <a:solidFill>
                  <a:srgbClr val="339966"/>
                </a:solidFill>
                <a:latin typeface="Comic Sans MS" panose="030F0702030302020204" pitchFamily="66" charset="0"/>
                <a:ea typeface="Arial"/>
                <a:cs typeface="Arial"/>
                <a:sym typeface="Arial"/>
              </a:rPr>
            </a:br>
            <a:br>
              <a:rPr lang="en-US" sz="3200" dirty="0">
                <a:solidFill>
                  <a:srgbClr val="339966"/>
                </a:solidFill>
                <a:latin typeface="Comic Sans MS" panose="030F0702030302020204" pitchFamily="66" charset="0"/>
                <a:ea typeface="Arial"/>
                <a:cs typeface="Arial"/>
                <a:sym typeface="Arial"/>
              </a:rPr>
            </a:br>
            <a:endParaRPr lang="en-US" sz="3200" b="1" i="0" u="none" strike="noStrike" cap="small" dirty="0">
              <a:solidFill>
                <a:srgbClr val="339966"/>
              </a:solidFill>
              <a:latin typeface="Comic Sans MS" panose="030F0702030302020204" pitchFamily="66" charset="0"/>
              <a:ea typeface="Arial"/>
              <a:cs typeface="Arial"/>
              <a:sym typeface="Arial"/>
            </a:endParaRPr>
          </a:p>
        </p:txBody>
      </p:sp>
      <p:pic>
        <p:nvPicPr>
          <p:cNvPr id="4099" name="Picture 3" descr="C:\Users\riedellke\Downloads\carrying cap.bmp"/>
          <p:cNvPicPr>
            <a:picLocks noChangeAspect="1" noChangeArrowheads="1"/>
          </p:cNvPicPr>
          <p:nvPr/>
        </p:nvPicPr>
        <p:blipFill rotWithShape="1">
          <a:blip r:embed="rId3">
            <a:extLst>
              <a:ext uri="{28A0092B-C50C-407E-A947-70E740481C1C}">
                <a14:useLocalDpi xmlns:a14="http://schemas.microsoft.com/office/drawing/2010/main" val="0"/>
              </a:ext>
            </a:extLst>
          </a:blip>
          <a:srcRect t="16640"/>
          <a:stretch/>
        </p:blipFill>
        <p:spPr bwMode="auto">
          <a:xfrm>
            <a:off x="2101234" y="3188931"/>
            <a:ext cx="4147166" cy="34570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6611779"/>
            <a:ext cx="6858000" cy="246221"/>
          </a:xfrm>
          <a:prstGeom prst="rect">
            <a:avLst/>
          </a:prstGeom>
        </p:spPr>
        <p:txBody>
          <a:bodyPr wrap="square">
            <a:spAutoFit/>
          </a:bodyPr>
          <a:lstStyle/>
          <a:p>
            <a:r>
              <a:rPr lang="en-US" sz="1000" dirty="0">
                <a:solidFill>
                  <a:srgbClr val="CC0099"/>
                </a:solidFill>
              </a:rPr>
              <a:t>https://sophialearning.s3.amazonaws.com/packet_logos/10334/grid/carrying%20cap.bmp?1319138715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3352800" y="0"/>
            <a:ext cx="5410200" cy="1143000"/>
          </a:xfrm>
        </p:spPr>
        <p:txBody>
          <a:bodyPr/>
          <a:lstStyle/>
          <a:p>
            <a:pPr eaLnBrk="1" hangingPunct="1"/>
            <a:r>
              <a:rPr lang="en-US" altLang="en-US" sz="4800" b="1" dirty="0">
                <a:latin typeface="Comic Sans MS" panose="030F0702030302020204" pitchFamily="66" charset="0"/>
              </a:rPr>
              <a:t>ALGAL BLOOM</a:t>
            </a:r>
          </a:p>
        </p:txBody>
      </p:sp>
      <p:pic>
        <p:nvPicPr>
          <p:cNvPr id="4099" name="Picture 1028" descr="remember"/>
          <p:cNvPicPr>
            <a:picLocks noGrp="1" noChangeAspect="1" noChangeArrowheads="1"/>
          </p:cNvPicPr>
          <p:nvPr>
            <p:ph type="body"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4800" y="304800"/>
            <a:ext cx="2130425" cy="216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1029" descr="algae-bl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594" y="1062831"/>
            <a:ext cx="57150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30"/>
          <p:cNvSpPr>
            <a:spLocks noChangeArrowheads="1"/>
          </p:cNvSpPr>
          <p:nvPr/>
        </p:nvSpPr>
        <p:spPr bwMode="auto">
          <a:xfrm>
            <a:off x="24882" y="4917169"/>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a:latin typeface="Comic Sans MS" panose="030F0702030302020204" pitchFamily="66" charset="0"/>
              </a:rPr>
              <a:t>When an ecosystem receives a LARGE input</a:t>
            </a:r>
          </a:p>
          <a:p>
            <a:pPr eaLnBrk="1" hangingPunct="1">
              <a:spcBef>
                <a:spcPct val="0"/>
              </a:spcBef>
              <a:buFontTx/>
              <a:buNone/>
            </a:pPr>
            <a:r>
              <a:rPr lang="en-US" altLang="en-US" b="1" dirty="0">
                <a:latin typeface="Comic Sans MS" panose="030F0702030302020204" pitchFamily="66" charset="0"/>
              </a:rPr>
              <a:t>of limiting nutrient (</a:t>
            </a:r>
            <a:r>
              <a:rPr lang="en-US" altLang="en-US" b="1" dirty="0" err="1">
                <a:latin typeface="Comic Sans MS" panose="030F0702030302020204" pitchFamily="66" charset="0"/>
              </a:rPr>
              <a:t>ie</a:t>
            </a:r>
            <a:r>
              <a:rPr lang="en-US" altLang="en-US" b="1" dirty="0">
                <a:latin typeface="Comic Sans MS" panose="030F0702030302020204" pitchFamily="66" charset="0"/>
              </a:rPr>
              <a:t>., fertilizer runoff) the population increases dramatically </a:t>
            </a:r>
            <a:endParaRPr lang="en-US" altLang="en-US" dirty="0">
              <a:latin typeface="Comic Sans MS" panose="030F0702030302020204" pitchFamily="66" charset="0"/>
            </a:endParaRPr>
          </a:p>
        </p:txBody>
      </p:sp>
      <p:sp>
        <p:nvSpPr>
          <p:cNvPr id="4102" name="Text Box 1031"/>
          <p:cNvSpPr txBox="1">
            <a:spLocks noChangeArrowheads="1"/>
          </p:cNvSpPr>
          <p:nvPr/>
        </p:nvSpPr>
        <p:spPr bwMode="auto">
          <a:xfrm>
            <a:off x="441325" y="2630488"/>
            <a:ext cx="214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latin typeface="Comic Sans MS" panose="030F0702030302020204" pitchFamily="66" charset="0"/>
              </a:rPr>
              <a:t>REMEMBER !</a:t>
            </a:r>
          </a:p>
        </p:txBody>
      </p:sp>
    </p:spTree>
    <p:extLst>
      <p:ext uri="{BB962C8B-B14F-4D97-AF65-F5344CB8AC3E}">
        <p14:creationId xmlns:p14="http://schemas.microsoft.com/office/powerpoint/2010/main" val="11639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ps.gov/miss/learn/photosmultimedia/upload/watershed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382000" cy="5175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10979"/>
            <a:ext cx="8229600" cy="246221"/>
          </a:xfrm>
          <a:prstGeom prst="rect">
            <a:avLst/>
          </a:prstGeom>
        </p:spPr>
        <p:txBody>
          <a:bodyPr wrap="square">
            <a:spAutoFit/>
          </a:bodyPr>
          <a:lstStyle/>
          <a:p>
            <a:r>
              <a:rPr lang="en-US" sz="1000" dirty="0">
                <a:solidFill>
                  <a:srgbClr val="CC0099"/>
                </a:solidFill>
              </a:rPr>
              <a:t>Image from: https://www.nps.gov/miss/learn/photosmultimedia/upload/watershedBG.jpg</a:t>
            </a:r>
          </a:p>
        </p:txBody>
      </p:sp>
    </p:spTree>
    <p:extLst>
      <p:ext uri="{BB962C8B-B14F-4D97-AF65-F5344CB8AC3E}">
        <p14:creationId xmlns:p14="http://schemas.microsoft.com/office/powerpoint/2010/main" val="21498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0"/>
            <a:ext cx="8229600" cy="762000"/>
          </a:xfrm>
        </p:spPr>
        <p:txBody>
          <a:bodyPr/>
          <a:lstStyle/>
          <a:p>
            <a:pPr eaLnBrk="1" hangingPunct="1"/>
            <a:r>
              <a:rPr lang="en-US" altLang="en-US" b="1" dirty="0">
                <a:latin typeface="Comic Sans MS" panose="030F0702030302020204" pitchFamily="66" charset="0"/>
              </a:rPr>
              <a:t>Gulf of Mexico Dead Zone</a:t>
            </a:r>
          </a:p>
        </p:txBody>
      </p:sp>
      <p:sp>
        <p:nvSpPr>
          <p:cNvPr id="6147" name="Rectangle 1030"/>
          <p:cNvSpPr>
            <a:spLocks noChangeArrowheads="1"/>
          </p:cNvSpPr>
          <p:nvPr/>
        </p:nvSpPr>
        <p:spPr bwMode="auto">
          <a:xfrm>
            <a:off x="0" y="5059363"/>
            <a:ext cx="8915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latin typeface="Comic Sans MS" panose="030F0702030302020204" pitchFamily="66" charset="0"/>
              </a:rPr>
              <a:t>CREATES HYPOXIC (LOW OXYGEN) ZONES</a:t>
            </a:r>
            <a:br>
              <a:rPr lang="en-US" altLang="en-US" sz="2800" b="1" dirty="0">
                <a:latin typeface="Comic Sans MS" panose="030F0702030302020204" pitchFamily="66" charset="0"/>
              </a:rPr>
            </a:br>
            <a:r>
              <a:rPr lang="en-US" altLang="en-US" sz="2800" b="1" dirty="0">
                <a:latin typeface="Comic Sans MS" panose="030F0702030302020204" pitchFamily="66" charset="0"/>
              </a:rPr>
              <a:t>At its peak, the nearly lifeless water can span </a:t>
            </a:r>
          </a:p>
          <a:p>
            <a:pPr eaLnBrk="1" hangingPunct="1">
              <a:spcBef>
                <a:spcPct val="0"/>
              </a:spcBef>
              <a:buFontTx/>
              <a:buNone/>
            </a:pPr>
            <a:r>
              <a:rPr lang="en-US" altLang="en-US" sz="2800" b="1" dirty="0">
                <a:latin typeface="Comic Sans MS" panose="030F0702030302020204" pitchFamily="66" charset="0"/>
              </a:rPr>
              <a:t>5,000 to 8,000-plus square miles, an area almost the size of New Jersey</a:t>
            </a:r>
          </a:p>
        </p:txBody>
      </p:sp>
      <p:pic>
        <p:nvPicPr>
          <p:cNvPr id="6148" name="Picture 1032" descr="Satellite image of the Gulf of Mexico dead 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29" y="5334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033"/>
          <p:cNvSpPr>
            <a:spLocks noChangeArrowheads="1"/>
          </p:cNvSpPr>
          <p:nvPr/>
        </p:nvSpPr>
        <p:spPr bwMode="auto">
          <a:xfrm>
            <a:off x="914400" y="990600"/>
            <a:ext cx="3989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rgbClr val="FFFF00"/>
                </a:solidFill>
              </a:rPr>
              <a:t>http://serc.carleton.edu/microbelife/topics/deadzone/index.html</a:t>
            </a:r>
          </a:p>
        </p:txBody>
      </p:sp>
    </p:spTree>
    <p:extLst>
      <p:ext uri="{BB962C8B-B14F-4D97-AF65-F5344CB8AC3E}">
        <p14:creationId xmlns:p14="http://schemas.microsoft.com/office/powerpoint/2010/main" val="133631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52413" y="6596063"/>
            <a:ext cx="6858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solidFill>
                  <a:srgbClr val="CC0099"/>
                </a:solidFill>
              </a:rPr>
              <a:t>http://onepercentfortheplanet.org/wp-content/uploads/2012/02/Eutrophication.gif</a:t>
            </a:r>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t="8138"/>
          <a:stretch>
            <a:fillRect/>
          </a:stretch>
        </p:blipFill>
        <p:spPr bwMode="auto">
          <a:xfrm>
            <a:off x="533400" y="707460"/>
            <a:ext cx="8174782" cy="588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399" y="27057"/>
            <a:ext cx="5517857" cy="769441"/>
          </a:xfrm>
          <a:prstGeom prst="rect">
            <a:avLst/>
          </a:prstGeom>
          <a:noFill/>
        </p:spPr>
        <p:txBody>
          <a:bodyPr wrap="none" rtlCol="0">
            <a:spAutoFit/>
          </a:bodyPr>
          <a:lstStyle/>
          <a:p>
            <a:r>
              <a:rPr lang="en-US" sz="4400" dirty="0">
                <a:latin typeface="Comic Sans MS" panose="030F0702030302020204" pitchFamily="66" charset="0"/>
              </a:rPr>
              <a:t>EUTROPHICATION</a:t>
            </a:r>
          </a:p>
        </p:txBody>
      </p:sp>
    </p:spTree>
    <p:extLst>
      <p:ext uri="{BB962C8B-B14F-4D97-AF65-F5344CB8AC3E}">
        <p14:creationId xmlns:p14="http://schemas.microsoft.com/office/powerpoint/2010/main" val="3489837785"/>
      </p:ext>
    </p:extLst>
  </p:cSld>
  <p:clrMapOvr>
    <a:masterClrMapping/>
  </p:clrMapOvr>
</p:sld>
</file>

<file path=ppt/theme/theme1.xml><?xml version="1.0" encoding="utf-8"?>
<a:theme xmlns:a="http://schemas.openxmlformats.org/drawingml/2006/main" name="Custom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1581</Words>
  <Application>Microsoft Office PowerPoint</Application>
  <PresentationFormat>On-screen Show (4:3)</PresentationFormat>
  <Paragraphs>104</Paragraphs>
  <Slides>25</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Comic Sans MS</vt:lpstr>
      <vt:lpstr>Custom Theme</vt:lpstr>
      <vt:lpstr>Custom Theme</vt:lpstr>
      <vt:lpstr>LIMITS TO GROWTH Slide show by Kelly Riedell</vt:lpstr>
      <vt:lpstr>PowerPoint Presentation</vt:lpstr>
      <vt:lpstr>PowerPoint Presentation</vt:lpstr>
      <vt:lpstr>PowerPoint Presentation</vt:lpstr>
      <vt:lpstr>LIMITING FACTOR = factor that controls the growth of a population  Acting separately or together, limiting factors determine the carrying capacity of an environment for a species.     </vt:lpstr>
      <vt:lpstr>ALGAL BLOOM</vt:lpstr>
      <vt:lpstr>PowerPoint Presentation</vt:lpstr>
      <vt:lpstr>Gulf of Mexico Dead Zone</vt:lpstr>
      <vt:lpstr>PowerPoint Presentation</vt:lpstr>
      <vt:lpstr>PowerPoint Presentation</vt:lpstr>
      <vt:lpstr>LIMITING FACTORS CAN BE:  DENSITY DEPENDENT  - Depend on population density  - operate strongly only when population            density reaches a certain level -  Less effect on small, scattered populations       EX: competition , predation,  herbivory, disease             parasitism, stress from overcrowding  DENSITY INDEPENDENT     - Does NOT depend on population density         EX: natural disasters/unusual weather                human activities                  - overhunting/habitat destruction         </vt:lpstr>
      <vt:lpstr>PowerPoint Presentation</vt:lpstr>
      <vt:lpstr>PowerPoint Presentation</vt:lpstr>
      <vt:lpstr>Predation and Herbivory  The effects of predators on prey and the effects of herbivores on plants are two very important density-dependent population controls.   </vt:lpstr>
      <vt:lpstr>PowerPoint Presentation</vt:lpstr>
      <vt:lpstr>PowerPoint Presentation</vt:lpstr>
      <vt:lpstr>PowerPoint Presentation</vt:lpstr>
      <vt:lpstr>Parasitism and Disease  </vt:lpstr>
      <vt:lpstr>PowerPoint Presentation</vt:lpstr>
      <vt:lpstr>Stress From Overcrowding  </vt:lpstr>
      <vt:lpstr>Density-Independent Limiting Factors   affect all populations in similar ways,         regardless of population size and density.   Examples:      Unusual weather/Natural disasters            such as hurricanes, droughts, floods, or wildfires,      Human activity- overhunting/habitat destruction     Invasive species- due to climate change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Overview</dc:title>
  <dc:creator>Kelly Riedell</dc:creator>
  <cp:lastModifiedBy>Kelly Riedell</cp:lastModifiedBy>
  <cp:revision>46</cp:revision>
  <dcterms:modified xsi:type="dcterms:W3CDTF">2021-01-24T20:04:40Z</dcterms:modified>
</cp:coreProperties>
</file>