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57" r:id="rId3"/>
    <p:sldId id="269" r:id="rId4"/>
    <p:sldId id="259" r:id="rId5"/>
    <p:sldId id="260" r:id="rId6"/>
    <p:sldId id="262" r:id="rId7"/>
    <p:sldId id="258" r:id="rId8"/>
    <p:sldId id="263" r:id="rId9"/>
    <p:sldId id="264" r:id="rId10"/>
    <p:sldId id="267" r:id="rId11"/>
    <p:sldId id="265" r:id="rId12"/>
    <p:sldId id="268" r:id="rId13"/>
    <p:sldId id="26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DA97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98D4F7-CDB5-4FF1-8308-D75DC9BFBC3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970E25-E8F1-4AB9-B390-985E53C0E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7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5DAC-CBDE-4B60-959E-80523F019BC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A72F-8999-41F9-9199-94AC4A2DC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7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5DAC-CBDE-4B60-959E-80523F019BC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A72F-8999-41F9-9199-94AC4A2DC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1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5DAC-CBDE-4B60-959E-80523F019BC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A72F-8999-41F9-9199-94AC4A2DC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0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5DAC-CBDE-4B60-959E-80523F019BC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A72F-8999-41F9-9199-94AC4A2DC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5DAC-CBDE-4B60-959E-80523F019BC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A72F-8999-41F9-9199-94AC4A2DC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3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5DAC-CBDE-4B60-959E-80523F019BC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A72F-8999-41F9-9199-94AC4A2DC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6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5DAC-CBDE-4B60-959E-80523F019BC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A72F-8999-41F9-9199-94AC4A2DC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2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5DAC-CBDE-4B60-959E-80523F019BC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A72F-8999-41F9-9199-94AC4A2DC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1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5DAC-CBDE-4B60-959E-80523F019BC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A72F-8999-41F9-9199-94AC4A2DC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6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5DAC-CBDE-4B60-959E-80523F019BC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A72F-8999-41F9-9199-94AC4A2DC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0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5DAC-CBDE-4B60-959E-80523F019BC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A72F-8999-41F9-9199-94AC4A2DC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95000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F5DAC-CBDE-4B60-959E-80523F019BC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EA72F-8999-41F9-9199-94AC4A2DC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0EF2A-7636-44BD-8BCA-876FD56F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782762"/>
          </a:xfrm>
        </p:spPr>
        <p:txBody>
          <a:bodyPr>
            <a:noAutofit/>
          </a:bodyPr>
          <a:lstStyle/>
          <a:p>
            <a:r>
              <a:rPr lang="en-US" sz="4800" dirty="0"/>
              <a:t>MAKING PROTEINS</a:t>
            </a:r>
            <a:br>
              <a:rPr lang="en-US" sz="4800" dirty="0"/>
            </a:br>
            <a:r>
              <a:rPr lang="en-US" sz="4800" dirty="0"/>
              <a:t>3D Molecular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DADBA-A83F-4655-BF57-F52AECB79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2209800"/>
            <a:ext cx="4648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show by Kelly Riedell</a:t>
            </a:r>
          </a:p>
        </p:txBody>
      </p:sp>
    </p:spTree>
    <p:extLst>
      <p:ext uri="{BB962C8B-B14F-4D97-AF65-F5344CB8AC3E}">
        <p14:creationId xmlns:p14="http://schemas.microsoft.com/office/powerpoint/2010/main" val="413943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63941"/>
            <a:ext cx="8991600" cy="4255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Comic Sans MS" pitchFamily="66" charset="0"/>
              </a:rPr>
              <a:t>WHAT HOLDS the Helices and Sheets together?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0" t="62458" r="17828" b="16882"/>
          <a:stretch/>
        </p:blipFill>
        <p:spPr bwMode="auto">
          <a:xfrm>
            <a:off x="112206" y="231866"/>
            <a:ext cx="879924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" y="6488668"/>
            <a:ext cx="27719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http://barleyworld.org/book/export/html/20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3" r="4755" b="30095"/>
          <a:stretch/>
        </p:blipFill>
        <p:spPr>
          <a:xfrm>
            <a:off x="156754" y="2930128"/>
            <a:ext cx="4454761" cy="35367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6055" y="3080043"/>
            <a:ext cx="426270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Hydrogen bonding </a:t>
            </a:r>
          </a:p>
          <a:p>
            <a:r>
              <a:rPr lang="en-US" sz="2800" dirty="0">
                <a:latin typeface="Comic Sans MS" pitchFamily="66" charset="0"/>
              </a:rPr>
              <a:t>between BACKBONE</a:t>
            </a:r>
          </a:p>
          <a:p>
            <a:r>
              <a:rPr lang="en-US" sz="2800" dirty="0">
                <a:latin typeface="Comic Sans MS" pitchFamily="66" charset="0"/>
              </a:rPr>
              <a:t>AMINO and CARBONYL</a:t>
            </a:r>
          </a:p>
          <a:p>
            <a:r>
              <a:rPr lang="en-US" sz="2800" dirty="0">
                <a:latin typeface="Comic Sans MS" pitchFamily="66" charset="0"/>
              </a:rPr>
              <a:t>Groups</a:t>
            </a:r>
          </a:p>
          <a:p>
            <a:br>
              <a:rPr lang="en-US" sz="2800" dirty="0">
                <a:latin typeface="Comic Sans MS" pitchFamily="66" charset="0"/>
              </a:rPr>
            </a:br>
            <a:r>
              <a:rPr lang="en-US" sz="2800" dirty="0">
                <a:latin typeface="Comic Sans MS" pitchFamily="66" charset="0"/>
              </a:rPr>
              <a:t>Side chain R groups</a:t>
            </a:r>
            <a:br>
              <a:rPr lang="en-US" sz="2800" dirty="0">
                <a:latin typeface="Comic Sans MS" pitchFamily="66" charset="0"/>
              </a:rPr>
            </a:br>
            <a:r>
              <a:rPr lang="en-US" sz="2800" dirty="0">
                <a:latin typeface="Comic Sans MS" pitchFamily="66" charset="0"/>
              </a:rPr>
              <a:t>NOT involved</a:t>
            </a:r>
          </a:p>
        </p:txBody>
      </p:sp>
      <p:sp>
        <p:nvSpPr>
          <p:cNvPr id="9" name="Rectangle 8"/>
          <p:cNvSpPr/>
          <p:nvPr/>
        </p:nvSpPr>
        <p:spPr>
          <a:xfrm>
            <a:off x="126274" y="43934"/>
            <a:ext cx="87238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http://www.3dmoleculardesigns.com/AASK/AASK%20Teacher%20Notes.pdf</a:t>
            </a:r>
          </a:p>
        </p:txBody>
      </p:sp>
    </p:spTree>
    <p:extLst>
      <p:ext uri="{BB962C8B-B14F-4D97-AF65-F5344CB8AC3E}">
        <p14:creationId xmlns:p14="http://schemas.microsoft.com/office/powerpoint/2010/main" val="116683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945009"/>
          </a:xfrm>
        </p:spPr>
        <p:txBody>
          <a:bodyPr/>
          <a:lstStyle/>
          <a:p>
            <a:r>
              <a:rPr lang="en-US" dirty="0">
                <a:latin typeface="Comic Sans MS" pitchFamily="66" charset="0"/>
              </a:rPr>
              <a:t>TERTIARY STRUCTURE (3°)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8" t="18278" r="16618" b="6471"/>
          <a:stretch/>
        </p:blipFill>
        <p:spPr bwMode="auto">
          <a:xfrm>
            <a:off x="1680754" y="862149"/>
            <a:ext cx="6172200" cy="573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7104" y="6596390"/>
            <a:ext cx="87238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http://www.3dmoleculardesigns.com/AASK/AASK%20Teacher%20Notes.pdf</a:t>
            </a:r>
          </a:p>
        </p:txBody>
      </p:sp>
    </p:spTree>
    <p:extLst>
      <p:ext uri="{BB962C8B-B14F-4D97-AF65-F5344CB8AC3E}">
        <p14:creationId xmlns:p14="http://schemas.microsoft.com/office/powerpoint/2010/main" val="1231930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691" y="152400"/>
            <a:ext cx="8991600" cy="17526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What holds the TERTIARY structure together?</a:t>
            </a:r>
          </a:p>
        </p:txBody>
      </p:sp>
      <p:sp>
        <p:nvSpPr>
          <p:cNvPr id="6" name="Rectangle 5"/>
          <p:cNvSpPr/>
          <p:nvPr/>
        </p:nvSpPr>
        <p:spPr>
          <a:xfrm>
            <a:off x="189411" y="40386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Stabilized by a combination of many NON-COVALENT interactions: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hydrophobic forces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hydrogen bonds between polar atoms,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ionic interactions between charged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sidechains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Van der Waals forces.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4" r="24273" b="10791"/>
          <a:stretch/>
        </p:blipFill>
        <p:spPr bwMode="auto">
          <a:xfrm>
            <a:off x="3046911" y="1219200"/>
            <a:ext cx="3124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7105" y="6346924"/>
            <a:ext cx="8723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http://www.3dmoleculardesigns.com/AASK/AASK%20Teacher%20Notes.pdf</a:t>
            </a:r>
          </a:p>
        </p:txBody>
      </p:sp>
    </p:spTree>
    <p:extLst>
      <p:ext uri="{BB962C8B-B14F-4D97-AF65-F5344CB8AC3E}">
        <p14:creationId xmlns:p14="http://schemas.microsoft.com/office/powerpoint/2010/main" val="2607579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QUATERNARY STRUCTURE (4°)</a:t>
            </a:r>
            <a:br>
              <a:rPr lang="en-US" dirty="0"/>
            </a:br>
            <a:r>
              <a:rPr lang="en-US" dirty="0"/>
              <a:t>(NOT ALL PROTEINS HAVE THIS)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6858000" cy="5143500"/>
          </a:xfrm>
        </p:spPr>
      </p:pic>
      <p:sp>
        <p:nvSpPr>
          <p:cNvPr id="5" name="Rectangle 4"/>
          <p:cNvSpPr/>
          <p:nvPr/>
        </p:nvSpPr>
        <p:spPr>
          <a:xfrm>
            <a:off x="457200" y="6488668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http://www.sciencecases.org/tazswana/tazswana4.asp</a:t>
            </a:r>
          </a:p>
        </p:txBody>
      </p:sp>
    </p:spTree>
    <p:extLst>
      <p:ext uri="{BB962C8B-B14F-4D97-AF65-F5344CB8AC3E}">
        <p14:creationId xmlns:p14="http://schemas.microsoft.com/office/powerpoint/2010/main" val="2830720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89" b="-6906"/>
          <a:stretch/>
        </p:blipFill>
        <p:spPr bwMode="auto">
          <a:xfrm>
            <a:off x="1066800" y="152400"/>
            <a:ext cx="6314803" cy="316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4"/>
          <a:stretch/>
        </p:blipFill>
        <p:spPr bwMode="auto">
          <a:xfrm>
            <a:off x="1066800" y="3505197"/>
            <a:ext cx="6248400" cy="298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9006" y="6596390"/>
            <a:ext cx="8763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http://www.3dmoleculardesigns.com/bglobin/Blue%20Segement%20-%20Intro%20and%20Directions%20Teacher%20Key.pdf</a:t>
            </a:r>
          </a:p>
        </p:txBody>
      </p:sp>
    </p:spTree>
    <p:extLst>
      <p:ext uri="{BB962C8B-B14F-4D97-AF65-F5344CB8AC3E}">
        <p14:creationId xmlns:p14="http://schemas.microsoft.com/office/powerpoint/2010/main" val="1106497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mic Sans MS" pitchFamily="66" charset="0"/>
              </a:rPr>
              <a:t>WHY FOLD?</a:t>
            </a:r>
          </a:p>
          <a:p>
            <a:pPr marL="0" indent="0">
              <a:buNone/>
            </a:pPr>
            <a:r>
              <a:rPr lang="en-US" sz="2800" dirty="0">
                <a:latin typeface="Comic Sans MS" pitchFamily="66" charset="0"/>
              </a:rPr>
              <a:t>Physics suggests the final shape should represent a </a:t>
            </a:r>
            <a:r>
              <a:rPr lang="en-US" sz="2800" b="1" dirty="0">
                <a:latin typeface="Comic Sans MS" pitchFamily="66" charset="0"/>
              </a:rPr>
              <a:t>low energy state </a:t>
            </a:r>
            <a:r>
              <a:rPr lang="en-US" sz="2800" dirty="0">
                <a:latin typeface="Comic Sans MS" pitchFamily="66" charset="0"/>
              </a:rPr>
              <a:t>for all of the atoms</a:t>
            </a:r>
          </a:p>
          <a:p>
            <a:pPr marL="0" indent="0">
              <a:buNone/>
            </a:pPr>
            <a:r>
              <a:rPr lang="en-US" sz="2800" dirty="0">
                <a:latin typeface="Comic Sans MS" pitchFamily="66" charset="0"/>
              </a:rPr>
              <a:t>in the structure. </a:t>
            </a:r>
          </a:p>
          <a:p>
            <a:pPr marL="0" indent="0">
              <a:buNone/>
            </a:pPr>
            <a:r>
              <a:rPr lang="en-US" sz="2800" dirty="0">
                <a:latin typeface="Comic Sans MS" pitchFamily="66" charset="0"/>
              </a:rPr>
              <a:t>EX: water runs downhill to reach a lower energy state.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3169" r="5505" b="5036"/>
          <a:stretch/>
        </p:blipFill>
        <p:spPr bwMode="auto">
          <a:xfrm>
            <a:off x="609600" y="2895600"/>
            <a:ext cx="7929154" cy="327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6277094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HIGH ENERGY</a:t>
            </a:r>
          </a:p>
        </p:txBody>
      </p:sp>
      <p:sp>
        <p:nvSpPr>
          <p:cNvPr id="5" name="Rectangle 4"/>
          <p:cNvSpPr/>
          <p:nvPr/>
        </p:nvSpPr>
        <p:spPr>
          <a:xfrm>
            <a:off x="6477000" y="6281839"/>
            <a:ext cx="1725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LOW ENERGY</a:t>
            </a:r>
          </a:p>
        </p:txBody>
      </p:sp>
    </p:spTree>
    <p:extLst>
      <p:ext uri="{BB962C8B-B14F-4D97-AF65-F5344CB8AC3E}">
        <p14:creationId xmlns:p14="http://schemas.microsoft.com/office/powerpoint/2010/main" val="407901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6" y="3200400"/>
            <a:ext cx="8654143" cy="3505200"/>
          </a:xfrm>
        </p:spPr>
        <p:txBody>
          <a:bodyPr>
            <a:normAutofit/>
          </a:bodyPr>
          <a:lstStyle/>
          <a:p>
            <a:r>
              <a:rPr lang="en-US" dirty="0"/>
              <a:t>Blue cap represents the N-terminus on the polypeptide chain</a:t>
            </a:r>
          </a:p>
          <a:p>
            <a:endParaRPr lang="en-US" dirty="0"/>
          </a:p>
          <a:p>
            <a:r>
              <a:rPr lang="en-US" dirty="0"/>
              <a:t>Red cap represents the C-terminus on the polypeptide chain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4246"/>
            <a:ext cx="60960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080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"/>
            <a:ext cx="8229600" cy="1143000"/>
          </a:xfrm>
        </p:spPr>
        <p:txBody>
          <a:bodyPr/>
          <a:lstStyle/>
          <a:p>
            <a:r>
              <a:rPr lang="en-US" dirty="0"/>
              <a:t>Secondary structure  (2°)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5257800"/>
            <a:ext cx="8305800" cy="8794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l-GR" dirty="0"/>
              <a:t>α</a:t>
            </a:r>
            <a:r>
              <a:rPr lang="en-US" dirty="0"/>
              <a:t>-HELIX                         </a:t>
            </a:r>
            <a:r>
              <a:rPr lang="el-GR" dirty="0"/>
              <a:t>β</a:t>
            </a:r>
            <a:r>
              <a:rPr lang="en-US" dirty="0"/>
              <a:t>-PLEATED SHEET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29095" r="72390" b="17650"/>
          <a:stretch/>
        </p:blipFill>
        <p:spPr bwMode="auto">
          <a:xfrm>
            <a:off x="1143000" y="1380309"/>
            <a:ext cx="1479177" cy="37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3" t="27600" r="26765" b="19176"/>
          <a:stretch/>
        </p:blipFill>
        <p:spPr bwMode="auto">
          <a:xfrm>
            <a:off x="5105400" y="1064751"/>
            <a:ext cx="2031403" cy="405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594516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Held together by HYDROGEN BONDS between the </a:t>
            </a:r>
            <a:br>
              <a:rPr lang="en-US" sz="2400" dirty="0"/>
            </a:br>
            <a:r>
              <a:rPr lang="en-US" sz="2400"/>
              <a:t>     C=O </a:t>
            </a:r>
            <a:r>
              <a:rPr lang="en-US" sz="2400" dirty="0"/>
              <a:t>of one amino acid and the N-H </a:t>
            </a:r>
            <a:r>
              <a:rPr lang="en-US" sz="2400"/>
              <a:t>of another in the BACKBONE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8723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http://www.3dmoleculardesigns.com/AASK/AASK%20Teacher%20Notes.pdf</a:t>
            </a:r>
          </a:p>
        </p:txBody>
      </p:sp>
    </p:spTree>
    <p:extLst>
      <p:ext uri="{BB962C8B-B14F-4D97-AF65-F5344CB8AC3E}">
        <p14:creationId xmlns:p14="http://schemas.microsoft.com/office/powerpoint/2010/main" val="41319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4" t="16235" r="3305" b="74194"/>
          <a:stretch/>
        </p:blipFill>
        <p:spPr bwMode="auto">
          <a:xfrm>
            <a:off x="463731" y="1676400"/>
            <a:ext cx="8342810" cy="62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4" t="61147" r="3180" b="19427"/>
          <a:stretch/>
        </p:blipFill>
        <p:spPr bwMode="auto">
          <a:xfrm>
            <a:off x="492034" y="2559207"/>
            <a:ext cx="8355873" cy="126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52400"/>
            <a:ext cx="6806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omic Sans MS" pitchFamily="66" charset="0"/>
              </a:rPr>
              <a:t>POLYPEPTIDE SEQUENCE</a:t>
            </a:r>
          </a:p>
          <a:p>
            <a:r>
              <a:rPr lang="en-US" sz="3600" dirty="0">
                <a:latin typeface="Comic Sans MS" pitchFamily="66" charset="0"/>
              </a:rPr>
              <a:t>determined by DNA sequence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247105" y="6346924"/>
            <a:ext cx="87238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http://www.3dmoleculardesigns.com/AASK/AASK%20Teacher%20Notes.pdf</a:t>
            </a:r>
          </a:p>
        </p:txBody>
      </p:sp>
    </p:spTree>
    <p:extLst>
      <p:ext uri="{BB962C8B-B14F-4D97-AF65-F5344CB8AC3E}">
        <p14:creationId xmlns:p14="http://schemas.microsoft.com/office/powerpoint/2010/main" val="75230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458200" cy="6477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AMINO ACID COLOR CODE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HYDROPHOBIC NON-POLAR = YELLOW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Phe</a:t>
            </a:r>
            <a:r>
              <a:rPr lang="en-US" dirty="0"/>
              <a:t>   +   </a:t>
            </a:r>
            <a:r>
              <a:rPr lang="en-US" dirty="0" err="1"/>
              <a:t>Leu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</a:t>
            </a:r>
          </a:p>
          <a:p>
            <a:pPr marL="0" indent="0">
              <a:buNone/>
            </a:pPr>
            <a:r>
              <a:rPr lang="en-US" dirty="0"/>
              <a:t>Cysteine (</a:t>
            </a:r>
            <a:r>
              <a:rPr lang="en-US" dirty="0" err="1"/>
              <a:t>Cys</a:t>
            </a:r>
            <a:r>
              <a:rPr lang="en-US" dirty="0"/>
              <a:t>) = GREEN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HYDROPHILIC</a:t>
            </a:r>
            <a:br>
              <a:rPr lang="en-US" dirty="0"/>
            </a:br>
            <a:r>
              <a:rPr lang="en-US" dirty="0"/>
              <a:t>        POLAR (His) = WHITE</a:t>
            </a:r>
            <a:br>
              <a:rPr lang="en-US" dirty="0"/>
            </a:br>
            <a:r>
              <a:rPr lang="en-US" dirty="0"/>
              <a:t>        POLAR CHARGED BASIC (</a:t>
            </a:r>
            <a:r>
              <a:rPr lang="en-US" dirty="0" err="1"/>
              <a:t>Arg</a:t>
            </a:r>
            <a:r>
              <a:rPr lang="en-US" dirty="0"/>
              <a:t>) = BLUE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57785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0" t="37941" r="3933" b="24117"/>
          <a:stretch/>
        </p:blipFill>
        <p:spPr bwMode="auto">
          <a:xfrm>
            <a:off x="380871" y="1305818"/>
            <a:ext cx="8458200" cy="247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383" y="228600"/>
            <a:ext cx="88871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FOLD FIRST 13 AMINO ACIDS (22 “ from N-terminus)</a:t>
            </a:r>
          </a:p>
          <a:p>
            <a:r>
              <a:rPr lang="en-US" sz="3200" dirty="0"/>
              <a:t>INTO  A  2-STRANDED  </a:t>
            </a:r>
            <a:r>
              <a:rPr lang="el-GR" sz="3200" dirty="0"/>
              <a:t>β</a:t>
            </a:r>
            <a:r>
              <a:rPr lang="en-US" sz="3200" dirty="0"/>
              <a:t>-PLEATED SHEET</a:t>
            </a:r>
          </a:p>
        </p:txBody>
      </p:sp>
    </p:spTree>
    <p:extLst>
      <p:ext uri="{BB962C8B-B14F-4D97-AF65-F5344CB8AC3E}">
        <p14:creationId xmlns:p14="http://schemas.microsoft.com/office/powerpoint/2010/main" val="4199474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FOLD LAST 14 AMINO ACIDS (C-terminus end) INTO  AN </a:t>
            </a:r>
            <a:r>
              <a:rPr lang="el-GR" dirty="0"/>
              <a:t>α</a:t>
            </a:r>
            <a:r>
              <a:rPr lang="en-US" dirty="0"/>
              <a:t>-HELIX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7" t="21353" r="3926" b="42866"/>
          <a:stretch/>
        </p:blipFill>
        <p:spPr bwMode="auto">
          <a:xfrm>
            <a:off x="43543" y="1506583"/>
            <a:ext cx="8991600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834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393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Office Theme</vt:lpstr>
      <vt:lpstr>MAKING PROTEINS 3D Molecular</vt:lpstr>
      <vt:lpstr>PowerPoint Presentation</vt:lpstr>
      <vt:lpstr>PowerPoint Presentation</vt:lpstr>
      <vt:lpstr>PowerPoint Presentation</vt:lpstr>
      <vt:lpstr>Secondary structure  (2°)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TERTIARY STRUCTURE (3°)</vt:lpstr>
      <vt:lpstr>PowerPoint Presentation</vt:lpstr>
      <vt:lpstr>QUATERNARY STRUCTURE (4°) (NOT ALL PROTEINS HAVE THIS)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Riedell</dc:creator>
  <cp:lastModifiedBy>Kelly Riedell</cp:lastModifiedBy>
  <cp:revision>16</cp:revision>
  <cp:lastPrinted>2012-09-20T15:36:21Z</cp:lastPrinted>
  <dcterms:created xsi:type="dcterms:W3CDTF">2012-09-19T16:34:40Z</dcterms:created>
  <dcterms:modified xsi:type="dcterms:W3CDTF">2021-01-20T03:04:44Z</dcterms:modified>
</cp:coreProperties>
</file>