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70" r:id="rId2"/>
    <p:sldId id="301" r:id="rId3"/>
    <p:sldId id="302" r:id="rId4"/>
    <p:sldId id="273" r:id="rId5"/>
    <p:sldId id="277" r:id="rId6"/>
    <p:sldId id="278" r:id="rId7"/>
    <p:sldId id="274" r:id="rId8"/>
    <p:sldId id="281" r:id="rId9"/>
    <p:sldId id="280" r:id="rId10"/>
    <p:sldId id="282" r:id="rId11"/>
    <p:sldId id="290" r:id="rId12"/>
    <p:sldId id="292" r:id="rId13"/>
    <p:sldId id="293" r:id="rId14"/>
    <p:sldId id="294" r:id="rId15"/>
    <p:sldId id="288" r:id="rId16"/>
    <p:sldId id="285" r:id="rId17"/>
    <p:sldId id="289" r:id="rId18"/>
    <p:sldId id="287" r:id="rId19"/>
    <p:sldId id="286" r:id="rId20"/>
    <p:sldId id="291" r:id="rId21"/>
    <p:sldId id="295" r:id="rId22"/>
    <p:sldId id="296" r:id="rId23"/>
    <p:sldId id="297" r:id="rId24"/>
    <p:sldId id="284" r:id="rId25"/>
    <p:sldId id="283" r:id="rId26"/>
    <p:sldId id="272" r:id="rId27"/>
    <p:sldId id="256" r:id="rId28"/>
    <p:sldId id="257" r:id="rId29"/>
    <p:sldId id="269" r:id="rId30"/>
    <p:sldId id="259" r:id="rId31"/>
    <p:sldId id="260" r:id="rId32"/>
    <p:sldId id="262" r:id="rId33"/>
    <p:sldId id="258" r:id="rId34"/>
    <p:sldId id="263" r:id="rId35"/>
    <p:sldId id="264" r:id="rId36"/>
    <p:sldId id="267" r:id="rId37"/>
    <p:sldId id="265" r:id="rId38"/>
    <p:sldId id="268" r:id="rId39"/>
    <p:sldId id="266" r:id="rId40"/>
    <p:sldId id="298" r:id="rId41"/>
    <p:sldId id="299" r:id="rId42"/>
    <p:sldId id="300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DA97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22" autoAdjust="0"/>
  </p:normalViewPr>
  <p:slideViewPr>
    <p:cSldViewPr>
      <p:cViewPr varScale="1">
        <p:scale>
          <a:sx n="61" d="100"/>
          <a:sy n="61" d="100"/>
        </p:scale>
        <p:origin x="-72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98D4F7-CDB5-4FF1-8308-D75DC9BFBC36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970E25-E8F1-4AB9-B390-985E53C0E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7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70E25-E8F1-4AB9-B390-985E53C0E31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6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5DAC-CBDE-4B60-959E-80523F019BC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A72F-8999-41F9-9199-94AC4A2DC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7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5DAC-CBDE-4B60-959E-80523F019BC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A72F-8999-41F9-9199-94AC4A2DC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1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5DAC-CBDE-4B60-959E-80523F019BC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A72F-8999-41F9-9199-94AC4A2DC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0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5DAC-CBDE-4B60-959E-80523F019BC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A72F-8999-41F9-9199-94AC4A2DC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7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5DAC-CBDE-4B60-959E-80523F019BC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A72F-8999-41F9-9199-94AC4A2DC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3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5DAC-CBDE-4B60-959E-80523F019BC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A72F-8999-41F9-9199-94AC4A2DC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6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5DAC-CBDE-4B60-959E-80523F019BC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A72F-8999-41F9-9199-94AC4A2DC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2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5DAC-CBDE-4B60-959E-80523F019BC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A72F-8999-41F9-9199-94AC4A2DC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1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5DAC-CBDE-4B60-959E-80523F019BC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A72F-8999-41F9-9199-94AC4A2DC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6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5DAC-CBDE-4B60-959E-80523F019BC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A72F-8999-41F9-9199-94AC4A2DC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0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5DAC-CBDE-4B60-959E-80523F019BC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A72F-8999-41F9-9199-94AC4A2DC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95000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F5DAC-CBDE-4B60-959E-80523F019BC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EA72F-8999-41F9-9199-94AC4A2DC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dmoleculardesigns.com/" TargetMode="External"/><Relationship Id="rId2" Type="http://schemas.openxmlformats.org/officeDocument/2006/relationships/hyperlink" Target="http://www.explorebiology.com/apbiology/lab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pslc.ws/macrog/kidsmac/vp_prot.ht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xplorebiolog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laf.edu/people/giannini/flashanimat/carbohydrates/glucose.sw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ic.cengage.com/biology/discipline_content/animations/reaction_type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Comic Sans MS" pitchFamily="66" charset="0"/>
              </a:rPr>
              <a:t>BIOMOLECULE</a:t>
            </a:r>
            <a:br>
              <a:rPr lang="en-US" sz="5400" b="1" dirty="0" smtClean="0">
                <a:latin typeface="Comic Sans MS" pitchFamily="66" charset="0"/>
              </a:rPr>
            </a:br>
            <a:r>
              <a:rPr lang="en-US" sz="5400" b="1" dirty="0" smtClean="0">
                <a:latin typeface="Comic Sans MS" pitchFamily="66" charset="0"/>
              </a:rPr>
              <a:t>MODELING</a:t>
            </a:r>
            <a:endParaRPr lang="en-US" sz="5400" b="1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991600" cy="29718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Cut and paste molecules are from Kim </a:t>
            </a:r>
            <a:r>
              <a:rPr lang="en-US" sz="2800" dirty="0" err="1">
                <a:solidFill>
                  <a:srgbClr val="0070C0"/>
                </a:solidFill>
                <a:latin typeface="Comic Sans MS" pitchFamily="66" charset="0"/>
              </a:rPr>
              <a:t>Foglia’s</a:t>
            </a: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  <a:hlinkClick r:id="rId2"/>
              </a:rPr>
              <a:t>Explore Biology </a:t>
            </a:r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  <a:t>website</a:t>
            </a:r>
          </a:p>
          <a:p>
            <a:pPr algn="l"/>
            <a:endParaRPr lang="en-US" sz="28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l"/>
            <a:r>
              <a:rPr lang="en-US" sz="2800" dirty="0" err="1" smtClean="0">
                <a:solidFill>
                  <a:srgbClr val="0070C0"/>
                </a:solidFill>
                <a:latin typeface="Comic Sans MS" pitchFamily="66" charset="0"/>
              </a:rPr>
              <a:t>Toobers</a:t>
            </a:r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  <a:t> Activity is from </a:t>
            </a:r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  <a:hlinkClick r:id="rId3"/>
              </a:rPr>
              <a:t>3D Molecular Designs</a:t>
            </a:r>
            <a:br>
              <a:rPr lang="en-US" sz="2800" dirty="0" smtClean="0">
                <a:solidFill>
                  <a:srgbClr val="0070C0"/>
                </a:solidFill>
                <a:latin typeface="Comic Sans MS" pitchFamily="66" charset="0"/>
                <a:hlinkClick r:id="rId3"/>
              </a:rPr>
            </a:br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  <a:t> AASK Kit</a:t>
            </a:r>
            <a:b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en-US" sz="2800" dirty="0">
              <a:solidFill>
                <a:srgbClr val="0070C0"/>
              </a:solidFill>
              <a:latin typeface="Comic Sans MS" pitchFamily="66" charset="0"/>
            </a:endParaRPr>
          </a:p>
          <a:p>
            <a:pPr algn="l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2" descr="carbcutoutglucose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"/>
            <a:ext cx="41481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3" descr="carbcutoutglucose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0"/>
          <a:stretch>
            <a:fillRect/>
          </a:stretch>
        </p:blipFill>
        <p:spPr bwMode="auto">
          <a:xfrm>
            <a:off x="3508375" y="3621088"/>
            <a:ext cx="4114800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572000" y="1981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870325" y="2971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209800" y="3048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552575" y="2163763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152650" y="1066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2336800" y="3778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6324600" y="57165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934200" y="47910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4619625" y="5867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3962400" y="49657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4589463" y="39925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4572000" y="36210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85437"/>
            <a:ext cx="8820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How can I make a polysaccharide that branches?</a:t>
            </a:r>
            <a:endParaRPr lang="en-US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334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  <p:bldP spid="2057" grpId="0"/>
      <p:bldP spid="2058" grpId="0"/>
      <p:bldP spid="2059" grpId="0"/>
      <p:bldP spid="2060" grpId="0"/>
      <p:bldP spid="2061" grpId="0"/>
      <p:bldP spid="2062" grpId="0"/>
      <p:bldP spid="2063" grpId="0"/>
      <p:bldP spid="2064" grpId="0"/>
      <p:bldP spid="2065" grpId="0"/>
      <p:bldP spid="20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What if subunit is modified?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5646122" cy="3581400"/>
          </a:xfrm>
        </p:spPr>
      </p:pic>
      <p:sp>
        <p:nvSpPr>
          <p:cNvPr id="4" name="Rectangle 3"/>
          <p:cNvSpPr/>
          <p:nvPr/>
        </p:nvSpPr>
        <p:spPr>
          <a:xfrm>
            <a:off x="0" y="1073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http://www.ceoe.udel.edu/horseshoecrab/research/chitin.html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5029200"/>
            <a:ext cx="42691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>
                <a:latin typeface="Comic Sans MS" pitchFamily="66" charset="0"/>
              </a:rPr>
              <a:t>α</a:t>
            </a:r>
            <a:r>
              <a:rPr lang="en-US" sz="4400" dirty="0" smtClean="0">
                <a:latin typeface="Comic Sans MS" pitchFamily="66" charset="0"/>
              </a:rPr>
              <a:t> or </a:t>
            </a:r>
            <a:r>
              <a:rPr lang="el-GR" sz="4400" dirty="0" smtClean="0">
                <a:latin typeface="Comic Sans MS" pitchFamily="66" charset="0"/>
              </a:rPr>
              <a:t>β</a:t>
            </a:r>
            <a:r>
              <a:rPr lang="en-US" sz="4400" dirty="0" smtClean="0">
                <a:latin typeface="Comic Sans MS" pitchFamily="66" charset="0"/>
              </a:rPr>
              <a:t> glucose ?</a:t>
            </a:r>
            <a:endParaRPr lang="en-US" sz="4400" dirty="0">
              <a:latin typeface="Comic Sans MS" pitchFamily="66" charset="0"/>
            </a:endParaRPr>
          </a:p>
          <a:p>
            <a:r>
              <a:rPr lang="en-US" sz="4400" dirty="0" smtClean="0">
                <a:latin typeface="Comic Sans MS" pitchFamily="66" charset="0"/>
              </a:rPr>
              <a:t>Uses?</a:t>
            </a:r>
            <a:endParaRPr lang="en-US" sz="4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1"/>
            <a:ext cx="8763000" cy="2285999"/>
          </a:xfrm>
        </p:spPr>
        <p:txBody>
          <a:bodyPr>
            <a:normAutofit/>
          </a:bodyPr>
          <a:lstStyle/>
          <a:p>
            <a:r>
              <a:rPr lang="en-US" b="1" dirty="0"/>
              <a:t>LO 4.1 </a:t>
            </a:r>
            <a:r>
              <a:rPr lang="en-US" dirty="0"/>
              <a:t>The student is able to explain the connection between the sequence and the subcomponents of a biological polymer and its properties. </a:t>
            </a:r>
            <a:r>
              <a:rPr lang="en-US" dirty="0" smtClean="0"/>
              <a:t>[</a:t>
            </a:r>
            <a:r>
              <a:rPr lang="en-US" dirty="0"/>
              <a:t>See</a:t>
            </a:r>
            <a:r>
              <a:rPr lang="en-US" b="1" dirty="0"/>
              <a:t> SP 7.1</a:t>
            </a:r>
            <a:r>
              <a:rPr lang="en-US" dirty="0"/>
              <a:t>]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6990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1"/>
            <a:ext cx="8915400" cy="2743200"/>
          </a:xfrm>
        </p:spPr>
        <p:txBody>
          <a:bodyPr>
            <a:normAutofit/>
          </a:bodyPr>
          <a:lstStyle/>
          <a:p>
            <a:r>
              <a:rPr lang="en-US" b="1" dirty="0" smtClean="0"/>
              <a:t>LO </a:t>
            </a:r>
            <a:r>
              <a:rPr lang="en-US" b="1" dirty="0"/>
              <a:t>4.2 </a:t>
            </a:r>
            <a:r>
              <a:rPr lang="en-US" dirty="0"/>
              <a:t>The student is able to refine representations and models to explain how the subcomponents of a biological polymer and their sequence determine the properties of that polymer. [See</a:t>
            </a:r>
            <a:r>
              <a:rPr lang="en-US" b="1" dirty="0"/>
              <a:t> SP 1.3</a:t>
            </a:r>
            <a:r>
              <a:rPr lang="en-US" dirty="0"/>
              <a:t>]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81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LO </a:t>
            </a:r>
            <a:r>
              <a:rPr lang="en-US" b="1" dirty="0"/>
              <a:t>4.3 </a:t>
            </a:r>
            <a:r>
              <a:rPr lang="en-US" dirty="0"/>
              <a:t>The student is able to use models to predict and justify that changes in the subcomponents of a biological polymer affect the functionality of the molecule. [See</a:t>
            </a:r>
            <a:r>
              <a:rPr lang="en-US" b="1" dirty="0"/>
              <a:t> SP 6.1, 6.4</a:t>
            </a:r>
            <a:r>
              <a:rPr lang="en-US" dirty="0"/>
              <a:t>]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169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324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FATS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3378325" cy="2743200"/>
          </a:xfrm>
        </p:spPr>
      </p:pic>
      <p:sp>
        <p:nvSpPr>
          <p:cNvPr id="5" name="Rectangle 4"/>
          <p:cNvSpPr/>
          <p:nvPr/>
        </p:nvSpPr>
        <p:spPr>
          <a:xfrm>
            <a:off x="228600" y="6248400"/>
            <a:ext cx="4324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smtClean="0"/>
              <a:t>en.wikipedia.org/wiki/Fat</a:t>
            </a:r>
          </a:p>
          <a:p>
            <a:r>
              <a:rPr lang="en-US" sz="1200" dirty="0"/>
              <a:t>http://zrichards.hubpages.com/hub/Its-Simple-Science-Really-Fats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465" y="152400"/>
            <a:ext cx="4179094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74" y="3671922"/>
            <a:ext cx="3200400" cy="256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6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04" y="152400"/>
            <a:ext cx="8229600" cy="792162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MAKE A FAT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8" t="30087" r="27174" b="19131"/>
          <a:stretch/>
        </p:blipFill>
        <p:spPr bwMode="auto">
          <a:xfrm rot="16200000">
            <a:off x="3447397" y="1739778"/>
            <a:ext cx="461140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8" t="29507" r="28134" b="33817"/>
          <a:stretch/>
        </p:blipFill>
        <p:spPr bwMode="auto">
          <a:xfrm rot="16200000">
            <a:off x="43702" y="1955592"/>
            <a:ext cx="4118021" cy="237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7656" y="5264940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GLYCEROL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5800" y="5633601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3 FATTY ACIDS</a:t>
            </a:r>
            <a:endParaRPr lang="en-U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915400" cy="6477000"/>
          </a:xfrm>
        </p:spPr>
        <p:txBody>
          <a:bodyPr>
            <a:normAutofit/>
          </a:bodyPr>
          <a:lstStyle/>
          <a:p>
            <a:r>
              <a:rPr lang="en-US" dirty="0" smtClean="0"/>
              <a:t>Label the FAT molecule</a:t>
            </a:r>
            <a:br>
              <a:rPr lang="en-US" dirty="0" smtClean="0"/>
            </a:br>
            <a:r>
              <a:rPr lang="en-US" dirty="0" smtClean="0"/>
              <a:t>Fat /triglyceride/triacylglycerol</a:t>
            </a:r>
          </a:p>
          <a:p>
            <a:endParaRPr lang="en-US" dirty="0" smtClean="0"/>
          </a:p>
          <a:p>
            <a:r>
              <a:rPr lang="en-US" dirty="0" smtClean="0"/>
              <a:t>Label GLYCEROL and FATTY ACID parts</a:t>
            </a:r>
          </a:p>
          <a:p>
            <a:endParaRPr lang="en-US" dirty="0" smtClean="0"/>
          </a:p>
          <a:p>
            <a:r>
              <a:rPr lang="en-US" dirty="0" smtClean="0"/>
              <a:t>Circle and label the bond that makes one fatty acid unsaturated </a:t>
            </a:r>
          </a:p>
          <a:p>
            <a:endParaRPr lang="en-US" dirty="0" smtClean="0"/>
          </a:p>
          <a:p>
            <a:r>
              <a:rPr lang="en-US" dirty="0" smtClean="0"/>
              <a:t>What are some functions of fats?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7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71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Fatty Acids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latin typeface="Comic Sans MS" pitchFamily="66" charset="0"/>
              </a:rPr>
              <a:t>FATTY ACID TAILS CAN BE:</a:t>
            </a:r>
          </a:p>
          <a:p>
            <a:r>
              <a:rPr lang="en-US" sz="1800" dirty="0">
                <a:latin typeface="Comic Sans MS" pitchFamily="66" charset="0"/>
              </a:rPr>
              <a:t>Different lengths (most 13-17 Carbons</a:t>
            </a:r>
            <a:r>
              <a:rPr lang="en-US" sz="1800" dirty="0" smtClean="0">
                <a:latin typeface="Comic Sans MS" pitchFamily="66" charset="0"/>
              </a:rPr>
              <a:t>)     </a:t>
            </a:r>
          </a:p>
          <a:p>
            <a:r>
              <a:rPr lang="en-US" sz="1800" dirty="0" smtClean="0">
                <a:latin typeface="Comic Sans MS" pitchFamily="66" charset="0"/>
              </a:rPr>
              <a:t>SATURATED OR UNSATURATED   </a:t>
            </a:r>
          </a:p>
          <a:p>
            <a:pPr marL="0" indent="0">
              <a:buNone/>
            </a:pPr>
            <a:endParaRPr lang="en-US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smtClean="0">
                <a:latin typeface="Comic Sans MS" pitchFamily="66" charset="0"/>
              </a:rPr>
              <a:t>    </a:t>
            </a:r>
            <a:endParaRPr lang="en-US" sz="1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mic Sans MS" pitchFamily="66" charset="0"/>
              </a:rPr>
              <a:t>     </a:t>
            </a:r>
            <a:r>
              <a:rPr lang="en-US" sz="1800" dirty="0" err="1" smtClean="0">
                <a:latin typeface="Comic Sans MS" pitchFamily="66" charset="0"/>
              </a:rPr>
              <a:t>cis</a:t>
            </a:r>
            <a:r>
              <a:rPr lang="en-US" sz="1800" dirty="0" smtClean="0">
                <a:latin typeface="Comic Sans MS" pitchFamily="66" charset="0"/>
              </a:rPr>
              <a:t>-isomer has kinks (liquid at room temp)</a:t>
            </a:r>
          </a:p>
          <a:p>
            <a:pPr marL="0" indent="0">
              <a:buNone/>
            </a:pP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smtClean="0">
                <a:latin typeface="Comic Sans MS" pitchFamily="66" charset="0"/>
              </a:rPr>
              <a:t>    trans-isomer commercially made (rare in nature) linked to cardiovascular disease</a:t>
            </a:r>
          </a:p>
          <a:p>
            <a:pPr marL="0" indent="0">
              <a:buNone/>
            </a:pP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smtClean="0">
                <a:latin typeface="Comic Sans MS" pitchFamily="66" charset="0"/>
              </a:rPr>
              <a:t>                                   </a:t>
            </a:r>
          </a:p>
          <a:p>
            <a:r>
              <a:rPr lang="en-US" sz="1800" dirty="0" smtClean="0">
                <a:latin typeface="Comic Sans MS" pitchFamily="66" charset="0"/>
              </a:rPr>
              <a:t>Different fats/fatty acids have different functions </a:t>
            </a:r>
            <a:endParaRPr lang="en-US" sz="1800" dirty="0">
              <a:latin typeface="Comic Sans MS" pitchFamily="66" charset="0"/>
            </a:endParaRPr>
          </a:p>
          <a:p>
            <a:endParaRPr lang="en-US" sz="1800" dirty="0" smtClean="0">
              <a:latin typeface="Comic Sans MS" pitchFamily="66" charset="0"/>
            </a:endParaRPr>
          </a:p>
          <a:p>
            <a:r>
              <a:rPr lang="en-US" sz="1800" dirty="0" smtClean="0">
                <a:latin typeface="Comic Sans MS" pitchFamily="66" charset="0"/>
              </a:rPr>
              <a:t>Different organisms have different kinds of </a:t>
            </a:r>
            <a:r>
              <a:rPr lang="en-US" sz="1800" dirty="0">
                <a:latin typeface="Comic Sans MS" pitchFamily="66" charset="0"/>
              </a:rPr>
              <a:t>f</a:t>
            </a:r>
            <a:r>
              <a:rPr lang="en-US" sz="1800" dirty="0" smtClean="0">
                <a:latin typeface="Comic Sans MS" pitchFamily="66" charset="0"/>
              </a:rPr>
              <a:t>atty acids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5638800" cy="172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7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7171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PHOSPHOLIPID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0" t="16350" r="31281" b="31845"/>
          <a:stretch/>
        </p:blipFill>
        <p:spPr bwMode="auto">
          <a:xfrm>
            <a:off x="1278673" y="990600"/>
            <a:ext cx="6629400" cy="55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534400" cy="6049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48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915400" cy="6477000"/>
          </a:xfrm>
        </p:spPr>
        <p:txBody>
          <a:bodyPr>
            <a:normAutofit/>
          </a:bodyPr>
          <a:lstStyle/>
          <a:p>
            <a:r>
              <a:rPr lang="en-US" dirty="0" smtClean="0"/>
              <a:t>Label  the PHOSPHOLIPID molecule</a:t>
            </a:r>
          </a:p>
          <a:p>
            <a:r>
              <a:rPr lang="en-US" dirty="0" smtClean="0"/>
              <a:t>Label the part that is POLAR/HYDROPHILIC</a:t>
            </a:r>
          </a:p>
          <a:p>
            <a:r>
              <a:rPr lang="en-US" dirty="0" smtClean="0"/>
              <a:t>Label the part that is NONPOLAR/HYDROPHOBIC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GROUP ACTIVITY</a:t>
            </a:r>
            <a:br>
              <a:rPr lang="en-US" dirty="0" smtClean="0"/>
            </a:br>
            <a:r>
              <a:rPr lang="en-US" dirty="0" smtClean="0"/>
              <a:t>Work with others to build a cell membrane with the phospholipids you built.</a:t>
            </a:r>
          </a:p>
          <a:p>
            <a:r>
              <a:rPr lang="en-US" dirty="0" smtClean="0"/>
              <a:t>How does the unsaturated fatty acid affect the structure?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1"/>
            <a:ext cx="8763000" cy="2285999"/>
          </a:xfrm>
        </p:spPr>
        <p:txBody>
          <a:bodyPr>
            <a:normAutofit/>
          </a:bodyPr>
          <a:lstStyle/>
          <a:p>
            <a:r>
              <a:rPr lang="en-US" b="1" dirty="0"/>
              <a:t>LO 4.1 </a:t>
            </a:r>
            <a:r>
              <a:rPr lang="en-US" dirty="0"/>
              <a:t>The student is able to explain the connection between the sequence and the subcomponents of a biological polymer and its properties. </a:t>
            </a:r>
            <a:r>
              <a:rPr lang="en-US" dirty="0" smtClean="0"/>
              <a:t>[</a:t>
            </a:r>
            <a:r>
              <a:rPr lang="en-US" dirty="0"/>
              <a:t>See</a:t>
            </a:r>
            <a:r>
              <a:rPr lang="en-US" b="1" dirty="0"/>
              <a:t> SP 7.1</a:t>
            </a:r>
            <a:r>
              <a:rPr lang="en-US" dirty="0"/>
              <a:t>]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6990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1"/>
            <a:ext cx="8915400" cy="2743200"/>
          </a:xfrm>
        </p:spPr>
        <p:txBody>
          <a:bodyPr>
            <a:normAutofit/>
          </a:bodyPr>
          <a:lstStyle/>
          <a:p>
            <a:r>
              <a:rPr lang="en-US" b="1" dirty="0" smtClean="0"/>
              <a:t>LO </a:t>
            </a:r>
            <a:r>
              <a:rPr lang="en-US" b="1" dirty="0"/>
              <a:t>4.2 </a:t>
            </a:r>
            <a:r>
              <a:rPr lang="en-US" dirty="0"/>
              <a:t>The student is able to refine representations and models to explain how the subcomponents of a biological polymer and their sequence determine the properties of that polymer. [See</a:t>
            </a:r>
            <a:r>
              <a:rPr lang="en-US" b="1" dirty="0"/>
              <a:t> SP 1.3</a:t>
            </a:r>
            <a:r>
              <a:rPr lang="en-US" dirty="0"/>
              <a:t>]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81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LO </a:t>
            </a:r>
            <a:r>
              <a:rPr lang="en-US" b="1" dirty="0"/>
              <a:t>4.3 </a:t>
            </a:r>
            <a:r>
              <a:rPr lang="en-US" dirty="0"/>
              <a:t>The student is able to use models to predict and justify that changes in the subcomponents of a biological polymer affect the functionality of the molecule. [See</a:t>
            </a:r>
            <a:r>
              <a:rPr lang="en-US" b="1" dirty="0"/>
              <a:t> SP 6.1, 6.4</a:t>
            </a:r>
            <a:r>
              <a:rPr lang="en-US" dirty="0"/>
              <a:t>]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169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PROTEINS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166018"/>
            <a:ext cx="3086706" cy="4525963"/>
          </a:xfrm>
        </p:spPr>
      </p:pic>
      <p:sp>
        <p:nvSpPr>
          <p:cNvPr id="5" name="Rectangle 4"/>
          <p:cNvSpPr/>
          <p:nvPr/>
        </p:nvSpPr>
        <p:spPr>
          <a:xfrm>
            <a:off x="304800" y="6324600"/>
            <a:ext cx="37721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http://barleyworld.org/book/export/html/20</a:t>
            </a:r>
          </a:p>
        </p:txBody>
      </p:sp>
    </p:spTree>
    <p:extLst>
      <p:ext uri="{BB962C8B-B14F-4D97-AF65-F5344CB8AC3E}">
        <p14:creationId xmlns:p14="http://schemas.microsoft.com/office/powerpoint/2010/main" val="34049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PROTEINS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534400" cy="4449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MAKE A POLYPEPTIDE CHAIN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9" t="39105" r="66737" b="46435"/>
          <a:stretch/>
        </p:blipFill>
        <p:spPr bwMode="auto">
          <a:xfrm>
            <a:off x="4729626" y="2333150"/>
            <a:ext cx="1911670" cy="115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9" t="38343" r="65707" b="46435"/>
          <a:stretch/>
        </p:blipFill>
        <p:spPr bwMode="auto">
          <a:xfrm>
            <a:off x="2514600" y="2356014"/>
            <a:ext cx="1941443" cy="115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9" t="38343" r="65707" b="46435"/>
          <a:stretch/>
        </p:blipFill>
        <p:spPr bwMode="auto">
          <a:xfrm>
            <a:off x="381000" y="2356014"/>
            <a:ext cx="1941443" cy="115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9" t="38343" r="65707" b="46435"/>
          <a:stretch/>
        </p:blipFill>
        <p:spPr bwMode="auto">
          <a:xfrm>
            <a:off x="6871390" y="2333149"/>
            <a:ext cx="1941443" cy="115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1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POLYPEPTIDE CHAIN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634620" cy="2286000"/>
          </a:xfrm>
        </p:spPr>
      </p:pic>
      <p:sp>
        <p:nvSpPr>
          <p:cNvPr id="7" name="TextBox 6"/>
          <p:cNvSpPr txBox="1"/>
          <p:nvPr/>
        </p:nvSpPr>
        <p:spPr>
          <a:xfrm>
            <a:off x="381000" y="4343400"/>
            <a:ext cx="49952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Has direction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N-terminus (amino end)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C-terminus (carboxyl end)</a:t>
            </a:r>
            <a:endParaRPr lang="en-U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152400"/>
            <a:ext cx="90678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LABEL THE FOLLOWING ON YOUR 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CUTOUT POLYPEPTIDE CHAIN</a:t>
            </a:r>
          </a:p>
          <a:p>
            <a:endParaRPr lang="en-US" sz="28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Label N-terminus and C-terminus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identify &amp; label the type of R group</a:t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dirty="0" smtClean="0">
                <a:latin typeface="Comic Sans MS" pitchFamily="66" charset="0"/>
              </a:rPr>
              <a:t>   (non-polar, polar, charge basic, charged acidic, </a:t>
            </a:r>
            <a:r>
              <a:rPr lang="en-US" sz="2400" dirty="0" err="1" smtClean="0">
                <a:latin typeface="Comic Sans MS" pitchFamily="66" charset="0"/>
              </a:rPr>
              <a:t>etc</a:t>
            </a:r>
            <a:r>
              <a:rPr lang="en-US" sz="2400" dirty="0" smtClean="0">
                <a:latin typeface="Comic Sans MS" pitchFamily="66" charset="0"/>
              </a:rPr>
              <a:t>)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Label each amino acid as hydrophobic or hydrophilic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Draw arrows to show  locations of all PEPTIDE BONDS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Label what level of protein structure your model represents    </a:t>
            </a:r>
          </a:p>
          <a:p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        ( 1°  2° . 3° ,  or 4° )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8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89" b="-6906"/>
          <a:stretch/>
        </p:blipFill>
        <p:spPr bwMode="auto">
          <a:xfrm>
            <a:off x="1066800" y="337066"/>
            <a:ext cx="6314803" cy="316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4"/>
          <a:stretch/>
        </p:blipFill>
        <p:spPr bwMode="auto">
          <a:xfrm>
            <a:off x="1066800" y="3505197"/>
            <a:ext cx="6248400" cy="298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9006" y="6596390"/>
            <a:ext cx="8763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http://www.3dmoleculardesigns.com/bglobin/Blue%20Segement%20-%20Intro%20and%20Directions%20Teacher%20Key.pdf</a:t>
            </a:r>
          </a:p>
        </p:txBody>
      </p:sp>
      <p:sp>
        <p:nvSpPr>
          <p:cNvPr id="6" name="Rectangle 5"/>
          <p:cNvSpPr/>
          <p:nvPr/>
        </p:nvSpPr>
        <p:spPr>
          <a:xfrm>
            <a:off x="247105" y="-32266"/>
            <a:ext cx="87238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http://www.3dmoleculardesigns.com/AASK/AASK%20Teacher%20Notes.pdf</a:t>
            </a:r>
          </a:p>
        </p:txBody>
      </p:sp>
    </p:spTree>
    <p:extLst>
      <p:ext uri="{BB962C8B-B14F-4D97-AF65-F5344CB8AC3E}">
        <p14:creationId xmlns:p14="http://schemas.microsoft.com/office/powerpoint/2010/main" val="110649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mic Sans MS" pitchFamily="66" charset="0"/>
              </a:rPr>
              <a:t>WHY FOLD?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 pitchFamily="66" charset="0"/>
              </a:rPr>
              <a:t>Physics </a:t>
            </a:r>
            <a:r>
              <a:rPr lang="en-US" sz="2800" dirty="0">
                <a:latin typeface="Comic Sans MS" pitchFamily="66" charset="0"/>
              </a:rPr>
              <a:t>suggests the final shape should represent a </a:t>
            </a:r>
            <a:r>
              <a:rPr lang="en-US" sz="2800" b="1" dirty="0">
                <a:latin typeface="Comic Sans MS" pitchFamily="66" charset="0"/>
              </a:rPr>
              <a:t>low energy state </a:t>
            </a:r>
            <a:r>
              <a:rPr lang="en-US" sz="2800" dirty="0">
                <a:latin typeface="Comic Sans MS" pitchFamily="66" charset="0"/>
              </a:rPr>
              <a:t>for all of the atoms</a:t>
            </a:r>
          </a:p>
          <a:p>
            <a:pPr marL="0" indent="0">
              <a:buNone/>
            </a:pPr>
            <a:r>
              <a:rPr lang="en-US" sz="2800" dirty="0">
                <a:latin typeface="Comic Sans MS" pitchFamily="66" charset="0"/>
              </a:rPr>
              <a:t>in the structure. </a:t>
            </a:r>
            <a:endParaRPr lang="en-US" sz="2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 pitchFamily="66" charset="0"/>
              </a:rPr>
              <a:t>EX: </a:t>
            </a:r>
            <a:r>
              <a:rPr lang="en-US" sz="2800" dirty="0">
                <a:latin typeface="Comic Sans MS" pitchFamily="66" charset="0"/>
              </a:rPr>
              <a:t>water runs downhill to reach a lower energy state.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3169" r="5505" b="5036"/>
          <a:stretch/>
        </p:blipFill>
        <p:spPr bwMode="auto">
          <a:xfrm>
            <a:off x="609600" y="2895600"/>
            <a:ext cx="7929154" cy="327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6277094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HIGH ENERGY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0" y="6281839"/>
            <a:ext cx="1725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LOW </a:t>
            </a:r>
            <a:r>
              <a:rPr lang="en-US" dirty="0">
                <a:latin typeface="Comic Sans MS" pitchFamily="66" charset="0"/>
              </a:rPr>
              <a:t>ENERGY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01" y="2633990"/>
            <a:ext cx="55351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http://www.3dmoleculardesigns.com/AASK/AASK%20Teacher%20Notes.pdf</a:t>
            </a:r>
          </a:p>
        </p:txBody>
      </p:sp>
    </p:spTree>
    <p:extLst>
      <p:ext uri="{BB962C8B-B14F-4D97-AF65-F5344CB8AC3E}">
        <p14:creationId xmlns:p14="http://schemas.microsoft.com/office/powerpoint/2010/main" val="40790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49" y="42620"/>
            <a:ext cx="914545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SCIENCE PRACTICE 1:</a:t>
            </a:r>
          </a:p>
          <a:p>
            <a:r>
              <a:rPr lang="en-US" sz="2000" dirty="0" smtClean="0">
                <a:latin typeface="Comic Sans MS" pitchFamily="66" charset="0"/>
              </a:rPr>
              <a:t>The student can use representations and models to communicate scientific</a:t>
            </a:r>
            <a:br>
              <a:rPr lang="en-US" sz="2000" dirty="0" smtClean="0">
                <a:latin typeface="Comic Sans MS" pitchFamily="66" charset="0"/>
              </a:rPr>
            </a:br>
            <a:r>
              <a:rPr lang="en-US" sz="2000" dirty="0" smtClean="0">
                <a:latin typeface="Comic Sans MS" pitchFamily="66" charset="0"/>
              </a:rPr>
              <a:t>      phenomena and solve scientific problems. 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.1  The student can CREATE REPRESENTATIONS AND MODELS of</a:t>
            </a:r>
          </a:p>
          <a:p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        natural or man-made phenomena and </a:t>
            </a:r>
            <a:r>
              <a:rPr lang="en-US" sz="2000" dirty="0" smtClean="0">
                <a:latin typeface="Comic Sans MS" pitchFamily="66" charset="0"/>
              </a:rPr>
              <a:t>systems in </a:t>
            </a:r>
            <a:r>
              <a:rPr lang="en-US" sz="2000" dirty="0" smtClean="0">
                <a:latin typeface="Comic Sans MS" pitchFamily="66" charset="0"/>
              </a:rPr>
              <a:t>the domain.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1.2  . . .  DESCRIBE REPRESENTATIONS AND MODELS of natural or </a:t>
            </a:r>
            <a:br>
              <a:rPr lang="en-US" sz="2000" dirty="0" smtClean="0">
                <a:latin typeface="Comic Sans MS" pitchFamily="66" charset="0"/>
              </a:rPr>
            </a:br>
            <a:r>
              <a:rPr lang="en-US" sz="2000" dirty="0" smtClean="0">
                <a:latin typeface="Comic Sans MS" pitchFamily="66" charset="0"/>
              </a:rPr>
              <a:t>                   man-made phenomena and systems in the domain.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1.3  . . REFINE REPRESENTATIONS AND MODELS of natural or </a:t>
            </a:r>
            <a:br>
              <a:rPr lang="en-US" sz="2000" dirty="0" smtClean="0">
                <a:latin typeface="Comic Sans MS" pitchFamily="66" charset="0"/>
              </a:rPr>
            </a:br>
            <a:r>
              <a:rPr lang="en-US" sz="2000" dirty="0" smtClean="0">
                <a:latin typeface="Comic Sans MS" pitchFamily="66" charset="0"/>
              </a:rPr>
              <a:t>                   man-made phenomena and systems in the domain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.4 . . .  Can USE REPRESENTATIONS AND MODELS to analyze situations</a:t>
            </a:r>
            <a:br>
              <a:rPr lang="en-US" sz="2000" dirty="0" smtClean="0">
                <a:latin typeface="Comic Sans MS" pitchFamily="66" charset="0"/>
              </a:rPr>
            </a:br>
            <a:r>
              <a:rPr lang="en-US" sz="2000" dirty="0" smtClean="0">
                <a:latin typeface="Comic Sans MS" pitchFamily="66" charset="0"/>
              </a:rPr>
              <a:t>                or solve problems qualitatively and quantitatively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.5 , , . </a:t>
            </a:r>
            <a:r>
              <a:rPr lang="en-US" sz="2000" dirty="0" smtClean="0">
                <a:latin typeface="Comic Sans MS" pitchFamily="66" charset="0"/>
              </a:rPr>
              <a:t>EXPRESS </a:t>
            </a:r>
            <a:r>
              <a:rPr lang="en-US" sz="2000" dirty="0" smtClean="0">
                <a:latin typeface="Comic Sans MS" pitchFamily="66" charset="0"/>
              </a:rPr>
              <a:t>KEY ELEMENTS of natural phenomena across multiple</a:t>
            </a:r>
            <a:br>
              <a:rPr lang="en-US" sz="2000" dirty="0" smtClean="0">
                <a:latin typeface="Comic Sans MS" pitchFamily="66" charset="0"/>
              </a:rPr>
            </a:br>
            <a:r>
              <a:rPr lang="en-US" sz="2000" dirty="0" smtClean="0">
                <a:latin typeface="Comic Sans MS" pitchFamily="66" charset="0"/>
              </a:rPr>
              <a:t>               representations in the domain.</a:t>
            </a: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35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6" y="3200400"/>
            <a:ext cx="8654143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Blue cap represents the N-terminus on the polypeptide chain</a:t>
            </a:r>
          </a:p>
          <a:p>
            <a:endParaRPr lang="en-US" dirty="0"/>
          </a:p>
          <a:p>
            <a:r>
              <a:rPr lang="en-US" dirty="0" smtClean="0"/>
              <a:t>Red cap represents the C-terminus on the polypeptide chain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4246"/>
            <a:ext cx="60960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7105" y="6346924"/>
            <a:ext cx="87238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http://www.3dmoleculardesigns.com/AASK/AASK%20Teacher%20Notes.pdf</a:t>
            </a:r>
          </a:p>
        </p:txBody>
      </p:sp>
    </p:spTree>
    <p:extLst>
      <p:ext uri="{BB962C8B-B14F-4D97-AF65-F5344CB8AC3E}">
        <p14:creationId xmlns:p14="http://schemas.microsoft.com/office/powerpoint/2010/main" val="23900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"/>
            <a:ext cx="8229600" cy="1143000"/>
          </a:xfrm>
        </p:spPr>
        <p:txBody>
          <a:bodyPr/>
          <a:lstStyle/>
          <a:p>
            <a:r>
              <a:rPr lang="en-US" dirty="0" smtClean="0"/>
              <a:t>Secondary structure  (2°)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449" y="4654475"/>
            <a:ext cx="8305800" cy="8794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l-GR" dirty="0" smtClean="0"/>
              <a:t>α</a:t>
            </a:r>
            <a:r>
              <a:rPr lang="en-US" dirty="0" smtClean="0"/>
              <a:t>-HELIX                         </a:t>
            </a:r>
            <a:r>
              <a:rPr lang="el-GR" dirty="0" smtClean="0"/>
              <a:t>β</a:t>
            </a:r>
            <a:r>
              <a:rPr lang="en-US" dirty="0"/>
              <a:t>-</a:t>
            </a:r>
            <a:r>
              <a:rPr lang="en-US" dirty="0" smtClean="0"/>
              <a:t>PLEATED SHEET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29095" r="72390" b="17650"/>
          <a:stretch/>
        </p:blipFill>
        <p:spPr bwMode="auto">
          <a:xfrm>
            <a:off x="1143000" y="914400"/>
            <a:ext cx="1479177" cy="37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3" t="27600" r="26765" b="19176"/>
          <a:stretch/>
        </p:blipFill>
        <p:spPr bwMode="auto">
          <a:xfrm>
            <a:off x="5129349" y="914401"/>
            <a:ext cx="183203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704" y="5346561"/>
            <a:ext cx="91254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Held together by HYDROGEN BONDS between the C=O of one amino acid and the N-H of another 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    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in the BACKBONE OF </a:t>
            </a:r>
            <a:r>
              <a:rPr lang="en-US" sz="2800" smtClean="0">
                <a:solidFill>
                  <a:srgbClr val="FF0000"/>
                </a:solidFill>
                <a:latin typeface="Comic Sans MS" pitchFamily="66" charset="0"/>
              </a:rPr>
              <a:t>THE CHAIN</a:t>
            </a: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8723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http://www.3dmoleculardesigns.com/AASK/AASK%20Teacher%20Notes.pdf</a:t>
            </a:r>
          </a:p>
        </p:txBody>
      </p:sp>
    </p:spTree>
    <p:extLst>
      <p:ext uri="{BB962C8B-B14F-4D97-AF65-F5344CB8AC3E}">
        <p14:creationId xmlns:p14="http://schemas.microsoft.com/office/powerpoint/2010/main" val="4131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4" t="16235" r="3305" b="74194"/>
          <a:stretch/>
        </p:blipFill>
        <p:spPr bwMode="auto">
          <a:xfrm>
            <a:off x="463731" y="1676400"/>
            <a:ext cx="8342810" cy="62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4" t="61147" r="3180" b="19427"/>
          <a:stretch/>
        </p:blipFill>
        <p:spPr bwMode="auto">
          <a:xfrm>
            <a:off x="492034" y="2559207"/>
            <a:ext cx="8355873" cy="126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52400"/>
            <a:ext cx="6806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POLYPEPTIDE SEQUENCE</a:t>
            </a:r>
          </a:p>
          <a:p>
            <a:r>
              <a:rPr lang="en-US" sz="3600" dirty="0">
                <a:latin typeface="Comic Sans MS" pitchFamily="66" charset="0"/>
              </a:rPr>
              <a:t>d</a:t>
            </a:r>
            <a:r>
              <a:rPr lang="en-US" sz="3600" dirty="0" smtClean="0">
                <a:latin typeface="Comic Sans MS" pitchFamily="66" charset="0"/>
              </a:rPr>
              <a:t>etermined by DNA sequence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105" y="6346924"/>
            <a:ext cx="87238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http://www.3dmoleculardesigns.com/AASK/AASK%20Teacher%20Notes.pdf</a:t>
            </a:r>
          </a:p>
        </p:txBody>
      </p:sp>
    </p:spTree>
    <p:extLst>
      <p:ext uri="{BB962C8B-B14F-4D97-AF65-F5344CB8AC3E}">
        <p14:creationId xmlns:p14="http://schemas.microsoft.com/office/powerpoint/2010/main" val="75230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4582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AMINO ACID COLOR CODE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HYDROPHOBIC NON-POLAR = YELLOW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dirty="0" err="1" smtClean="0"/>
              <a:t>Phe</a:t>
            </a:r>
            <a:r>
              <a:rPr lang="en-US" dirty="0" smtClean="0"/>
              <a:t>   +   </a:t>
            </a:r>
            <a:r>
              <a:rPr lang="en-US" dirty="0" err="1" smtClean="0"/>
              <a:t>Leu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Cysteine (</a:t>
            </a:r>
            <a:r>
              <a:rPr lang="en-US" dirty="0" err="1" smtClean="0"/>
              <a:t>Cys</a:t>
            </a:r>
            <a:r>
              <a:rPr lang="en-US" dirty="0" smtClean="0"/>
              <a:t>) </a:t>
            </a:r>
            <a:r>
              <a:rPr lang="en-US" dirty="0"/>
              <a:t>= </a:t>
            </a:r>
            <a:r>
              <a:rPr lang="en-US" dirty="0" smtClean="0"/>
              <a:t>GREEN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HYDROPHILIC</a:t>
            </a:r>
            <a:br>
              <a:rPr lang="en-US" dirty="0" smtClean="0"/>
            </a:br>
            <a:r>
              <a:rPr lang="en-US" dirty="0" smtClean="0"/>
              <a:t>        POLAR (His) = WHITE</a:t>
            </a:r>
            <a:br>
              <a:rPr lang="en-US" dirty="0" smtClean="0"/>
            </a:br>
            <a:r>
              <a:rPr lang="en-US" dirty="0" smtClean="0"/>
              <a:t>        POLAR CHARGED BASIC (</a:t>
            </a:r>
            <a:r>
              <a:rPr lang="en-US" dirty="0" err="1" smtClean="0"/>
              <a:t>Arg</a:t>
            </a:r>
            <a:r>
              <a:rPr lang="en-US" dirty="0" smtClean="0"/>
              <a:t>) = BLUE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57785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0" t="37941" r="3933" b="24117"/>
          <a:stretch/>
        </p:blipFill>
        <p:spPr bwMode="auto">
          <a:xfrm>
            <a:off x="380871" y="1305818"/>
            <a:ext cx="8458200" cy="247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383" y="228600"/>
            <a:ext cx="88871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FOLD FIRST 13 AMINO ACIDS (22 “ from N-terminus)</a:t>
            </a:r>
          </a:p>
          <a:p>
            <a:r>
              <a:rPr lang="en-US" sz="3200" dirty="0" smtClean="0"/>
              <a:t>INTO  A  2-STRANDED  </a:t>
            </a:r>
            <a:r>
              <a:rPr lang="el-GR" sz="3200" dirty="0" smtClean="0"/>
              <a:t>β</a:t>
            </a:r>
            <a:r>
              <a:rPr lang="en-US" sz="3200" dirty="0" smtClean="0"/>
              <a:t>-PLEATED SHEET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47105" y="6346924"/>
            <a:ext cx="87238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http://www.3dmoleculardesigns.com/AASK/AASK%20Teacher%20Notes.pdf</a:t>
            </a:r>
          </a:p>
        </p:txBody>
      </p:sp>
    </p:spTree>
    <p:extLst>
      <p:ext uri="{BB962C8B-B14F-4D97-AF65-F5344CB8AC3E}">
        <p14:creationId xmlns:p14="http://schemas.microsoft.com/office/powerpoint/2010/main" val="41994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FOLD </a:t>
            </a:r>
            <a:r>
              <a:rPr lang="en-US" dirty="0" smtClean="0"/>
              <a:t>LAST 14 </a:t>
            </a:r>
            <a:r>
              <a:rPr lang="en-US" dirty="0"/>
              <a:t>AMINO </a:t>
            </a:r>
            <a:r>
              <a:rPr lang="en-US" dirty="0" smtClean="0"/>
              <a:t>ACIDS (C-terminus end) INTO  AN </a:t>
            </a:r>
            <a:r>
              <a:rPr lang="el-GR" dirty="0" smtClean="0"/>
              <a:t>α</a:t>
            </a:r>
            <a:r>
              <a:rPr lang="en-US" dirty="0" smtClean="0"/>
              <a:t>-HELIX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7" t="21353" r="3926" b="42866"/>
          <a:stretch/>
        </p:blipFill>
        <p:spPr bwMode="auto">
          <a:xfrm>
            <a:off x="43543" y="1506583"/>
            <a:ext cx="8991600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7105" y="6346924"/>
            <a:ext cx="87238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http://www.3dmoleculardesigns.com/AASK/AASK%20Teacher%20Notes.pdf</a:t>
            </a:r>
          </a:p>
        </p:txBody>
      </p:sp>
    </p:spTree>
    <p:extLst>
      <p:ext uri="{BB962C8B-B14F-4D97-AF65-F5344CB8AC3E}">
        <p14:creationId xmlns:p14="http://schemas.microsoft.com/office/powerpoint/2010/main" val="392383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63941"/>
            <a:ext cx="8991600" cy="4255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Comic Sans MS" pitchFamily="66" charset="0"/>
              </a:rPr>
              <a:t>WHAT HOLDS the Helices and Sheets together?</a:t>
            </a:r>
            <a:endParaRPr lang="en-US" sz="2800" b="1" dirty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0" t="62458" r="17828" b="16882"/>
          <a:stretch/>
        </p:blipFill>
        <p:spPr bwMode="auto">
          <a:xfrm>
            <a:off x="112206" y="231866"/>
            <a:ext cx="879924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" y="6488668"/>
            <a:ext cx="27719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http://barleyworld.org/book/export/html/20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3" r="4755" b="30095"/>
          <a:stretch/>
        </p:blipFill>
        <p:spPr>
          <a:xfrm>
            <a:off x="156754" y="2930128"/>
            <a:ext cx="4454761" cy="35367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6055" y="3080043"/>
            <a:ext cx="426270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Hydrogen bonding </a:t>
            </a:r>
          </a:p>
          <a:p>
            <a:r>
              <a:rPr lang="en-US" sz="2800" dirty="0" smtClean="0">
                <a:latin typeface="Comic Sans MS" pitchFamily="66" charset="0"/>
              </a:rPr>
              <a:t>between BACKBONE</a:t>
            </a:r>
          </a:p>
          <a:p>
            <a:r>
              <a:rPr lang="en-US" sz="2800" dirty="0" smtClean="0">
                <a:latin typeface="Comic Sans MS" pitchFamily="66" charset="0"/>
              </a:rPr>
              <a:t>AMINO and CARBONYL</a:t>
            </a:r>
          </a:p>
          <a:p>
            <a:r>
              <a:rPr lang="en-US" sz="2800" dirty="0" smtClean="0">
                <a:latin typeface="Comic Sans MS" pitchFamily="66" charset="0"/>
              </a:rPr>
              <a:t>Groups</a:t>
            </a:r>
          </a:p>
          <a:p>
            <a:r>
              <a:rPr lang="en-US" sz="2800" dirty="0" smtClean="0">
                <a:latin typeface="Comic Sans MS" pitchFamily="66" charset="0"/>
              </a:rPr>
              <a:t/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Side chain R groups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NOT involved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274" y="43934"/>
            <a:ext cx="87238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http://www.3dmoleculardesigns.com/AASK/AASK%20Teacher%20Notes.pdf</a:t>
            </a:r>
          </a:p>
        </p:txBody>
      </p:sp>
    </p:spTree>
    <p:extLst>
      <p:ext uri="{BB962C8B-B14F-4D97-AF65-F5344CB8AC3E}">
        <p14:creationId xmlns:p14="http://schemas.microsoft.com/office/powerpoint/2010/main" val="116683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945009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TERTIARY STRUCTURE (3°)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8" t="18278" r="16618" b="6471"/>
          <a:stretch/>
        </p:blipFill>
        <p:spPr bwMode="auto">
          <a:xfrm>
            <a:off x="1680754" y="862149"/>
            <a:ext cx="6172200" cy="573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7104" y="6596390"/>
            <a:ext cx="87238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http://www.3dmoleculardesigns.com/AASK/AASK%20Teacher%20Notes.pdf</a:t>
            </a:r>
          </a:p>
        </p:txBody>
      </p:sp>
    </p:spTree>
    <p:extLst>
      <p:ext uri="{BB962C8B-B14F-4D97-AF65-F5344CB8AC3E}">
        <p14:creationId xmlns:p14="http://schemas.microsoft.com/office/powerpoint/2010/main" val="123193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691" y="152400"/>
            <a:ext cx="8991600" cy="38862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What holds the </a:t>
            </a:r>
          </a:p>
          <a:p>
            <a:pPr algn="l"/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TERTIARY </a:t>
            </a:r>
          </a:p>
          <a:p>
            <a:pPr algn="l"/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structure </a:t>
            </a:r>
          </a:p>
          <a:p>
            <a:pPr algn="l"/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together?</a:t>
            </a:r>
            <a:endParaRPr lang="en-US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411" y="44196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Stabilized 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by a combination of many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NON-COVALENT</a:t>
            </a: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 interactions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BETWEEN R GROUPS</a:t>
            </a: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:</a:t>
            </a:r>
            <a:endParaRPr lang="en-US" sz="2400" dirty="0">
              <a:solidFill>
                <a:prstClr val="black"/>
              </a:solidFill>
              <a:latin typeface="Comic Sans MS" pitchFamily="66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Hydrophobic/hydrophilic forces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hydrogen 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bonds </a:t>
            </a: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between polar atoms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ionic 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interactions between charged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sidechains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endParaRPr lang="en-US" sz="24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Van 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der Waals </a:t>
            </a: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forces</a:t>
            </a:r>
            <a:endParaRPr lang="en-US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52400"/>
            <a:ext cx="4652554" cy="42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QUATERNARY STRUCTURE (4°)</a:t>
            </a:r>
            <a:br>
              <a:rPr lang="en-US" dirty="0" smtClean="0"/>
            </a:br>
            <a:r>
              <a:rPr lang="en-US" dirty="0" smtClean="0"/>
              <a:t>(NOT ALL PROTEINS HAVE THIS)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6858000" cy="5143500"/>
          </a:xfrm>
        </p:spPr>
      </p:pic>
      <p:sp>
        <p:nvSpPr>
          <p:cNvPr id="5" name="Rectangle 4"/>
          <p:cNvSpPr/>
          <p:nvPr/>
        </p:nvSpPr>
        <p:spPr>
          <a:xfrm>
            <a:off x="457200" y="6488668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http://www.sciencecases.org/tazswana/tazswana4.asp</a:t>
            </a:r>
          </a:p>
        </p:txBody>
      </p:sp>
    </p:spTree>
    <p:extLst>
      <p:ext uri="{BB962C8B-B14F-4D97-AF65-F5344CB8AC3E}">
        <p14:creationId xmlns:p14="http://schemas.microsoft.com/office/powerpoint/2010/main" val="28307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CARB CUTOUTS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867400"/>
            <a:ext cx="91440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Thanks to Kim Foglia @ </a:t>
            </a:r>
            <a:r>
              <a:rPr lang="en-US" sz="2000" smtClean="0">
                <a:hlinkClick r:id="rId2"/>
              </a:rPr>
              <a:t>http://www.explorebiology.com</a:t>
            </a:r>
            <a:endParaRPr lang="en-US" sz="2000" smtClean="0"/>
          </a:p>
          <a:p>
            <a:pPr eaLnBrk="1" hangingPunct="1">
              <a:buFontTx/>
              <a:buNone/>
            </a:pPr>
            <a:r>
              <a:rPr lang="en-US" sz="2000" smtClean="0"/>
              <a:t>         for the molecule cutout shapes</a:t>
            </a:r>
          </a:p>
        </p:txBody>
      </p:sp>
      <p:pic>
        <p:nvPicPr>
          <p:cNvPr id="2052" name="Picture 4" descr="1glyco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8" b="19380"/>
          <a:stretch>
            <a:fillRect/>
          </a:stretch>
        </p:blipFill>
        <p:spPr bwMode="auto">
          <a:xfrm>
            <a:off x="4572000" y="1981200"/>
            <a:ext cx="4032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lactos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16573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42226" r="19643" b="32265"/>
          <a:stretch>
            <a:fillRect/>
          </a:stretch>
        </p:blipFill>
        <p:spPr bwMode="auto">
          <a:xfrm>
            <a:off x="762000" y="3886200"/>
            <a:ext cx="38385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11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1"/>
            <a:ext cx="8763000" cy="2285999"/>
          </a:xfrm>
        </p:spPr>
        <p:txBody>
          <a:bodyPr>
            <a:normAutofit/>
          </a:bodyPr>
          <a:lstStyle/>
          <a:p>
            <a:r>
              <a:rPr lang="en-US" b="1" dirty="0"/>
              <a:t>LO 4.1 </a:t>
            </a:r>
            <a:r>
              <a:rPr lang="en-US" dirty="0"/>
              <a:t>The student is able to explain the connection between the sequence and the subcomponents of a biological polymer and its properties. </a:t>
            </a:r>
            <a:r>
              <a:rPr lang="en-US" dirty="0" smtClean="0"/>
              <a:t>[</a:t>
            </a:r>
            <a:r>
              <a:rPr lang="en-US" dirty="0"/>
              <a:t>See</a:t>
            </a:r>
            <a:r>
              <a:rPr lang="en-US" b="1" dirty="0"/>
              <a:t> SP 7.1</a:t>
            </a:r>
            <a:r>
              <a:rPr lang="en-US" dirty="0"/>
              <a:t>]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69902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1"/>
            <a:ext cx="8915400" cy="2743200"/>
          </a:xfrm>
        </p:spPr>
        <p:txBody>
          <a:bodyPr>
            <a:normAutofit/>
          </a:bodyPr>
          <a:lstStyle/>
          <a:p>
            <a:r>
              <a:rPr lang="en-US" b="1" dirty="0" smtClean="0"/>
              <a:t>LO </a:t>
            </a:r>
            <a:r>
              <a:rPr lang="en-US" b="1" dirty="0"/>
              <a:t>4.2 </a:t>
            </a:r>
            <a:r>
              <a:rPr lang="en-US" dirty="0"/>
              <a:t>The student is able to refine representations and models to explain how the subcomponents of a biological polymer and their sequence determine the properties of that polymer. [See</a:t>
            </a:r>
            <a:r>
              <a:rPr lang="en-US" b="1" dirty="0"/>
              <a:t> SP 1.3</a:t>
            </a:r>
            <a:r>
              <a:rPr lang="en-US" dirty="0"/>
              <a:t>]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815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LO </a:t>
            </a:r>
            <a:r>
              <a:rPr lang="en-US" b="1" dirty="0"/>
              <a:t>4.3 </a:t>
            </a:r>
            <a:r>
              <a:rPr lang="en-US" dirty="0"/>
              <a:t>The student is able to use models to predict and justify that changes in the subcomponents of a biological polymer affect the functionality of the molecule. [See</a:t>
            </a:r>
            <a:r>
              <a:rPr lang="en-US" b="1" dirty="0"/>
              <a:t> SP 6.1, 6.4</a:t>
            </a:r>
            <a:r>
              <a:rPr lang="en-US" dirty="0"/>
              <a:t>]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169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2" descr="carbcutoutglucose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41481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81000" y="245481"/>
            <a:ext cx="449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Comic Sans MS" pitchFamily="66" charset="0"/>
                <a:hlinkClick r:id="rId3"/>
              </a:rPr>
              <a:t>Glucose cyclization</a:t>
            </a:r>
            <a:endParaRPr lang="en-US" sz="3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789" y="1066800"/>
            <a:ext cx="40957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84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3" descr="carbcutoutglucose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411480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2" descr="carbcutoutglucose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41481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352800" y="1981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200400" y="2971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524000" y="3048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14400" y="1981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524000" y="1066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524000" y="533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7391400" y="3048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7543800" y="2133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5715000" y="3124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5029200" y="2133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5715000" y="1295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5715000" y="685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5105400"/>
            <a:ext cx="6054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  <a:hlinkClick r:id="rId3"/>
              </a:rPr>
              <a:t>DEHYDRATION SYNTHESIS</a:t>
            </a:r>
            <a:endParaRPr lang="en-US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26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  <p:bldP spid="2057" grpId="0"/>
      <p:bldP spid="2058" grpId="0"/>
      <p:bldP spid="2059" grpId="0"/>
      <p:bldP spid="2060" grpId="0"/>
      <p:bldP spid="2061" grpId="0"/>
      <p:bldP spid="2062" grpId="0"/>
      <p:bldP spid="2063" grpId="0"/>
      <p:bldP spid="2064" grpId="0"/>
      <p:bldP spid="2065" grpId="0"/>
      <p:bldP spid="20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8534400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662906" y="6319838"/>
            <a:ext cx="6054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DEHYDRATION SYNTHESIS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2057400" y="3733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2133600" y="4267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990600" y="4343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914400" y="3733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7176" name="Rectangle 11"/>
          <p:cNvSpPr>
            <a:spLocks noChangeArrowheads="1"/>
          </p:cNvSpPr>
          <p:nvPr/>
        </p:nvSpPr>
        <p:spPr bwMode="auto">
          <a:xfrm>
            <a:off x="990600" y="3200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7177" name="Rectangle 12"/>
          <p:cNvSpPr>
            <a:spLocks noChangeArrowheads="1"/>
          </p:cNvSpPr>
          <p:nvPr/>
        </p:nvSpPr>
        <p:spPr bwMode="auto">
          <a:xfrm>
            <a:off x="990600" y="2819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7178" name="Rectangle 13"/>
          <p:cNvSpPr>
            <a:spLocks noChangeArrowheads="1"/>
          </p:cNvSpPr>
          <p:nvPr/>
        </p:nvSpPr>
        <p:spPr bwMode="auto">
          <a:xfrm>
            <a:off x="4038600" y="4267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7179" name="Rectangle 14"/>
          <p:cNvSpPr>
            <a:spLocks noChangeArrowheads="1"/>
          </p:cNvSpPr>
          <p:nvPr/>
        </p:nvSpPr>
        <p:spPr bwMode="auto">
          <a:xfrm>
            <a:off x="4038600" y="3733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7180" name="Rectangle 15"/>
          <p:cNvSpPr>
            <a:spLocks noChangeArrowheads="1"/>
          </p:cNvSpPr>
          <p:nvPr/>
        </p:nvSpPr>
        <p:spPr bwMode="auto">
          <a:xfrm>
            <a:off x="2895600" y="4343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7181" name="Rectangle 16"/>
          <p:cNvSpPr>
            <a:spLocks noChangeArrowheads="1"/>
          </p:cNvSpPr>
          <p:nvPr/>
        </p:nvSpPr>
        <p:spPr bwMode="auto">
          <a:xfrm>
            <a:off x="2895600" y="3733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7182" name="Rectangle 17"/>
          <p:cNvSpPr>
            <a:spLocks noChangeArrowheads="1"/>
          </p:cNvSpPr>
          <p:nvPr/>
        </p:nvSpPr>
        <p:spPr bwMode="auto">
          <a:xfrm>
            <a:off x="2895600" y="3124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7183" name="Rectangle 18"/>
          <p:cNvSpPr>
            <a:spLocks noChangeArrowheads="1"/>
          </p:cNvSpPr>
          <p:nvPr/>
        </p:nvSpPr>
        <p:spPr bwMode="auto">
          <a:xfrm>
            <a:off x="2895600" y="2743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1981200" y="3352800"/>
            <a:ext cx="1219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447800" y="1600200"/>
            <a:ext cx="2971800" cy="1511299"/>
            <a:chOff x="1447800" y="1600200"/>
            <a:chExt cx="2971800" cy="1511807"/>
          </a:xfrm>
        </p:grpSpPr>
        <p:sp>
          <p:nvSpPr>
            <p:cNvPr id="7186" name="TextBox 20"/>
            <p:cNvSpPr txBox="1">
              <a:spLocks noChangeArrowheads="1"/>
            </p:cNvSpPr>
            <p:nvPr/>
          </p:nvSpPr>
          <p:spPr bwMode="auto">
            <a:xfrm>
              <a:off x="1447800" y="1600200"/>
              <a:ext cx="2971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b="1" dirty="0" smtClean="0">
                  <a:solidFill>
                    <a:srgbClr val="FF0000"/>
                  </a:solidFill>
                  <a:latin typeface="Comic Sans MS" pitchFamily="66" charset="0"/>
                </a:rPr>
                <a:t>α</a:t>
              </a:r>
              <a:r>
                <a:rPr lang="en-US" b="1" dirty="0" smtClean="0">
                  <a:solidFill>
                    <a:srgbClr val="FF0000"/>
                  </a:solidFill>
                  <a:latin typeface="Comic Sans MS" pitchFamily="66" charset="0"/>
                </a:rPr>
                <a:t> 1,4 </a:t>
              </a:r>
              <a:r>
                <a:rPr lang="en-US" b="1" dirty="0" err="1">
                  <a:solidFill>
                    <a:srgbClr val="FF0000"/>
                  </a:solidFill>
                  <a:latin typeface="Comic Sans MS" pitchFamily="66" charset="0"/>
                </a:rPr>
                <a:t>glycosidic</a:t>
              </a:r>
              <a:r>
                <a:rPr lang="en-US" b="1" dirty="0">
                  <a:solidFill>
                    <a:srgbClr val="FF0000"/>
                  </a:solidFill>
                  <a:latin typeface="Comic Sans MS" pitchFamily="66" charset="0"/>
                </a:rPr>
                <a:t> linkage</a:t>
              </a: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2362200" y="2133779"/>
              <a:ext cx="484188" cy="9782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76200"/>
            <a:ext cx="9783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This could be the start of which polysaccharides?</a:t>
            </a:r>
          </a:p>
          <a:p>
            <a:endParaRPr lang="en-US" sz="2800" b="1" dirty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BE SURE TO LABEL YOUR MODEL</a:t>
            </a:r>
            <a:endParaRPr lang="en-US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683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309563"/>
            <a:ext cx="40957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7163"/>
            <a:ext cx="40957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352800" y="1981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66"/>
                </a:solidFill>
              </a:rPr>
              <a:t>1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200400" y="2971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524000" y="3048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14400" y="1981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524000" y="1066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524000" y="533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7391400" y="3048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7543800" y="2133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5715000" y="3124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5029200" y="2133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5715000" y="1295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5715000" y="685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3953" y="4246821"/>
            <a:ext cx="8807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What polysaccharide(s) could be made from this subunit?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endParaRPr lang="en-U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651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808</Words>
  <Application>Microsoft Office PowerPoint</Application>
  <PresentationFormat>On-screen Show (4:3)</PresentationFormat>
  <Paragraphs>203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BIOMOLECULE MODELING</vt:lpstr>
      <vt:lpstr>PowerPoint Presentation</vt:lpstr>
      <vt:lpstr>PowerPoint Presentation</vt:lpstr>
      <vt:lpstr>CARB CUTOUTS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if subunit is modified?</vt:lpstr>
      <vt:lpstr>PowerPoint Presentation</vt:lpstr>
      <vt:lpstr>PowerPoint Presentation</vt:lpstr>
      <vt:lpstr>PowerPoint Presentation</vt:lpstr>
      <vt:lpstr>FATS</vt:lpstr>
      <vt:lpstr>MAKE A FAT</vt:lpstr>
      <vt:lpstr>PowerPoint Presentation</vt:lpstr>
      <vt:lpstr>Fatty Acids</vt:lpstr>
      <vt:lpstr>PHOSPHOLIPID</vt:lpstr>
      <vt:lpstr>PowerPoint Presentation</vt:lpstr>
      <vt:lpstr>PowerPoint Presentation</vt:lpstr>
      <vt:lpstr>PowerPoint Presentation</vt:lpstr>
      <vt:lpstr>PowerPoint Presentation</vt:lpstr>
      <vt:lpstr>PROTEINS</vt:lpstr>
      <vt:lpstr>PROTEINS</vt:lpstr>
      <vt:lpstr>POLYPEPTIDE CHAIN</vt:lpstr>
      <vt:lpstr>PowerPoint Presentation</vt:lpstr>
      <vt:lpstr>PowerPoint Presentation</vt:lpstr>
      <vt:lpstr>PowerPoint Presentation</vt:lpstr>
      <vt:lpstr>PowerPoint Presentation</vt:lpstr>
      <vt:lpstr>Secondary structure  (2°)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TERTIARY STRUCTURE (3°)</vt:lpstr>
      <vt:lpstr>PowerPoint Presentation</vt:lpstr>
      <vt:lpstr>QUATERNARY STRUCTURE (4°) (NOT ALL PROTEINS HAVE THIS)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Riedell</dc:creator>
  <cp:lastModifiedBy>Kelly Riedell</cp:lastModifiedBy>
  <cp:revision>34</cp:revision>
  <cp:lastPrinted>2012-09-20T15:36:21Z</cp:lastPrinted>
  <dcterms:created xsi:type="dcterms:W3CDTF">2012-09-19T16:34:40Z</dcterms:created>
  <dcterms:modified xsi:type="dcterms:W3CDTF">2013-09-02T20:34:46Z</dcterms:modified>
</cp:coreProperties>
</file>