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179"/>
  </p:notesMasterIdLst>
  <p:handoutMasterIdLst>
    <p:handoutMasterId r:id="rId180"/>
  </p:handoutMasterIdLst>
  <p:sldIdLst>
    <p:sldId id="409" r:id="rId4"/>
    <p:sldId id="271" r:id="rId5"/>
    <p:sldId id="467" r:id="rId6"/>
    <p:sldId id="481" r:id="rId7"/>
    <p:sldId id="813" r:id="rId8"/>
    <p:sldId id="280" r:id="rId9"/>
    <p:sldId id="465" r:id="rId10"/>
    <p:sldId id="434" r:id="rId11"/>
    <p:sldId id="469" r:id="rId12"/>
    <p:sldId id="470" r:id="rId13"/>
    <p:sldId id="325" r:id="rId14"/>
    <p:sldId id="475" r:id="rId15"/>
    <p:sldId id="463" r:id="rId16"/>
    <p:sldId id="431" r:id="rId17"/>
    <p:sldId id="432" r:id="rId18"/>
    <p:sldId id="259" r:id="rId19"/>
    <p:sldId id="666" r:id="rId20"/>
    <p:sldId id="476" r:id="rId21"/>
    <p:sldId id="478" r:id="rId22"/>
    <p:sldId id="349" r:id="rId23"/>
    <p:sldId id="539" r:id="rId24"/>
    <p:sldId id="273" r:id="rId25"/>
    <p:sldId id="353" r:id="rId26"/>
    <p:sldId id="810" r:id="rId27"/>
    <p:sldId id="468" r:id="rId28"/>
    <p:sldId id="535" r:id="rId29"/>
    <p:sldId id="537" r:id="rId30"/>
    <p:sldId id="472" r:id="rId31"/>
    <p:sldId id="474" r:id="rId32"/>
    <p:sldId id="479" r:id="rId33"/>
    <p:sldId id="819" r:id="rId34"/>
    <p:sldId id="820" r:id="rId35"/>
    <p:sldId id="477" r:id="rId36"/>
    <p:sldId id="460" r:id="rId37"/>
    <p:sldId id="391" r:id="rId38"/>
    <p:sldId id="667" r:id="rId39"/>
    <p:sldId id="458" r:id="rId40"/>
    <p:sldId id="473" r:id="rId41"/>
    <p:sldId id="484" r:id="rId42"/>
    <p:sldId id="462" r:id="rId43"/>
    <p:sldId id="446" r:id="rId44"/>
    <p:sldId id="441" r:id="rId45"/>
    <p:sldId id="651" r:id="rId46"/>
    <p:sldId id="821" r:id="rId47"/>
    <p:sldId id="414" r:id="rId48"/>
    <p:sldId id="482" r:id="rId49"/>
    <p:sldId id="443" r:id="rId50"/>
    <p:sldId id="480" r:id="rId51"/>
    <p:sldId id="374" r:id="rId52"/>
    <p:sldId id="655" r:id="rId53"/>
    <p:sldId id="485" r:id="rId54"/>
    <p:sldId id="385" r:id="rId55"/>
    <p:sldId id="279" r:id="rId56"/>
    <p:sldId id="792" r:id="rId57"/>
    <p:sldId id="419" r:id="rId58"/>
    <p:sldId id="794" r:id="rId59"/>
    <p:sldId id="278" r:id="rId60"/>
    <p:sldId id="389" r:id="rId61"/>
    <p:sldId id="498" r:id="rId62"/>
    <p:sldId id="660" r:id="rId63"/>
    <p:sldId id="423" r:id="rId64"/>
    <p:sldId id="351" r:id="rId65"/>
    <p:sldId id="292" r:id="rId66"/>
    <p:sldId id="657" r:id="rId67"/>
    <p:sldId id="316" r:id="rId68"/>
    <p:sldId id="367" r:id="rId69"/>
    <p:sldId id="506" r:id="rId70"/>
    <p:sldId id="833" r:id="rId71"/>
    <p:sldId id="834" r:id="rId72"/>
    <p:sldId id="835" r:id="rId73"/>
    <p:sldId id="836" r:id="rId74"/>
    <p:sldId id="308" r:id="rId75"/>
    <p:sldId id="486" r:id="rId76"/>
    <p:sldId id="497" r:id="rId77"/>
    <p:sldId id="370" r:id="rId78"/>
    <p:sldId id="381" r:id="rId79"/>
    <p:sldId id="344" r:id="rId80"/>
    <p:sldId id="533" r:id="rId81"/>
    <p:sldId id="354" r:id="rId82"/>
    <p:sldId id="822" r:id="rId83"/>
    <p:sldId id="500" r:id="rId84"/>
    <p:sldId id="830" r:id="rId85"/>
    <p:sldId id="372" r:id="rId86"/>
    <p:sldId id="404" r:id="rId87"/>
    <p:sldId id="488" r:id="rId88"/>
    <p:sldId id="306" r:id="rId89"/>
    <p:sldId id="519" r:id="rId90"/>
    <p:sldId id="350" r:id="rId91"/>
    <p:sldId id="489" r:id="rId92"/>
    <p:sldId id="295" r:id="rId93"/>
    <p:sldId id="487" r:id="rId94"/>
    <p:sldId id="515" r:id="rId95"/>
    <p:sldId id="339" r:id="rId96"/>
    <p:sldId id="299" r:id="rId97"/>
    <p:sldId id="369" r:id="rId98"/>
    <p:sldId id="832" r:id="rId99"/>
    <p:sldId id="397" r:id="rId100"/>
    <p:sldId id="348" r:id="rId101"/>
    <p:sldId id="508" r:id="rId102"/>
    <p:sldId id="377" r:id="rId103"/>
    <p:sldId id="342" r:id="rId104"/>
    <p:sldId id="347" r:id="rId105"/>
    <p:sldId id="809" r:id="rId106"/>
    <p:sldId id="371" r:id="rId107"/>
    <p:sldId id="457" r:id="rId108"/>
    <p:sldId id="380" r:id="rId109"/>
    <p:sldId id="275" r:id="rId110"/>
    <p:sldId id="373" r:id="rId111"/>
    <p:sldId id="375" r:id="rId112"/>
    <p:sldId id="376" r:id="rId113"/>
    <p:sldId id="378" r:id="rId114"/>
    <p:sldId id="265" r:id="rId115"/>
    <p:sldId id="825" r:id="rId116"/>
    <p:sldId id="407" r:id="rId117"/>
    <p:sldId id="337" r:id="rId118"/>
    <p:sldId id="490" r:id="rId119"/>
    <p:sldId id="665" r:id="rId120"/>
    <p:sldId id="297" r:id="rId121"/>
    <p:sldId id="509" r:id="rId122"/>
    <p:sldId id="382" r:id="rId123"/>
    <p:sldId id="269" r:id="rId124"/>
    <p:sldId id="495" r:id="rId125"/>
    <p:sldId id="649" r:id="rId126"/>
    <p:sldId id="327" r:id="rId127"/>
    <p:sldId id="307" r:id="rId128"/>
    <p:sldId id="494" r:id="rId129"/>
    <p:sldId id="831" r:id="rId130"/>
    <p:sldId id="326" r:id="rId131"/>
    <p:sldId id="653" r:id="rId132"/>
    <p:sldId id="328" r:id="rId133"/>
    <p:sldId id="329" r:id="rId134"/>
    <p:sldId id="826" r:id="rId135"/>
    <p:sldId id="828" r:id="rId136"/>
    <p:sldId id="512" r:id="rId137"/>
    <p:sldId id="335" r:id="rId138"/>
    <p:sldId id="331" r:id="rId139"/>
    <p:sldId id="408" r:id="rId140"/>
    <p:sldId id="818" r:id="rId141"/>
    <p:sldId id="257" r:id="rId142"/>
    <p:sldId id="258" r:id="rId143"/>
    <p:sldId id="491" r:id="rId144"/>
    <p:sldId id="664" r:id="rId145"/>
    <p:sldId id="492" r:id="rId146"/>
    <p:sldId id="386" r:id="rId147"/>
    <p:sldId id="791" r:id="rId148"/>
    <p:sldId id="505" r:id="rId149"/>
    <p:sldId id="471" r:id="rId150"/>
    <p:sldId id="501" r:id="rId151"/>
    <p:sldId id="459" r:id="rId152"/>
    <p:sldId id="536" r:id="rId153"/>
    <p:sldId id="415" r:id="rId154"/>
    <p:sldId id="510" r:id="rId155"/>
    <p:sldId id="790" r:id="rId156"/>
    <p:sldId id="511" r:id="rId157"/>
    <p:sldId id="513" r:id="rId158"/>
    <p:sldId id="652" r:id="rId159"/>
    <p:sldId id="528" r:id="rId160"/>
    <p:sldId id="529" r:id="rId161"/>
    <p:sldId id="650" r:id="rId162"/>
    <p:sldId id="521" r:id="rId163"/>
    <p:sldId id="502" r:id="rId164"/>
    <p:sldId id="527" r:id="rId165"/>
    <p:sldId id="654" r:id="rId166"/>
    <p:sldId id="525" r:id="rId167"/>
    <p:sldId id="520" r:id="rId168"/>
    <p:sldId id="522" r:id="rId169"/>
    <p:sldId id="526" r:id="rId170"/>
    <p:sldId id="507" r:id="rId171"/>
    <p:sldId id="543" r:id="rId172"/>
    <p:sldId id="837" r:id="rId173"/>
    <p:sldId id="663" r:id="rId174"/>
    <p:sldId id="669" r:id="rId175"/>
    <p:sldId id="534" r:id="rId176"/>
    <p:sldId id="829" r:id="rId177"/>
    <p:sldId id="530" r:id="rId178"/>
  </p:sldIdLst>
  <p:sldSz cx="9144000" cy="6858000" type="screen4x3"/>
  <p:notesSz cx="6858000" cy="9144000"/>
  <p:defaultTextStyle>
    <a:defPPr>
      <a:defRPr lang="en-US"/>
    </a:defPPr>
    <a:lvl1pPr algn="l" rtl="0" eaLnBrk="0" fontAlgn="base" hangingPunct="0">
      <a:spcBef>
        <a:spcPct val="0"/>
      </a:spcBef>
      <a:spcAft>
        <a:spcPct val="0"/>
      </a:spcAft>
      <a:defRPr sz="4000"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sz="4000"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sz="4000"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sz="4000"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sz="4000" kern="1200">
        <a:solidFill>
          <a:schemeClr val="tx1"/>
        </a:solidFill>
        <a:latin typeface="Comic Sans MS" panose="030F0702030302020204" pitchFamily="66" charset="0"/>
        <a:ea typeface="+mn-ea"/>
        <a:cs typeface="+mn-cs"/>
      </a:defRPr>
    </a:lvl5pPr>
    <a:lvl6pPr marL="2286000" algn="l" defTabSz="914400" rtl="0" eaLnBrk="1" latinLnBrk="0" hangingPunct="1">
      <a:defRPr sz="4000" kern="1200">
        <a:solidFill>
          <a:schemeClr val="tx1"/>
        </a:solidFill>
        <a:latin typeface="Comic Sans MS" panose="030F0702030302020204" pitchFamily="66" charset="0"/>
        <a:ea typeface="+mn-ea"/>
        <a:cs typeface="+mn-cs"/>
      </a:defRPr>
    </a:lvl6pPr>
    <a:lvl7pPr marL="2743200" algn="l" defTabSz="914400" rtl="0" eaLnBrk="1" latinLnBrk="0" hangingPunct="1">
      <a:defRPr sz="4000" kern="1200">
        <a:solidFill>
          <a:schemeClr val="tx1"/>
        </a:solidFill>
        <a:latin typeface="Comic Sans MS" panose="030F0702030302020204" pitchFamily="66" charset="0"/>
        <a:ea typeface="+mn-ea"/>
        <a:cs typeface="+mn-cs"/>
      </a:defRPr>
    </a:lvl7pPr>
    <a:lvl8pPr marL="3200400" algn="l" defTabSz="914400" rtl="0" eaLnBrk="1" latinLnBrk="0" hangingPunct="1">
      <a:defRPr sz="4000" kern="1200">
        <a:solidFill>
          <a:schemeClr val="tx1"/>
        </a:solidFill>
        <a:latin typeface="Comic Sans MS" panose="030F0702030302020204" pitchFamily="66" charset="0"/>
        <a:ea typeface="+mn-ea"/>
        <a:cs typeface="+mn-cs"/>
      </a:defRPr>
    </a:lvl8pPr>
    <a:lvl9pPr marL="3657600" algn="l" defTabSz="914400" rtl="0" eaLnBrk="1" latinLnBrk="0" hangingPunct="1">
      <a:defRPr sz="4000"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Riedell" initials="KR" lastIdx="1" clrIdx="0">
    <p:extLst>
      <p:ext uri="{19B8F6BF-5375-455C-9EA6-DF929625EA0E}">
        <p15:presenceInfo xmlns:p15="http://schemas.microsoft.com/office/powerpoint/2012/main" userId="1d936d9f6f0230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66FF99"/>
    <a:srgbClr val="CC3399"/>
    <a:srgbClr val="9AFABA"/>
    <a:srgbClr val="CCFFCC"/>
    <a:srgbClr val="FF33CC"/>
    <a:srgbClr val="3399FF"/>
    <a:srgbClr val="CC0099"/>
    <a:srgbClr val="FF0066"/>
    <a:srgbClr val="EFF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74" autoAdjust="0"/>
    <p:restoredTop sz="94497" autoAdjust="0"/>
  </p:normalViewPr>
  <p:slideViewPr>
    <p:cSldViewPr>
      <p:cViewPr varScale="1">
        <p:scale>
          <a:sx n="72" d="100"/>
          <a:sy n="72" d="100"/>
        </p:scale>
        <p:origin x="54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38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commentAuthors" Target="commentAuthor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slide" Target="slides/slide169.xml"/><Relationship Id="rId180" Type="http://schemas.openxmlformats.org/officeDocument/2006/relationships/handoutMaster" Target="handoutMasters/handout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5C0FBD9-9F8A-4437-9AC3-94781F82A2A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41987" name="Rectangle 3">
            <a:extLst>
              <a:ext uri="{FF2B5EF4-FFF2-40B4-BE49-F238E27FC236}">
                <a16:creationId xmlns:a16="http://schemas.microsoft.com/office/drawing/2014/main" id="{EDC07344-84F5-4499-B9CC-6B75AF484661}"/>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dirty="0"/>
          </a:p>
        </p:txBody>
      </p:sp>
      <p:sp>
        <p:nvSpPr>
          <p:cNvPr id="41988" name="Rectangle 4">
            <a:extLst>
              <a:ext uri="{FF2B5EF4-FFF2-40B4-BE49-F238E27FC236}">
                <a16:creationId xmlns:a16="http://schemas.microsoft.com/office/drawing/2014/main" id="{3736DCE4-31BF-4432-9482-22F3ADA1B672}"/>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41989" name="Rectangle 5">
            <a:extLst>
              <a:ext uri="{FF2B5EF4-FFF2-40B4-BE49-F238E27FC236}">
                <a16:creationId xmlns:a16="http://schemas.microsoft.com/office/drawing/2014/main" id="{3B8874AA-05F4-41CF-9F05-2609AD7624CB}"/>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D4BB04A9-B9B9-4FDE-B4DE-A16A9F96A570}"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8AE6EC-452F-463D-A3C1-16985A3B99F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a:extLst>
              <a:ext uri="{FF2B5EF4-FFF2-40B4-BE49-F238E27FC236}">
                <a16:creationId xmlns:a16="http://schemas.microsoft.com/office/drawing/2014/main" id="{590E54A8-1883-4EF8-BC1D-1E764C4367B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0A408678-2502-442D-B571-331473EC3711}" type="datetimeFigureOut">
              <a:rPr lang="en-US"/>
              <a:pPr>
                <a:defRPr/>
              </a:pPr>
              <a:t>4/18/2021</a:t>
            </a:fld>
            <a:endParaRPr lang="en-US" dirty="0"/>
          </a:p>
        </p:txBody>
      </p:sp>
      <p:sp>
        <p:nvSpPr>
          <p:cNvPr id="4" name="Slide Image Placeholder 3">
            <a:extLst>
              <a:ext uri="{FF2B5EF4-FFF2-40B4-BE49-F238E27FC236}">
                <a16:creationId xmlns:a16="http://schemas.microsoft.com/office/drawing/2014/main" id="{4E236232-6204-40A6-8134-F76E04B022D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B21545F1-8787-49D6-B310-9F9467D6392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0089A58-3C5A-4405-8516-5D0F1E65874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7" name="Slide Number Placeholder 6">
            <a:extLst>
              <a:ext uri="{FF2B5EF4-FFF2-40B4-BE49-F238E27FC236}">
                <a16:creationId xmlns:a16="http://schemas.microsoft.com/office/drawing/2014/main" id="{4E3B3786-8ADF-4607-8746-D44BD37D7CF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119A145-A710-46BD-B58D-B253AE54AA5C}"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9A145-A710-46BD-B58D-B253AE54AA5C}" type="slidenum">
              <a:rPr lang="en-US" altLang="en-US" smtClean="0"/>
              <a:pPr>
                <a:defRPr/>
              </a:pPr>
              <a:t>7</a:t>
            </a:fld>
            <a:endParaRPr lang="en-US" altLang="en-US" dirty="0"/>
          </a:p>
        </p:txBody>
      </p:sp>
    </p:spTree>
    <p:extLst>
      <p:ext uri="{BB962C8B-B14F-4D97-AF65-F5344CB8AC3E}">
        <p14:creationId xmlns:p14="http://schemas.microsoft.com/office/powerpoint/2010/main" val="944772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527FD1C1-235E-483D-9CD8-347CAE90AA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B572C48B-BCB1-4531-8B4F-F2FF4E4D33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268" name="Slide Number Placeholder 3">
            <a:extLst>
              <a:ext uri="{FF2B5EF4-FFF2-40B4-BE49-F238E27FC236}">
                <a16:creationId xmlns:a16="http://schemas.microsoft.com/office/drawing/2014/main" id="{7D111A72-AA9F-4896-8B86-2D4EF4E827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Comic Sans MS" panose="030F0702030302020204" pitchFamily="66" charset="0"/>
              </a:defRPr>
            </a:lvl1pPr>
            <a:lvl2pPr marL="742950" indent="-285750">
              <a:defRPr sz="4000">
                <a:solidFill>
                  <a:schemeClr val="tx1"/>
                </a:solidFill>
                <a:latin typeface="Comic Sans MS" panose="030F0702030302020204" pitchFamily="66" charset="0"/>
              </a:defRPr>
            </a:lvl2pPr>
            <a:lvl3pPr marL="1143000" indent="-228600">
              <a:defRPr sz="4000">
                <a:solidFill>
                  <a:schemeClr val="tx1"/>
                </a:solidFill>
                <a:latin typeface="Comic Sans MS" panose="030F0702030302020204" pitchFamily="66" charset="0"/>
              </a:defRPr>
            </a:lvl3pPr>
            <a:lvl4pPr marL="1600200" indent="-228600">
              <a:defRPr sz="4000">
                <a:solidFill>
                  <a:schemeClr val="tx1"/>
                </a:solidFill>
                <a:latin typeface="Comic Sans MS" panose="030F0702030302020204" pitchFamily="66" charset="0"/>
              </a:defRPr>
            </a:lvl4pPr>
            <a:lvl5pPr marL="2057400" indent="-228600">
              <a:defRPr sz="4000">
                <a:solidFill>
                  <a:schemeClr val="tx1"/>
                </a:solidFill>
                <a:latin typeface="Comic Sans MS" panose="030F0702030302020204" pitchFamily="66" charset="0"/>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defRPr>
            </a:lvl9pPr>
          </a:lstStyle>
          <a:p>
            <a:fld id="{9123DC61-C1A9-4481-950B-75638B434114}" type="slidenum">
              <a:rPr lang="en-US" altLang="en-US" sz="1200" smtClean="0"/>
              <a:pPr/>
              <a:t>11</a:t>
            </a:fld>
            <a:endParaRPr lang="en-US"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altLang="en-US" sz="1200" b="1" i="1" dirty="0">
                <a:latin typeface="+mn-lt"/>
                <a:cs typeface="Arial" panose="020B0604020202020204" pitchFamily="34" charset="0"/>
              </a:rPr>
              <a:t>ESSENTIAL KNOWLEDGE</a:t>
            </a:r>
            <a:br>
              <a:rPr lang="en-US" altLang="en-US" sz="1200" b="1" i="1" dirty="0">
                <a:latin typeface="+mn-lt"/>
                <a:cs typeface="Arial" panose="020B0604020202020204" pitchFamily="34" charset="0"/>
              </a:rPr>
            </a:br>
            <a:r>
              <a:rPr lang="en-US" altLang="en-US" sz="1200" b="1" i="1" dirty="0">
                <a:latin typeface="+mn-lt"/>
                <a:cs typeface="Arial" panose="020B0604020202020204" pitchFamily="34" charset="0"/>
              </a:rPr>
              <a:t>IST </a:t>
            </a:r>
            <a:r>
              <a:rPr lang="en-US" altLang="en-US" sz="1200" dirty="0">
                <a:latin typeface="+mn-lt"/>
              </a:rPr>
              <a:t>1.A.4.  In nucleic acids, biological information is encoded in sequences of nucleotide monomers.  Each nucleotide has structural components: </a:t>
            </a:r>
            <a:br>
              <a:rPr lang="en-US" altLang="en-US" sz="1200" dirty="0">
                <a:latin typeface="+mn-lt"/>
              </a:rPr>
            </a:br>
            <a:r>
              <a:rPr lang="en-US" altLang="en-US" sz="1200" dirty="0">
                <a:latin typeface="+mn-lt"/>
              </a:rPr>
              <a:t>a five-carbon sugar (deoxyribose or ribose), a phosphate and a nitrogen base (adenine, thymine, guanine cytosine, or uracil).  DNA and RNA differ in function and differ slightly in structure, and these structural difference account for the differing functions.</a:t>
            </a:r>
          </a:p>
          <a:p>
            <a:pPr eaLnBrk="1" hangingPunct="1">
              <a:spcBef>
                <a:spcPct val="0"/>
              </a:spcBef>
              <a:buFontTx/>
              <a:buNone/>
            </a:pPr>
            <a:endParaRPr lang="en-US" altLang="en-US" sz="1200" dirty="0">
              <a:latin typeface="+mn-lt"/>
            </a:endParaRPr>
          </a:p>
          <a:p>
            <a:pPr eaLnBrk="1" hangingPunct="1">
              <a:spcBef>
                <a:spcPct val="0"/>
              </a:spcBef>
              <a:buFontTx/>
              <a:buNone/>
            </a:pPr>
            <a:r>
              <a:rPr lang="en-US" altLang="en-US" sz="1200" dirty="0">
                <a:latin typeface="+mn-lt"/>
              </a:rPr>
              <a:t>3.A.1.b DNA and RNA molecules have structural similarities and differences that define function.</a:t>
            </a:r>
            <a:br>
              <a:rPr lang="en-US" altLang="en-US" sz="1200" dirty="0">
                <a:latin typeface="+mn-lt"/>
              </a:rPr>
            </a:br>
            <a:r>
              <a:rPr lang="en-US" altLang="en-US" sz="1200" dirty="0">
                <a:latin typeface="+mn-lt"/>
              </a:rPr>
              <a:t>       2. The basic structural differences include: </a:t>
            </a:r>
            <a:br>
              <a:rPr lang="en-US" altLang="en-US" sz="1200" dirty="0">
                <a:latin typeface="+mn-lt"/>
              </a:rPr>
            </a:br>
            <a:r>
              <a:rPr lang="en-US" altLang="en-US" sz="1200" dirty="0">
                <a:latin typeface="+mn-lt"/>
              </a:rPr>
              <a:t>             Ii RNA contains uracil in lieu of thymine in DNA</a:t>
            </a:r>
            <a:br>
              <a:rPr lang="en-US" altLang="en-US" sz="1200" dirty="0">
                <a:latin typeface="+mn-lt"/>
              </a:rPr>
            </a:br>
            <a:endParaRPr lang="en-US" altLang="en-US" sz="1200"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119A145-A710-46BD-B58D-B253AE54AA5C}" type="slidenum">
              <a:rPr lang="en-US" altLang="en-US" smtClean="0"/>
              <a:pPr>
                <a:defRPr/>
              </a:pPr>
              <a:t>38</a:t>
            </a:fld>
            <a:endParaRPr lang="en-US" altLang="en-US" dirty="0"/>
          </a:p>
        </p:txBody>
      </p:sp>
    </p:spTree>
    <p:extLst>
      <p:ext uri="{BB962C8B-B14F-4D97-AF65-F5344CB8AC3E}">
        <p14:creationId xmlns:p14="http://schemas.microsoft.com/office/powerpoint/2010/main" val="496641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altLang="en-US" sz="1200" b="1" i="1" dirty="0">
                <a:latin typeface="+mn-lt"/>
                <a:cs typeface="Arial" panose="020B0604020202020204" pitchFamily="34" charset="0"/>
              </a:rPr>
              <a:t>ESSENTIAL KNOWLEDGE</a:t>
            </a:r>
            <a:br>
              <a:rPr lang="en-US" altLang="en-US" sz="1200" b="1" i="1" dirty="0">
                <a:latin typeface="+mn-lt"/>
                <a:cs typeface="Arial" panose="020B0604020202020204" pitchFamily="34" charset="0"/>
              </a:rPr>
            </a:br>
            <a:r>
              <a:rPr lang="en-US" altLang="en-US" sz="1200" b="1" i="1" dirty="0">
                <a:latin typeface="+mn-lt"/>
                <a:cs typeface="Arial" panose="020B0604020202020204" pitchFamily="34" charset="0"/>
              </a:rPr>
              <a:t>IST </a:t>
            </a:r>
            <a:r>
              <a:rPr lang="en-US" altLang="en-US" sz="1200" dirty="0">
                <a:latin typeface="+mn-lt"/>
              </a:rPr>
              <a:t>1.A.4.  In nucleic acids, biological information is encoded in sequences of nucleotide monomers.  Each nucleotide has structural components: </a:t>
            </a:r>
            <a:br>
              <a:rPr lang="en-US" altLang="en-US" sz="1200" dirty="0">
                <a:latin typeface="+mn-lt"/>
              </a:rPr>
            </a:br>
            <a:r>
              <a:rPr lang="en-US" altLang="en-US" sz="1200" dirty="0">
                <a:latin typeface="+mn-lt"/>
              </a:rPr>
              <a:t>a five-carbon sugar (deoxyribose or ribose), a phosphate and a nitrogen base (adenine, thymine, guanine cytosine, or uracil).  DNA and RNA differ in function and differ slightly in structure, and these structural difference account for the differing functions.</a:t>
            </a:r>
          </a:p>
          <a:p>
            <a:pPr eaLnBrk="1" hangingPunct="1">
              <a:spcBef>
                <a:spcPct val="0"/>
              </a:spcBef>
              <a:buFontTx/>
              <a:buNone/>
            </a:pPr>
            <a:endParaRPr lang="en-US" altLang="en-US" sz="1200" dirty="0">
              <a:latin typeface="+mn-lt"/>
            </a:endParaRPr>
          </a:p>
          <a:p>
            <a:pPr eaLnBrk="1" hangingPunct="1">
              <a:spcBef>
                <a:spcPct val="0"/>
              </a:spcBef>
              <a:buFontTx/>
              <a:buNone/>
            </a:pPr>
            <a:r>
              <a:rPr lang="en-US" altLang="en-US" sz="1200" dirty="0">
                <a:latin typeface="+mn-lt"/>
              </a:rPr>
              <a:t>3.A.1.b DNA and RNA molecules have structural similarities and differences that define function.</a:t>
            </a:r>
            <a:br>
              <a:rPr lang="en-US" altLang="en-US" sz="1200" dirty="0">
                <a:latin typeface="+mn-lt"/>
              </a:rPr>
            </a:br>
            <a:r>
              <a:rPr lang="en-US" altLang="en-US" sz="1200" dirty="0">
                <a:latin typeface="+mn-lt"/>
              </a:rPr>
              <a:t>       2. The basic structural differences include: </a:t>
            </a:r>
            <a:br>
              <a:rPr lang="en-US" altLang="en-US" sz="1200" dirty="0">
                <a:latin typeface="+mn-lt"/>
              </a:rPr>
            </a:br>
            <a:r>
              <a:rPr lang="en-US" altLang="en-US" sz="1200" dirty="0">
                <a:latin typeface="+mn-lt"/>
              </a:rPr>
              <a:t>             Ii RNA contains uracil in lieu of thymine in DNA</a:t>
            </a:r>
            <a:br>
              <a:rPr lang="en-US" altLang="en-US" sz="1200" dirty="0">
                <a:latin typeface="+mn-lt"/>
              </a:rPr>
            </a:br>
            <a:endParaRPr lang="en-US" altLang="en-US" sz="1200"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119A145-A710-46BD-B58D-B253AE54AA5C}" type="slidenum">
              <a:rPr lang="en-US" altLang="en-US" smtClean="0"/>
              <a:pPr>
                <a:defRPr/>
              </a:pPr>
              <a:t>60</a:t>
            </a:fld>
            <a:endParaRPr lang="en-US" altLang="en-US" dirty="0"/>
          </a:p>
        </p:txBody>
      </p:sp>
    </p:spTree>
    <p:extLst>
      <p:ext uri="{BB962C8B-B14F-4D97-AF65-F5344CB8AC3E}">
        <p14:creationId xmlns:p14="http://schemas.microsoft.com/office/powerpoint/2010/main" val="4099815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9A145-A710-46BD-B58D-B253AE54AA5C}" type="slidenum">
              <a:rPr lang="en-US" altLang="en-US" smtClean="0"/>
              <a:pPr>
                <a:defRPr/>
              </a:pPr>
              <a:t>122</a:t>
            </a:fld>
            <a:endParaRPr lang="en-US" altLang="en-US" dirty="0"/>
          </a:p>
        </p:txBody>
      </p:sp>
    </p:spTree>
    <p:extLst>
      <p:ext uri="{BB962C8B-B14F-4D97-AF65-F5344CB8AC3E}">
        <p14:creationId xmlns:p14="http://schemas.microsoft.com/office/powerpoint/2010/main" val="1342668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D119A145-A710-46BD-B58D-B253AE54AA5C}" type="slidenum">
              <a:rPr lang="en-US" altLang="en-US" smtClean="0"/>
              <a:pPr>
                <a:defRPr/>
              </a:pPr>
              <a:t>160</a:t>
            </a:fld>
            <a:endParaRPr lang="en-US" altLang="en-US" dirty="0"/>
          </a:p>
        </p:txBody>
      </p:sp>
    </p:spTree>
    <p:extLst>
      <p:ext uri="{BB962C8B-B14F-4D97-AF65-F5344CB8AC3E}">
        <p14:creationId xmlns:p14="http://schemas.microsoft.com/office/powerpoint/2010/main" val="2076331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AFC4A66-C33D-49C1-9026-14BB76D0B9F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E23C2F1-86A5-4A72-93F8-1E170FC6DBF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B7B450CC-8399-4137-8016-26384FF812FB}"/>
              </a:ext>
            </a:extLst>
          </p:cNvPr>
          <p:cNvSpPr>
            <a:spLocks noGrp="1" noChangeArrowheads="1"/>
          </p:cNvSpPr>
          <p:nvPr>
            <p:ph type="sldNum" sz="quarter" idx="12"/>
          </p:nvPr>
        </p:nvSpPr>
        <p:spPr>
          <a:ln/>
        </p:spPr>
        <p:txBody>
          <a:bodyPr/>
          <a:lstStyle>
            <a:lvl1pPr>
              <a:defRPr/>
            </a:lvl1pPr>
          </a:lstStyle>
          <a:p>
            <a:pPr>
              <a:defRPr/>
            </a:pPr>
            <a:fld id="{658A5418-EDAE-48AB-BE4F-22475C0BF7BF}" type="slidenum">
              <a:rPr lang="en-US" altLang="en-US"/>
              <a:pPr>
                <a:defRPr/>
              </a:pPr>
              <a:t>‹#›</a:t>
            </a:fld>
            <a:endParaRPr lang="en-US" altLang="en-US" dirty="0"/>
          </a:p>
        </p:txBody>
      </p:sp>
    </p:spTree>
    <p:extLst>
      <p:ext uri="{BB962C8B-B14F-4D97-AF65-F5344CB8AC3E}">
        <p14:creationId xmlns:p14="http://schemas.microsoft.com/office/powerpoint/2010/main" val="2369960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1494BC-24E7-4F05-83D6-70307C9BABC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1215295D-A487-4A49-AB79-072C80ED728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221EA752-7869-4A65-9EE2-550B5B036CFD}"/>
              </a:ext>
            </a:extLst>
          </p:cNvPr>
          <p:cNvSpPr>
            <a:spLocks noGrp="1" noChangeArrowheads="1"/>
          </p:cNvSpPr>
          <p:nvPr>
            <p:ph type="sldNum" sz="quarter" idx="12"/>
          </p:nvPr>
        </p:nvSpPr>
        <p:spPr>
          <a:ln/>
        </p:spPr>
        <p:txBody>
          <a:bodyPr/>
          <a:lstStyle>
            <a:lvl1pPr>
              <a:defRPr/>
            </a:lvl1pPr>
          </a:lstStyle>
          <a:p>
            <a:pPr>
              <a:defRPr/>
            </a:pPr>
            <a:fld id="{13DB453C-75AF-4015-AAE0-41574FCC70AF}" type="slidenum">
              <a:rPr lang="en-US" altLang="en-US"/>
              <a:pPr>
                <a:defRPr/>
              </a:pPr>
              <a:t>‹#›</a:t>
            </a:fld>
            <a:endParaRPr lang="en-US" altLang="en-US" dirty="0"/>
          </a:p>
        </p:txBody>
      </p:sp>
    </p:spTree>
    <p:extLst>
      <p:ext uri="{BB962C8B-B14F-4D97-AF65-F5344CB8AC3E}">
        <p14:creationId xmlns:p14="http://schemas.microsoft.com/office/powerpoint/2010/main" val="1429909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EAC376-CB27-4D7F-B141-4E362BC3A6F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C56B9A3-22BD-404E-8512-681D6757786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A731BA5-EC4D-40C2-A88B-65412E0DD434}"/>
              </a:ext>
            </a:extLst>
          </p:cNvPr>
          <p:cNvSpPr>
            <a:spLocks noGrp="1" noChangeArrowheads="1"/>
          </p:cNvSpPr>
          <p:nvPr>
            <p:ph type="sldNum" sz="quarter" idx="12"/>
          </p:nvPr>
        </p:nvSpPr>
        <p:spPr>
          <a:ln/>
        </p:spPr>
        <p:txBody>
          <a:bodyPr/>
          <a:lstStyle>
            <a:lvl1pPr>
              <a:defRPr/>
            </a:lvl1pPr>
          </a:lstStyle>
          <a:p>
            <a:pPr>
              <a:defRPr/>
            </a:pPr>
            <a:fld id="{FE25CA48-DDCD-40DE-8349-34E72546FF66}" type="slidenum">
              <a:rPr lang="en-US" altLang="en-US"/>
              <a:pPr>
                <a:defRPr/>
              </a:pPr>
              <a:t>‹#›</a:t>
            </a:fld>
            <a:endParaRPr lang="en-US" altLang="en-US" dirty="0"/>
          </a:p>
        </p:txBody>
      </p:sp>
    </p:spTree>
    <p:extLst>
      <p:ext uri="{BB962C8B-B14F-4D97-AF65-F5344CB8AC3E}">
        <p14:creationId xmlns:p14="http://schemas.microsoft.com/office/powerpoint/2010/main" val="1082557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F00B53-BAF7-43C2-B755-7A0373A7EFF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D82F9E00-E2D3-44C8-B458-14A827E121F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E6C2862-1C75-4B07-921C-0040DDA18A08}"/>
              </a:ext>
            </a:extLst>
          </p:cNvPr>
          <p:cNvSpPr>
            <a:spLocks noGrp="1" noChangeArrowheads="1"/>
          </p:cNvSpPr>
          <p:nvPr>
            <p:ph type="sldNum" sz="quarter" idx="12"/>
          </p:nvPr>
        </p:nvSpPr>
        <p:spPr>
          <a:ln/>
        </p:spPr>
        <p:txBody>
          <a:bodyPr/>
          <a:lstStyle>
            <a:lvl1pPr>
              <a:defRPr/>
            </a:lvl1pPr>
          </a:lstStyle>
          <a:p>
            <a:pPr>
              <a:defRPr/>
            </a:pPr>
            <a:fld id="{940929A5-F103-4A2A-AA01-52B4785243EC}" type="slidenum">
              <a:rPr lang="en-US" altLang="en-US"/>
              <a:pPr>
                <a:defRPr/>
              </a:pPr>
              <a:t>‹#›</a:t>
            </a:fld>
            <a:endParaRPr lang="en-US" altLang="en-US" dirty="0"/>
          </a:p>
        </p:txBody>
      </p:sp>
    </p:spTree>
    <p:extLst>
      <p:ext uri="{BB962C8B-B14F-4D97-AF65-F5344CB8AC3E}">
        <p14:creationId xmlns:p14="http://schemas.microsoft.com/office/powerpoint/2010/main" val="605235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ABF0-9DE8-4678-8E34-E67504D3058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2DFFF12-1729-4B4B-9CD1-5D0E2DA909A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F271D86-EADC-4AC0-AEE5-4A512DED087B}"/>
              </a:ext>
            </a:extLst>
          </p:cNvPr>
          <p:cNvSpPr>
            <a:spLocks noGrp="1"/>
          </p:cNvSpPr>
          <p:nvPr>
            <p:ph type="dt" sz="half" idx="10"/>
          </p:nvPr>
        </p:nvSpPr>
        <p:spPr/>
        <p:txBody>
          <a:bodyPr/>
          <a:lstStyle/>
          <a:p>
            <a:fld id="{AA6E25E0-AAB9-4CD2-B431-DD6C35847387}" type="datetimeFigureOut">
              <a:rPr lang="en-US" smtClean="0"/>
              <a:t>4/18/2021</a:t>
            </a:fld>
            <a:endParaRPr lang="en-US" dirty="0"/>
          </a:p>
        </p:txBody>
      </p:sp>
      <p:sp>
        <p:nvSpPr>
          <p:cNvPr id="5" name="Footer Placeholder 4">
            <a:extLst>
              <a:ext uri="{FF2B5EF4-FFF2-40B4-BE49-F238E27FC236}">
                <a16:creationId xmlns:a16="http://schemas.microsoft.com/office/drawing/2014/main" id="{13EAE905-31E4-46E7-A083-5E14830092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D69D21-22FE-4655-B05C-8DFBAC683DCC}"/>
              </a:ext>
            </a:extLst>
          </p:cNvPr>
          <p:cNvSpPr>
            <a:spLocks noGrp="1"/>
          </p:cNvSpPr>
          <p:nvPr>
            <p:ph type="sldNum" sz="quarter" idx="12"/>
          </p:nvPr>
        </p:nvSpPr>
        <p:spPr/>
        <p:txBody>
          <a:bodyPr/>
          <a:lstStyle/>
          <a:p>
            <a:fld id="{BC4E7F4D-B580-47F3-9A38-417AAE573A55}" type="slidenum">
              <a:rPr lang="en-US" smtClean="0"/>
              <a:t>‹#›</a:t>
            </a:fld>
            <a:endParaRPr lang="en-US" dirty="0"/>
          </a:p>
        </p:txBody>
      </p:sp>
    </p:spTree>
    <p:extLst>
      <p:ext uri="{BB962C8B-B14F-4D97-AF65-F5344CB8AC3E}">
        <p14:creationId xmlns:p14="http://schemas.microsoft.com/office/powerpoint/2010/main" val="1615240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173D-E5B2-424B-A18C-D47CCEB959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6A1967-AA2E-441B-96FF-259409524B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FDC38-A9AC-4EE1-A292-52796F3B62A3}"/>
              </a:ext>
            </a:extLst>
          </p:cNvPr>
          <p:cNvSpPr>
            <a:spLocks noGrp="1"/>
          </p:cNvSpPr>
          <p:nvPr>
            <p:ph type="dt" sz="half" idx="10"/>
          </p:nvPr>
        </p:nvSpPr>
        <p:spPr/>
        <p:txBody>
          <a:bodyPr/>
          <a:lstStyle/>
          <a:p>
            <a:fld id="{AA6E25E0-AAB9-4CD2-B431-DD6C35847387}" type="datetimeFigureOut">
              <a:rPr lang="en-US" smtClean="0"/>
              <a:t>4/18/2021</a:t>
            </a:fld>
            <a:endParaRPr lang="en-US" dirty="0"/>
          </a:p>
        </p:txBody>
      </p:sp>
      <p:sp>
        <p:nvSpPr>
          <p:cNvPr id="5" name="Footer Placeholder 4">
            <a:extLst>
              <a:ext uri="{FF2B5EF4-FFF2-40B4-BE49-F238E27FC236}">
                <a16:creationId xmlns:a16="http://schemas.microsoft.com/office/drawing/2014/main" id="{E1EBF8A5-9579-4374-9955-C99BA82430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83D679-6B5D-4D3A-9845-385B33F5B08A}"/>
              </a:ext>
            </a:extLst>
          </p:cNvPr>
          <p:cNvSpPr>
            <a:spLocks noGrp="1"/>
          </p:cNvSpPr>
          <p:nvPr>
            <p:ph type="sldNum" sz="quarter" idx="12"/>
          </p:nvPr>
        </p:nvSpPr>
        <p:spPr/>
        <p:txBody>
          <a:bodyPr/>
          <a:lstStyle/>
          <a:p>
            <a:fld id="{BC4E7F4D-B580-47F3-9A38-417AAE573A55}" type="slidenum">
              <a:rPr lang="en-US" smtClean="0"/>
              <a:t>‹#›</a:t>
            </a:fld>
            <a:endParaRPr lang="en-US" dirty="0"/>
          </a:p>
        </p:txBody>
      </p:sp>
    </p:spTree>
    <p:extLst>
      <p:ext uri="{BB962C8B-B14F-4D97-AF65-F5344CB8AC3E}">
        <p14:creationId xmlns:p14="http://schemas.microsoft.com/office/powerpoint/2010/main" val="1344537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BDEEB-E959-4645-AD0A-8FA0F80D207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8EAA2E1-86B5-432C-A99E-6A442257722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9B291C-4DE2-4792-B5C5-A60E5B1B47AA}"/>
              </a:ext>
            </a:extLst>
          </p:cNvPr>
          <p:cNvSpPr>
            <a:spLocks noGrp="1"/>
          </p:cNvSpPr>
          <p:nvPr>
            <p:ph type="dt" sz="half" idx="10"/>
          </p:nvPr>
        </p:nvSpPr>
        <p:spPr/>
        <p:txBody>
          <a:bodyPr/>
          <a:lstStyle/>
          <a:p>
            <a:fld id="{AA6E25E0-AAB9-4CD2-B431-DD6C35847387}" type="datetimeFigureOut">
              <a:rPr lang="en-US" smtClean="0"/>
              <a:t>4/18/2021</a:t>
            </a:fld>
            <a:endParaRPr lang="en-US" dirty="0"/>
          </a:p>
        </p:txBody>
      </p:sp>
      <p:sp>
        <p:nvSpPr>
          <p:cNvPr id="5" name="Footer Placeholder 4">
            <a:extLst>
              <a:ext uri="{FF2B5EF4-FFF2-40B4-BE49-F238E27FC236}">
                <a16:creationId xmlns:a16="http://schemas.microsoft.com/office/drawing/2014/main" id="{0A6D5F15-F641-4555-8924-112BE10A9A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8DBE6F-94AC-4A20-8C5C-5A66C16F0E1E}"/>
              </a:ext>
            </a:extLst>
          </p:cNvPr>
          <p:cNvSpPr>
            <a:spLocks noGrp="1"/>
          </p:cNvSpPr>
          <p:nvPr>
            <p:ph type="sldNum" sz="quarter" idx="12"/>
          </p:nvPr>
        </p:nvSpPr>
        <p:spPr/>
        <p:txBody>
          <a:bodyPr/>
          <a:lstStyle/>
          <a:p>
            <a:fld id="{BC4E7F4D-B580-47F3-9A38-417AAE573A55}" type="slidenum">
              <a:rPr lang="en-US" smtClean="0"/>
              <a:t>‹#›</a:t>
            </a:fld>
            <a:endParaRPr lang="en-US" dirty="0"/>
          </a:p>
        </p:txBody>
      </p:sp>
    </p:spTree>
    <p:extLst>
      <p:ext uri="{BB962C8B-B14F-4D97-AF65-F5344CB8AC3E}">
        <p14:creationId xmlns:p14="http://schemas.microsoft.com/office/powerpoint/2010/main" val="25828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14C85-916B-404E-8E8E-DBF9D371D3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525F8-6C7E-433F-804A-002E621DB13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B7AB4-4D51-4E0F-9C28-60212BEB579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810DF-6971-4FE7-BE90-3F862800E0AE}"/>
              </a:ext>
            </a:extLst>
          </p:cNvPr>
          <p:cNvSpPr>
            <a:spLocks noGrp="1"/>
          </p:cNvSpPr>
          <p:nvPr>
            <p:ph type="dt" sz="half" idx="10"/>
          </p:nvPr>
        </p:nvSpPr>
        <p:spPr/>
        <p:txBody>
          <a:bodyPr/>
          <a:lstStyle/>
          <a:p>
            <a:fld id="{AA6E25E0-AAB9-4CD2-B431-DD6C35847387}" type="datetimeFigureOut">
              <a:rPr lang="en-US" smtClean="0"/>
              <a:t>4/18/2021</a:t>
            </a:fld>
            <a:endParaRPr lang="en-US" dirty="0"/>
          </a:p>
        </p:txBody>
      </p:sp>
      <p:sp>
        <p:nvSpPr>
          <p:cNvPr id="6" name="Footer Placeholder 5">
            <a:extLst>
              <a:ext uri="{FF2B5EF4-FFF2-40B4-BE49-F238E27FC236}">
                <a16:creationId xmlns:a16="http://schemas.microsoft.com/office/drawing/2014/main" id="{A113CF09-E4BD-468A-AFD4-FA24814D36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5A4454-1B09-4F36-B4F8-06E28DE19EB4}"/>
              </a:ext>
            </a:extLst>
          </p:cNvPr>
          <p:cNvSpPr>
            <a:spLocks noGrp="1"/>
          </p:cNvSpPr>
          <p:nvPr>
            <p:ph type="sldNum" sz="quarter" idx="12"/>
          </p:nvPr>
        </p:nvSpPr>
        <p:spPr/>
        <p:txBody>
          <a:bodyPr/>
          <a:lstStyle/>
          <a:p>
            <a:fld id="{BC4E7F4D-B580-47F3-9A38-417AAE573A55}" type="slidenum">
              <a:rPr lang="en-US" smtClean="0"/>
              <a:t>‹#›</a:t>
            </a:fld>
            <a:endParaRPr lang="en-US" dirty="0"/>
          </a:p>
        </p:txBody>
      </p:sp>
    </p:spTree>
    <p:extLst>
      <p:ext uri="{BB962C8B-B14F-4D97-AF65-F5344CB8AC3E}">
        <p14:creationId xmlns:p14="http://schemas.microsoft.com/office/powerpoint/2010/main" val="2848181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3A84-E351-40B5-AC35-B8182F5928A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E60BCE-51A1-4F24-9085-E12C609B9C0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B8357DD-7C70-4B4A-89D4-AB41A9DB4D0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01324A-2622-4E8C-AF07-B17FD206788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19E24-FA82-4167-962E-A29B2F20E38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E01B82-E23C-4657-A3E3-9A348591D321}"/>
              </a:ext>
            </a:extLst>
          </p:cNvPr>
          <p:cNvSpPr>
            <a:spLocks noGrp="1"/>
          </p:cNvSpPr>
          <p:nvPr>
            <p:ph type="dt" sz="half" idx="10"/>
          </p:nvPr>
        </p:nvSpPr>
        <p:spPr/>
        <p:txBody>
          <a:bodyPr/>
          <a:lstStyle/>
          <a:p>
            <a:fld id="{AA6E25E0-AAB9-4CD2-B431-DD6C35847387}" type="datetimeFigureOut">
              <a:rPr lang="en-US" smtClean="0"/>
              <a:t>4/18/2021</a:t>
            </a:fld>
            <a:endParaRPr lang="en-US" dirty="0"/>
          </a:p>
        </p:txBody>
      </p:sp>
      <p:sp>
        <p:nvSpPr>
          <p:cNvPr id="8" name="Footer Placeholder 7">
            <a:extLst>
              <a:ext uri="{FF2B5EF4-FFF2-40B4-BE49-F238E27FC236}">
                <a16:creationId xmlns:a16="http://schemas.microsoft.com/office/drawing/2014/main" id="{88BDCA35-2327-4BBB-B47B-64D393360C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4715A6-C85B-48FC-86B5-0DFC9B884CBD}"/>
              </a:ext>
            </a:extLst>
          </p:cNvPr>
          <p:cNvSpPr>
            <a:spLocks noGrp="1"/>
          </p:cNvSpPr>
          <p:nvPr>
            <p:ph type="sldNum" sz="quarter" idx="12"/>
          </p:nvPr>
        </p:nvSpPr>
        <p:spPr/>
        <p:txBody>
          <a:bodyPr/>
          <a:lstStyle/>
          <a:p>
            <a:fld id="{BC4E7F4D-B580-47F3-9A38-417AAE573A55}" type="slidenum">
              <a:rPr lang="en-US" smtClean="0"/>
              <a:t>‹#›</a:t>
            </a:fld>
            <a:endParaRPr lang="en-US" dirty="0"/>
          </a:p>
        </p:txBody>
      </p:sp>
    </p:spTree>
    <p:extLst>
      <p:ext uri="{BB962C8B-B14F-4D97-AF65-F5344CB8AC3E}">
        <p14:creationId xmlns:p14="http://schemas.microsoft.com/office/powerpoint/2010/main" val="833956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5E5E0-1F3F-4760-BF4B-AD797307E0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D28D6D-ACEF-4A9F-BFCB-D62EA1D90FD9}"/>
              </a:ext>
            </a:extLst>
          </p:cNvPr>
          <p:cNvSpPr>
            <a:spLocks noGrp="1"/>
          </p:cNvSpPr>
          <p:nvPr>
            <p:ph type="dt" sz="half" idx="10"/>
          </p:nvPr>
        </p:nvSpPr>
        <p:spPr/>
        <p:txBody>
          <a:bodyPr/>
          <a:lstStyle/>
          <a:p>
            <a:fld id="{AA6E25E0-AAB9-4CD2-B431-DD6C35847387}" type="datetimeFigureOut">
              <a:rPr lang="en-US" smtClean="0"/>
              <a:t>4/18/2021</a:t>
            </a:fld>
            <a:endParaRPr lang="en-US" dirty="0"/>
          </a:p>
        </p:txBody>
      </p:sp>
      <p:sp>
        <p:nvSpPr>
          <p:cNvPr id="4" name="Footer Placeholder 3">
            <a:extLst>
              <a:ext uri="{FF2B5EF4-FFF2-40B4-BE49-F238E27FC236}">
                <a16:creationId xmlns:a16="http://schemas.microsoft.com/office/drawing/2014/main" id="{64BE0465-6176-4FC5-813D-4D14373F1EE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6208B7D-E18E-4455-8588-E4B61F17D34D}"/>
              </a:ext>
            </a:extLst>
          </p:cNvPr>
          <p:cNvSpPr>
            <a:spLocks noGrp="1"/>
          </p:cNvSpPr>
          <p:nvPr>
            <p:ph type="sldNum" sz="quarter" idx="12"/>
          </p:nvPr>
        </p:nvSpPr>
        <p:spPr/>
        <p:txBody>
          <a:bodyPr/>
          <a:lstStyle/>
          <a:p>
            <a:fld id="{BC4E7F4D-B580-47F3-9A38-417AAE573A55}" type="slidenum">
              <a:rPr lang="en-US" smtClean="0"/>
              <a:t>‹#›</a:t>
            </a:fld>
            <a:endParaRPr lang="en-US" dirty="0"/>
          </a:p>
        </p:txBody>
      </p:sp>
    </p:spTree>
    <p:extLst>
      <p:ext uri="{BB962C8B-B14F-4D97-AF65-F5344CB8AC3E}">
        <p14:creationId xmlns:p14="http://schemas.microsoft.com/office/powerpoint/2010/main" val="4143639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601815-CB51-4928-9CA2-F98DBEC505D5}"/>
              </a:ext>
            </a:extLst>
          </p:cNvPr>
          <p:cNvSpPr>
            <a:spLocks noGrp="1"/>
          </p:cNvSpPr>
          <p:nvPr>
            <p:ph type="dt" sz="half" idx="10"/>
          </p:nvPr>
        </p:nvSpPr>
        <p:spPr/>
        <p:txBody>
          <a:bodyPr/>
          <a:lstStyle/>
          <a:p>
            <a:fld id="{AA6E25E0-AAB9-4CD2-B431-DD6C35847387}" type="datetimeFigureOut">
              <a:rPr lang="en-US" smtClean="0"/>
              <a:t>4/18/2021</a:t>
            </a:fld>
            <a:endParaRPr lang="en-US" dirty="0"/>
          </a:p>
        </p:txBody>
      </p:sp>
      <p:sp>
        <p:nvSpPr>
          <p:cNvPr id="3" name="Footer Placeholder 2">
            <a:extLst>
              <a:ext uri="{FF2B5EF4-FFF2-40B4-BE49-F238E27FC236}">
                <a16:creationId xmlns:a16="http://schemas.microsoft.com/office/drawing/2014/main" id="{D187CE80-3DDF-4075-A7A8-F20CCB11997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E399E-6EA8-4089-BAC1-BAA84EA0C254}"/>
              </a:ext>
            </a:extLst>
          </p:cNvPr>
          <p:cNvSpPr>
            <a:spLocks noGrp="1"/>
          </p:cNvSpPr>
          <p:nvPr>
            <p:ph type="sldNum" sz="quarter" idx="12"/>
          </p:nvPr>
        </p:nvSpPr>
        <p:spPr/>
        <p:txBody>
          <a:bodyPr/>
          <a:lstStyle/>
          <a:p>
            <a:fld id="{BC4E7F4D-B580-47F3-9A38-417AAE573A55}" type="slidenum">
              <a:rPr lang="en-US" smtClean="0"/>
              <a:t>‹#›</a:t>
            </a:fld>
            <a:endParaRPr lang="en-US" dirty="0"/>
          </a:p>
        </p:txBody>
      </p:sp>
    </p:spTree>
    <p:extLst>
      <p:ext uri="{BB962C8B-B14F-4D97-AF65-F5344CB8AC3E}">
        <p14:creationId xmlns:p14="http://schemas.microsoft.com/office/powerpoint/2010/main" val="135075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A5D740-09E2-42F2-80EF-02B69CF191E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47E63E3-A2F3-4E0D-81D4-D8B03EB12CC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9B70C5C-63B4-40A1-B15A-62FE20943426}"/>
              </a:ext>
            </a:extLst>
          </p:cNvPr>
          <p:cNvSpPr>
            <a:spLocks noGrp="1" noChangeArrowheads="1"/>
          </p:cNvSpPr>
          <p:nvPr>
            <p:ph type="sldNum" sz="quarter" idx="12"/>
          </p:nvPr>
        </p:nvSpPr>
        <p:spPr>
          <a:ln/>
        </p:spPr>
        <p:txBody>
          <a:bodyPr/>
          <a:lstStyle>
            <a:lvl1pPr>
              <a:defRPr/>
            </a:lvl1pPr>
          </a:lstStyle>
          <a:p>
            <a:pPr>
              <a:defRPr/>
            </a:pPr>
            <a:fld id="{17FB6FEC-BC1C-41B0-A834-7BDD7EFDC91E}" type="slidenum">
              <a:rPr lang="en-US" altLang="en-US"/>
              <a:pPr>
                <a:defRPr/>
              </a:pPr>
              <a:t>‹#›</a:t>
            </a:fld>
            <a:endParaRPr lang="en-US" altLang="en-US" dirty="0"/>
          </a:p>
        </p:txBody>
      </p:sp>
    </p:spTree>
    <p:extLst>
      <p:ext uri="{BB962C8B-B14F-4D97-AF65-F5344CB8AC3E}">
        <p14:creationId xmlns:p14="http://schemas.microsoft.com/office/powerpoint/2010/main" val="2607748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29516-CCCE-4EC9-972D-F2C7B9D26BE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55EE481-BF8E-4C59-997E-3D6B3E83265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BD844-3EE6-4602-BA57-94364C8D2D5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089B2E3-ADC8-4D0B-8304-3D4EA1A69A29}"/>
              </a:ext>
            </a:extLst>
          </p:cNvPr>
          <p:cNvSpPr>
            <a:spLocks noGrp="1"/>
          </p:cNvSpPr>
          <p:nvPr>
            <p:ph type="dt" sz="half" idx="10"/>
          </p:nvPr>
        </p:nvSpPr>
        <p:spPr/>
        <p:txBody>
          <a:bodyPr/>
          <a:lstStyle/>
          <a:p>
            <a:fld id="{AA6E25E0-AAB9-4CD2-B431-DD6C35847387}" type="datetimeFigureOut">
              <a:rPr lang="en-US" smtClean="0"/>
              <a:t>4/18/2021</a:t>
            </a:fld>
            <a:endParaRPr lang="en-US" dirty="0"/>
          </a:p>
        </p:txBody>
      </p:sp>
      <p:sp>
        <p:nvSpPr>
          <p:cNvPr id="6" name="Footer Placeholder 5">
            <a:extLst>
              <a:ext uri="{FF2B5EF4-FFF2-40B4-BE49-F238E27FC236}">
                <a16:creationId xmlns:a16="http://schemas.microsoft.com/office/drawing/2014/main" id="{C41A31CA-2FB5-4075-A9C5-2A3A4DEAB1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3E70BE-DA88-4CB4-A23D-1EEDB7780ADB}"/>
              </a:ext>
            </a:extLst>
          </p:cNvPr>
          <p:cNvSpPr>
            <a:spLocks noGrp="1"/>
          </p:cNvSpPr>
          <p:nvPr>
            <p:ph type="sldNum" sz="quarter" idx="12"/>
          </p:nvPr>
        </p:nvSpPr>
        <p:spPr/>
        <p:txBody>
          <a:bodyPr/>
          <a:lstStyle/>
          <a:p>
            <a:fld id="{BC4E7F4D-B580-47F3-9A38-417AAE573A55}" type="slidenum">
              <a:rPr lang="en-US" smtClean="0"/>
              <a:t>‹#›</a:t>
            </a:fld>
            <a:endParaRPr lang="en-US" dirty="0"/>
          </a:p>
        </p:txBody>
      </p:sp>
    </p:spTree>
    <p:extLst>
      <p:ext uri="{BB962C8B-B14F-4D97-AF65-F5344CB8AC3E}">
        <p14:creationId xmlns:p14="http://schemas.microsoft.com/office/powerpoint/2010/main" val="1297980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4C3A1-69A6-4AAB-BC63-95AF99CEE3C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74F2AAD-2616-4F69-A063-7C67403C818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AE6817E1-EF2A-4912-B4F2-E044E41D099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AF7FD9A-3FAE-44E2-A966-82A014DD2B89}"/>
              </a:ext>
            </a:extLst>
          </p:cNvPr>
          <p:cNvSpPr>
            <a:spLocks noGrp="1"/>
          </p:cNvSpPr>
          <p:nvPr>
            <p:ph type="dt" sz="half" idx="10"/>
          </p:nvPr>
        </p:nvSpPr>
        <p:spPr/>
        <p:txBody>
          <a:bodyPr/>
          <a:lstStyle/>
          <a:p>
            <a:fld id="{AA6E25E0-AAB9-4CD2-B431-DD6C35847387}" type="datetimeFigureOut">
              <a:rPr lang="en-US" smtClean="0"/>
              <a:t>4/18/2021</a:t>
            </a:fld>
            <a:endParaRPr lang="en-US" dirty="0"/>
          </a:p>
        </p:txBody>
      </p:sp>
      <p:sp>
        <p:nvSpPr>
          <p:cNvPr id="6" name="Footer Placeholder 5">
            <a:extLst>
              <a:ext uri="{FF2B5EF4-FFF2-40B4-BE49-F238E27FC236}">
                <a16:creationId xmlns:a16="http://schemas.microsoft.com/office/drawing/2014/main" id="{6B1C0F35-60DB-4FDF-9760-6BC9FE0507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1E0D15-6317-4634-99A4-A3265C9F56EB}"/>
              </a:ext>
            </a:extLst>
          </p:cNvPr>
          <p:cNvSpPr>
            <a:spLocks noGrp="1"/>
          </p:cNvSpPr>
          <p:nvPr>
            <p:ph type="sldNum" sz="quarter" idx="12"/>
          </p:nvPr>
        </p:nvSpPr>
        <p:spPr/>
        <p:txBody>
          <a:bodyPr/>
          <a:lstStyle/>
          <a:p>
            <a:fld id="{BC4E7F4D-B580-47F3-9A38-417AAE573A55}" type="slidenum">
              <a:rPr lang="en-US" smtClean="0"/>
              <a:t>‹#›</a:t>
            </a:fld>
            <a:endParaRPr lang="en-US" dirty="0"/>
          </a:p>
        </p:txBody>
      </p:sp>
    </p:spTree>
    <p:extLst>
      <p:ext uri="{BB962C8B-B14F-4D97-AF65-F5344CB8AC3E}">
        <p14:creationId xmlns:p14="http://schemas.microsoft.com/office/powerpoint/2010/main" val="2375897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13A2-EA76-4034-81ED-78AFF8A9AD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37E7F5-2713-4C50-A894-6CDC9B37D7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6E5A2-3FE1-4D99-AE39-7A11BE85191C}"/>
              </a:ext>
            </a:extLst>
          </p:cNvPr>
          <p:cNvSpPr>
            <a:spLocks noGrp="1"/>
          </p:cNvSpPr>
          <p:nvPr>
            <p:ph type="dt" sz="half" idx="10"/>
          </p:nvPr>
        </p:nvSpPr>
        <p:spPr/>
        <p:txBody>
          <a:bodyPr/>
          <a:lstStyle/>
          <a:p>
            <a:fld id="{AA6E25E0-AAB9-4CD2-B431-DD6C35847387}" type="datetimeFigureOut">
              <a:rPr lang="en-US" smtClean="0"/>
              <a:t>4/18/2021</a:t>
            </a:fld>
            <a:endParaRPr lang="en-US" dirty="0"/>
          </a:p>
        </p:txBody>
      </p:sp>
      <p:sp>
        <p:nvSpPr>
          <p:cNvPr id="5" name="Footer Placeholder 4">
            <a:extLst>
              <a:ext uri="{FF2B5EF4-FFF2-40B4-BE49-F238E27FC236}">
                <a16:creationId xmlns:a16="http://schemas.microsoft.com/office/drawing/2014/main" id="{B682822B-27E8-4952-882B-FA8EF8023F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84510F-62C1-4328-8A3A-AF75DC4964E6}"/>
              </a:ext>
            </a:extLst>
          </p:cNvPr>
          <p:cNvSpPr>
            <a:spLocks noGrp="1"/>
          </p:cNvSpPr>
          <p:nvPr>
            <p:ph type="sldNum" sz="quarter" idx="12"/>
          </p:nvPr>
        </p:nvSpPr>
        <p:spPr/>
        <p:txBody>
          <a:bodyPr/>
          <a:lstStyle/>
          <a:p>
            <a:fld id="{BC4E7F4D-B580-47F3-9A38-417AAE573A55}" type="slidenum">
              <a:rPr lang="en-US" smtClean="0"/>
              <a:t>‹#›</a:t>
            </a:fld>
            <a:endParaRPr lang="en-US" dirty="0"/>
          </a:p>
        </p:txBody>
      </p:sp>
    </p:spTree>
    <p:extLst>
      <p:ext uri="{BB962C8B-B14F-4D97-AF65-F5344CB8AC3E}">
        <p14:creationId xmlns:p14="http://schemas.microsoft.com/office/powerpoint/2010/main" val="3508214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BC6670-2E74-4E0A-A73B-9A338303082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3D47A6-6A74-4FE3-AC69-FBB5BD8FDD7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93AC0-A93C-4775-A288-FF739ADEFD06}"/>
              </a:ext>
            </a:extLst>
          </p:cNvPr>
          <p:cNvSpPr>
            <a:spLocks noGrp="1"/>
          </p:cNvSpPr>
          <p:nvPr>
            <p:ph type="dt" sz="half" idx="10"/>
          </p:nvPr>
        </p:nvSpPr>
        <p:spPr/>
        <p:txBody>
          <a:bodyPr/>
          <a:lstStyle/>
          <a:p>
            <a:fld id="{AA6E25E0-AAB9-4CD2-B431-DD6C35847387}" type="datetimeFigureOut">
              <a:rPr lang="en-US" smtClean="0"/>
              <a:t>4/18/2021</a:t>
            </a:fld>
            <a:endParaRPr lang="en-US" dirty="0"/>
          </a:p>
        </p:txBody>
      </p:sp>
      <p:sp>
        <p:nvSpPr>
          <p:cNvPr id="5" name="Footer Placeholder 4">
            <a:extLst>
              <a:ext uri="{FF2B5EF4-FFF2-40B4-BE49-F238E27FC236}">
                <a16:creationId xmlns:a16="http://schemas.microsoft.com/office/drawing/2014/main" id="{42D4CBF9-20AC-41E8-BB5F-F8EF5A460C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D62BBF-B04A-4584-B440-2ED1823EB046}"/>
              </a:ext>
            </a:extLst>
          </p:cNvPr>
          <p:cNvSpPr>
            <a:spLocks noGrp="1"/>
          </p:cNvSpPr>
          <p:nvPr>
            <p:ph type="sldNum" sz="quarter" idx="12"/>
          </p:nvPr>
        </p:nvSpPr>
        <p:spPr/>
        <p:txBody>
          <a:bodyPr/>
          <a:lstStyle/>
          <a:p>
            <a:fld id="{BC4E7F4D-B580-47F3-9A38-417AAE573A55}" type="slidenum">
              <a:rPr lang="en-US" smtClean="0"/>
              <a:t>‹#›</a:t>
            </a:fld>
            <a:endParaRPr lang="en-US" dirty="0"/>
          </a:p>
        </p:txBody>
      </p:sp>
    </p:spTree>
    <p:extLst>
      <p:ext uri="{BB962C8B-B14F-4D97-AF65-F5344CB8AC3E}">
        <p14:creationId xmlns:p14="http://schemas.microsoft.com/office/powerpoint/2010/main" val="303686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6A051C1-6D0D-42D5-BF86-F5FE86F5BD3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7BCA0CCE-EE9E-4B8C-A3DC-6456AD28817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C734FAB8-6A9F-4960-9A6C-84BEAAD67F8B}"/>
              </a:ext>
            </a:extLst>
          </p:cNvPr>
          <p:cNvSpPr>
            <a:spLocks noGrp="1" noChangeArrowheads="1"/>
          </p:cNvSpPr>
          <p:nvPr>
            <p:ph type="sldNum" sz="quarter" idx="12"/>
          </p:nvPr>
        </p:nvSpPr>
        <p:spPr>
          <a:ln/>
        </p:spPr>
        <p:txBody>
          <a:bodyPr/>
          <a:lstStyle>
            <a:lvl1pPr>
              <a:defRPr/>
            </a:lvl1pPr>
          </a:lstStyle>
          <a:p>
            <a:pPr>
              <a:defRPr/>
            </a:pPr>
            <a:fld id="{FDF709FD-4E50-4654-A4A0-DE8BFE4518A0}" type="slidenum">
              <a:rPr lang="en-US" altLang="en-US"/>
              <a:pPr>
                <a:defRPr/>
              </a:pPr>
              <a:t>‹#›</a:t>
            </a:fld>
            <a:endParaRPr lang="en-US" altLang="en-US" dirty="0"/>
          </a:p>
        </p:txBody>
      </p:sp>
    </p:spTree>
    <p:extLst>
      <p:ext uri="{BB962C8B-B14F-4D97-AF65-F5344CB8AC3E}">
        <p14:creationId xmlns:p14="http://schemas.microsoft.com/office/powerpoint/2010/main" val="3063374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365CD1-46BF-4126-AE7A-804F6C8F1A51}"/>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515FF453-72FE-4BC7-AF90-D20F292BF50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13C63935-3DF7-4251-963A-755303587BF1}"/>
              </a:ext>
            </a:extLst>
          </p:cNvPr>
          <p:cNvSpPr>
            <a:spLocks noGrp="1" noChangeArrowheads="1"/>
          </p:cNvSpPr>
          <p:nvPr>
            <p:ph type="sldNum" sz="quarter" idx="12"/>
          </p:nvPr>
        </p:nvSpPr>
        <p:spPr>
          <a:ln/>
        </p:spPr>
        <p:txBody>
          <a:bodyPr/>
          <a:lstStyle>
            <a:lvl1pPr>
              <a:defRPr/>
            </a:lvl1pPr>
          </a:lstStyle>
          <a:p>
            <a:pPr>
              <a:defRPr/>
            </a:pPr>
            <a:fld id="{6EC3E9A9-7BBB-4EC3-99FC-0F2FBFB90511}" type="slidenum">
              <a:rPr lang="en-US" altLang="en-US"/>
              <a:pPr>
                <a:defRPr/>
              </a:pPr>
              <a:t>‹#›</a:t>
            </a:fld>
            <a:endParaRPr lang="en-US" altLang="en-US" dirty="0"/>
          </a:p>
        </p:txBody>
      </p:sp>
    </p:spTree>
    <p:extLst>
      <p:ext uri="{BB962C8B-B14F-4D97-AF65-F5344CB8AC3E}">
        <p14:creationId xmlns:p14="http://schemas.microsoft.com/office/powerpoint/2010/main" val="1175546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D6C3735-A8DE-49C0-8BC5-5A30B403D5F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3B362330-3175-4303-80CB-F4187F3E07A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5C1F4439-4029-42E9-ADED-3D7785A09CE5}"/>
              </a:ext>
            </a:extLst>
          </p:cNvPr>
          <p:cNvSpPr>
            <a:spLocks noGrp="1" noChangeArrowheads="1"/>
          </p:cNvSpPr>
          <p:nvPr>
            <p:ph type="sldNum" sz="quarter" idx="12"/>
          </p:nvPr>
        </p:nvSpPr>
        <p:spPr>
          <a:ln/>
        </p:spPr>
        <p:txBody>
          <a:bodyPr/>
          <a:lstStyle>
            <a:lvl1pPr>
              <a:defRPr/>
            </a:lvl1pPr>
          </a:lstStyle>
          <a:p>
            <a:pPr>
              <a:defRPr/>
            </a:pPr>
            <a:fld id="{E0DCE9F2-FDD9-48C4-9949-A6951A49D0E7}" type="slidenum">
              <a:rPr lang="en-US" altLang="en-US"/>
              <a:pPr>
                <a:defRPr/>
              </a:pPr>
              <a:t>‹#›</a:t>
            </a:fld>
            <a:endParaRPr lang="en-US" altLang="en-US" dirty="0"/>
          </a:p>
        </p:txBody>
      </p:sp>
    </p:spTree>
    <p:extLst>
      <p:ext uri="{BB962C8B-B14F-4D97-AF65-F5344CB8AC3E}">
        <p14:creationId xmlns:p14="http://schemas.microsoft.com/office/powerpoint/2010/main" val="1588236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086A950-9CE8-4FB9-893A-7328F3FAFEC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6A9A15FB-43D9-44E1-90A6-767BFAD97E1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EF15A68B-8E2B-4B9A-9C06-F19DD79B1F75}"/>
              </a:ext>
            </a:extLst>
          </p:cNvPr>
          <p:cNvSpPr>
            <a:spLocks noGrp="1" noChangeArrowheads="1"/>
          </p:cNvSpPr>
          <p:nvPr>
            <p:ph type="sldNum" sz="quarter" idx="12"/>
          </p:nvPr>
        </p:nvSpPr>
        <p:spPr>
          <a:ln/>
        </p:spPr>
        <p:txBody>
          <a:bodyPr/>
          <a:lstStyle>
            <a:lvl1pPr>
              <a:defRPr/>
            </a:lvl1pPr>
          </a:lstStyle>
          <a:p>
            <a:pPr>
              <a:defRPr/>
            </a:pPr>
            <a:fld id="{7AEAFD64-1625-425C-B1C9-1A4422E74129}" type="slidenum">
              <a:rPr lang="en-US" altLang="en-US"/>
              <a:pPr>
                <a:defRPr/>
              </a:pPr>
              <a:t>‹#›</a:t>
            </a:fld>
            <a:endParaRPr lang="en-US" altLang="en-US" dirty="0"/>
          </a:p>
        </p:txBody>
      </p:sp>
    </p:spTree>
    <p:extLst>
      <p:ext uri="{BB962C8B-B14F-4D97-AF65-F5344CB8AC3E}">
        <p14:creationId xmlns:p14="http://schemas.microsoft.com/office/powerpoint/2010/main" val="2138769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83919D-25D0-48DF-88EE-0E148853D6C9}"/>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EB4C2FC0-F266-4650-8BEB-29822DCB7E0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BAE98825-8A0D-4F7F-A15F-8D6F9529D469}"/>
              </a:ext>
            </a:extLst>
          </p:cNvPr>
          <p:cNvSpPr>
            <a:spLocks noGrp="1" noChangeArrowheads="1"/>
          </p:cNvSpPr>
          <p:nvPr>
            <p:ph type="sldNum" sz="quarter" idx="12"/>
          </p:nvPr>
        </p:nvSpPr>
        <p:spPr>
          <a:ln/>
        </p:spPr>
        <p:txBody>
          <a:bodyPr/>
          <a:lstStyle>
            <a:lvl1pPr>
              <a:defRPr/>
            </a:lvl1pPr>
          </a:lstStyle>
          <a:p>
            <a:pPr>
              <a:defRPr/>
            </a:pPr>
            <a:fld id="{E000A1C2-E95C-4B9D-8FF4-89D39D6E3D9F}" type="slidenum">
              <a:rPr lang="en-US" altLang="en-US"/>
              <a:pPr>
                <a:defRPr/>
              </a:pPr>
              <a:t>‹#›</a:t>
            </a:fld>
            <a:endParaRPr lang="en-US" altLang="en-US" dirty="0"/>
          </a:p>
        </p:txBody>
      </p:sp>
    </p:spTree>
    <p:extLst>
      <p:ext uri="{BB962C8B-B14F-4D97-AF65-F5344CB8AC3E}">
        <p14:creationId xmlns:p14="http://schemas.microsoft.com/office/powerpoint/2010/main" val="2105532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DECF07B-A1EE-49B7-BAD4-2BB2876EA83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412D3C5B-FB0C-4E95-B338-3F352F357E6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8CC645D1-53C0-4405-884D-E6FA31F01CBC}"/>
              </a:ext>
            </a:extLst>
          </p:cNvPr>
          <p:cNvSpPr>
            <a:spLocks noGrp="1" noChangeArrowheads="1"/>
          </p:cNvSpPr>
          <p:nvPr>
            <p:ph type="sldNum" sz="quarter" idx="12"/>
          </p:nvPr>
        </p:nvSpPr>
        <p:spPr>
          <a:ln/>
        </p:spPr>
        <p:txBody>
          <a:bodyPr/>
          <a:lstStyle>
            <a:lvl1pPr>
              <a:defRPr/>
            </a:lvl1pPr>
          </a:lstStyle>
          <a:p>
            <a:pPr>
              <a:defRPr/>
            </a:pPr>
            <a:fld id="{19D1D264-AA0B-48C3-81E0-4C5B4AD43E14}" type="slidenum">
              <a:rPr lang="en-US" altLang="en-US"/>
              <a:pPr>
                <a:defRPr/>
              </a:pPr>
              <a:t>‹#›</a:t>
            </a:fld>
            <a:endParaRPr lang="en-US" altLang="en-US" dirty="0"/>
          </a:p>
        </p:txBody>
      </p:sp>
    </p:spTree>
    <p:extLst>
      <p:ext uri="{BB962C8B-B14F-4D97-AF65-F5344CB8AC3E}">
        <p14:creationId xmlns:p14="http://schemas.microsoft.com/office/powerpoint/2010/main" val="4055143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7384D3-DE36-4B07-A4AD-570B07C4006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E9D8D06-8B28-4990-98A8-63ACFA7DBA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9A48FA5-881D-42E5-8E90-5DCDA3EF10B9}"/>
              </a:ext>
            </a:extLst>
          </p:cNvPr>
          <p:cNvSpPr>
            <a:spLocks noGrp="1" noChangeArrowheads="1"/>
          </p:cNvSpPr>
          <p:nvPr>
            <p:ph type="sldNum" sz="quarter" idx="12"/>
          </p:nvPr>
        </p:nvSpPr>
        <p:spPr>
          <a:ln/>
        </p:spPr>
        <p:txBody>
          <a:bodyPr/>
          <a:lstStyle>
            <a:lvl1pPr>
              <a:defRPr/>
            </a:lvl1pPr>
          </a:lstStyle>
          <a:p>
            <a:pPr>
              <a:defRPr/>
            </a:pPr>
            <a:fld id="{D26D74A1-311D-4C07-AB34-54DEC417EE69}" type="slidenum">
              <a:rPr lang="en-US" altLang="en-US"/>
              <a:pPr>
                <a:defRPr/>
              </a:pPr>
              <a:t>‹#›</a:t>
            </a:fld>
            <a:endParaRPr lang="en-US" altLang="en-US" dirty="0"/>
          </a:p>
        </p:txBody>
      </p:sp>
    </p:spTree>
    <p:extLst>
      <p:ext uri="{BB962C8B-B14F-4D97-AF65-F5344CB8AC3E}">
        <p14:creationId xmlns:p14="http://schemas.microsoft.com/office/powerpoint/2010/main" val="328905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436A2F-C766-432A-BD79-32CC57B7A8C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C098D62A-09F9-4860-9EA9-BE68EFBB367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B1292A85-CB6F-4580-9F70-FEDC40E15C2D}"/>
              </a:ext>
            </a:extLst>
          </p:cNvPr>
          <p:cNvSpPr>
            <a:spLocks noGrp="1" noChangeArrowheads="1"/>
          </p:cNvSpPr>
          <p:nvPr>
            <p:ph type="sldNum" sz="quarter" idx="12"/>
          </p:nvPr>
        </p:nvSpPr>
        <p:spPr>
          <a:ln/>
        </p:spPr>
        <p:txBody>
          <a:bodyPr/>
          <a:lstStyle>
            <a:lvl1pPr>
              <a:defRPr/>
            </a:lvl1pPr>
          </a:lstStyle>
          <a:p>
            <a:pPr>
              <a:defRPr/>
            </a:pPr>
            <a:fld id="{15997300-D5E1-473E-B593-A42C4D76B4FB}" type="slidenum">
              <a:rPr lang="en-US" altLang="en-US"/>
              <a:pPr>
                <a:defRPr/>
              </a:pPr>
              <a:t>‹#›</a:t>
            </a:fld>
            <a:endParaRPr lang="en-US" altLang="en-US" dirty="0"/>
          </a:p>
        </p:txBody>
      </p:sp>
    </p:spTree>
    <p:extLst>
      <p:ext uri="{BB962C8B-B14F-4D97-AF65-F5344CB8AC3E}">
        <p14:creationId xmlns:p14="http://schemas.microsoft.com/office/powerpoint/2010/main" val="4076327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EF99BC-B2F9-4A60-8CFD-4435F163A9E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04A6A29E-FD2F-4FA3-8108-7D41326E617E}"/>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08CA739B-1497-4948-A2B2-1B8C22A9AA88}"/>
              </a:ext>
            </a:extLst>
          </p:cNvPr>
          <p:cNvSpPr>
            <a:spLocks noGrp="1" noChangeArrowheads="1"/>
          </p:cNvSpPr>
          <p:nvPr>
            <p:ph type="sldNum" sz="quarter" idx="12"/>
          </p:nvPr>
        </p:nvSpPr>
        <p:spPr>
          <a:ln/>
        </p:spPr>
        <p:txBody>
          <a:bodyPr/>
          <a:lstStyle>
            <a:lvl1pPr>
              <a:defRPr/>
            </a:lvl1pPr>
          </a:lstStyle>
          <a:p>
            <a:pPr>
              <a:defRPr/>
            </a:pPr>
            <a:fld id="{09ECAD66-3EAB-4267-AE52-83027FDD5B3A}" type="slidenum">
              <a:rPr lang="en-US" altLang="en-US"/>
              <a:pPr>
                <a:defRPr/>
              </a:pPr>
              <a:t>‹#›</a:t>
            </a:fld>
            <a:endParaRPr lang="en-US" altLang="en-US" dirty="0"/>
          </a:p>
        </p:txBody>
      </p:sp>
    </p:spTree>
    <p:extLst>
      <p:ext uri="{BB962C8B-B14F-4D97-AF65-F5344CB8AC3E}">
        <p14:creationId xmlns:p14="http://schemas.microsoft.com/office/powerpoint/2010/main" val="1788199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8B18F41-E6A3-486A-89FD-BE951A1FFD1E}"/>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727F6DD7-7125-4AA5-81D0-1ED582C0F60E}"/>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C9C757B6-78EF-4552-8C67-128CE27513D5}"/>
              </a:ext>
            </a:extLst>
          </p:cNvPr>
          <p:cNvSpPr>
            <a:spLocks noGrp="1" noChangeArrowheads="1"/>
          </p:cNvSpPr>
          <p:nvPr>
            <p:ph type="sldNum" sz="quarter" idx="12"/>
          </p:nvPr>
        </p:nvSpPr>
        <p:spPr>
          <a:ln/>
        </p:spPr>
        <p:txBody>
          <a:bodyPr/>
          <a:lstStyle>
            <a:lvl1pPr>
              <a:defRPr/>
            </a:lvl1pPr>
          </a:lstStyle>
          <a:p>
            <a:pPr>
              <a:defRPr/>
            </a:pPr>
            <a:fld id="{4B2E2D01-B4BA-443D-BD71-A7A6D1A591CF}" type="slidenum">
              <a:rPr lang="en-US" altLang="en-US"/>
              <a:pPr>
                <a:defRPr/>
              </a:pPr>
              <a:t>‹#›</a:t>
            </a:fld>
            <a:endParaRPr lang="en-US" altLang="en-US" dirty="0"/>
          </a:p>
        </p:txBody>
      </p:sp>
    </p:spTree>
    <p:extLst>
      <p:ext uri="{BB962C8B-B14F-4D97-AF65-F5344CB8AC3E}">
        <p14:creationId xmlns:p14="http://schemas.microsoft.com/office/powerpoint/2010/main" val="2224238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EF6B33-1045-4B4A-8D7D-AEE8A518C9C1}"/>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8E335DAC-4C5C-45C5-9550-52AAADD4B7C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C9E8B2F4-A743-4CCE-82E6-59B257885FBB}"/>
              </a:ext>
            </a:extLst>
          </p:cNvPr>
          <p:cNvSpPr>
            <a:spLocks noGrp="1" noChangeArrowheads="1"/>
          </p:cNvSpPr>
          <p:nvPr>
            <p:ph type="sldNum" sz="quarter" idx="12"/>
          </p:nvPr>
        </p:nvSpPr>
        <p:spPr>
          <a:ln/>
        </p:spPr>
        <p:txBody>
          <a:bodyPr/>
          <a:lstStyle>
            <a:lvl1pPr>
              <a:defRPr/>
            </a:lvl1pPr>
          </a:lstStyle>
          <a:p>
            <a:pPr>
              <a:defRPr/>
            </a:pPr>
            <a:fld id="{E485B097-4B7E-4DBA-96FC-8CC7F233ACA2}" type="slidenum">
              <a:rPr lang="en-US" altLang="en-US"/>
              <a:pPr>
                <a:defRPr/>
              </a:pPr>
              <a:t>‹#›</a:t>
            </a:fld>
            <a:endParaRPr lang="en-US" altLang="en-US" dirty="0"/>
          </a:p>
        </p:txBody>
      </p:sp>
    </p:spTree>
    <p:extLst>
      <p:ext uri="{BB962C8B-B14F-4D97-AF65-F5344CB8AC3E}">
        <p14:creationId xmlns:p14="http://schemas.microsoft.com/office/powerpoint/2010/main" val="517641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8CCE18-E7AF-450D-B693-7D3FCBB1A5F3}"/>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EB28389A-A7FE-4E39-8E1C-FF508545E70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0B5B59E7-8D35-4FA7-A849-60A293DC5A25}"/>
              </a:ext>
            </a:extLst>
          </p:cNvPr>
          <p:cNvSpPr>
            <a:spLocks noGrp="1" noChangeArrowheads="1"/>
          </p:cNvSpPr>
          <p:nvPr>
            <p:ph type="sldNum" sz="quarter" idx="12"/>
          </p:nvPr>
        </p:nvSpPr>
        <p:spPr>
          <a:ln/>
        </p:spPr>
        <p:txBody>
          <a:bodyPr/>
          <a:lstStyle>
            <a:lvl1pPr>
              <a:defRPr/>
            </a:lvl1pPr>
          </a:lstStyle>
          <a:p>
            <a:pPr>
              <a:defRPr/>
            </a:pPr>
            <a:fld id="{C7219AF2-930E-4A73-A651-9C14AF109150}" type="slidenum">
              <a:rPr lang="en-US" altLang="en-US"/>
              <a:pPr>
                <a:defRPr/>
              </a:pPr>
              <a:t>‹#›</a:t>
            </a:fld>
            <a:endParaRPr lang="en-US" altLang="en-US" dirty="0"/>
          </a:p>
        </p:txBody>
      </p:sp>
    </p:spTree>
    <p:extLst>
      <p:ext uri="{BB962C8B-B14F-4D97-AF65-F5344CB8AC3E}">
        <p14:creationId xmlns:p14="http://schemas.microsoft.com/office/powerpoint/2010/main" val="4042369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78B3154-AE5D-4549-906A-A2D17D3DA4E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588513D7-9BF9-4174-8397-56C814C107B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550EF578-FDFC-4991-A8C4-A804C89D7048}"/>
              </a:ext>
            </a:extLst>
          </p:cNvPr>
          <p:cNvSpPr>
            <a:spLocks noGrp="1" noChangeArrowheads="1"/>
          </p:cNvSpPr>
          <p:nvPr>
            <p:ph type="sldNum" sz="quarter" idx="12"/>
          </p:nvPr>
        </p:nvSpPr>
        <p:spPr>
          <a:ln/>
        </p:spPr>
        <p:txBody>
          <a:bodyPr/>
          <a:lstStyle>
            <a:lvl1pPr>
              <a:defRPr/>
            </a:lvl1pPr>
          </a:lstStyle>
          <a:p>
            <a:pPr>
              <a:defRPr/>
            </a:pPr>
            <a:fld id="{04D85466-DBDB-4A5A-B0ED-64F364731C6A}" type="slidenum">
              <a:rPr lang="en-US" altLang="en-US"/>
              <a:pPr>
                <a:defRPr/>
              </a:pPr>
              <a:t>‹#›</a:t>
            </a:fld>
            <a:endParaRPr lang="en-US" altLang="en-US" dirty="0"/>
          </a:p>
        </p:txBody>
      </p:sp>
    </p:spTree>
    <p:extLst>
      <p:ext uri="{BB962C8B-B14F-4D97-AF65-F5344CB8AC3E}">
        <p14:creationId xmlns:p14="http://schemas.microsoft.com/office/powerpoint/2010/main" val="99793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713DE66-92E7-4DAC-A2C3-A6FEF3E47AE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89E0BE0B-855A-49D2-9AFE-DC8565EBD6B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8E0C5D3C-202F-4B2F-B36C-B93A3E2983B0}"/>
              </a:ext>
            </a:extLst>
          </p:cNvPr>
          <p:cNvSpPr>
            <a:spLocks noGrp="1" noChangeArrowheads="1"/>
          </p:cNvSpPr>
          <p:nvPr>
            <p:ph type="sldNum" sz="quarter" idx="12"/>
          </p:nvPr>
        </p:nvSpPr>
        <p:spPr>
          <a:ln/>
        </p:spPr>
        <p:txBody>
          <a:bodyPr/>
          <a:lstStyle>
            <a:lvl1pPr>
              <a:defRPr/>
            </a:lvl1pPr>
          </a:lstStyle>
          <a:p>
            <a:pPr>
              <a:defRPr/>
            </a:pPr>
            <a:fld id="{B2B89D32-CA72-4922-B44E-00B940730A24}" type="slidenum">
              <a:rPr lang="en-US" altLang="en-US"/>
              <a:pPr>
                <a:defRPr/>
              </a:pPr>
              <a:t>‹#›</a:t>
            </a:fld>
            <a:endParaRPr lang="en-US" altLang="en-US" dirty="0"/>
          </a:p>
        </p:txBody>
      </p:sp>
    </p:spTree>
    <p:extLst>
      <p:ext uri="{BB962C8B-B14F-4D97-AF65-F5344CB8AC3E}">
        <p14:creationId xmlns:p14="http://schemas.microsoft.com/office/powerpoint/2010/main" val="224425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B74F4E-5918-40FD-9984-B5FA19C7608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1F4575BD-63BA-4C4A-A147-CBA3769426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D0317645-6637-4B84-8B19-E544F06E8886}"/>
              </a:ext>
            </a:extLst>
          </p:cNvPr>
          <p:cNvSpPr>
            <a:spLocks noGrp="1" noChangeArrowheads="1"/>
          </p:cNvSpPr>
          <p:nvPr>
            <p:ph type="sldNum" sz="quarter" idx="12"/>
          </p:nvPr>
        </p:nvSpPr>
        <p:spPr>
          <a:ln/>
        </p:spPr>
        <p:txBody>
          <a:bodyPr/>
          <a:lstStyle>
            <a:lvl1pPr>
              <a:defRPr/>
            </a:lvl1pPr>
          </a:lstStyle>
          <a:p>
            <a:pPr>
              <a:defRPr/>
            </a:pPr>
            <a:fld id="{9FFA42D5-D6EB-4A63-B525-0DF39F19A86E}" type="slidenum">
              <a:rPr lang="en-US" altLang="en-US"/>
              <a:pPr>
                <a:defRPr/>
              </a:pPr>
              <a:t>‹#›</a:t>
            </a:fld>
            <a:endParaRPr lang="en-US" altLang="en-US" dirty="0"/>
          </a:p>
        </p:txBody>
      </p:sp>
    </p:spTree>
    <p:extLst>
      <p:ext uri="{BB962C8B-B14F-4D97-AF65-F5344CB8AC3E}">
        <p14:creationId xmlns:p14="http://schemas.microsoft.com/office/powerpoint/2010/main" val="1134102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4C0F8FD-032D-43C9-BE23-52BC95E4B81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D96AC39B-D3AD-46E1-A005-B4612066AF3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18F8D100-D577-4EA3-8585-3997BC28A46E}"/>
              </a:ext>
            </a:extLst>
          </p:cNvPr>
          <p:cNvSpPr>
            <a:spLocks noGrp="1" noChangeArrowheads="1"/>
          </p:cNvSpPr>
          <p:nvPr>
            <p:ph type="sldNum" sz="quarter" idx="12"/>
          </p:nvPr>
        </p:nvSpPr>
        <p:spPr>
          <a:ln/>
        </p:spPr>
        <p:txBody>
          <a:bodyPr/>
          <a:lstStyle>
            <a:lvl1pPr>
              <a:defRPr/>
            </a:lvl1pPr>
          </a:lstStyle>
          <a:p>
            <a:pPr>
              <a:defRPr/>
            </a:pPr>
            <a:fld id="{7E03145F-460B-4916-8B1C-48EB910B792C}" type="slidenum">
              <a:rPr lang="en-US" altLang="en-US"/>
              <a:pPr>
                <a:defRPr/>
              </a:pPr>
              <a:t>‹#›</a:t>
            </a:fld>
            <a:endParaRPr lang="en-US" altLang="en-US" dirty="0"/>
          </a:p>
        </p:txBody>
      </p:sp>
    </p:spTree>
    <p:extLst>
      <p:ext uri="{BB962C8B-B14F-4D97-AF65-F5344CB8AC3E}">
        <p14:creationId xmlns:p14="http://schemas.microsoft.com/office/powerpoint/2010/main" val="411901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5604CC-FF03-4EED-A9C6-A35138425B3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C6B99EAF-D865-4859-B629-74E75404BD3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6618C5B5-A671-4164-A708-6B85EE93D0F7}"/>
              </a:ext>
            </a:extLst>
          </p:cNvPr>
          <p:cNvSpPr>
            <a:spLocks noGrp="1" noChangeArrowheads="1"/>
          </p:cNvSpPr>
          <p:nvPr>
            <p:ph type="sldNum" sz="quarter" idx="12"/>
          </p:nvPr>
        </p:nvSpPr>
        <p:spPr>
          <a:ln/>
        </p:spPr>
        <p:txBody>
          <a:bodyPr/>
          <a:lstStyle>
            <a:lvl1pPr>
              <a:defRPr/>
            </a:lvl1pPr>
          </a:lstStyle>
          <a:p>
            <a:pPr>
              <a:defRPr/>
            </a:pPr>
            <a:fld id="{6DF928FA-25D3-4E0F-B677-0F918247B722}" type="slidenum">
              <a:rPr lang="en-US" altLang="en-US"/>
              <a:pPr>
                <a:defRPr/>
              </a:pPr>
              <a:t>‹#›</a:t>
            </a:fld>
            <a:endParaRPr lang="en-US" altLang="en-US" dirty="0"/>
          </a:p>
        </p:txBody>
      </p:sp>
    </p:spTree>
    <p:extLst>
      <p:ext uri="{BB962C8B-B14F-4D97-AF65-F5344CB8AC3E}">
        <p14:creationId xmlns:p14="http://schemas.microsoft.com/office/powerpoint/2010/main" val="4108381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B01231B-EC1F-4ADD-8CAF-2989E09A7E2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0983E14F-EA9B-4F9B-A091-9DBA067658E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054960BC-415A-47DF-A922-20BF33A7B75B}"/>
              </a:ext>
            </a:extLst>
          </p:cNvPr>
          <p:cNvSpPr>
            <a:spLocks noGrp="1" noChangeArrowheads="1"/>
          </p:cNvSpPr>
          <p:nvPr>
            <p:ph type="sldNum" sz="quarter" idx="12"/>
          </p:nvPr>
        </p:nvSpPr>
        <p:spPr>
          <a:ln/>
        </p:spPr>
        <p:txBody>
          <a:bodyPr/>
          <a:lstStyle>
            <a:lvl1pPr>
              <a:defRPr/>
            </a:lvl1pPr>
          </a:lstStyle>
          <a:p>
            <a:pPr>
              <a:defRPr/>
            </a:pPr>
            <a:fld id="{1A99F4AB-0B1B-43A4-9A03-9E2EDEDA8BB0}" type="slidenum">
              <a:rPr lang="en-US" altLang="en-US"/>
              <a:pPr>
                <a:defRPr/>
              </a:pPr>
              <a:t>‹#›</a:t>
            </a:fld>
            <a:endParaRPr lang="en-US" altLang="en-US" dirty="0"/>
          </a:p>
        </p:txBody>
      </p:sp>
    </p:spTree>
    <p:extLst>
      <p:ext uri="{BB962C8B-B14F-4D97-AF65-F5344CB8AC3E}">
        <p14:creationId xmlns:p14="http://schemas.microsoft.com/office/powerpoint/2010/main" val="2255552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3322C2-440D-4CE6-AE8B-5D8508838F2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DAB2C82F-7537-4DA9-9960-84647153EB5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1CB420A7-0FA7-4894-9A3B-14485A643530}"/>
              </a:ext>
            </a:extLst>
          </p:cNvPr>
          <p:cNvSpPr>
            <a:spLocks noGrp="1" noChangeArrowheads="1"/>
          </p:cNvSpPr>
          <p:nvPr>
            <p:ph type="sldNum" sz="quarter" idx="12"/>
          </p:nvPr>
        </p:nvSpPr>
        <p:spPr>
          <a:ln/>
        </p:spPr>
        <p:txBody>
          <a:bodyPr/>
          <a:lstStyle>
            <a:lvl1pPr>
              <a:defRPr/>
            </a:lvl1pPr>
          </a:lstStyle>
          <a:p>
            <a:pPr>
              <a:defRPr/>
            </a:pPr>
            <a:fld id="{68815C87-E3FE-44C3-893F-58FB091A4FB9}" type="slidenum">
              <a:rPr lang="en-US" altLang="en-US"/>
              <a:pPr>
                <a:defRPr/>
              </a:pPr>
              <a:t>‹#›</a:t>
            </a:fld>
            <a:endParaRPr lang="en-US" altLang="en-US" dirty="0"/>
          </a:p>
        </p:txBody>
      </p:sp>
    </p:spTree>
    <p:extLst>
      <p:ext uri="{BB962C8B-B14F-4D97-AF65-F5344CB8AC3E}">
        <p14:creationId xmlns:p14="http://schemas.microsoft.com/office/powerpoint/2010/main" val="2505596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F12A838-E4C3-49D9-8F20-323A1C0897E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61703F2-DA16-4A22-8EA0-EF39980046A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86AA39D-37DE-4E9D-99E2-2E2A4A92843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dirty="0"/>
          </a:p>
        </p:txBody>
      </p:sp>
      <p:sp>
        <p:nvSpPr>
          <p:cNvPr id="1029" name="Rectangle 5">
            <a:extLst>
              <a:ext uri="{FF2B5EF4-FFF2-40B4-BE49-F238E27FC236}">
                <a16:creationId xmlns:a16="http://schemas.microsoft.com/office/drawing/2014/main" id="{7F050784-25C4-4F5C-A051-C66A8F20343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dirty="0"/>
          </a:p>
        </p:txBody>
      </p:sp>
      <p:sp>
        <p:nvSpPr>
          <p:cNvPr id="1030" name="Rectangle 6">
            <a:extLst>
              <a:ext uri="{FF2B5EF4-FFF2-40B4-BE49-F238E27FC236}">
                <a16:creationId xmlns:a16="http://schemas.microsoft.com/office/drawing/2014/main" id="{F03F6E5F-7BBF-41D3-8E82-863CD78603B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94CFB0F7-48C0-4D71-9045-BD473FDABD84}"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F0B69D-1298-4121-B34F-DFA94C6DBA3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3934C0-5FF7-4184-AD7D-7392B7F9D32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22534-A805-4E15-A5B8-22BD58FC5DF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6E25E0-AAB9-4CD2-B431-DD6C35847387}" type="datetimeFigureOut">
              <a:rPr lang="en-US" smtClean="0"/>
              <a:t>4/18/2021</a:t>
            </a:fld>
            <a:endParaRPr lang="en-US" dirty="0"/>
          </a:p>
        </p:txBody>
      </p:sp>
      <p:sp>
        <p:nvSpPr>
          <p:cNvPr id="5" name="Footer Placeholder 4">
            <a:extLst>
              <a:ext uri="{FF2B5EF4-FFF2-40B4-BE49-F238E27FC236}">
                <a16:creationId xmlns:a16="http://schemas.microsoft.com/office/drawing/2014/main" id="{4D62CAED-8454-421F-A16F-5B74FAAB2A8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FB96DF-C9AA-49F2-B9BC-9B68C50A969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4E7F4D-B580-47F3-9A38-417AAE573A55}" type="slidenum">
              <a:rPr lang="en-US" smtClean="0"/>
              <a:t>‹#›</a:t>
            </a:fld>
            <a:endParaRPr lang="en-US" dirty="0"/>
          </a:p>
        </p:txBody>
      </p:sp>
    </p:spTree>
    <p:extLst>
      <p:ext uri="{BB962C8B-B14F-4D97-AF65-F5344CB8AC3E}">
        <p14:creationId xmlns:p14="http://schemas.microsoft.com/office/powerpoint/2010/main" val="10314119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FFDAAD-0A55-41E2-868B-6C08995EB18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07EFBDE-3EC7-4E4D-9CB7-3DA2F22B741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AC254A6-1A5E-438D-AA9D-C22115DD23D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dirty="0"/>
          </a:p>
        </p:txBody>
      </p:sp>
      <p:sp>
        <p:nvSpPr>
          <p:cNvPr id="1029" name="Rectangle 5">
            <a:extLst>
              <a:ext uri="{FF2B5EF4-FFF2-40B4-BE49-F238E27FC236}">
                <a16:creationId xmlns:a16="http://schemas.microsoft.com/office/drawing/2014/main" id="{D5BDA057-259E-4A63-97EC-2A70E3146EE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dirty="0"/>
          </a:p>
        </p:txBody>
      </p:sp>
      <p:sp>
        <p:nvSpPr>
          <p:cNvPr id="1030" name="Rectangle 6">
            <a:extLst>
              <a:ext uri="{FF2B5EF4-FFF2-40B4-BE49-F238E27FC236}">
                <a16:creationId xmlns:a16="http://schemas.microsoft.com/office/drawing/2014/main" id="{FC5E6EC0-E5EC-4B90-B025-0268C9672C94}"/>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885A29D-B271-44BF-9982-E8D0D5AA351C}" type="slidenum">
              <a:rPr lang="en-US" altLang="en-US"/>
              <a:pPr>
                <a:defRPr/>
              </a:pPr>
              <a:t>‹#›</a:t>
            </a:fld>
            <a:endParaRPr lang="en-US" altLang="en-US" dirty="0"/>
          </a:p>
        </p:txBody>
      </p:sp>
    </p:spTree>
    <p:extLst>
      <p:ext uri="{BB962C8B-B14F-4D97-AF65-F5344CB8AC3E}">
        <p14:creationId xmlns:p14="http://schemas.microsoft.com/office/powerpoint/2010/main" val="6733467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mschirby.wordpress.com/exam-review/" TargetMode="Externa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mschirby.wordpress.com/exam-review/" TargetMode="External"/><Relationship Id="rId1" Type="http://schemas.openxmlformats.org/officeDocument/2006/relationships/slideLayout" Target="../slideLayouts/slideLayout12.xml"/><Relationship Id="rId4" Type="http://schemas.openxmlformats.org/officeDocument/2006/relationships/image" Target="../media/image105.gif"/></Relationships>
</file>

<file path=ppt/slides/_rels/slide13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1.xml"/><Relationship Id="rId4" Type="http://schemas.openxmlformats.org/officeDocument/2006/relationships/image" Target="../media/image65.gif"/></Relationships>
</file>

<file path=ppt/slides/_rels/slide1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www.mrgscience.com/uploads/2/0/7/9/20796234/phospholipid.gif?438" TargetMode="External"/><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62.gif"/><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15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06.jpeg"/><Relationship Id="rId1" Type="http://schemas.openxmlformats.org/officeDocument/2006/relationships/slideLayout" Target="../slideLayouts/slideLayout1.xml"/><Relationship Id="rId4" Type="http://schemas.openxmlformats.org/officeDocument/2006/relationships/image" Target="../media/image122.gif"/></Relationships>
</file>

<file path=ppt/slides/_rels/slide15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hyperlink" Target="https://www.youtube.com/watch?v=umUn8D6gEOg" TargetMode="Externa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1.xml"/><Relationship Id="rId4" Type="http://schemas.openxmlformats.org/officeDocument/2006/relationships/image" Target="../media/image65.gi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hyperlink" Target="https://i1.wp.com/oceanbites.org/wp-content/uploads/2015/11/F51.jpg" TargetMode="External"/><Relationship Id="rId2" Type="http://schemas.openxmlformats.org/officeDocument/2006/relationships/image" Target="../media/image129.jpeg"/><Relationship Id="rId1" Type="http://schemas.openxmlformats.org/officeDocument/2006/relationships/slideLayout" Target="../slideLayouts/slideLayout12.xml"/><Relationship Id="rId5" Type="http://schemas.openxmlformats.org/officeDocument/2006/relationships/image" Target="../media/image130.jpeg"/><Relationship Id="rId4" Type="http://schemas.openxmlformats.org/officeDocument/2006/relationships/hyperlink" Target="https://opentextbc.ca/anatomyandphysiology/wp-content/uploads/sites/142/2016/03/221_Fatty_Acids_Shapes-01.jpg" TargetMode="External"/></Relationships>
</file>

<file path=ppt/slides/_rels/slide17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174.xml.rels><?xml version="1.0" encoding="UTF-8" standalone="yes"?>
<Relationships xmlns="http://schemas.openxmlformats.org/package/2006/relationships"><Relationship Id="rId8" Type="http://schemas.openxmlformats.org/officeDocument/2006/relationships/hyperlink" Target="http://apcentral.collegeboard.com/apc/public/repository/_ap06_biology_sg.pdf" TargetMode="External"/><Relationship Id="rId13" Type="http://schemas.openxmlformats.org/officeDocument/2006/relationships/hyperlink" Target="http://apcentral.collegeboard.com/apc/members/repository/biology_01.pdf" TargetMode="External"/><Relationship Id="rId3" Type="http://schemas.openxmlformats.org/officeDocument/2006/relationships/hyperlink" Target="http://apcentral.collegeboard.com/apc/public/repository/ap08_biology_sgs.pdf" TargetMode="External"/><Relationship Id="rId7" Type="http://schemas.openxmlformats.org/officeDocument/2006/relationships/hyperlink" Target="http://apcentral.collegeboard.com/apc/public/repository/_ap06_frq_biology_rev_51780.pdf" TargetMode="External"/><Relationship Id="rId12" Type="http://schemas.openxmlformats.org/officeDocument/2006/relationships/hyperlink" Target="http://apcentral.collegeboard.com/apc/public/repository/b_sg_biology_02_11381.pdf" TargetMode="External"/><Relationship Id="rId2" Type="http://schemas.openxmlformats.org/officeDocument/2006/relationships/hyperlink" Target="http://apcentral.collegeboard.com/apc/public/repository/ap08_biology_frq.pdf" TargetMode="External"/><Relationship Id="rId1" Type="http://schemas.openxmlformats.org/officeDocument/2006/relationships/slideLayout" Target="../slideLayouts/slideLayout14.xml"/><Relationship Id="rId6" Type="http://schemas.openxmlformats.org/officeDocument/2006/relationships/hyperlink" Target="https://secure-media.collegeboard.org/ap/pdf/ap17-sg-biology.pdf" TargetMode="External"/><Relationship Id="rId11" Type="http://schemas.openxmlformats.org/officeDocument/2006/relationships/hyperlink" Target="http://apcentral.collegeboard.com/apc/public/repository/b_biology_frq_02_10377.pdf" TargetMode="External"/><Relationship Id="rId5" Type="http://schemas.openxmlformats.org/officeDocument/2006/relationships/hyperlink" Target="https://secure-media.collegeboard.org/ap/pdf/ap-biology-frq-2017.pdf" TargetMode="External"/><Relationship Id="rId15" Type="http://schemas.openxmlformats.org/officeDocument/2006/relationships/hyperlink" Target="https://apcentral.collegeboard.org/pdf/ap-biology-practice-exam-2013.pdf?course=ap-biology" TargetMode="External"/><Relationship Id="rId10" Type="http://schemas.openxmlformats.org/officeDocument/2006/relationships/hyperlink" Target="http://apcentral.collegeboard.com/apc/members/repository/ap04_sg_b_biology_37083.pdf" TargetMode="External"/><Relationship Id="rId4" Type="http://schemas.openxmlformats.org/officeDocument/2006/relationships/image" Target="../media/image135.gif"/><Relationship Id="rId9" Type="http://schemas.openxmlformats.org/officeDocument/2006/relationships/hyperlink" Target="http://apcentral.collegeboard.com/apc/public/repository/ap04_frq_biology_b_36188.pdf" TargetMode="External"/><Relationship Id="rId14" Type="http://schemas.openxmlformats.org/officeDocument/2006/relationships/hyperlink" Target="http://apcentral.collegeboard.com/apc/public/repository/sg_biology_01_6792.pdf" TargetMode="External"/></Relationships>
</file>

<file path=ppt/slides/_rels/slide175.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http://www.tokyo-med.ac.jp/genet/picts/dna.jpg" TargetMode="External"/><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44.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6.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62.gif"/><Relationship Id="rId5" Type="http://schemas.openxmlformats.org/officeDocument/2006/relationships/image" Target="../media/image20.png"/><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1.xml"/><Relationship Id="rId4" Type="http://schemas.openxmlformats.org/officeDocument/2006/relationships/image" Target="../media/image65.gif"/></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5.xml"/><Relationship Id="rId4" Type="http://schemas.openxmlformats.org/officeDocument/2006/relationships/image" Target="../media/image70.jpeg"/></Relationships>
</file>

<file path=ppt/slides/_rels/slide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highered.mheducation.com/sites/9834092339/student_view0/chapter14/hershey_and_chase_experiment.html"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3.png"/><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 Id="rId4" Type="http://schemas.openxmlformats.org/officeDocument/2006/relationships/image" Target="../media/image79.gif"/></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81.pn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C7558BF-B9D3-4736-8B78-6CEC4124A004}"/>
              </a:ext>
            </a:extLst>
          </p:cNvPr>
          <p:cNvSpPr>
            <a:spLocks noGrp="1" noChangeArrowheads="1"/>
          </p:cNvSpPr>
          <p:nvPr>
            <p:ph type="ctrTitle"/>
          </p:nvPr>
        </p:nvSpPr>
        <p:spPr>
          <a:xfrm>
            <a:off x="-114300" y="53975"/>
            <a:ext cx="9372600" cy="3200400"/>
          </a:xfrm>
        </p:spPr>
        <p:txBody>
          <a:bodyPr/>
          <a:lstStyle/>
          <a:p>
            <a:pPr eaLnBrk="1" hangingPunct="1"/>
            <a:r>
              <a:rPr lang="en-US" altLang="en-US" dirty="0">
                <a:latin typeface="Comic Sans MS" panose="030F0702030302020204" pitchFamily="66" charset="0"/>
              </a:rPr>
              <a:t>REVIEW</a:t>
            </a:r>
            <a:br>
              <a:rPr lang="en-US" altLang="en-US" sz="3200" dirty="0">
                <a:latin typeface="Comic Sans MS" panose="030F0702030302020204" pitchFamily="66" charset="0"/>
              </a:rPr>
            </a:br>
            <a:r>
              <a:rPr lang="en-US" altLang="en-US" sz="3200" dirty="0">
                <a:latin typeface="Comic Sans MS" panose="030F0702030302020204" pitchFamily="66" charset="0"/>
              </a:rPr>
              <a:t>Chemistry, Water, Carbon, and Molecules</a:t>
            </a:r>
            <a:br>
              <a:rPr lang="en-US" altLang="en-US" sz="3200" dirty="0">
                <a:latin typeface="Comic Sans MS" panose="030F0702030302020204" pitchFamily="66" charset="0"/>
              </a:rPr>
            </a:br>
            <a:r>
              <a:rPr lang="en-US" altLang="en-US" sz="2800" dirty="0">
                <a:latin typeface="Comic Sans MS" panose="030F0702030302020204" pitchFamily="66" charset="0"/>
              </a:rPr>
              <a:t>Kelly Riedell</a:t>
            </a:r>
            <a:br>
              <a:rPr lang="en-US" altLang="en-US" sz="2800" dirty="0">
                <a:latin typeface="Comic Sans MS" panose="030F0702030302020204" pitchFamily="66" charset="0"/>
              </a:rPr>
            </a:br>
            <a:r>
              <a:rPr lang="en-US" altLang="en-US" sz="2800" dirty="0">
                <a:latin typeface="Comic Sans MS" panose="030F0702030302020204" pitchFamily="66" charset="0"/>
              </a:rPr>
              <a:t>Brookings Biology</a:t>
            </a:r>
            <a:br>
              <a:rPr lang="en-US" altLang="en-US" sz="2400" dirty="0">
                <a:latin typeface="Comic Sans MS" panose="030F0702030302020204" pitchFamily="66" charset="0"/>
              </a:rPr>
            </a:br>
            <a:br>
              <a:rPr lang="en-US" altLang="en-US" sz="2400" dirty="0">
                <a:latin typeface="Comic Sans MS" panose="030F0702030302020204" pitchFamily="66" charset="0"/>
              </a:rPr>
            </a:br>
            <a:r>
              <a:rPr lang="en-US" altLang="en-US" sz="2400" dirty="0">
                <a:latin typeface="Comic Sans MS" panose="030F0702030302020204" pitchFamily="66" charset="0"/>
              </a:rPr>
              <a:t>BASED ON 2019 CED</a:t>
            </a:r>
            <a:endParaRPr lang="en-US" altLang="en-US" sz="3600" dirty="0">
              <a:latin typeface="Comic Sans MS" panose="030F0702030302020204" pitchFamily="66" charset="0"/>
            </a:endParaRPr>
          </a:p>
        </p:txBody>
      </p:sp>
      <p:pic>
        <p:nvPicPr>
          <p:cNvPr id="4100" name="Picture 2">
            <a:extLst>
              <a:ext uri="{FF2B5EF4-FFF2-40B4-BE49-F238E27FC236}">
                <a16:creationId xmlns:a16="http://schemas.microsoft.com/office/drawing/2014/main" id="{58203612-734A-4C61-ADBC-C8A26C5751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0813" y="3187700"/>
            <a:ext cx="17526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290" name="Rectangle 5">
            <a:extLst>
              <a:ext uri="{FF2B5EF4-FFF2-40B4-BE49-F238E27FC236}">
                <a16:creationId xmlns:a16="http://schemas.microsoft.com/office/drawing/2014/main" id="{4FA3F15A-190C-496C-B536-34AD2ADA9A48}"/>
              </a:ext>
            </a:extLst>
          </p:cNvPr>
          <p:cNvSpPr>
            <a:spLocks noChangeArrowheads="1"/>
          </p:cNvSpPr>
          <p:nvPr/>
        </p:nvSpPr>
        <p:spPr bwMode="auto">
          <a:xfrm>
            <a:off x="2236788" y="0"/>
            <a:ext cx="6832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CC3399"/>
                </a:solidFill>
                <a:latin typeface="Arial" panose="020B0604020202020204" pitchFamily="34" charset="0"/>
                <a:cs typeface="Times New Roman" panose="02020603050405020304" pitchFamily="18" charset="0"/>
              </a:rPr>
              <a:t>Image from:   http://scitechdaily.com/images/Four-stranded-quadruple-helix-DNA-structurein-human-cells.jpg</a:t>
            </a:r>
          </a:p>
        </p:txBody>
      </p:sp>
      <p:sp>
        <p:nvSpPr>
          <p:cNvPr id="135173" name="Text Box 6">
            <a:extLst>
              <a:ext uri="{FF2B5EF4-FFF2-40B4-BE49-F238E27FC236}">
                <a16:creationId xmlns:a16="http://schemas.microsoft.com/office/drawing/2014/main" id="{41EF0A67-B3B7-4E21-BA1E-4B58D9201A28}"/>
              </a:ext>
            </a:extLst>
          </p:cNvPr>
          <p:cNvSpPr txBox="1">
            <a:spLocks noChangeArrowheads="1"/>
          </p:cNvSpPr>
          <p:nvPr/>
        </p:nvSpPr>
        <p:spPr bwMode="auto">
          <a:xfrm>
            <a:off x="152400" y="34925"/>
            <a:ext cx="9144000" cy="1754326"/>
          </a:xfrm>
          <a:prstGeom prst="rect">
            <a:avLst/>
          </a:prstGeom>
          <a:noFill/>
          <a:ln>
            <a:noFill/>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n-US" altLang="en-US" sz="3600" b="1" dirty="0">
                <a:latin typeface="Comic Sans MS" panose="030F0702030302020204" pitchFamily="66" charset="0"/>
              </a:rPr>
              <a:t>Which part of a nucleotide makes up the “rungs of the ladder” in a DNA molecule?</a:t>
            </a:r>
          </a:p>
        </p:txBody>
      </p:sp>
      <p:grpSp>
        <p:nvGrpSpPr>
          <p:cNvPr id="4" name="Group 3">
            <a:extLst>
              <a:ext uri="{FF2B5EF4-FFF2-40B4-BE49-F238E27FC236}">
                <a16:creationId xmlns:a16="http://schemas.microsoft.com/office/drawing/2014/main" id="{9BDDC88C-0FE4-40F6-8D40-85E634A8BE1B}"/>
              </a:ext>
            </a:extLst>
          </p:cNvPr>
          <p:cNvGrpSpPr>
            <a:grpSpLocks/>
          </p:cNvGrpSpPr>
          <p:nvPr/>
        </p:nvGrpSpPr>
        <p:grpSpPr bwMode="auto">
          <a:xfrm>
            <a:off x="114300" y="2528887"/>
            <a:ext cx="8915400" cy="4294188"/>
            <a:chOff x="125555" y="2286000"/>
            <a:chExt cx="8915400" cy="3796958"/>
          </a:xfrm>
        </p:grpSpPr>
        <p:sp>
          <p:nvSpPr>
            <p:cNvPr id="12294" name="Text Box 7">
              <a:extLst>
                <a:ext uri="{FF2B5EF4-FFF2-40B4-BE49-F238E27FC236}">
                  <a16:creationId xmlns:a16="http://schemas.microsoft.com/office/drawing/2014/main" id="{7CD8382B-C5FD-4A77-A457-4F446DBF83D5}"/>
                </a:ext>
              </a:extLst>
            </p:cNvPr>
            <p:cNvSpPr txBox="1">
              <a:spLocks noChangeArrowheads="1"/>
            </p:cNvSpPr>
            <p:nvPr/>
          </p:nvSpPr>
          <p:spPr bwMode="auto">
            <a:xfrm>
              <a:off x="4176713" y="2286000"/>
              <a:ext cx="35541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rgbClr val="3333FF"/>
                  </a:solidFill>
                  <a:latin typeface="Comic Sans MS" panose="030F0702030302020204" pitchFamily="66" charset="0"/>
                </a:rPr>
                <a:t>Nitrogen bases</a:t>
              </a:r>
            </a:p>
          </p:txBody>
        </p:sp>
        <p:sp>
          <p:nvSpPr>
            <p:cNvPr id="12295" name="Rectangle 2">
              <a:extLst>
                <a:ext uri="{FF2B5EF4-FFF2-40B4-BE49-F238E27FC236}">
                  <a16:creationId xmlns:a16="http://schemas.microsoft.com/office/drawing/2014/main" id="{31395104-4834-4670-80E2-7D402F424676}"/>
                </a:ext>
              </a:extLst>
            </p:cNvPr>
            <p:cNvSpPr>
              <a:spLocks noChangeArrowheads="1"/>
            </p:cNvSpPr>
            <p:nvPr/>
          </p:nvSpPr>
          <p:spPr bwMode="auto">
            <a:xfrm>
              <a:off x="125555" y="5048841"/>
              <a:ext cx="8915400" cy="1034117"/>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i="1" dirty="0">
                  <a:solidFill>
                    <a:srgbClr val="000000"/>
                  </a:solidFill>
                  <a:cs typeface="Garamond" panose="02020404030301010803" pitchFamily="18" charset="0"/>
                </a:rPr>
                <a:t>Essential knowledge </a:t>
              </a:r>
              <a:br>
                <a:rPr lang="en-US" altLang="en-US" sz="1400" b="1" i="1" dirty="0">
                  <a:solidFill>
                    <a:srgbClr val="000000"/>
                  </a:solidFill>
                  <a:cs typeface="Garamond" panose="02020404030301010803" pitchFamily="18" charset="0"/>
                </a:rPr>
              </a:br>
              <a:r>
                <a:rPr lang="en-US" altLang="en-US" sz="1400" b="1" i="1" dirty="0">
                  <a:solidFill>
                    <a:srgbClr val="000000"/>
                  </a:solidFill>
                  <a:cs typeface="Garamond" panose="02020404030301010803" pitchFamily="18" charset="0"/>
                </a:rPr>
                <a:t> IST 1.A.4  </a:t>
              </a:r>
              <a:r>
                <a:rPr lang="en-US" altLang="en-US" sz="1400" dirty="0"/>
                <a:t>DNA and RNA molecules have structural similarities and differences related to their function—</a:t>
              </a:r>
              <a:br>
                <a:rPr lang="en-US" altLang="en-US" sz="1400" dirty="0"/>
              </a:br>
              <a:r>
                <a:rPr lang="en-US" altLang="en-US" sz="1400" dirty="0"/>
                <a:t>a. Both DNA and RNA have three components—sugar, a phosphate group, and a nitrogenous base—that form nucleotide units that are connected by covalent bonds to form a linear molecule with 5’ and 3’ ends, with the nitrogenous bases perpendicular to the sugar-phosphate backbone.</a:t>
              </a:r>
              <a:endParaRPr lang="en-US" altLang="en-US" sz="1400" b="1" i="1" dirty="0">
                <a:solidFill>
                  <a:srgbClr val="000000"/>
                </a:solidFill>
                <a:cs typeface="Garamond" panose="02020404030301010803" pitchFamily="18" charset="0"/>
              </a:endParaRPr>
            </a:p>
          </p:txBody>
        </p:sp>
      </p:grpSp>
      <p:pic>
        <p:nvPicPr>
          <p:cNvPr id="12293" name="Picture 2">
            <a:extLst>
              <a:ext uri="{FF2B5EF4-FFF2-40B4-BE49-F238E27FC236}">
                <a16:creationId xmlns:a16="http://schemas.microsoft.com/office/drawing/2014/main" id="{47589A37-FB84-4B6A-BA7C-1E3759E3C873}"/>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r="38182"/>
          <a:stretch>
            <a:fillRect/>
          </a:stretch>
        </p:blipFill>
        <p:spPr>
          <a:xfrm>
            <a:off x="2133600" y="2057400"/>
            <a:ext cx="1766888" cy="2667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9F7109C6-1399-4B2F-80C7-A7E0AB301ACA}"/>
              </a:ext>
            </a:extLst>
          </p:cNvPr>
          <p:cNvSpPr>
            <a:spLocks noGrp="1" noChangeArrowheads="1"/>
          </p:cNvSpPr>
          <p:nvPr>
            <p:ph type="body" sz="half" idx="2"/>
          </p:nvPr>
        </p:nvSpPr>
        <p:spPr>
          <a:xfrm>
            <a:off x="76200" y="685800"/>
            <a:ext cx="9067800" cy="2362200"/>
          </a:xfrm>
        </p:spPr>
        <p:txBody>
          <a:bodyPr/>
          <a:lstStyle/>
          <a:p>
            <a:pPr eaLnBrk="1" hangingPunct="1">
              <a:lnSpc>
                <a:spcPct val="90000"/>
              </a:lnSpc>
              <a:buFontTx/>
              <a:buNone/>
            </a:pPr>
            <a:r>
              <a:rPr lang="en-US" altLang="en-US" sz="3600" b="1" dirty="0">
                <a:latin typeface="Comic Sans MS" panose="030F0702030302020204" pitchFamily="66" charset="0"/>
              </a:rPr>
              <a:t>HEMOGLOBIN that carries oxygen in your blood, INSULIN that helps cells store sugar, and DIGESTIVE ENZYMES are all _____________.</a:t>
            </a:r>
          </a:p>
          <a:p>
            <a:pPr eaLnBrk="1" hangingPunct="1">
              <a:lnSpc>
                <a:spcPct val="90000"/>
              </a:lnSpc>
              <a:spcBef>
                <a:spcPct val="0"/>
              </a:spcBef>
              <a:buFontTx/>
              <a:buNone/>
            </a:pPr>
            <a:br>
              <a:rPr lang="en-US" altLang="en-US" sz="2800" b="1" dirty="0">
                <a:latin typeface="Comic Sans MS" panose="030F0702030302020204" pitchFamily="66" charset="0"/>
              </a:rPr>
            </a:br>
            <a:r>
              <a:rPr lang="en-US" altLang="en-US" sz="2800" b="1" dirty="0">
                <a:latin typeface="Comic Sans MS" panose="030F0702030302020204" pitchFamily="66" charset="0"/>
              </a:rPr>
              <a:t> </a:t>
            </a:r>
            <a:r>
              <a:rPr lang="en-US" altLang="en-US" sz="2400" b="1" dirty="0">
                <a:latin typeface="Comic Sans MS" panose="030F0702030302020204" pitchFamily="66" charset="0"/>
              </a:rPr>
              <a:t>Proteins      carbohydrates    nucleic      lipids</a:t>
            </a:r>
            <a:br>
              <a:rPr lang="en-US" altLang="en-US" sz="2400" b="1" dirty="0">
                <a:latin typeface="Comic Sans MS" panose="030F0702030302020204" pitchFamily="66" charset="0"/>
              </a:rPr>
            </a:br>
            <a:r>
              <a:rPr lang="en-US" altLang="en-US" sz="2400" b="1" dirty="0">
                <a:latin typeface="Comic Sans MS" panose="030F0702030302020204" pitchFamily="66" charset="0"/>
              </a:rPr>
              <a:t>				            acids</a:t>
            </a:r>
            <a:endParaRPr lang="en-US" altLang="en-US" sz="1800" b="1" dirty="0">
              <a:latin typeface="Comic Sans MS" panose="030F0702030302020204" pitchFamily="66" charset="0"/>
            </a:endParaRPr>
          </a:p>
          <a:p>
            <a:pPr eaLnBrk="1" hangingPunct="1">
              <a:lnSpc>
                <a:spcPct val="90000"/>
              </a:lnSpc>
              <a:buFontTx/>
              <a:buNone/>
            </a:pPr>
            <a:endParaRPr lang="en-US" altLang="en-US" b="1" dirty="0"/>
          </a:p>
        </p:txBody>
      </p:sp>
      <p:sp>
        <p:nvSpPr>
          <p:cNvPr id="145411" name="Text Box 3">
            <a:extLst>
              <a:ext uri="{FF2B5EF4-FFF2-40B4-BE49-F238E27FC236}">
                <a16:creationId xmlns:a16="http://schemas.microsoft.com/office/drawing/2014/main" id="{8AF09F06-F3F9-4CFB-ABB7-CBBB661ECE84}"/>
              </a:ext>
            </a:extLst>
          </p:cNvPr>
          <p:cNvSpPr txBox="1">
            <a:spLocks noChangeArrowheads="1"/>
          </p:cNvSpPr>
          <p:nvPr/>
        </p:nvSpPr>
        <p:spPr bwMode="auto">
          <a:xfrm>
            <a:off x="5105400" y="2105025"/>
            <a:ext cx="19672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proteins</a:t>
            </a:r>
          </a:p>
        </p:txBody>
      </p:sp>
      <p:sp>
        <p:nvSpPr>
          <p:cNvPr id="96260" name="Text Box 4">
            <a:extLst>
              <a:ext uri="{FF2B5EF4-FFF2-40B4-BE49-F238E27FC236}">
                <a16:creationId xmlns:a16="http://schemas.microsoft.com/office/drawing/2014/main" id="{E34EB2EA-65F9-4F89-8725-598E9FD2B909}"/>
              </a:ext>
            </a:extLst>
          </p:cNvPr>
          <p:cNvSpPr txBox="1">
            <a:spLocks noChangeArrowheads="1"/>
          </p:cNvSpPr>
          <p:nvPr/>
        </p:nvSpPr>
        <p:spPr bwMode="auto">
          <a:xfrm>
            <a:off x="685800" y="4267200"/>
            <a:ext cx="841448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latin typeface="Comic Sans MS" panose="030F0702030302020204" pitchFamily="66" charset="0"/>
              </a:rPr>
              <a:t>Glucose is a _______________.</a:t>
            </a:r>
          </a:p>
          <a:p>
            <a:pPr eaLnBrk="1" hangingPunct="1">
              <a:spcBef>
                <a:spcPct val="0"/>
              </a:spcBef>
              <a:buFontTx/>
              <a:buNone/>
            </a:pPr>
            <a:endParaRPr lang="en-US" altLang="en-US" sz="4000" b="1" dirty="0">
              <a:latin typeface="Comic Sans MS" panose="030F0702030302020204" pitchFamily="66" charset="0"/>
            </a:endParaRPr>
          </a:p>
          <a:p>
            <a:pPr eaLnBrk="1" hangingPunct="1">
              <a:spcBef>
                <a:spcPct val="0"/>
              </a:spcBef>
              <a:buFontTx/>
              <a:buNone/>
            </a:pPr>
            <a:r>
              <a:rPr lang="en-US" altLang="en-US" sz="2400" b="1" dirty="0">
                <a:latin typeface="Comic Sans MS" panose="030F0702030302020204" pitchFamily="66" charset="0"/>
              </a:rPr>
              <a:t> Protein      carbohydrate       nucleic      lipid</a:t>
            </a:r>
            <a:br>
              <a:rPr lang="en-US" altLang="en-US" sz="2400" b="1" dirty="0">
                <a:latin typeface="Comic Sans MS" panose="030F0702030302020204" pitchFamily="66" charset="0"/>
              </a:rPr>
            </a:br>
            <a:r>
              <a:rPr lang="en-US" altLang="en-US" sz="2400" b="1" dirty="0">
                <a:latin typeface="Comic Sans MS" panose="030F0702030302020204" pitchFamily="66" charset="0"/>
              </a:rPr>
              <a:t>				          acid</a:t>
            </a:r>
            <a:endParaRPr lang="en-US" altLang="en-US" sz="1800" b="1" dirty="0">
              <a:latin typeface="Comic Sans MS" panose="030F0702030302020204" pitchFamily="66" charset="0"/>
            </a:endParaRPr>
          </a:p>
        </p:txBody>
      </p:sp>
      <p:sp>
        <p:nvSpPr>
          <p:cNvPr id="145413" name="Text Box 5">
            <a:extLst>
              <a:ext uri="{FF2B5EF4-FFF2-40B4-BE49-F238E27FC236}">
                <a16:creationId xmlns:a16="http://schemas.microsoft.com/office/drawing/2014/main" id="{39310002-BF1C-4C5D-855C-38F9CBD62E52}"/>
              </a:ext>
            </a:extLst>
          </p:cNvPr>
          <p:cNvSpPr txBox="1">
            <a:spLocks noChangeArrowheads="1"/>
          </p:cNvSpPr>
          <p:nvPr/>
        </p:nvSpPr>
        <p:spPr bwMode="auto">
          <a:xfrm>
            <a:off x="4191000" y="4267200"/>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carbohydrate</a:t>
            </a:r>
          </a:p>
        </p:txBody>
      </p:sp>
      <p:sp>
        <p:nvSpPr>
          <p:cNvPr id="2" name="Rectangle 1">
            <a:extLst>
              <a:ext uri="{FF2B5EF4-FFF2-40B4-BE49-F238E27FC236}">
                <a16:creationId xmlns:a16="http://schemas.microsoft.com/office/drawing/2014/main" id="{B2777B82-C724-4FDD-B499-FD86DC57497A}"/>
              </a:ext>
            </a:extLst>
          </p:cNvPr>
          <p:cNvSpPr/>
          <p:nvPr/>
        </p:nvSpPr>
        <p:spPr>
          <a:xfrm>
            <a:off x="76200" y="6507414"/>
            <a:ext cx="753604" cy="338554"/>
          </a:xfrm>
          <a:prstGeom prst="rect">
            <a:avLst/>
          </a:prstGeom>
        </p:spPr>
        <p:txBody>
          <a:bodyPr wrap="none">
            <a:spAutoFit/>
          </a:bodyPr>
          <a:lstStyle/>
          <a:p>
            <a:pPr eaLnBrk="1" hangingPunct="1"/>
            <a:r>
              <a:rPr lang="en-US" altLang="en-US" sz="16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5411"/>
                                        </p:tgtEl>
                                        <p:attrNameLst>
                                          <p:attrName>style.visibility</p:attrName>
                                        </p:attrNameLst>
                                      </p:cBhvr>
                                      <p:to>
                                        <p:strVal val="visible"/>
                                      </p:to>
                                    </p:set>
                                    <p:animEffect transition="in" filter="dissolve">
                                      <p:cBhvr>
                                        <p:cTn id="7" dur="500"/>
                                        <p:tgtEl>
                                          <p:spTgt spid="145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5413"/>
                                        </p:tgtEl>
                                        <p:attrNameLst>
                                          <p:attrName>style.visibility</p:attrName>
                                        </p:attrNameLst>
                                      </p:cBhvr>
                                      <p:to>
                                        <p:strVal val="visible"/>
                                      </p:to>
                                    </p:set>
                                    <p:animEffect transition="in" filter="dissolve">
                                      <p:cBhvr>
                                        <p:cTn id="12"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autoUpdateAnimBg="0"/>
      <p:bldP spid="145413"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BF9A5CD-A5DE-4ADE-82EB-76B24E202E78}"/>
              </a:ext>
            </a:extLst>
          </p:cNvPr>
          <p:cNvSpPr>
            <a:spLocks noGrp="1" noChangeArrowheads="1"/>
          </p:cNvSpPr>
          <p:nvPr>
            <p:ph type="body" sz="half" idx="2"/>
          </p:nvPr>
        </p:nvSpPr>
        <p:spPr>
          <a:xfrm>
            <a:off x="228600" y="228600"/>
            <a:ext cx="9144000" cy="381000"/>
          </a:xfrm>
        </p:spPr>
        <p:txBody>
          <a:bodyPr/>
          <a:lstStyle/>
          <a:p>
            <a:pPr eaLnBrk="1" hangingPunct="1">
              <a:lnSpc>
                <a:spcPct val="90000"/>
              </a:lnSpc>
              <a:buFontTx/>
              <a:buNone/>
            </a:pPr>
            <a:r>
              <a:rPr lang="en-US" altLang="en-US" sz="3600" b="1" dirty="0"/>
              <a:t>Which of these molecules is an amino acid ?</a:t>
            </a:r>
          </a:p>
        </p:txBody>
      </p:sp>
      <p:sp>
        <p:nvSpPr>
          <p:cNvPr id="109571" name="Text Box 3">
            <a:extLst>
              <a:ext uri="{FF2B5EF4-FFF2-40B4-BE49-F238E27FC236}">
                <a16:creationId xmlns:a16="http://schemas.microsoft.com/office/drawing/2014/main" id="{B516EE2A-45D8-4891-BCF1-C61606E131A2}"/>
              </a:ext>
            </a:extLst>
          </p:cNvPr>
          <p:cNvSpPr txBox="1">
            <a:spLocks noChangeArrowheads="1"/>
          </p:cNvSpPr>
          <p:nvPr/>
        </p:nvSpPr>
        <p:spPr bwMode="auto">
          <a:xfrm>
            <a:off x="439737" y="3795712"/>
            <a:ext cx="8153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chemeClr val="accent2"/>
                </a:solidFill>
                <a:cs typeface="Times New Roman" panose="02020603050405020304" pitchFamily="18" charset="0"/>
              </a:rPr>
              <a:t>Look closely! They all are.</a:t>
            </a:r>
          </a:p>
          <a:p>
            <a:pPr eaLnBrk="1" hangingPunct="1">
              <a:spcBef>
                <a:spcPct val="0"/>
              </a:spcBef>
              <a:buFontTx/>
              <a:buNone/>
            </a:pPr>
            <a:r>
              <a:rPr lang="en-US" altLang="en-US" sz="2800" b="1" dirty="0">
                <a:solidFill>
                  <a:schemeClr val="accent2"/>
                </a:solidFill>
                <a:cs typeface="Times New Roman" panose="02020603050405020304" pitchFamily="18" charset="0"/>
              </a:rPr>
              <a:t>Look for the groups</a:t>
            </a:r>
            <a:br>
              <a:rPr lang="en-US" altLang="en-US" sz="2800" b="1" dirty="0">
                <a:solidFill>
                  <a:schemeClr val="accent2"/>
                </a:solidFill>
                <a:cs typeface="Times New Roman" panose="02020603050405020304" pitchFamily="18" charset="0"/>
              </a:rPr>
            </a:br>
            <a:r>
              <a:rPr lang="en-US" altLang="en-US" sz="2800" b="1" dirty="0">
                <a:solidFill>
                  <a:schemeClr val="accent2"/>
                </a:solidFill>
                <a:cs typeface="Times New Roman" panose="02020603050405020304" pitchFamily="18" charset="0"/>
              </a:rPr>
              <a:t>on the center carbon: Amino, </a:t>
            </a:r>
            <a:r>
              <a:rPr lang="en-US" altLang="en-US" sz="2800" b="1" dirty="0">
                <a:solidFill>
                  <a:srgbClr val="FF0000"/>
                </a:solidFill>
                <a:cs typeface="Times New Roman" panose="02020603050405020304" pitchFamily="18" charset="0"/>
              </a:rPr>
              <a:t>carboxyl,</a:t>
            </a:r>
            <a:r>
              <a:rPr lang="en-US" altLang="en-US" sz="2800" b="1" dirty="0">
                <a:solidFill>
                  <a:schemeClr val="accent2"/>
                </a:solidFill>
                <a:cs typeface="Times New Roman" panose="02020603050405020304" pitchFamily="18" charset="0"/>
              </a:rPr>
              <a:t> </a:t>
            </a:r>
            <a:r>
              <a:rPr lang="en-US" altLang="en-US" sz="2800" b="1" dirty="0">
                <a:solidFill>
                  <a:srgbClr val="33CC33"/>
                </a:solidFill>
                <a:cs typeface="Times New Roman" panose="02020603050405020304" pitchFamily="18" charset="0"/>
              </a:rPr>
              <a:t>R</a:t>
            </a:r>
          </a:p>
        </p:txBody>
      </p:sp>
      <p:pic>
        <p:nvPicPr>
          <p:cNvPr id="97284" name="Picture 4">
            <a:extLst>
              <a:ext uri="{FF2B5EF4-FFF2-40B4-BE49-F238E27FC236}">
                <a16:creationId xmlns:a16="http://schemas.microsoft.com/office/drawing/2014/main" id="{1757F78E-B7D2-4006-A0D1-8392BBD9602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1371600"/>
            <a:ext cx="18288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5" descr="aa phe">
            <a:extLst>
              <a:ext uri="{FF2B5EF4-FFF2-40B4-BE49-F238E27FC236}">
                <a16:creationId xmlns:a16="http://schemas.microsoft.com/office/drawing/2014/main" id="{6321B951-4076-4C63-B469-B32C9DF499F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400" y="914400"/>
            <a:ext cx="1852613"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6" descr="aa paint">
            <a:extLst>
              <a:ext uri="{FF2B5EF4-FFF2-40B4-BE49-F238E27FC236}">
                <a16:creationId xmlns:a16="http://schemas.microsoft.com/office/drawing/2014/main" id="{581CA137-33F4-4DA3-B4E5-BD544F38CB9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9200" y="838200"/>
            <a:ext cx="178276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7" descr="aas_4">
            <a:extLst>
              <a:ext uri="{FF2B5EF4-FFF2-40B4-BE49-F238E27FC236}">
                <a16:creationId xmlns:a16="http://schemas.microsoft.com/office/drawing/2014/main" id="{23EBBD0C-470C-470A-BAB7-DA7553925C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17" t="71251" r="77451"/>
          <a:stretch>
            <a:fillRect/>
          </a:stretch>
        </p:blipFill>
        <p:spPr bwMode="auto">
          <a:xfrm>
            <a:off x="6781800" y="1143000"/>
            <a:ext cx="2062163"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6" name="Oval 8">
            <a:extLst>
              <a:ext uri="{FF2B5EF4-FFF2-40B4-BE49-F238E27FC236}">
                <a16:creationId xmlns:a16="http://schemas.microsoft.com/office/drawing/2014/main" id="{9784B0E5-9F67-444F-A9C7-DF0E77DAC744}"/>
              </a:ext>
            </a:extLst>
          </p:cNvPr>
          <p:cNvSpPr>
            <a:spLocks noChangeArrowheads="1"/>
          </p:cNvSpPr>
          <p:nvPr/>
        </p:nvSpPr>
        <p:spPr bwMode="auto">
          <a:xfrm rot="259209">
            <a:off x="152400" y="1676400"/>
            <a:ext cx="1265238" cy="1139825"/>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latin typeface="Comic Sans MS" panose="030F0702030302020204" pitchFamily="66" charset="0"/>
            </a:endParaRPr>
          </a:p>
        </p:txBody>
      </p:sp>
      <p:sp>
        <p:nvSpPr>
          <p:cNvPr id="109577" name="Oval 9">
            <a:extLst>
              <a:ext uri="{FF2B5EF4-FFF2-40B4-BE49-F238E27FC236}">
                <a16:creationId xmlns:a16="http://schemas.microsoft.com/office/drawing/2014/main" id="{8E57C020-FCF1-453D-9EF1-146AEE1D4163}"/>
              </a:ext>
            </a:extLst>
          </p:cNvPr>
          <p:cNvSpPr>
            <a:spLocks noChangeArrowheads="1"/>
          </p:cNvSpPr>
          <p:nvPr/>
        </p:nvSpPr>
        <p:spPr bwMode="auto">
          <a:xfrm rot="259209">
            <a:off x="2743200" y="1143000"/>
            <a:ext cx="990600" cy="114300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latin typeface="Comic Sans MS" panose="030F0702030302020204" pitchFamily="66" charset="0"/>
            </a:endParaRPr>
          </a:p>
        </p:txBody>
      </p:sp>
      <p:sp>
        <p:nvSpPr>
          <p:cNvPr id="109578" name="Oval 10">
            <a:extLst>
              <a:ext uri="{FF2B5EF4-FFF2-40B4-BE49-F238E27FC236}">
                <a16:creationId xmlns:a16="http://schemas.microsoft.com/office/drawing/2014/main" id="{CEFC09B7-44D7-4F58-A366-6CC8CBD1BE46}"/>
              </a:ext>
            </a:extLst>
          </p:cNvPr>
          <p:cNvSpPr>
            <a:spLocks noChangeArrowheads="1"/>
          </p:cNvSpPr>
          <p:nvPr/>
        </p:nvSpPr>
        <p:spPr bwMode="auto">
          <a:xfrm rot="259209">
            <a:off x="5438775" y="2133600"/>
            <a:ext cx="1066800" cy="91440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latin typeface="Comic Sans MS" panose="030F0702030302020204" pitchFamily="66" charset="0"/>
            </a:endParaRPr>
          </a:p>
        </p:txBody>
      </p:sp>
      <p:sp>
        <p:nvSpPr>
          <p:cNvPr id="109579" name="Oval 11">
            <a:extLst>
              <a:ext uri="{FF2B5EF4-FFF2-40B4-BE49-F238E27FC236}">
                <a16:creationId xmlns:a16="http://schemas.microsoft.com/office/drawing/2014/main" id="{BB087AA0-92FC-4FA7-A457-52503E7AD50F}"/>
              </a:ext>
            </a:extLst>
          </p:cNvPr>
          <p:cNvSpPr>
            <a:spLocks noChangeArrowheads="1"/>
          </p:cNvSpPr>
          <p:nvPr/>
        </p:nvSpPr>
        <p:spPr bwMode="auto">
          <a:xfrm rot="259209">
            <a:off x="6794500" y="1535113"/>
            <a:ext cx="762000" cy="129540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latin typeface="Comic Sans MS" panose="030F0702030302020204" pitchFamily="66" charset="0"/>
            </a:endParaRPr>
          </a:p>
        </p:txBody>
      </p:sp>
      <p:grpSp>
        <p:nvGrpSpPr>
          <p:cNvPr id="2" name="Group 12">
            <a:extLst>
              <a:ext uri="{FF2B5EF4-FFF2-40B4-BE49-F238E27FC236}">
                <a16:creationId xmlns:a16="http://schemas.microsoft.com/office/drawing/2014/main" id="{F3188FFE-CF9A-4FBA-9D02-D3FEA6FA6FB4}"/>
              </a:ext>
            </a:extLst>
          </p:cNvPr>
          <p:cNvGrpSpPr>
            <a:grpSpLocks/>
          </p:cNvGrpSpPr>
          <p:nvPr/>
        </p:nvGrpSpPr>
        <p:grpSpPr bwMode="auto">
          <a:xfrm>
            <a:off x="1676400" y="762000"/>
            <a:ext cx="6858000" cy="2057400"/>
            <a:chOff x="1056" y="480"/>
            <a:chExt cx="4320" cy="1296"/>
          </a:xfrm>
        </p:grpSpPr>
        <p:sp>
          <p:nvSpPr>
            <p:cNvPr id="97299" name="Oval 13">
              <a:extLst>
                <a:ext uri="{FF2B5EF4-FFF2-40B4-BE49-F238E27FC236}">
                  <a16:creationId xmlns:a16="http://schemas.microsoft.com/office/drawing/2014/main" id="{54947C80-5900-42CF-BDB7-F84AC3B120C1}"/>
                </a:ext>
              </a:extLst>
            </p:cNvPr>
            <p:cNvSpPr>
              <a:spLocks noChangeArrowheads="1"/>
            </p:cNvSpPr>
            <p:nvPr/>
          </p:nvSpPr>
          <p:spPr bwMode="auto">
            <a:xfrm>
              <a:off x="2400" y="624"/>
              <a:ext cx="624" cy="43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latin typeface="Comic Sans MS" panose="030F0702030302020204" pitchFamily="66" charset="0"/>
              </a:endParaRPr>
            </a:p>
          </p:txBody>
        </p:sp>
        <p:sp>
          <p:nvSpPr>
            <p:cNvPr id="97300" name="Oval 14">
              <a:extLst>
                <a:ext uri="{FF2B5EF4-FFF2-40B4-BE49-F238E27FC236}">
                  <a16:creationId xmlns:a16="http://schemas.microsoft.com/office/drawing/2014/main" id="{A66C40E8-265A-4F0D-90F3-4456AA2794C5}"/>
                </a:ext>
              </a:extLst>
            </p:cNvPr>
            <p:cNvSpPr>
              <a:spLocks noChangeArrowheads="1"/>
            </p:cNvSpPr>
            <p:nvPr/>
          </p:nvSpPr>
          <p:spPr bwMode="auto">
            <a:xfrm>
              <a:off x="1056" y="864"/>
              <a:ext cx="672" cy="91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latin typeface="Comic Sans MS" panose="030F0702030302020204" pitchFamily="66" charset="0"/>
              </a:endParaRPr>
            </a:p>
          </p:txBody>
        </p:sp>
        <p:sp>
          <p:nvSpPr>
            <p:cNvPr id="97301" name="Oval 15">
              <a:extLst>
                <a:ext uri="{FF2B5EF4-FFF2-40B4-BE49-F238E27FC236}">
                  <a16:creationId xmlns:a16="http://schemas.microsoft.com/office/drawing/2014/main" id="{FCD93683-B06A-4521-92C6-1561128BB033}"/>
                </a:ext>
              </a:extLst>
            </p:cNvPr>
            <p:cNvSpPr>
              <a:spLocks noChangeArrowheads="1"/>
            </p:cNvSpPr>
            <p:nvPr/>
          </p:nvSpPr>
          <p:spPr bwMode="auto">
            <a:xfrm>
              <a:off x="3504" y="480"/>
              <a:ext cx="672" cy="67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latin typeface="Comic Sans MS" panose="030F0702030302020204" pitchFamily="66" charset="0"/>
              </a:endParaRPr>
            </a:p>
          </p:txBody>
        </p:sp>
        <p:sp>
          <p:nvSpPr>
            <p:cNvPr id="97302" name="Oval 16">
              <a:extLst>
                <a:ext uri="{FF2B5EF4-FFF2-40B4-BE49-F238E27FC236}">
                  <a16:creationId xmlns:a16="http://schemas.microsoft.com/office/drawing/2014/main" id="{21755458-163C-4491-8666-AA1A01377114}"/>
                </a:ext>
              </a:extLst>
            </p:cNvPr>
            <p:cNvSpPr>
              <a:spLocks noChangeArrowheads="1"/>
            </p:cNvSpPr>
            <p:nvPr/>
          </p:nvSpPr>
          <p:spPr bwMode="auto">
            <a:xfrm>
              <a:off x="4560" y="624"/>
              <a:ext cx="816" cy="48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latin typeface="Comic Sans MS" panose="030F0702030302020204" pitchFamily="66" charset="0"/>
              </a:endParaRPr>
            </a:p>
          </p:txBody>
        </p:sp>
      </p:grpSp>
      <p:grpSp>
        <p:nvGrpSpPr>
          <p:cNvPr id="3" name="Group 17">
            <a:extLst>
              <a:ext uri="{FF2B5EF4-FFF2-40B4-BE49-F238E27FC236}">
                <a16:creationId xmlns:a16="http://schemas.microsoft.com/office/drawing/2014/main" id="{A1194BCF-9795-415F-B66F-AE9AB630C17B}"/>
              </a:ext>
            </a:extLst>
          </p:cNvPr>
          <p:cNvGrpSpPr>
            <a:grpSpLocks/>
          </p:cNvGrpSpPr>
          <p:nvPr/>
        </p:nvGrpSpPr>
        <p:grpSpPr bwMode="auto">
          <a:xfrm>
            <a:off x="990600" y="1600200"/>
            <a:ext cx="7848600" cy="1981200"/>
            <a:chOff x="624" y="1008"/>
            <a:chExt cx="4944" cy="1248"/>
          </a:xfrm>
        </p:grpSpPr>
        <p:sp>
          <p:nvSpPr>
            <p:cNvPr id="97295" name="Oval 18">
              <a:extLst>
                <a:ext uri="{FF2B5EF4-FFF2-40B4-BE49-F238E27FC236}">
                  <a16:creationId xmlns:a16="http://schemas.microsoft.com/office/drawing/2014/main" id="{B375450B-C7EB-4CA0-986B-ED84F5A465CB}"/>
                </a:ext>
              </a:extLst>
            </p:cNvPr>
            <p:cNvSpPr>
              <a:spLocks noChangeArrowheads="1"/>
            </p:cNvSpPr>
            <p:nvPr/>
          </p:nvSpPr>
          <p:spPr bwMode="auto">
            <a:xfrm>
              <a:off x="624" y="1632"/>
              <a:ext cx="768" cy="480"/>
            </a:xfrm>
            <a:prstGeom prst="ellipse">
              <a:avLst/>
            </a:prstGeom>
            <a:noFill/>
            <a:ln w="9525">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latin typeface="Comic Sans MS" panose="030F0702030302020204" pitchFamily="66" charset="0"/>
              </a:endParaRPr>
            </a:p>
          </p:txBody>
        </p:sp>
        <p:sp>
          <p:nvSpPr>
            <p:cNvPr id="97296" name="Oval 19">
              <a:extLst>
                <a:ext uri="{FF2B5EF4-FFF2-40B4-BE49-F238E27FC236}">
                  <a16:creationId xmlns:a16="http://schemas.microsoft.com/office/drawing/2014/main" id="{FE223DFB-2617-4589-9FCA-0D4503729A0C}"/>
                </a:ext>
              </a:extLst>
            </p:cNvPr>
            <p:cNvSpPr>
              <a:spLocks noChangeArrowheads="1"/>
            </p:cNvSpPr>
            <p:nvPr/>
          </p:nvSpPr>
          <p:spPr bwMode="auto">
            <a:xfrm>
              <a:off x="2160" y="1248"/>
              <a:ext cx="768" cy="1008"/>
            </a:xfrm>
            <a:prstGeom prst="ellipse">
              <a:avLst/>
            </a:prstGeom>
            <a:noFill/>
            <a:ln w="9525">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latin typeface="Comic Sans MS" panose="030F0702030302020204" pitchFamily="66" charset="0"/>
              </a:endParaRPr>
            </a:p>
          </p:txBody>
        </p:sp>
        <p:sp>
          <p:nvSpPr>
            <p:cNvPr id="97297" name="Oval 20">
              <a:extLst>
                <a:ext uri="{FF2B5EF4-FFF2-40B4-BE49-F238E27FC236}">
                  <a16:creationId xmlns:a16="http://schemas.microsoft.com/office/drawing/2014/main" id="{8EE82313-619B-45A3-957C-D49CCC04852D}"/>
                </a:ext>
              </a:extLst>
            </p:cNvPr>
            <p:cNvSpPr>
              <a:spLocks noChangeArrowheads="1"/>
            </p:cNvSpPr>
            <p:nvPr/>
          </p:nvSpPr>
          <p:spPr bwMode="auto">
            <a:xfrm>
              <a:off x="3168" y="1008"/>
              <a:ext cx="384" cy="480"/>
            </a:xfrm>
            <a:prstGeom prst="ellipse">
              <a:avLst/>
            </a:prstGeom>
            <a:noFill/>
            <a:ln w="9525">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latin typeface="Comic Sans MS" panose="030F0702030302020204" pitchFamily="66" charset="0"/>
              </a:endParaRPr>
            </a:p>
          </p:txBody>
        </p:sp>
        <p:sp>
          <p:nvSpPr>
            <p:cNvPr id="97298" name="Oval 21">
              <a:extLst>
                <a:ext uri="{FF2B5EF4-FFF2-40B4-BE49-F238E27FC236}">
                  <a16:creationId xmlns:a16="http://schemas.microsoft.com/office/drawing/2014/main" id="{76CBF190-196D-4B71-8AE9-D9570907C8F6}"/>
                </a:ext>
              </a:extLst>
            </p:cNvPr>
            <p:cNvSpPr>
              <a:spLocks noChangeArrowheads="1"/>
            </p:cNvSpPr>
            <p:nvPr/>
          </p:nvSpPr>
          <p:spPr bwMode="auto">
            <a:xfrm>
              <a:off x="4896" y="1104"/>
              <a:ext cx="672" cy="1008"/>
            </a:xfrm>
            <a:prstGeom prst="ellipse">
              <a:avLst/>
            </a:prstGeom>
            <a:noFill/>
            <a:ln w="9525">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000" dirty="0">
                <a:latin typeface="Comic Sans MS" panose="030F0702030302020204" pitchFamily="66" charset="0"/>
              </a:endParaRPr>
            </a:p>
          </p:txBody>
        </p:sp>
      </p:grpSp>
      <p:sp>
        <p:nvSpPr>
          <p:cNvPr id="4" name="Rectangle 3">
            <a:extLst>
              <a:ext uri="{FF2B5EF4-FFF2-40B4-BE49-F238E27FC236}">
                <a16:creationId xmlns:a16="http://schemas.microsoft.com/office/drawing/2014/main" id="{9E1A8F73-1699-4548-96B6-72EA17E439F4}"/>
              </a:ext>
            </a:extLst>
          </p:cNvPr>
          <p:cNvSpPr/>
          <p:nvPr/>
        </p:nvSpPr>
        <p:spPr>
          <a:xfrm>
            <a:off x="0" y="5486400"/>
            <a:ext cx="9032875" cy="1384995"/>
          </a:xfrm>
          <a:prstGeom prst="rect">
            <a:avLst/>
          </a:prstGeom>
        </p:spPr>
        <p:txBody>
          <a:bodyPr>
            <a:spAutoFit/>
          </a:bodyPr>
          <a:lstStyle/>
          <a:p>
            <a:pPr>
              <a:defRPr/>
            </a:pPr>
            <a:r>
              <a:rPr lang="en-US" sz="1200" b="1" i="1" kern="0" dirty="0">
                <a:solidFill>
                  <a:srgbClr val="000000"/>
                </a:solidFill>
                <a:latin typeface="+mn-lt"/>
              </a:rPr>
              <a:t>ESSENTIAL KNOWLEDGE</a:t>
            </a:r>
          </a:p>
          <a:p>
            <a:pPr>
              <a:defRPr/>
            </a:pPr>
            <a:r>
              <a:rPr lang="en-US" sz="1200" b="1" i="1" kern="0" dirty="0">
                <a:solidFill>
                  <a:srgbClr val="000000"/>
                </a:solidFill>
                <a:latin typeface="+mn-lt"/>
              </a:rPr>
              <a:t>ENE 1.A </a:t>
            </a:r>
            <a:r>
              <a:rPr lang="en-US" sz="1200" dirty="0">
                <a:latin typeface="+mn-lt"/>
              </a:rPr>
              <a:t>Describe the composition of macromolecules required by living organisms</a:t>
            </a:r>
            <a:r>
              <a:rPr lang="en-US" sz="1200" b="1" i="1" kern="0" dirty="0">
                <a:solidFill>
                  <a:srgbClr val="000000"/>
                </a:solidFill>
                <a:latin typeface="+mn-lt"/>
              </a:rPr>
              <a:t>  .</a:t>
            </a:r>
            <a:br>
              <a:rPr lang="en-US" sz="1200" b="1" i="1" kern="0" dirty="0">
                <a:solidFill>
                  <a:srgbClr val="000000"/>
                </a:solidFill>
                <a:latin typeface="+mn-lt"/>
              </a:rPr>
            </a:br>
            <a:r>
              <a:rPr lang="en-US" sz="1200" b="1" i="1" kern="0" dirty="0">
                <a:solidFill>
                  <a:srgbClr val="000000"/>
                </a:solidFill>
                <a:latin typeface="+mn-lt"/>
              </a:rPr>
              <a:t>SYI 1.B.2 </a:t>
            </a:r>
            <a:r>
              <a:rPr lang="en-US" sz="1200" dirty="0">
                <a:latin typeface="+mn-lt"/>
              </a:rPr>
              <a:t>b. In proteins, the specific order of amino acids in a polypeptide (primary structure) determines the overall shape of the protein. Amino acids have directionality, with an amino (NH2) terminus and a carboxyl (COOH) terminus. The R group of an amino acid can be categorized by chemical properties (hydrophobic, hydrophilic, or ionic), and the interactions of these R groups determine structure and function of that region of the protein.</a:t>
            </a:r>
            <a:r>
              <a:rPr lang="en-US" sz="1200" b="1" i="1" kern="0" dirty="0">
                <a:solidFill>
                  <a:srgbClr val="000000"/>
                </a:solidFill>
                <a:latin typeface="+mn-lt"/>
              </a:rPr>
              <a:t> </a:t>
            </a:r>
          </a:p>
          <a:p>
            <a:r>
              <a:rPr lang="en-US" sz="1200" dirty="0"/>
              <a:t>SP 2 A Describe characteristics of a biological process, or model, represented visually.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wipe(down)">
                                      <p:cBhvr>
                                        <p:cTn id="7" dur="500"/>
                                        <p:tgtEl>
                                          <p:spTgt spid="1095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957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957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957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957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p:bldP spid="109576" grpId="0" animBg="1"/>
      <p:bldP spid="109577" grpId="0" animBg="1"/>
      <p:bldP spid="109578" grpId="0" animBg="1"/>
      <p:bldP spid="109579" grpId="0" animBg="1"/>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8306" name="Text Box 2">
            <a:extLst>
              <a:ext uri="{FF2B5EF4-FFF2-40B4-BE49-F238E27FC236}">
                <a16:creationId xmlns:a16="http://schemas.microsoft.com/office/drawing/2014/main" id="{990DE059-DF06-4162-BE27-FACF7F507EBF}"/>
              </a:ext>
            </a:extLst>
          </p:cNvPr>
          <p:cNvSpPr txBox="1">
            <a:spLocks noChangeArrowheads="1"/>
          </p:cNvSpPr>
          <p:nvPr/>
        </p:nvSpPr>
        <p:spPr bwMode="auto">
          <a:xfrm>
            <a:off x="0" y="152400"/>
            <a:ext cx="90297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chemeClr val="tx2"/>
                </a:solidFill>
                <a:latin typeface="Comic Sans MS" panose="030F0702030302020204" pitchFamily="66" charset="0"/>
              </a:rPr>
              <a:t>Which of the following is TRUE?</a:t>
            </a:r>
            <a:endParaRPr lang="en-US" altLang="en-US" sz="3600" b="1" dirty="0">
              <a:solidFill>
                <a:schemeClr val="tx2"/>
              </a:solidFill>
              <a:latin typeface="Comic Sans MS" panose="030F0702030302020204" pitchFamily="66" charset="0"/>
            </a:endParaRPr>
          </a:p>
          <a:p>
            <a:pPr eaLnBrk="1" hangingPunct="1">
              <a:spcBef>
                <a:spcPct val="0"/>
              </a:spcBef>
              <a:buFontTx/>
              <a:buNone/>
            </a:pPr>
            <a:r>
              <a:rPr lang="en-US" altLang="en-US" sz="3600" b="1" dirty="0">
                <a:solidFill>
                  <a:schemeClr val="tx2"/>
                </a:solidFill>
                <a:latin typeface="Comic Sans MS" panose="030F0702030302020204" pitchFamily="66" charset="0"/>
              </a:rPr>
              <a:t>	</a:t>
            </a:r>
            <a:r>
              <a:rPr lang="en-US" altLang="en-US" sz="2400" b="1" dirty="0">
                <a:solidFill>
                  <a:schemeClr val="tx2"/>
                </a:solidFill>
                <a:latin typeface="Comic Sans MS" panose="030F0702030302020204" pitchFamily="66" charset="0"/>
              </a:rPr>
              <a:t>Simple sugars are made of polysaccharides. 	</a:t>
            </a:r>
          </a:p>
          <a:p>
            <a:pPr eaLnBrk="1" hangingPunct="1">
              <a:spcBef>
                <a:spcPct val="0"/>
              </a:spcBef>
              <a:buFontTx/>
              <a:buNone/>
            </a:pPr>
            <a:r>
              <a:rPr lang="en-US" altLang="en-US" sz="2400" b="1" dirty="0">
                <a:solidFill>
                  <a:schemeClr val="tx2"/>
                </a:solidFill>
                <a:latin typeface="Comic Sans MS" panose="030F0702030302020204" pitchFamily="66" charset="0"/>
              </a:rPr>
              <a:t>	</a:t>
            </a:r>
          </a:p>
          <a:p>
            <a:pPr eaLnBrk="1" hangingPunct="1">
              <a:spcBef>
                <a:spcPct val="0"/>
              </a:spcBef>
              <a:buFontTx/>
              <a:buNone/>
            </a:pPr>
            <a:r>
              <a:rPr lang="en-US" altLang="en-US" sz="2400" b="1" dirty="0">
                <a:solidFill>
                  <a:schemeClr val="tx2"/>
                </a:solidFill>
                <a:latin typeface="Comic Sans MS" panose="030F0702030302020204" pitchFamily="66" charset="0"/>
              </a:rPr>
              <a:t>	</a:t>
            </a:r>
          </a:p>
          <a:p>
            <a:pPr eaLnBrk="1" hangingPunct="1">
              <a:spcBef>
                <a:spcPct val="0"/>
              </a:spcBef>
              <a:buFontTx/>
              <a:buNone/>
            </a:pPr>
            <a:r>
              <a:rPr lang="en-US" altLang="en-US" sz="2400" b="1" dirty="0">
                <a:solidFill>
                  <a:schemeClr val="tx2"/>
                </a:solidFill>
                <a:latin typeface="Comic Sans MS" panose="030F0702030302020204" pitchFamily="66" charset="0"/>
              </a:rPr>
              <a:t>	</a:t>
            </a:r>
            <a:br>
              <a:rPr lang="en-US" altLang="en-US" sz="2400" b="1" dirty="0">
                <a:solidFill>
                  <a:schemeClr val="tx2"/>
                </a:solidFill>
                <a:latin typeface="Comic Sans MS" panose="030F0702030302020204" pitchFamily="66" charset="0"/>
              </a:rPr>
            </a:br>
            <a:r>
              <a:rPr lang="en-US" altLang="en-US" sz="2400" b="1" dirty="0">
                <a:solidFill>
                  <a:schemeClr val="tx2"/>
                </a:solidFill>
                <a:latin typeface="Comic Sans MS" panose="030F0702030302020204" pitchFamily="66" charset="0"/>
              </a:rPr>
              <a:t>	RNA molecules are made of amino acids.</a:t>
            </a:r>
          </a:p>
          <a:p>
            <a:pPr eaLnBrk="1" hangingPunct="1">
              <a:spcBef>
                <a:spcPct val="0"/>
              </a:spcBef>
              <a:buFontTx/>
              <a:buNone/>
            </a:pPr>
            <a:endParaRPr lang="en-US" altLang="en-US" sz="2400" b="1" dirty="0">
              <a:solidFill>
                <a:schemeClr val="tx2"/>
              </a:solidFill>
              <a:latin typeface="Comic Sans MS" panose="030F0702030302020204" pitchFamily="66" charset="0"/>
            </a:endParaRPr>
          </a:p>
          <a:p>
            <a:pPr eaLnBrk="1" hangingPunct="1">
              <a:spcBef>
                <a:spcPct val="0"/>
              </a:spcBef>
              <a:buFontTx/>
              <a:buNone/>
            </a:pPr>
            <a:r>
              <a:rPr lang="en-US" altLang="en-US" sz="2400" b="1" dirty="0">
                <a:solidFill>
                  <a:schemeClr val="tx2"/>
                </a:solidFill>
                <a:latin typeface="Comic Sans MS" panose="030F0702030302020204" pitchFamily="66" charset="0"/>
              </a:rPr>
              <a:t>	</a:t>
            </a:r>
          </a:p>
          <a:p>
            <a:pPr eaLnBrk="1" hangingPunct="1">
              <a:spcBef>
                <a:spcPct val="0"/>
              </a:spcBef>
              <a:buFontTx/>
              <a:buNone/>
            </a:pPr>
            <a:r>
              <a:rPr lang="en-US" altLang="en-US" sz="2400" b="1" dirty="0">
                <a:solidFill>
                  <a:schemeClr val="tx2"/>
                </a:solidFill>
                <a:latin typeface="Comic Sans MS" panose="030F0702030302020204" pitchFamily="66" charset="0"/>
              </a:rPr>
              <a:t>	</a:t>
            </a:r>
          </a:p>
          <a:p>
            <a:pPr eaLnBrk="1" hangingPunct="1">
              <a:spcBef>
                <a:spcPct val="0"/>
              </a:spcBef>
              <a:buFontTx/>
              <a:buNone/>
            </a:pPr>
            <a:r>
              <a:rPr lang="en-US" altLang="en-US" sz="2400" b="1" dirty="0">
                <a:solidFill>
                  <a:schemeClr val="tx2"/>
                </a:solidFill>
                <a:latin typeface="Comic Sans MS" panose="030F0702030302020204" pitchFamily="66" charset="0"/>
              </a:rPr>
              <a:t>	Amino acids are made of proteins</a:t>
            </a:r>
          </a:p>
          <a:p>
            <a:pPr eaLnBrk="1" hangingPunct="1">
              <a:spcBef>
                <a:spcPct val="0"/>
              </a:spcBef>
              <a:buFontTx/>
              <a:buNone/>
            </a:pPr>
            <a:endParaRPr lang="en-US" altLang="en-US" sz="2400" b="1" dirty="0">
              <a:solidFill>
                <a:schemeClr val="tx2"/>
              </a:solidFill>
              <a:latin typeface="Comic Sans MS" panose="030F0702030302020204" pitchFamily="66" charset="0"/>
            </a:endParaRPr>
          </a:p>
          <a:p>
            <a:pPr eaLnBrk="1" hangingPunct="1">
              <a:spcBef>
                <a:spcPct val="0"/>
              </a:spcBef>
              <a:buFontTx/>
              <a:buNone/>
            </a:pPr>
            <a:r>
              <a:rPr lang="en-US" altLang="en-US" sz="2400" b="1" dirty="0">
                <a:solidFill>
                  <a:schemeClr val="tx2"/>
                </a:solidFill>
                <a:latin typeface="Comic Sans MS" panose="030F0702030302020204" pitchFamily="66" charset="0"/>
              </a:rPr>
              <a:t>	</a:t>
            </a:r>
          </a:p>
          <a:p>
            <a:pPr eaLnBrk="1" hangingPunct="1">
              <a:spcBef>
                <a:spcPct val="0"/>
              </a:spcBef>
              <a:buFontTx/>
              <a:buNone/>
            </a:pPr>
            <a:r>
              <a:rPr lang="en-US" altLang="en-US" sz="2400" b="1" dirty="0">
                <a:solidFill>
                  <a:schemeClr val="tx2"/>
                </a:solidFill>
                <a:latin typeface="Comic Sans MS" panose="030F0702030302020204" pitchFamily="66" charset="0"/>
              </a:rPr>
              <a:t>	</a:t>
            </a:r>
          </a:p>
          <a:p>
            <a:pPr eaLnBrk="1" hangingPunct="1">
              <a:spcBef>
                <a:spcPct val="0"/>
              </a:spcBef>
              <a:buFontTx/>
              <a:buNone/>
            </a:pPr>
            <a:r>
              <a:rPr lang="en-US" altLang="en-US" sz="2400" b="1" dirty="0">
                <a:solidFill>
                  <a:schemeClr val="tx2"/>
                </a:solidFill>
                <a:latin typeface="Comic Sans MS" panose="030F0702030302020204" pitchFamily="66" charset="0"/>
              </a:rPr>
              <a:t>	Glycogen, starch, and cellulose are made of glucose.</a:t>
            </a:r>
          </a:p>
        </p:txBody>
      </p:sp>
      <p:sp>
        <p:nvSpPr>
          <p:cNvPr id="114691" name="Text Box 3">
            <a:extLst>
              <a:ext uri="{FF2B5EF4-FFF2-40B4-BE49-F238E27FC236}">
                <a16:creationId xmlns:a16="http://schemas.microsoft.com/office/drawing/2014/main" id="{27127F7F-386E-4E54-B13D-B5D4581CB6FB}"/>
              </a:ext>
            </a:extLst>
          </p:cNvPr>
          <p:cNvSpPr txBox="1">
            <a:spLocks noChangeArrowheads="1"/>
          </p:cNvSpPr>
          <p:nvPr/>
        </p:nvSpPr>
        <p:spPr bwMode="auto">
          <a:xfrm>
            <a:off x="876300" y="4263231"/>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FALSE  Proteins are made of amino acids</a:t>
            </a:r>
          </a:p>
        </p:txBody>
      </p:sp>
      <p:sp>
        <p:nvSpPr>
          <p:cNvPr id="114692" name="Rectangle 4">
            <a:extLst>
              <a:ext uri="{FF2B5EF4-FFF2-40B4-BE49-F238E27FC236}">
                <a16:creationId xmlns:a16="http://schemas.microsoft.com/office/drawing/2014/main" id="{4F3617F1-CC2E-4A68-859E-CE85C892C8EF}"/>
              </a:ext>
            </a:extLst>
          </p:cNvPr>
          <p:cNvSpPr>
            <a:spLocks noChangeArrowheads="1"/>
          </p:cNvSpPr>
          <p:nvPr/>
        </p:nvSpPr>
        <p:spPr bwMode="auto">
          <a:xfrm>
            <a:off x="133200" y="1284293"/>
            <a:ext cx="901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FALSE  Simple sugars are monosaccharides. </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Polysaccharides are complex carbo’s made of many sugars.</a:t>
            </a:r>
          </a:p>
        </p:txBody>
      </p:sp>
      <p:sp>
        <p:nvSpPr>
          <p:cNvPr id="114693" name="Rectangle 5">
            <a:extLst>
              <a:ext uri="{FF2B5EF4-FFF2-40B4-BE49-F238E27FC236}">
                <a16:creationId xmlns:a16="http://schemas.microsoft.com/office/drawing/2014/main" id="{DCA1C3DB-33BF-4E88-A6A4-4D12E34FEADD}"/>
              </a:ext>
            </a:extLst>
          </p:cNvPr>
          <p:cNvSpPr>
            <a:spLocks noChangeArrowheads="1"/>
          </p:cNvSpPr>
          <p:nvPr/>
        </p:nvSpPr>
        <p:spPr bwMode="auto">
          <a:xfrm>
            <a:off x="1371600" y="2828387"/>
            <a:ext cx="55755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FALSE RNA is made of nucleotides</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   Proteins are made of amino acids</a:t>
            </a:r>
            <a:endParaRPr lang="en-US" altLang="en-US" sz="2800" dirty="0">
              <a:latin typeface="Comic Sans MS" panose="030F0702030302020204" pitchFamily="66" charset="0"/>
            </a:endParaRPr>
          </a:p>
        </p:txBody>
      </p:sp>
      <p:sp>
        <p:nvSpPr>
          <p:cNvPr id="114694" name="Rectangle 6">
            <a:extLst>
              <a:ext uri="{FF2B5EF4-FFF2-40B4-BE49-F238E27FC236}">
                <a16:creationId xmlns:a16="http://schemas.microsoft.com/office/drawing/2014/main" id="{0E865C5B-A457-405E-9006-9914416EF0CB}"/>
              </a:ext>
            </a:extLst>
          </p:cNvPr>
          <p:cNvSpPr>
            <a:spLocks noChangeArrowheads="1"/>
          </p:cNvSpPr>
          <p:nvPr/>
        </p:nvSpPr>
        <p:spPr bwMode="auto">
          <a:xfrm>
            <a:off x="1371600" y="5705285"/>
            <a:ext cx="103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TRUE</a:t>
            </a:r>
          </a:p>
        </p:txBody>
      </p:sp>
      <p:sp>
        <p:nvSpPr>
          <p:cNvPr id="2" name="Rectangle 1">
            <a:extLst>
              <a:ext uri="{FF2B5EF4-FFF2-40B4-BE49-F238E27FC236}">
                <a16:creationId xmlns:a16="http://schemas.microsoft.com/office/drawing/2014/main" id="{8DF391B5-BF85-44CA-A089-FD460A3E0D9B}"/>
              </a:ext>
            </a:extLst>
          </p:cNvPr>
          <p:cNvSpPr/>
          <p:nvPr/>
        </p:nvSpPr>
        <p:spPr>
          <a:xfrm>
            <a:off x="0" y="6433056"/>
            <a:ext cx="9144000" cy="584775"/>
          </a:xfrm>
          <a:prstGeom prst="rect">
            <a:avLst/>
          </a:prstGeom>
        </p:spPr>
        <p:txBody>
          <a:bodyPr wrap="square">
            <a:spAutoFit/>
          </a:bodyPr>
          <a:lstStyle/>
          <a:p>
            <a:pPr>
              <a:defRPr/>
            </a:pPr>
            <a:r>
              <a:rPr lang="en-US" sz="1600" dirty="0">
                <a:latin typeface="+mn-lt"/>
              </a:rPr>
              <a:t>ENE 1.A Describe the composition of macromolecules required by living organisms</a:t>
            </a:r>
            <a:br>
              <a:rPr lang="en-US" sz="1600" dirty="0">
                <a:latin typeface="+mn-lt"/>
              </a:rPr>
            </a:br>
            <a:endParaRPr lang="en-US" sz="16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4692"/>
                                        </p:tgtEl>
                                        <p:attrNameLst>
                                          <p:attrName>style.visibility</p:attrName>
                                        </p:attrNameLst>
                                      </p:cBhvr>
                                      <p:to>
                                        <p:strVal val="visible"/>
                                      </p:to>
                                    </p:set>
                                    <p:animEffect transition="in" filter="wipe(left)">
                                      <p:cBhvr>
                                        <p:cTn id="7" dur="500"/>
                                        <p:tgtEl>
                                          <p:spTgt spid="1146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4693"/>
                                        </p:tgtEl>
                                        <p:attrNameLst>
                                          <p:attrName>style.visibility</p:attrName>
                                        </p:attrNameLst>
                                      </p:cBhvr>
                                      <p:to>
                                        <p:strVal val="visible"/>
                                      </p:to>
                                    </p:set>
                                    <p:animEffect transition="in" filter="wipe(left)">
                                      <p:cBhvr>
                                        <p:cTn id="12" dur="500"/>
                                        <p:tgtEl>
                                          <p:spTgt spid="1146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4691"/>
                                        </p:tgtEl>
                                        <p:attrNameLst>
                                          <p:attrName>style.visibility</p:attrName>
                                        </p:attrNameLst>
                                      </p:cBhvr>
                                      <p:to>
                                        <p:strVal val="visible"/>
                                      </p:to>
                                    </p:set>
                                    <p:animEffect transition="in" filter="wipe(left)">
                                      <p:cBhvr>
                                        <p:cTn id="17" dur="500"/>
                                        <p:tgtEl>
                                          <p:spTgt spid="1146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4694"/>
                                        </p:tgtEl>
                                        <p:attrNameLst>
                                          <p:attrName>style.visibility</p:attrName>
                                        </p:attrNameLst>
                                      </p:cBhvr>
                                      <p:to>
                                        <p:strVal val="visible"/>
                                      </p:to>
                                    </p:set>
                                    <p:animEffect transition="in" filter="wipe(left)">
                                      <p:cBhvr>
                                        <p:cTn id="22" dur="500"/>
                                        <p:tgtEl>
                                          <p:spTgt spid="11469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p:bldP spid="114692" grpId="0"/>
      <p:bldP spid="114693" grpId="0"/>
      <p:bldP spid="114694" grpId="0"/>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57698" name="Picture 2">
            <a:extLst>
              <a:ext uri="{FF2B5EF4-FFF2-40B4-BE49-F238E27FC236}">
                <a16:creationId xmlns:a16="http://schemas.microsoft.com/office/drawing/2014/main" id="{B718226F-964B-419A-85AE-4766B78AC8D9}"/>
              </a:ext>
            </a:extLst>
          </p:cNvPr>
          <p:cNvPicPr>
            <a:picLocks noChangeAspect="1"/>
          </p:cNvPicPr>
          <p:nvPr/>
        </p:nvPicPr>
        <p:blipFill>
          <a:blip r:embed="rId2">
            <a:extLst>
              <a:ext uri="{28A0092B-C50C-407E-A947-70E740481C1C}">
                <a14:useLocalDpi xmlns:a14="http://schemas.microsoft.com/office/drawing/2010/main" val="0"/>
              </a:ext>
            </a:extLst>
          </a:blip>
          <a:srcRect l="13808" b="2979"/>
          <a:stretch>
            <a:fillRect/>
          </a:stretch>
        </p:blipFill>
        <p:spPr bwMode="auto">
          <a:xfrm>
            <a:off x="68660" y="70498"/>
            <a:ext cx="4394200"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Box 3">
            <a:extLst>
              <a:ext uri="{FF2B5EF4-FFF2-40B4-BE49-F238E27FC236}">
                <a16:creationId xmlns:a16="http://schemas.microsoft.com/office/drawing/2014/main" id="{BCC9C3D7-EF4D-4113-87D8-C0F24F327C76}"/>
              </a:ext>
            </a:extLst>
          </p:cNvPr>
          <p:cNvSpPr txBox="1">
            <a:spLocks noChangeArrowheads="1"/>
          </p:cNvSpPr>
          <p:nvPr/>
        </p:nvSpPr>
        <p:spPr bwMode="auto">
          <a:xfrm>
            <a:off x="4528344" y="605958"/>
            <a:ext cx="4572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Comic Sans MS" panose="030F0702030302020204" pitchFamily="66" charset="0"/>
              </a:rPr>
              <a:t>Which of these amino acids can form disulfide bridges to stabilize the tertiary structure in a protein?</a:t>
            </a:r>
            <a:br>
              <a:rPr lang="en-US" altLang="en-US" sz="2000" dirty="0">
                <a:latin typeface="Comic Sans MS" panose="030F0702030302020204" pitchFamily="66" charset="0"/>
              </a:rPr>
            </a:br>
            <a:endParaRPr lang="en-US" altLang="en-US" sz="2000" dirty="0">
              <a:latin typeface="Comic Sans MS" panose="030F0702030302020204" pitchFamily="66" charset="0"/>
            </a:endParaRPr>
          </a:p>
          <a:p>
            <a:pPr eaLnBrk="1" hangingPunct="1">
              <a:spcBef>
                <a:spcPct val="0"/>
              </a:spcBef>
              <a:buFontTx/>
              <a:buNone/>
            </a:pPr>
            <a:endParaRPr lang="en-US" altLang="en-US" dirty="0">
              <a:latin typeface="Comic Sans MS" panose="030F0702030302020204" pitchFamily="66" charset="0"/>
            </a:endParaRPr>
          </a:p>
        </p:txBody>
      </p:sp>
      <p:sp>
        <p:nvSpPr>
          <p:cNvPr id="5" name="TextBox 4">
            <a:extLst>
              <a:ext uri="{FF2B5EF4-FFF2-40B4-BE49-F238E27FC236}">
                <a16:creationId xmlns:a16="http://schemas.microsoft.com/office/drawing/2014/main" id="{688AEA9F-45C2-49F8-A7C6-EA1646F73F3F}"/>
              </a:ext>
            </a:extLst>
          </p:cNvPr>
          <p:cNvSpPr txBox="1">
            <a:spLocks noChangeArrowheads="1"/>
          </p:cNvSpPr>
          <p:nvPr/>
        </p:nvSpPr>
        <p:spPr bwMode="auto">
          <a:xfrm>
            <a:off x="4528344" y="1870209"/>
            <a:ext cx="44846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6">
                    <a:lumMod val="75000"/>
                  </a:schemeClr>
                </a:solidFill>
                <a:latin typeface="Comic Sans MS" panose="030F0702030302020204" pitchFamily="66" charset="0"/>
              </a:rPr>
              <a:t>Cysteine contains sulfur in its R group, so it can form disulfide bridges with other cysteines.</a:t>
            </a:r>
          </a:p>
          <a:p>
            <a:pPr eaLnBrk="1" hangingPunct="1">
              <a:spcBef>
                <a:spcPct val="0"/>
              </a:spcBef>
              <a:buFontTx/>
              <a:buNone/>
            </a:pPr>
            <a:endParaRPr lang="en-US" altLang="en-US" sz="2000" dirty="0">
              <a:solidFill>
                <a:schemeClr val="accent6">
                  <a:lumMod val="75000"/>
                </a:schemeClr>
              </a:solidFill>
              <a:latin typeface="Comic Sans MS" panose="030F0702030302020204" pitchFamily="66" charset="0"/>
            </a:endParaRPr>
          </a:p>
          <a:p>
            <a:pPr eaLnBrk="1" hangingPunct="1">
              <a:spcBef>
                <a:spcPct val="0"/>
              </a:spcBef>
              <a:buFontTx/>
              <a:buNone/>
            </a:pPr>
            <a:r>
              <a:rPr lang="en-US" altLang="en-US" sz="2000" dirty="0">
                <a:solidFill>
                  <a:schemeClr val="accent6">
                    <a:lumMod val="75000"/>
                  </a:schemeClr>
                </a:solidFill>
                <a:latin typeface="Comic Sans MS" panose="030F0702030302020204" pitchFamily="66" charset="0"/>
              </a:rPr>
              <a:t>Methionine has a sulfur but it is not at the end of the chain.  </a:t>
            </a:r>
            <a:endParaRPr lang="en-US" altLang="en-US" sz="2400" dirty="0">
              <a:solidFill>
                <a:schemeClr val="accent6">
                  <a:lumMod val="75000"/>
                </a:schemeClr>
              </a:solidFill>
              <a:latin typeface="Comic Sans MS" panose="030F0702030302020204" pitchFamily="66" charset="0"/>
            </a:endParaRPr>
          </a:p>
        </p:txBody>
      </p:sp>
      <p:sp>
        <p:nvSpPr>
          <p:cNvPr id="157701" name="Rectangle 6">
            <a:extLst>
              <a:ext uri="{FF2B5EF4-FFF2-40B4-BE49-F238E27FC236}">
                <a16:creationId xmlns:a16="http://schemas.microsoft.com/office/drawing/2014/main" id="{E944C02B-1E8F-408A-8F24-09A5FC3DE069}"/>
              </a:ext>
            </a:extLst>
          </p:cNvPr>
          <p:cNvSpPr>
            <a:spLocks noChangeArrowheads="1"/>
          </p:cNvSpPr>
          <p:nvPr/>
        </p:nvSpPr>
        <p:spPr bwMode="auto">
          <a:xfrm>
            <a:off x="4338710" y="51865"/>
            <a:ext cx="4932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Arial" panose="020B0604020202020204" pitchFamily="34" charset="0"/>
                <a:cs typeface="Arial" panose="020B0604020202020204" pitchFamily="34" charset="0"/>
              </a:rPr>
              <a:t>Image from: http://bio100.class.uic.edu/lectures/aminoacids01.jpg</a:t>
            </a:r>
          </a:p>
          <a:p>
            <a:pPr eaLnBrk="1" hangingPunct="1">
              <a:spcBef>
                <a:spcPct val="0"/>
              </a:spcBef>
              <a:buFontTx/>
              <a:buNone/>
            </a:pPr>
            <a:endParaRPr lang="en-US" altLang="en-US" sz="1000" dirty="0">
              <a:latin typeface="Arial" panose="020B0604020202020204" pitchFamily="34" charset="0"/>
              <a:cs typeface="Arial" panose="020B0604020202020204" pitchFamily="34" charset="0"/>
            </a:endParaRPr>
          </a:p>
        </p:txBody>
      </p:sp>
      <p:sp>
        <p:nvSpPr>
          <p:cNvPr id="157703" name="Rectangle 1">
            <a:extLst>
              <a:ext uri="{FF2B5EF4-FFF2-40B4-BE49-F238E27FC236}">
                <a16:creationId xmlns:a16="http://schemas.microsoft.com/office/drawing/2014/main" id="{87CBAB31-F815-4092-A4C0-55715E34C4DD}"/>
              </a:ext>
            </a:extLst>
          </p:cNvPr>
          <p:cNvSpPr>
            <a:spLocks noChangeArrowheads="1"/>
          </p:cNvSpPr>
          <p:nvPr/>
        </p:nvSpPr>
        <p:spPr bwMode="auto">
          <a:xfrm>
            <a:off x="9907588" y="180975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0070C0"/>
                </a:solidFill>
                <a:latin typeface="Comic Sans MS" panose="030F0702030302020204" pitchFamily="66" charset="0"/>
              </a:rPr>
              <a:t>.</a:t>
            </a:r>
          </a:p>
        </p:txBody>
      </p:sp>
      <p:sp>
        <p:nvSpPr>
          <p:cNvPr id="8" name="Rectangle 7">
            <a:extLst>
              <a:ext uri="{FF2B5EF4-FFF2-40B4-BE49-F238E27FC236}">
                <a16:creationId xmlns:a16="http://schemas.microsoft.com/office/drawing/2014/main" id="{A167DA9B-F705-45A6-8DC9-D9A9098978D9}"/>
              </a:ext>
            </a:extLst>
          </p:cNvPr>
          <p:cNvSpPr/>
          <p:nvPr/>
        </p:nvSpPr>
        <p:spPr>
          <a:xfrm>
            <a:off x="1358184" y="2393950"/>
            <a:ext cx="914400" cy="11740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702" name="Rectangle 9">
            <a:extLst>
              <a:ext uri="{FF2B5EF4-FFF2-40B4-BE49-F238E27FC236}">
                <a16:creationId xmlns:a16="http://schemas.microsoft.com/office/drawing/2014/main" id="{2C4D55BB-583B-417C-A285-8FB17F979B2B}"/>
              </a:ext>
            </a:extLst>
          </p:cNvPr>
          <p:cNvSpPr>
            <a:spLocks noChangeArrowheads="1"/>
          </p:cNvSpPr>
          <p:nvPr/>
        </p:nvSpPr>
        <p:spPr bwMode="auto">
          <a:xfrm>
            <a:off x="26988" y="5806804"/>
            <a:ext cx="922020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900" b="1" i="1" dirty="0">
                <a:latin typeface="+mn-lt"/>
                <a:cs typeface="Arial" panose="020B0604020202020204" pitchFamily="34" charset="0"/>
              </a:rPr>
              <a:t>SYI 1 B. 2 </a:t>
            </a:r>
            <a:r>
              <a:rPr lang="en-US" sz="900" b="1" dirty="0">
                <a:latin typeface="+mn-lt"/>
              </a:rPr>
              <a:t>b. In proteins, the specific order of amino acids in a polypeptide (primary structure) determines the overall shape of the protein. Amino acids have directionality, with an amino (NH2) terminus and a carboxyl (COOH) terminus. The R group of an amino acid can be categorized by chemical properties (hydrophobic, hydrophilic, or ionic), and the interactions of these R groups determine structure and function of that region of the protein</a:t>
            </a:r>
          </a:p>
          <a:p>
            <a:pPr eaLnBrk="1" hangingPunct="1">
              <a:spcBef>
                <a:spcPct val="0"/>
              </a:spcBef>
              <a:buFontTx/>
              <a:buNone/>
            </a:pPr>
            <a:r>
              <a:rPr lang="en-US" altLang="en-US" sz="900" b="1" i="1" dirty="0">
                <a:latin typeface="+mn-lt"/>
                <a:cs typeface="Arial" panose="020B0604020202020204" pitchFamily="34" charset="0"/>
              </a:rPr>
              <a:t>SYI 1. C </a:t>
            </a:r>
            <a:r>
              <a:rPr lang="en-US" sz="900" b="1" dirty="0">
                <a:latin typeface="+mn-lt"/>
              </a:rPr>
              <a:t>Explain how a change in the subunits of a polymer may lead to changes in structure or function of the macromolecule</a:t>
            </a:r>
          </a:p>
          <a:p>
            <a:pPr eaLnBrk="1" hangingPunct="1">
              <a:spcBef>
                <a:spcPct val="0"/>
              </a:spcBef>
              <a:buNone/>
            </a:pPr>
            <a:r>
              <a:rPr lang="en-US" altLang="en-US" sz="900" b="1" dirty="0">
                <a:latin typeface="+mn-lt"/>
                <a:cs typeface="Arial" panose="020B0604020202020204" pitchFamily="34" charset="0"/>
              </a:rPr>
              <a:t>SP 1 Explain biological concepts , processes, and models presented in written format.</a:t>
            </a:r>
            <a:br>
              <a:rPr lang="en-US" altLang="en-US" sz="900" b="1" dirty="0">
                <a:latin typeface="+mn-lt"/>
                <a:cs typeface="Arial" panose="020B0604020202020204" pitchFamily="34" charset="0"/>
              </a:rPr>
            </a:br>
            <a:r>
              <a:rPr lang="en-US" altLang="en-US" sz="900" b="1" dirty="0">
                <a:latin typeface="+mn-lt"/>
                <a:cs typeface="Arial" panose="020B0604020202020204" pitchFamily="34" charset="0"/>
              </a:rPr>
              <a:t> 1.C Explain biological concepts, processes, and/or models in applied contexts</a:t>
            </a:r>
          </a:p>
          <a:p>
            <a:pPr eaLnBrk="1" hangingPunct="1">
              <a:spcBef>
                <a:spcPct val="0"/>
              </a:spcBef>
              <a:buFontTx/>
              <a:buNone/>
            </a:pPr>
            <a:r>
              <a:rPr lang="en-US" sz="900" b="1" dirty="0">
                <a:latin typeface="+mn-lt"/>
              </a:rPr>
              <a:t>.</a:t>
            </a:r>
            <a:endParaRPr lang="en-US" altLang="en-US" sz="900" b="1" dirty="0">
              <a:latin typeface="+mn-lt"/>
              <a:cs typeface="Arial" panose="020B0604020202020204" pitchFamily="34" charset="0"/>
            </a:endParaRPr>
          </a:p>
        </p:txBody>
      </p:sp>
    </p:spTree>
    <p:extLst>
      <p:ext uri="{BB962C8B-B14F-4D97-AF65-F5344CB8AC3E}">
        <p14:creationId xmlns:p14="http://schemas.microsoft.com/office/powerpoint/2010/main" val="3636209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7702"/>
                                        </p:tgtEl>
                                        <p:attrNameLst>
                                          <p:attrName>style.visibility</p:attrName>
                                        </p:attrNameLst>
                                      </p:cBhvr>
                                      <p:to>
                                        <p:strVal val="visible"/>
                                      </p:to>
                                    </p:set>
                                    <p:animEffect transition="in" filter="barn(inVertical)">
                                      <p:cBhvr>
                                        <p:cTn id="16" dur="500"/>
                                        <p:tgtEl>
                                          <p:spTgt spid="157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57702"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2D22F7F0-A438-4073-8F40-0FFF43D02570}"/>
              </a:ext>
            </a:extLst>
          </p:cNvPr>
          <p:cNvSpPr>
            <a:spLocks noGrp="1" noChangeArrowheads="1"/>
          </p:cNvSpPr>
          <p:nvPr>
            <p:ph type="body" sz="half" idx="2"/>
          </p:nvPr>
        </p:nvSpPr>
        <p:spPr>
          <a:xfrm>
            <a:off x="342900" y="175230"/>
            <a:ext cx="8458200" cy="1371600"/>
          </a:xfrm>
        </p:spPr>
        <p:txBody>
          <a:bodyPr/>
          <a:lstStyle/>
          <a:p>
            <a:pPr eaLnBrk="1" hangingPunct="1">
              <a:buFontTx/>
              <a:buNone/>
            </a:pPr>
            <a:r>
              <a:rPr lang="en-US" altLang="en-US" b="1" dirty="0">
                <a:latin typeface="Comic Sans MS" panose="030F0702030302020204" pitchFamily="66" charset="0"/>
              </a:rPr>
              <a:t>Give a function for nucleic acids in cells</a:t>
            </a:r>
          </a:p>
          <a:p>
            <a:pPr eaLnBrk="1" hangingPunct="1">
              <a:buFontTx/>
              <a:buNone/>
            </a:pPr>
            <a:endParaRPr lang="en-US" altLang="en-US" sz="3600" b="1" dirty="0"/>
          </a:p>
        </p:txBody>
      </p:sp>
      <p:sp>
        <p:nvSpPr>
          <p:cNvPr id="139267" name="Text Box 3">
            <a:extLst>
              <a:ext uri="{FF2B5EF4-FFF2-40B4-BE49-F238E27FC236}">
                <a16:creationId xmlns:a16="http://schemas.microsoft.com/office/drawing/2014/main" id="{63068ED0-468F-4BE6-8EB6-08D959E056D0}"/>
              </a:ext>
            </a:extLst>
          </p:cNvPr>
          <p:cNvSpPr txBox="1">
            <a:spLocks noChangeArrowheads="1"/>
          </p:cNvSpPr>
          <p:nvPr/>
        </p:nvSpPr>
        <p:spPr bwMode="auto">
          <a:xfrm>
            <a:off x="790161" y="798120"/>
            <a:ext cx="8001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Store genetic info (DNA)</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transfer info from DNA to cell (RNA)</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protein synthesis (RNA)</a:t>
            </a:r>
          </a:p>
        </p:txBody>
      </p:sp>
      <p:sp>
        <p:nvSpPr>
          <p:cNvPr id="100356" name="Text Box 4">
            <a:extLst>
              <a:ext uri="{FF2B5EF4-FFF2-40B4-BE49-F238E27FC236}">
                <a16:creationId xmlns:a16="http://schemas.microsoft.com/office/drawing/2014/main" id="{A2BF5E7F-8161-4B54-8A0E-D00D802E55A7}"/>
              </a:ext>
            </a:extLst>
          </p:cNvPr>
          <p:cNvSpPr txBox="1">
            <a:spLocks noChangeArrowheads="1"/>
          </p:cNvSpPr>
          <p:nvPr/>
        </p:nvSpPr>
        <p:spPr bwMode="auto">
          <a:xfrm>
            <a:off x="332961" y="2471291"/>
            <a:ext cx="845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Name an ion that’s important in</a:t>
            </a:r>
            <a:br>
              <a:rPr lang="en-US" altLang="en-US" b="1" dirty="0">
                <a:latin typeface="Comic Sans MS" panose="030F0702030302020204" pitchFamily="66" charset="0"/>
              </a:rPr>
            </a:br>
            <a:r>
              <a:rPr lang="en-US" altLang="en-US" b="1" dirty="0">
                <a:latin typeface="Comic Sans MS" panose="030F0702030302020204" pitchFamily="66" charset="0"/>
              </a:rPr>
              <a:t>living cells.</a:t>
            </a:r>
            <a:endParaRPr lang="en-US" altLang="en-US" sz="2400" b="1" dirty="0">
              <a:latin typeface="Comic Sans MS" panose="030F0702030302020204" pitchFamily="66" charset="0"/>
            </a:endParaRPr>
          </a:p>
        </p:txBody>
      </p:sp>
      <p:sp>
        <p:nvSpPr>
          <p:cNvPr id="139269" name="Text Box 5">
            <a:extLst>
              <a:ext uri="{FF2B5EF4-FFF2-40B4-BE49-F238E27FC236}">
                <a16:creationId xmlns:a16="http://schemas.microsoft.com/office/drawing/2014/main" id="{5F5B9F17-9BDC-4779-8B0F-C2C4745C637F}"/>
              </a:ext>
            </a:extLst>
          </p:cNvPr>
          <p:cNvSpPr txBox="1">
            <a:spLocks noChangeArrowheads="1"/>
          </p:cNvSpPr>
          <p:nvPr/>
        </p:nvSpPr>
        <p:spPr bwMode="auto">
          <a:xfrm>
            <a:off x="3124200" y="3102064"/>
            <a:ext cx="4495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Sodium (Na</a:t>
            </a:r>
            <a:r>
              <a:rPr lang="en-US" altLang="en-US" b="1" baseline="46000" dirty="0">
                <a:solidFill>
                  <a:schemeClr val="accent2"/>
                </a:solidFill>
                <a:latin typeface="Comic Sans MS" panose="030F0702030302020204" pitchFamily="66" charset="0"/>
              </a:rPr>
              <a:t>+</a:t>
            </a:r>
            <a:r>
              <a:rPr lang="en-US" altLang="en-US" sz="2800" b="1" dirty="0">
                <a:solidFill>
                  <a:schemeClr val="accent2"/>
                </a:solidFill>
                <a:latin typeface="Comic Sans MS" panose="030F0702030302020204" pitchFamily="66" charset="0"/>
              </a:rPr>
              <a:t>)       </a:t>
            </a:r>
          </a:p>
          <a:p>
            <a:pPr eaLnBrk="1" hangingPunct="1">
              <a:spcBef>
                <a:spcPct val="0"/>
              </a:spcBef>
              <a:buFontTx/>
              <a:buNone/>
            </a:pPr>
            <a:r>
              <a:rPr lang="en-US" altLang="en-US" sz="2800" b="1" dirty="0">
                <a:solidFill>
                  <a:schemeClr val="accent2"/>
                </a:solidFill>
                <a:latin typeface="Comic Sans MS" panose="030F0702030302020204" pitchFamily="66" charset="0"/>
              </a:rPr>
              <a:t>Calcium (Ca</a:t>
            </a:r>
            <a:r>
              <a:rPr lang="en-US" altLang="en-US" sz="2800" b="1" baseline="46000" dirty="0">
                <a:solidFill>
                  <a:schemeClr val="accent2"/>
                </a:solidFill>
                <a:latin typeface="Comic Sans MS" panose="030F0702030302020204" pitchFamily="66" charset="0"/>
              </a:rPr>
              <a:t>++</a:t>
            </a:r>
            <a:r>
              <a:rPr lang="en-US" altLang="en-US" sz="2800" b="1" dirty="0">
                <a:solidFill>
                  <a:schemeClr val="accent2"/>
                </a:solidFill>
                <a:latin typeface="Comic Sans MS" panose="030F0702030302020204" pitchFamily="66" charset="0"/>
              </a:rPr>
              <a:t>)</a:t>
            </a:r>
          </a:p>
          <a:p>
            <a:pPr eaLnBrk="1" hangingPunct="1">
              <a:spcBef>
                <a:spcPct val="0"/>
              </a:spcBef>
              <a:buFontTx/>
              <a:buNone/>
            </a:pPr>
            <a:r>
              <a:rPr lang="en-US" altLang="en-US" sz="2800" b="1" dirty="0">
                <a:solidFill>
                  <a:schemeClr val="accent2"/>
                </a:solidFill>
                <a:latin typeface="Comic Sans MS" panose="030F0702030302020204" pitchFamily="66" charset="0"/>
              </a:rPr>
              <a:t>Potassium (K</a:t>
            </a:r>
            <a:r>
              <a:rPr lang="en-US" altLang="en-US" b="1" baseline="46000" dirty="0">
                <a:solidFill>
                  <a:schemeClr val="accent2"/>
                </a:solidFill>
                <a:latin typeface="Comic Sans MS" panose="030F0702030302020204" pitchFamily="66" charset="0"/>
              </a:rPr>
              <a:t>+</a:t>
            </a:r>
            <a:r>
              <a:rPr lang="en-US" altLang="en-US" sz="2800" b="1" dirty="0">
                <a:solidFill>
                  <a:schemeClr val="accent2"/>
                </a:solidFill>
                <a:latin typeface="Comic Sans MS" panose="030F0702030302020204" pitchFamily="66" charset="0"/>
              </a:rPr>
              <a:t>)</a:t>
            </a:r>
          </a:p>
          <a:p>
            <a:pPr eaLnBrk="1" hangingPunct="1">
              <a:spcBef>
                <a:spcPct val="0"/>
              </a:spcBef>
              <a:buFontTx/>
              <a:buNone/>
            </a:pPr>
            <a:r>
              <a:rPr lang="en-US" altLang="en-US" sz="2800" b="1" dirty="0">
                <a:solidFill>
                  <a:schemeClr val="accent2"/>
                </a:solidFill>
                <a:latin typeface="Comic Sans MS" panose="030F0702030302020204" pitchFamily="66" charset="0"/>
              </a:rPr>
              <a:t>Chloride (Cl</a:t>
            </a:r>
            <a:r>
              <a:rPr lang="en-US" altLang="en-US" b="1" baseline="46000" dirty="0">
                <a:solidFill>
                  <a:schemeClr val="accent2"/>
                </a:solidFill>
                <a:latin typeface="Comic Sans MS" panose="030F0702030302020204" pitchFamily="66" charset="0"/>
              </a:rPr>
              <a:t>-</a:t>
            </a:r>
            <a:r>
              <a:rPr lang="en-US" altLang="en-US" sz="2800" b="1" dirty="0">
                <a:solidFill>
                  <a:schemeClr val="accent2"/>
                </a:solidFill>
                <a:latin typeface="Comic Sans MS" panose="030F0702030302020204" pitchFamily="66" charset="0"/>
              </a:rPr>
              <a:t>)</a:t>
            </a:r>
          </a:p>
          <a:p>
            <a:pPr eaLnBrk="1" hangingPunct="1">
              <a:spcBef>
                <a:spcPct val="0"/>
              </a:spcBef>
              <a:buFontTx/>
              <a:buNone/>
            </a:pPr>
            <a:r>
              <a:rPr lang="en-US" altLang="en-US" sz="2800" b="1" dirty="0">
                <a:solidFill>
                  <a:schemeClr val="accent2"/>
                </a:solidFill>
                <a:latin typeface="Comic Sans MS" panose="030F0702030302020204" pitchFamily="66" charset="0"/>
              </a:rPr>
              <a:t>Hydrogen (H</a:t>
            </a:r>
            <a:r>
              <a:rPr lang="en-US" altLang="en-US" sz="2800" b="1" baseline="30000" dirty="0">
                <a:solidFill>
                  <a:schemeClr val="accent2"/>
                </a:solidFill>
                <a:latin typeface="Comic Sans MS" panose="030F0702030302020204" pitchFamily="66" charset="0"/>
              </a:rPr>
              <a:t>+</a:t>
            </a:r>
            <a:r>
              <a:rPr lang="en-US" altLang="en-US" sz="2800" b="1" dirty="0">
                <a:solidFill>
                  <a:schemeClr val="accent2"/>
                </a:solidFill>
                <a:latin typeface="Comic Sans MS" panose="030F0702030302020204" pitchFamily="66" charset="0"/>
              </a:rPr>
              <a:t>)</a:t>
            </a:r>
          </a:p>
        </p:txBody>
      </p:sp>
      <p:sp>
        <p:nvSpPr>
          <p:cNvPr id="2" name="Rectangle 1">
            <a:extLst>
              <a:ext uri="{FF2B5EF4-FFF2-40B4-BE49-F238E27FC236}">
                <a16:creationId xmlns:a16="http://schemas.microsoft.com/office/drawing/2014/main" id="{B0C3CE93-4C66-4843-B64A-3620B9908BDB}"/>
              </a:ext>
            </a:extLst>
          </p:cNvPr>
          <p:cNvSpPr/>
          <p:nvPr/>
        </p:nvSpPr>
        <p:spPr>
          <a:xfrm>
            <a:off x="0" y="5943600"/>
            <a:ext cx="9120809" cy="1061829"/>
          </a:xfrm>
          <a:prstGeom prst="rect">
            <a:avLst/>
          </a:prstGeom>
        </p:spPr>
        <p:txBody>
          <a:bodyPr wrap="square">
            <a:spAutoFit/>
          </a:bodyPr>
          <a:lstStyle/>
          <a:p>
            <a:r>
              <a:rPr lang="en-US" sz="1050" b="1" dirty="0">
                <a:solidFill>
                  <a:srgbClr val="000000"/>
                </a:solidFill>
                <a:latin typeface="+mn-lt"/>
              </a:rPr>
              <a:t>ESSENTIAL KNOWLEDGE</a:t>
            </a:r>
            <a:br>
              <a:rPr lang="en-US" sz="1050" b="1" dirty="0">
                <a:solidFill>
                  <a:srgbClr val="000000"/>
                </a:solidFill>
                <a:latin typeface="+mn-lt"/>
              </a:rPr>
            </a:br>
            <a:r>
              <a:rPr lang="en-US" sz="1050" b="1" dirty="0">
                <a:solidFill>
                  <a:srgbClr val="000000"/>
                </a:solidFill>
                <a:latin typeface="+mn-lt"/>
              </a:rPr>
              <a:t>IST 1.K.1 DNA, and in some cases RNA, is the primary source of heritable information</a:t>
            </a:r>
          </a:p>
          <a:p>
            <a:r>
              <a:rPr lang="en-US" sz="1050" b="1" dirty="0">
                <a:solidFill>
                  <a:srgbClr val="000000"/>
                </a:solidFill>
                <a:latin typeface="+mn-lt"/>
              </a:rPr>
              <a:t>IST 1.K.2 .</a:t>
            </a:r>
            <a:r>
              <a:rPr lang="en-US" sz="1050" b="1" dirty="0">
                <a:solidFill>
                  <a:srgbClr val="000000"/>
                </a:solidFill>
              </a:rPr>
              <a:t> Genetic information is transmitted from one generation to the next through DNA or RNA—</a:t>
            </a:r>
            <a:br>
              <a:rPr lang="en-US" sz="1050" b="1" dirty="0">
                <a:solidFill>
                  <a:srgbClr val="000000"/>
                </a:solidFill>
                <a:latin typeface="Times New Roman" panose="02020603050405020304" pitchFamily="18" charset="0"/>
              </a:rPr>
            </a:br>
            <a:r>
              <a:rPr lang="en-US" sz="1050" b="1" dirty="0">
                <a:solidFill>
                  <a:srgbClr val="000000"/>
                </a:solidFill>
              </a:rPr>
              <a:t>   a . Genetic information is stored in and passed to subsequent generations </a:t>
            </a:r>
            <a:br>
              <a:rPr lang="en-US" sz="1050" b="1" dirty="0">
                <a:solidFill>
                  <a:srgbClr val="000000"/>
                </a:solidFill>
              </a:rPr>
            </a:br>
            <a:r>
              <a:rPr lang="en-US" sz="1050" b="1" dirty="0">
                <a:solidFill>
                  <a:srgbClr val="000000"/>
                </a:solidFill>
              </a:rPr>
              <a:t>       through DNA molecules and, in some cases, RNA molecules.</a:t>
            </a:r>
            <a:br>
              <a:rPr lang="en-US" sz="1050" b="1" dirty="0">
                <a:solidFill>
                  <a:srgbClr val="000000"/>
                </a:solidFill>
                <a:latin typeface="Times New Roman" panose="02020603050405020304" pitchFamily="18" charset="0"/>
              </a:rPr>
            </a:br>
            <a:r>
              <a:rPr lang="en-US" sz="1050" b="1" dirty="0">
                <a:solidFill>
                  <a:srgbClr val="000000"/>
                </a:solidFill>
              </a:rPr>
              <a:t>   </a:t>
            </a:r>
            <a:endParaRPr lang="en-US" sz="105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267"/>
                                        </p:tgtEl>
                                        <p:attrNameLst>
                                          <p:attrName>style.visibility</p:attrName>
                                        </p:attrNameLst>
                                      </p:cBhvr>
                                      <p:to>
                                        <p:strVal val="visible"/>
                                      </p:to>
                                    </p:set>
                                    <p:animEffect transition="in" filter="dissolve">
                                      <p:cBhvr>
                                        <p:cTn id="7" dur="500"/>
                                        <p:tgtEl>
                                          <p:spTgt spid="139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9269"/>
                                        </p:tgtEl>
                                        <p:attrNameLst>
                                          <p:attrName>style.visibility</p:attrName>
                                        </p:attrNameLst>
                                      </p:cBhvr>
                                      <p:to>
                                        <p:strVal val="visible"/>
                                      </p:to>
                                    </p:set>
                                    <p:animEffect transition="in" filter="dissolve">
                                      <p:cBhvr>
                                        <p:cTn id="12" dur="500"/>
                                        <p:tgtEl>
                                          <p:spTgt spid="1392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autoUpdateAnimBg="0"/>
      <p:bldP spid="139269" grpId="0" autoUpdateAnimBg="0"/>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1378" name="Text Box 2">
            <a:extLst>
              <a:ext uri="{FF2B5EF4-FFF2-40B4-BE49-F238E27FC236}">
                <a16:creationId xmlns:a16="http://schemas.microsoft.com/office/drawing/2014/main" id="{2880DD12-A82A-4C0C-B6E4-A07200FF6758}"/>
              </a:ext>
            </a:extLst>
          </p:cNvPr>
          <p:cNvSpPr txBox="1">
            <a:spLocks noChangeArrowheads="1"/>
          </p:cNvSpPr>
          <p:nvPr/>
        </p:nvSpPr>
        <p:spPr bwMode="auto">
          <a:xfrm>
            <a:off x="0" y="58738"/>
            <a:ext cx="9144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tx2"/>
                </a:solidFill>
                <a:latin typeface="Comic Sans MS" panose="030F0702030302020204" pitchFamily="66" charset="0"/>
              </a:rPr>
              <a:t>Name some ways DNA and RNA are different</a:t>
            </a:r>
          </a:p>
          <a:p>
            <a:pPr eaLnBrk="1" hangingPunct="1">
              <a:spcBef>
                <a:spcPct val="0"/>
              </a:spcBef>
              <a:buFontTx/>
              <a:buNone/>
            </a:pPr>
            <a:r>
              <a:rPr lang="en-US" altLang="en-US" sz="3600" b="1" dirty="0">
                <a:solidFill>
                  <a:schemeClr val="tx2"/>
                </a:solidFill>
                <a:latin typeface="Comic Sans MS" panose="030F0702030302020204" pitchFamily="66" charset="0"/>
              </a:rPr>
              <a:t>      DNA					RNA</a:t>
            </a:r>
            <a:endParaRPr lang="en-US" altLang="en-US" sz="4000" b="1" dirty="0">
              <a:solidFill>
                <a:schemeClr val="tx2"/>
              </a:solidFill>
              <a:latin typeface="Comic Sans MS" panose="030F0702030302020204" pitchFamily="66" charset="0"/>
            </a:endParaRPr>
          </a:p>
        </p:txBody>
      </p:sp>
      <p:sp>
        <p:nvSpPr>
          <p:cNvPr id="171015" name="Rectangle 7">
            <a:extLst>
              <a:ext uri="{FF2B5EF4-FFF2-40B4-BE49-F238E27FC236}">
                <a16:creationId xmlns:a16="http://schemas.microsoft.com/office/drawing/2014/main" id="{91993B22-0E27-43B4-BF6E-2A5DF6D516D5}"/>
              </a:ext>
            </a:extLst>
          </p:cNvPr>
          <p:cNvSpPr>
            <a:spLocks noChangeArrowheads="1"/>
          </p:cNvSpPr>
          <p:nvPr/>
        </p:nvSpPr>
        <p:spPr bwMode="auto">
          <a:xfrm>
            <a:off x="76200" y="1966913"/>
            <a:ext cx="90678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rPr>
              <a:t> </a:t>
            </a:r>
            <a:r>
              <a:rPr lang="en-US" altLang="en-US" sz="2800" b="1" dirty="0">
                <a:solidFill>
                  <a:schemeClr val="accent2"/>
                </a:solidFill>
                <a:latin typeface="Comic Sans MS" panose="030F0702030302020204" pitchFamily="66" charset="0"/>
              </a:rPr>
              <a:t>double stranded                     single stranded</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deoxyribose sugar                    ribose sugar</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A,T, G, C				          A, U, G, C</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No uracil					   No thymine</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stores genetic info			   carries info</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                                       to ribosomes;</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                                      protein synthesis</a:t>
            </a:r>
            <a:endParaRPr lang="en-US" altLang="en-US" b="1" dirty="0">
              <a:solidFill>
                <a:schemeClr val="accent2"/>
              </a:solidFill>
              <a:latin typeface="Comic Sans MS" panose="030F0702030302020204" pitchFamily="66" charset="0"/>
            </a:endParaRPr>
          </a:p>
        </p:txBody>
      </p:sp>
      <p:sp>
        <p:nvSpPr>
          <p:cNvPr id="101380" name="Rectangle 1">
            <a:extLst>
              <a:ext uri="{FF2B5EF4-FFF2-40B4-BE49-F238E27FC236}">
                <a16:creationId xmlns:a16="http://schemas.microsoft.com/office/drawing/2014/main" id="{8970A613-7E54-4F5B-98F0-5A5DCADF9870}"/>
              </a:ext>
            </a:extLst>
          </p:cNvPr>
          <p:cNvSpPr>
            <a:spLocks noChangeArrowheads="1"/>
          </p:cNvSpPr>
          <p:nvPr/>
        </p:nvSpPr>
        <p:spPr bwMode="auto">
          <a:xfrm>
            <a:off x="76200" y="5504991"/>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i="1" dirty="0">
                <a:latin typeface="+mn-lt"/>
              </a:rPr>
              <a:t>Essential knowledge IST 1.A. 4</a:t>
            </a:r>
          </a:p>
          <a:p>
            <a:pPr eaLnBrk="1" hangingPunct="1">
              <a:spcBef>
                <a:spcPct val="0"/>
              </a:spcBef>
              <a:buFontTx/>
              <a:buNone/>
            </a:pPr>
            <a:r>
              <a:rPr lang="en-US" sz="1000" dirty="0"/>
              <a:t>DNA and RNA molecules have structural similarities and differences related to their function—</a:t>
            </a:r>
            <a:br>
              <a:rPr lang="en-US" sz="1000" dirty="0"/>
            </a:br>
            <a:r>
              <a:rPr lang="en-US" sz="1000" dirty="0"/>
              <a:t>a. Both DNA and RNA have three components—sugar, a phosphate group, and a nitrogenous base—that form nucleotide units that are connected by covalent bonds to form a linear molecule with 5’ and 3’ ends, with the nitrogenous bases perpendicular to the sugar-phosphate backbone.</a:t>
            </a:r>
            <a:br>
              <a:rPr lang="en-US" sz="1000" dirty="0"/>
            </a:br>
            <a:r>
              <a:rPr lang="en-US" sz="1000" dirty="0"/>
              <a:t>b. The basic structural differences between DNA and RNA include the following: </a:t>
            </a:r>
            <a:br>
              <a:rPr lang="en-US" sz="1000" dirty="0"/>
            </a:br>
            <a:r>
              <a:rPr lang="en-US" sz="1000" dirty="0"/>
              <a:t>i DNA.contains deoxyribose and RNA contains ribose.</a:t>
            </a:r>
            <a:br>
              <a:rPr lang="en-US" sz="1000" dirty="0"/>
            </a:br>
            <a:r>
              <a:rPr lang="en-US" sz="1000" dirty="0"/>
              <a:t>ii. RNA contains uracil and DNA contains thymine.</a:t>
            </a:r>
            <a:br>
              <a:rPr lang="en-US" sz="1000" dirty="0"/>
            </a:br>
            <a:r>
              <a:rPr lang="en-US" sz="1000" dirty="0"/>
              <a:t>iii. DNA is usually double stranded; RNA is usually single stranded.</a:t>
            </a:r>
            <a:endParaRPr lang="en-US" altLang="en-US" sz="10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1015"/>
                                        </p:tgtEl>
                                        <p:attrNameLst>
                                          <p:attrName>style.visibility</p:attrName>
                                        </p:attrNameLst>
                                      </p:cBhvr>
                                      <p:to>
                                        <p:strVal val="visible"/>
                                      </p:to>
                                    </p:set>
                                    <p:animEffect transition="in" filter="wipe(left)">
                                      <p:cBhvr>
                                        <p:cTn id="7" dur="500"/>
                                        <p:tgtEl>
                                          <p:spTgt spid="1710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1380"/>
                                        </p:tgtEl>
                                        <p:attrNameLst>
                                          <p:attrName>style.visibility</p:attrName>
                                        </p:attrNameLst>
                                      </p:cBhvr>
                                      <p:to>
                                        <p:strVal val="visible"/>
                                      </p:to>
                                    </p:set>
                                    <p:animEffect transition="in" filter="barn(inVertical)">
                                      <p:cBhvr>
                                        <p:cTn id="12" dur="500"/>
                                        <p:tgtEl>
                                          <p:spTgt spid="10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5" grpId="0"/>
      <p:bldP spid="101380"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754C9A17-BEED-43B2-9B78-1AFDECF73024}"/>
              </a:ext>
            </a:extLst>
          </p:cNvPr>
          <p:cNvSpPr>
            <a:spLocks noGrp="1" noChangeArrowheads="1"/>
          </p:cNvSpPr>
          <p:nvPr>
            <p:ph type="body" sz="half" idx="2"/>
          </p:nvPr>
        </p:nvSpPr>
        <p:spPr>
          <a:xfrm>
            <a:off x="838200" y="762000"/>
            <a:ext cx="8001000" cy="1600200"/>
          </a:xfrm>
        </p:spPr>
        <p:txBody>
          <a:bodyPr/>
          <a:lstStyle/>
          <a:p>
            <a:pPr eaLnBrk="1" hangingPunct="1">
              <a:lnSpc>
                <a:spcPct val="90000"/>
              </a:lnSpc>
              <a:buFontTx/>
              <a:buNone/>
            </a:pPr>
            <a:r>
              <a:rPr lang="en-US" altLang="en-US" b="1" dirty="0">
                <a:latin typeface="Comic Sans MS" panose="030F0702030302020204" pitchFamily="66" charset="0"/>
              </a:rPr>
              <a:t>The subunits that make nucleic acids are called _____________</a:t>
            </a:r>
            <a:br>
              <a:rPr lang="en-US" altLang="en-US" b="1" dirty="0">
                <a:latin typeface="Comic Sans MS" panose="030F0702030302020204" pitchFamily="66" charset="0"/>
              </a:rPr>
            </a:br>
            <a:br>
              <a:rPr lang="en-US" altLang="en-US" sz="3600" b="1" dirty="0"/>
            </a:br>
            <a:endParaRPr lang="en-US" altLang="en-US" sz="2400" b="1" dirty="0"/>
          </a:p>
        </p:txBody>
      </p:sp>
      <p:sp>
        <p:nvSpPr>
          <p:cNvPr id="148483" name="Text Box 3">
            <a:extLst>
              <a:ext uri="{FF2B5EF4-FFF2-40B4-BE49-F238E27FC236}">
                <a16:creationId xmlns:a16="http://schemas.microsoft.com/office/drawing/2014/main" id="{F5B44F72-5AD9-4899-8CEF-E4D26B11BD73}"/>
              </a:ext>
            </a:extLst>
          </p:cNvPr>
          <p:cNvSpPr txBox="1">
            <a:spLocks noChangeArrowheads="1"/>
          </p:cNvSpPr>
          <p:nvPr/>
        </p:nvSpPr>
        <p:spPr bwMode="auto">
          <a:xfrm>
            <a:off x="3276600" y="1066800"/>
            <a:ext cx="26324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nucleotides</a:t>
            </a:r>
          </a:p>
        </p:txBody>
      </p:sp>
      <p:sp>
        <p:nvSpPr>
          <p:cNvPr id="102404" name="Text Box 4">
            <a:extLst>
              <a:ext uri="{FF2B5EF4-FFF2-40B4-BE49-F238E27FC236}">
                <a16:creationId xmlns:a16="http://schemas.microsoft.com/office/drawing/2014/main" id="{7718C642-A25B-4AD0-A37A-B271A080F34E}"/>
              </a:ext>
            </a:extLst>
          </p:cNvPr>
          <p:cNvSpPr txBox="1">
            <a:spLocks noChangeArrowheads="1"/>
          </p:cNvSpPr>
          <p:nvPr/>
        </p:nvSpPr>
        <p:spPr bwMode="auto">
          <a:xfrm>
            <a:off x="304800" y="3248025"/>
            <a:ext cx="86868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Glucose, sucrose, glycogen, and starch are all examples of </a:t>
            </a:r>
            <a:r>
              <a:rPr lang="en-US" altLang="en-US" sz="4000" b="1" dirty="0">
                <a:latin typeface="Comic Sans MS" panose="030F0702030302020204" pitchFamily="66" charset="0"/>
              </a:rPr>
              <a:t>________________.</a:t>
            </a:r>
          </a:p>
          <a:p>
            <a:pPr eaLnBrk="1" hangingPunct="1">
              <a:spcBef>
                <a:spcPct val="0"/>
              </a:spcBef>
              <a:buFontTx/>
              <a:buNone/>
            </a:pPr>
            <a:endParaRPr lang="en-US" altLang="en-US" sz="1800" b="1" dirty="0"/>
          </a:p>
        </p:txBody>
      </p:sp>
      <p:sp>
        <p:nvSpPr>
          <p:cNvPr id="148485" name="Text Box 5">
            <a:extLst>
              <a:ext uri="{FF2B5EF4-FFF2-40B4-BE49-F238E27FC236}">
                <a16:creationId xmlns:a16="http://schemas.microsoft.com/office/drawing/2014/main" id="{1819C7E9-0982-45D1-A6B0-1BABB9C825CC}"/>
              </a:ext>
            </a:extLst>
          </p:cNvPr>
          <p:cNvSpPr txBox="1">
            <a:spLocks noChangeArrowheads="1"/>
          </p:cNvSpPr>
          <p:nvPr/>
        </p:nvSpPr>
        <p:spPr bwMode="auto">
          <a:xfrm>
            <a:off x="818147" y="4314518"/>
            <a:ext cx="449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carbohydrates</a:t>
            </a:r>
          </a:p>
        </p:txBody>
      </p:sp>
      <p:sp>
        <p:nvSpPr>
          <p:cNvPr id="2" name="Rectangle 1">
            <a:extLst>
              <a:ext uri="{FF2B5EF4-FFF2-40B4-BE49-F238E27FC236}">
                <a16:creationId xmlns:a16="http://schemas.microsoft.com/office/drawing/2014/main" id="{5D40B34C-65F7-42C7-A75D-570111F80F37}"/>
              </a:ext>
            </a:extLst>
          </p:cNvPr>
          <p:cNvSpPr/>
          <p:nvPr/>
        </p:nvSpPr>
        <p:spPr>
          <a:xfrm>
            <a:off x="11113" y="6581775"/>
            <a:ext cx="9144000" cy="276999"/>
          </a:xfrm>
          <a:prstGeom prst="rect">
            <a:avLst/>
          </a:prstGeom>
        </p:spPr>
        <p:txBody>
          <a:bodyPr>
            <a:spAutoFit/>
          </a:bodyPr>
          <a:lstStyle/>
          <a:p>
            <a:pPr eaLnBrk="1" hangingPunct="1"/>
            <a:r>
              <a:rPr lang="en-US" altLang="en-US" sz="12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483"/>
                                        </p:tgtEl>
                                        <p:attrNameLst>
                                          <p:attrName>style.visibility</p:attrName>
                                        </p:attrNameLst>
                                      </p:cBhvr>
                                      <p:to>
                                        <p:strVal val="visible"/>
                                      </p:to>
                                    </p:set>
                                    <p:animEffect transition="in" filter="dissolve">
                                      <p:cBhvr>
                                        <p:cTn id="7" dur="500"/>
                                        <p:tgtEl>
                                          <p:spTgt spid="148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8485"/>
                                        </p:tgtEl>
                                        <p:attrNameLst>
                                          <p:attrName>style.visibility</p:attrName>
                                        </p:attrNameLst>
                                      </p:cBhvr>
                                      <p:to>
                                        <p:strVal val="visible"/>
                                      </p:to>
                                    </p:set>
                                    <p:animEffect transition="in" filter="dissolve">
                                      <p:cBhvr>
                                        <p:cTn id="12" dur="500"/>
                                        <p:tgtEl>
                                          <p:spTgt spid="14848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autoUpdateAnimBg="0"/>
      <p:bldP spid="148485" grpId="0" autoUpdateAnimBg="0"/>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1506" name="Text Box 4">
            <a:extLst>
              <a:ext uri="{FF2B5EF4-FFF2-40B4-BE49-F238E27FC236}">
                <a16:creationId xmlns:a16="http://schemas.microsoft.com/office/drawing/2014/main" id="{7EF98E97-E651-41F9-A84D-A7A04108A4B9}"/>
              </a:ext>
            </a:extLst>
          </p:cNvPr>
          <p:cNvSpPr txBox="1">
            <a:spLocks noChangeArrowheads="1"/>
          </p:cNvSpPr>
          <p:nvPr/>
        </p:nvSpPr>
        <p:spPr bwMode="auto">
          <a:xfrm>
            <a:off x="138113" y="152400"/>
            <a:ext cx="8285162"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latin typeface="Comic Sans MS" panose="030F0702030302020204" pitchFamily="66" charset="0"/>
              </a:rPr>
              <a:t>The process by which N</a:t>
            </a:r>
            <a:r>
              <a:rPr lang="en-US" altLang="en-US" b="1" baseline="-25000" dirty="0">
                <a:latin typeface="Comic Sans MS" panose="030F0702030302020204" pitchFamily="66" charset="0"/>
              </a:rPr>
              <a:t>2</a:t>
            </a:r>
            <a:r>
              <a:rPr lang="en-US" altLang="en-US" b="1" dirty="0">
                <a:latin typeface="Comic Sans MS" panose="030F0702030302020204" pitchFamily="66" charset="0"/>
              </a:rPr>
              <a:t> gas is changed</a:t>
            </a:r>
            <a:br>
              <a:rPr lang="en-US" altLang="en-US" b="1" dirty="0">
                <a:latin typeface="Comic Sans MS" panose="030F0702030302020204" pitchFamily="66" charset="0"/>
              </a:rPr>
            </a:br>
            <a:r>
              <a:rPr lang="en-US" altLang="en-US" b="1" dirty="0">
                <a:latin typeface="Comic Sans MS" panose="030F0702030302020204" pitchFamily="66" charset="0"/>
              </a:rPr>
              <a:t>into a form that plants can use is called</a:t>
            </a:r>
            <a:br>
              <a:rPr lang="en-US" altLang="en-US" b="1" dirty="0">
                <a:latin typeface="Comic Sans MS" panose="030F0702030302020204" pitchFamily="66" charset="0"/>
              </a:rPr>
            </a:br>
            <a:r>
              <a:rPr lang="en-US" altLang="en-US" b="1" dirty="0">
                <a:latin typeface="Comic Sans MS" panose="030F0702030302020204" pitchFamily="66" charset="0"/>
              </a:rPr>
              <a:t>_______________</a:t>
            </a:r>
          </a:p>
          <a:p>
            <a:pPr eaLnBrk="1" hangingPunct="1">
              <a:spcBef>
                <a:spcPct val="0"/>
              </a:spcBef>
              <a:buFontTx/>
              <a:buNone/>
            </a:pPr>
            <a:r>
              <a:rPr lang="en-US" altLang="en-US" b="1" dirty="0">
                <a:latin typeface="Comic Sans MS" panose="030F0702030302020204" pitchFamily="66" charset="0"/>
              </a:rPr>
              <a:t>Which group of organisms are </a:t>
            </a:r>
            <a:br>
              <a:rPr lang="en-US" altLang="en-US" b="1" dirty="0">
                <a:latin typeface="Comic Sans MS" panose="030F0702030302020204" pitchFamily="66" charset="0"/>
              </a:rPr>
            </a:br>
            <a:r>
              <a:rPr lang="en-US" altLang="en-US" b="1" dirty="0">
                <a:latin typeface="Comic Sans MS" panose="030F0702030302020204" pitchFamily="66" charset="0"/>
              </a:rPr>
              <a:t>responsible for this process?</a:t>
            </a:r>
            <a:endParaRPr lang="en-US" altLang="en-US" sz="2800" b="1" dirty="0">
              <a:latin typeface="Comic Sans MS" panose="030F0702030302020204" pitchFamily="66" charset="0"/>
            </a:endParaRPr>
          </a:p>
        </p:txBody>
      </p:sp>
      <p:sp>
        <p:nvSpPr>
          <p:cNvPr id="28677" name="Text Box 5">
            <a:extLst>
              <a:ext uri="{FF2B5EF4-FFF2-40B4-BE49-F238E27FC236}">
                <a16:creationId xmlns:a16="http://schemas.microsoft.com/office/drawing/2014/main" id="{705B346B-71DE-444B-A8F7-D0A40A14F704}"/>
              </a:ext>
            </a:extLst>
          </p:cNvPr>
          <p:cNvSpPr txBox="1">
            <a:spLocks noChangeArrowheads="1"/>
          </p:cNvSpPr>
          <p:nvPr/>
        </p:nvSpPr>
        <p:spPr bwMode="auto">
          <a:xfrm>
            <a:off x="274638" y="1066800"/>
            <a:ext cx="40036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defRPr/>
            </a:pPr>
            <a:r>
              <a:rPr lang="en-US" altLang="en-US" sz="3200" b="1" dirty="0">
                <a:solidFill>
                  <a:schemeClr val="accent6">
                    <a:lumMod val="75000"/>
                  </a:schemeClr>
                </a:solidFill>
                <a:latin typeface="Comic Sans MS" panose="030F0702030302020204" pitchFamily="66" charset="0"/>
                <a:cs typeface="+mn-cs"/>
              </a:rPr>
              <a:t>Nitrogen fixation</a:t>
            </a:r>
          </a:p>
        </p:txBody>
      </p:sp>
      <p:sp>
        <p:nvSpPr>
          <p:cNvPr id="2" name="TextBox 1">
            <a:extLst>
              <a:ext uri="{FF2B5EF4-FFF2-40B4-BE49-F238E27FC236}">
                <a16:creationId xmlns:a16="http://schemas.microsoft.com/office/drawing/2014/main" id="{D314266B-F6D3-43BC-876C-119C66F918D4}"/>
              </a:ext>
            </a:extLst>
          </p:cNvPr>
          <p:cNvSpPr txBox="1">
            <a:spLocks noChangeArrowheads="1"/>
          </p:cNvSpPr>
          <p:nvPr/>
        </p:nvSpPr>
        <p:spPr bwMode="auto">
          <a:xfrm>
            <a:off x="-37967" y="6203342"/>
            <a:ext cx="4881465"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defRPr/>
            </a:pPr>
            <a:r>
              <a:rPr lang="en-US" sz="800" kern="0" dirty="0">
                <a:solidFill>
                  <a:srgbClr val="000000"/>
                </a:solidFill>
                <a:latin typeface="Times New Roman" panose="02020603050405020304" pitchFamily="18" charset="0"/>
                <a:cs typeface="Times New Roman" panose="02020603050405020304" pitchFamily="18" charset="0"/>
              </a:rPr>
              <a:t>ESSENTIAL KNOWLEDGE</a:t>
            </a:r>
          </a:p>
          <a:p>
            <a:pPr>
              <a:buNone/>
              <a:defRPr/>
            </a:pPr>
            <a:r>
              <a:rPr lang="en-US" sz="800" kern="0" dirty="0">
                <a:solidFill>
                  <a:srgbClr val="000000"/>
                </a:solidFill>
                <a:latin typeface="Times New Roman" panose="02020603050405020304" pitchFamily="18" charset="0"/>
                <a:cs typeface="Times New Roman" panose="02020603050405020304" pitchFamily="18" charset="0"/>
              </a:rPr>
              <a:t>ENE 1.A.1 </a:t>
            </a:r>
            <a:r>
              <a:rPr lang="en-US" sz="800" dirty="0">
                <a:latin typeface="Times New Roman" panose="02020603050405020304" pitchFamily="18" charset="0"/>
                <a:cs typeface="Times New Roman" panose="02020603050405020304" pitchFamily="18" charset="0"/>
              </a:rPr>
              <a:t>Organisms must exchange matter with the environment to grow, reproduce, and maintain organization.</a:t>
            </a:r>
            <a:endParaRPr lang="en-US" sz="800" kern="0" dirty="0">
              <a:solidFill>
                <a:srgbClr val="000000"/>
              </a:solidFill>
              <a:latin typeface="Times New Roman" panose="02020603050405020304" pitchFamily="18" charset="0"/>
              <a:cs typeface="Times New Roman" panose="02020603050405020304" pitchFamily="18" charset="0"/>
            </a:endParaRPr>
          </a:p>
          <a:p>
            <a:pPr>
              <a:buNone/>
              <a:defRPr/>
            </a:pPr>
            <a:r>
              <a:rPr lang="en-US" sz="800" kern="0" dirty="0">
                <a:solidFill>
                  <a:srgbClr val="000000"/>
                </a:solidFill>
                <a:latin typeface="Times New Roman" panose="02020603050405020304" pitchFamily="18" charset="0"/>
                <a:cs typeface="Times New Roman" panose="02020603050405020304" pitchFamily="18" charset="0"/>
              </a:rPr>
              <a:t>ENE 1.A.2 </a:t>
            </a:r>
            <a:r>
              <a:rPr lang="en-US" sz="800" dirty="0">
                <a:latin typeface="Times New Roman" panose="02020603050405020304" pitchFamily="18" charset="0"/>
                <a:cs typeface="Times New Roman" panose="02020603050405020304" pitchFamily="18" charset="0"/>
              </a:rPr>
              <a:t>Atoms and molecules from the environment are necessary to build new molecules..</a:t>
            </a:r>
            <a:br>
              <a:rPr lang="en-US" sz="800" dirty="0">
                <a:latin typeface="Times New Roman" panose="02020603050405020304" pitchFamily="18" charset="0"/>
                <a:cs typeface="Times New Roman" panose="02020603050405020304" pitchFamily="18" charset="0"/>
              </a:rPr>
            </a:br>
            <a:r>
              <a:rPr lang="en-US" sz="800" dirty="0">
                <a:latin typeface="Times New Roman" panose="02020603050405020304" pitchFamily="18" charset="0"/>
                <a:cs typeface="Times New Roman" panose="02020603050405020304" pitchFamily="18" charset="0"/>
              </a:rPr>
              <a:t>b. Nitrogen is used to build proteins and nucleic acids. Phosphorus is used to build nucleic acids and certain lipids.</a:t>
            </a:r>
            <a:endParaRPr lang="en-US" sz="800" kern="0" dirty="0">
              <a:solidFill>
                <a:srgbClr val="000000"/>
              </a:solidFill>
              <a:latin typeface="Times New Roman" panose="02020603050405020304" pitchFamily="18" charset="0"/>
              <a:cs typeface="Times New Roman" panose="02020603050405020304" pitchFamily="18" charset="0"/>
            </a:endParaRPr>
          </a:p>
        </p:txBody>
      </p:sp>
      <p:sp>
        <p:nvSpPr>
          <p:cNvPr id="5" name="Text Box 5">
            <a:extLst>
              <a:ext uri="{FF2B5EF4-FFF2-40B4-BE49-F238E27FC236}">
                <a16:creationId xmlns:a16="http://schemas.microsoft.com/office/drawing/2014/main" id="{6EA64B0D-7B9B-4B5C-8C8E-381128CB78FA}"/>
              </a:ext>
            </a:extLst>
          </p:cNvPr>
          <p:cNvSpPr txBox="1">
            <a:spLocks noChangeArrowheads="1"/>
          </p:cNvSpPr>
          <p:nvPr/>
        </p:nvSpPr>
        <p:spPr bwMode="auto">
          <a:xfrm>
            <a:off x="217488" y="2725738"/>
            <a:ext cx="879792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defRPr/>
            </a:pPr>
            <a:r>
              <a:rPr lang="en-US" altLang="en-US" sz="2800" b="1" dirty="0">
                <a:solidFill>
                  <a:schemeClr val="accent6">
                    <a:lumMod val="75000"/>
                  </a:schemeClr>
                </a:solidFill>
                <a:latin typeface="Comic Sans MS" panose="030F0702030302020204" pitchFamily="66" charset="0"/>
                <a:cs typeface="+mn-cs"/>
              </a:rPr>
              <a:t>Nitrogen fixing bacteria that live in the soil and form symbiotic relationships with legumes change nitrogen into ammonia. Nitrifying bacteria can change ammonia into nitrates/nitrites </a:t>
            </a:r>
          </a:p>
        </p:txBody>
      </p:sp>
      <p:pic>
        <p:nvPicPr>
          <p:cNvPr id="3" name="Picture 2">
            <a:extLst>
              <a:ext uri="{FF2B5EF4-FFF2-40B4-BE49-F238E27FC236}">
                <a16:creationId xmlns:a16="http://schemas.microsoft.com/office/drawing/2014/main" id="{D1985FEE-86DD-4E08-BDAD-53C6C1BCD7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8042" y="4485858"/>
            <a:ext cx="4518025"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3">
            <a:extLst>
              <a:ext uri="{FF2B5EF4-FFF2-40B4-BE49-F238E27FC236}">
                <a16:creationId xmlns:a16="http://schemas.microsoft.com/office/drawing/2014/main" id="{7DD69B65-66F6-4893-BC12-F82E4E2F657E}"/>
              </a:ext>
            </a:extLst>
          </p:cNvPr>
          <p:cNvSpPr>
            <a:spLocks noChangeArrowheads="1"/>
          </p:cNvSpPr>
          <p:nvPr/>
        </p:nvSpPr>
        <p:spPr bwMode="auto">
          <a:xfrm>
            <a:off x="381000" y="20638"/>
            <a:ext cx="7543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dirty="0">
                <a:solidFill>
                  <a:srgbClr val="CC3399"/>
                </a:solidFill>
              </a:rPr>
              <a:t>Image from: https://classconnection.s3.amazonaws.com/346/flashcards/709346/jpg/picture11321381932244.jpg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dissolve">
                                      <p:cBhvr>
                                        <p:cTn id="7" dur="500"/>
                                        <p:tgtEl>
                                          <p:spTgt spid="28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utoUpdateAnimBg="0"/>
      <p:bldP spid="2" grpId="0"/>
      <p:bldP spid="5"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99EE1020-DCFA-467D-816B-BD17ABA5B032}"/>
              </a:ext>
            </a:extLst>
          </p:cNvPr>
          <p:cNvSpPr>
            <a:spLocks noGrp="1" noChangeArrowheads="1"/>
          </p:cNvSpPr>
          <p:nvPr>
            <p:ph type="body" sz="half" idx="2"/>
          </p:nvPr>
        </p:nvSpPr>
        <p:spPr>
          <a:xfrm>
            <a:off x="685800" y="244475"/>
            <a:ext cx="7391400" cy="914400"/>
          </a:xfrm>
        </p:spPr>
        <p:txBody>
          <a:bodyPr/>
          <a:lstStyle/>
          <a:p>
            <a:pPr eaLnBrk="1" hangingPunct="1">
              <a:lnSpc>
                <a:spcPct val="90000"/>
              </a:lnSpc>
              <a:buFontTx/>
              <a:buNone/>
            </a:pPr>
            <a:r>
              <a:rPr lang="en-US" altLang="en-US" b="1" dirty="0">
                <a:latin typeface="Comic Sans MS" panose="030F0702030302020204" pitchFamily="66" charset="0"/>
              </a:rPr>
              <a:t>____________ is an important atom to living things because it can form bonds with 4 other atoms at once to make chains, rings, and many different kinds of molecules. </a:t>
            </a:r>
          </a:p>
        </p:txBody>
      </p:sp>
      <p:sp>
        <p:nvSpPr>
          <p:cNvPr id="141315" name="Text Box 3">
            <a:extLst>
              <a:ext uri="{FF2B5EF4-FFF2-40B4-BE49-F238E27FC236}">
                <a16:creationId xmlns:a16="http://schemas.microsoft.com/office/drawing/2014/main" id="{1B5029CF-03DC-4BAA-9E28-DDD64806FB43}"/>
              </a:ext>
            </a:extLst>
          </p:cNvPr>
          <p:cNvSpPr txBox="1">
            <a:spLocks noChangeArrowheads="1"/>
          </p:cNvSpPr>
          <p:nvPr/>
        </p:nvSpPr>
        <p:spPr bwMode="auto">
          <a:xfrm>
            <a:off x="1219200" y="153988"/>
            <a:ext cx="17059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Carbon</a:t>
            </a:r>
          </a:p>
        </p:txBody>
      </p:sp>
      <p:sp>
        <p:nvSpPr>
          <p:cNvPr id="103428" name="Text Box 4">
            <a:extLst>
              <a:ext uri="{FF2B5EF4-FFF2-40B4-BE49-F238E27FC236}">
                <a16:creationId xmlns:a16="http://schemas.microsoft.com/office/drawing/2014/main" id="{9B73010A-36DC-468C-80C4-4B00720C224F}"/>
              </a:ext>
            </a:extLst>
          </p:cNvPr>
          <p:cNvSpPr txBox="1">
            <a:spLocks noChangeArrowheads="1"/>
          </p:cNvSpPr>
          <p:nvPr/>
        </p:nvSpPr>
        <p:spPr bwMode="auto">
          <a:xfrm>
            <a:off x="690563" y="3124200"/>
            <a:ext cx="817884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Name 4 of the 6 atoms important</a:t>
            </a:r>
          </a:p>
          <a:p>
            <a:pPr eaLnBrk="1" hangingPunct="1">
              <a:spcBef>
                <a:spcPct val="0"/>
              </a:spcBef>
              <a:buFontTx/>
              <a:buNone/>
            </a:pPr>
            <a:r>
              <a:rPr lang="en-US" altLang="en-US" sz="3600" b="1" dirty="0">
                <a:latin typeface="Comic Sans MS" panose="030F0702030302020204" pitchFamily="66" charset="0"/>
              </a:rPr>
              <a:t> for making molecules used in cells.</a:t>
            </a:r>
            <a:endParaRPr lang="en-US" altLang="en-US" sz="2800" b="1" dirty="0">
              <a:latin typeface="Comic Sans MS" panose="030F0702030302020204" pitchFamily="66" charset="0"/>
            </a:endParaRPr>
          </a:p>
        </p:txBody>
      </p:sp>
      <p:sp>
        <p:nvSpPr>
          <p:cNvPr id="141317" name="Text Box 5">
            <a:extLst>
              <a:ext uri="{FF2B5EF4-FFF2-40B4-BE49-F238E27FC236}">
                <a16:creationId xmlns:a16="http://schemas.microsoft.com/office/drawing/2014/main" id="{791478B6-9D9C-4494-B190-645601E7CB84}"/>
              </a:ext>
            </a:extLst>
          </p:cNvPr>
          <p:cNvSpPr txBox="1">
            <a:spLocks noChangeArrowheads="1"/>
          </p:cNvSpPr>
          <p:nvPr/>
        </p:nvSpPr>
        <p:spPr bwMode="auto">
          <a:xfrm>
            <a:off x="990600" y="4267200"/>
            <a:ext cx="7848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CHNOPS-</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Carbon, hydrogen, nitrogen, oxygen, phosphorus, OR sulfur </a:t>
            </a:r>
          </a:p>
        </p:txBody>
      </p:sp>
      <p:sp>
        <p:nvSpPr>
          <p:cNvPr id="2" name="Rectangle 1">
            <a:extLst>
              <a:ext uri="{FF2B5EF4-FFF2-40B4-BE49-F238E27FC236}">
                <a16:creationId xmlns:a16="http://schemas.microsoft.com/office/drawing/2014/main" id="{1F455A0A-5FA0-423F-9D1E-96BC9DCA8C84}"/>
              </a:ext>
            </a:extLst>
          </p:cNvPr>
          <p:cNvSpPr/>
          <p:nvPr/>
        </p:nvSpPr>
        <p:spPr>
          <a:xfrm>
            <a:off x="73025" y="6008688"/>
            <a:ext cx="9525000" cy="831850"/>
          </a:xfrm>
          <a:prstGeom prst="rect">
            <a:avLst/>
          </a:prstGeom>
        </p:spPr>
        <p:txBody>
          <a:bodyPr>
            <a:spAutoFit/>
          </a:bodyPr>
          <a:lstStyle/>
          <a:p>
            <a:pPr>
              <a:defRPr/>
            </a:pPr>
            <a:r>
              <a:rPr lang="en-US" sz="1200" b="1" i="1" kern="0" dirty="0">
                <a:solidFill>
                  <a:srgbClr val="000000"/>
                </a:solidFill>
                <a:latin typeface="Times New Roman"/>
              </a:rPr>
              <a:t>Essential knowledge 2.A.3: Organisms must exchange matter with the environment to grow, reproduce and maintain organization. </a:t>
            </a:r>
            <a:br>
              <a:rPr lang="en-US" sz="1200" kern="0" dirty="0">
                <a:solidFill>
                  <a:srgbClr val="000000"/>
                </a:solidFill>
                <a:latin typeface="Times New Roman"/>
              </a:rPr>
            </a:br>
            <a:r>
              <a:rPr lang="en-US" sz="1200" kern="0" dirty="0">
                <a:solidFill>
                  <a:srgbClr val="000000"/>
                </a:solidFill>
                <a:latin typeface="Times New Roman"/>
              </a:rPr>
              <a:t>a. Molecules and atoms from the environment are necessary to build new molecules. </a:t>
            </a:r>
            <a:br>
              <a:rPr lang="en-US" sz="1200" kern="0" dirty="0">
                <a:solidFill>
                  <a:srgbClr val="000000"/>
                </a:solidFill>
                <a:latin typeface="Times New Roman"/>
              </a:rPr>
            </a:br>
            <a:r>
              <a:rPr lang="en-US" sz="1200" kern="0" dirty="0">
                <a:solidFill>
                  <a:srgbClr val="000000"/>
                </a:solidFill>
                <a:latin typeface="Times New Roman"/>
              </a:rPr>
              <a:t>        </a:t>
            </a:r>
            <a:r>
              <a:rPr lang="en-US" sz="1200" i="1" kern="0" dirty="0">
                <a:solidFill>
                  <a:srgbClr val="000000"/>
                </a:solidFill>
                <a:latin typeface="Times New Roman"/>
              </a:rPr>
              <a:t>Evidence of student learning is a demonstrated understanding of each of the following: </a:t>
            </a:r>
            <a:br>
              <a:rPr lang="en-US" sz="1200" kern="0" dirty="0">
                <a:solidFill>
                  <a:srgbClr val="000000"/>
                </a:solidFill>
                <a:latin typeface="Times New Roman"/>
              </a:rPr>
            </a:br>
            <a:r>
              <a:rPr lang="en-US" sz="1200" kern="0" dirty="0">
                <a:solidFill>
                  <a:srgbClr val="000000"/>
                </a:solidFill>
                <a:latin typeface="Times New Roman"/>
              </a:rPr>
              <a:t>        1. Carbon moves from the environment to organisms where it is used to build carbohydrates, proteins, lipids or nucleic acids.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dissolve">
                                      <p:cBhvr>
                                        <p:cTn id="7" dur="500"/>
                                        <p:tgtEl>
                                          <p:spTgt spid="141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1317"/>
                                        </p:tgtEl>
                                        <p:attrNameLst>
                                          <p:attrName>style.visibility</p:attrName>
                                        </p:attrNameLst>
                                      </p:cBhvr>
                                      <p:to>
                                        <p:strVal val="visible"/>
                                      </p:to>
                                    </p:set>
                                    <p:animEffect transition="in" filter="circle(in)">
                                      <p:cBhvr>
                                        <p:cTn id="12" dur="2000"/>
                                        <p:tgtEl>
                                          <p:spTgt spid="14131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autoUpdateAnimBg="0"/>
      <p:bldP spid="141317" grpId="0"/>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0CBB26B6-ED46-45D3-BBBE-3C4DF30489F3}"/>
              </a:ext>
            </a:extLst>
          </p:cNvPr>
          <p:cNvSpPr>
            <a:spLocks noGrp="1" noChangeArrowheads="1"/>
          </p:cNvSpPr>
          <p:nvPr>
            <p:ph type="body" sz="half" idx="2"/>
          </p:nvPr>
        </p:nvSpPr>
        <p:spPr>
          <a:xfrm>
            <a:off x="114300" y="193963"/>
            <a:ext cx="7772400" cy="1219200"/>
          </a:xfrm>
        </p:spPr>
        <p:txBody>
          <a:bodyPr/>
          <a:lstStyle/>
          <a:p>
            <a:pPr eaLnBrk="1" hangingPunct="1">
              <a:lnSpc>
                <a:spcPct val="90000"/>
              </a:lnSpc>
              <a:buFontTx/>
              <a:buNone/>
            </a:pPr>
            <a:r>
              <a:rPr lang="en-US" altLang="en-US" b="1" dirty="0">
                <a:latin typeface="Comic Sans MS" panose="030F0702030302020204" pitchFamily="66" charset="0"/>
              </a:rPr>
              <a:t>Double stranded nucleic acid molecule</a:t>
            </a:r>
          </a:p>
          <a:p>
            <a:pPr eaLnBrk="1" hangingPunct="1">
              <a:lnSpc>
                <a:spcPct val="90000"/>
              </a:lnSpc>
              <a:buFontTx/>
              <a:buNone/>
            </a:pPr>
            <a:r>
              <a:rPr lang="en-US" altLang="en-US" b="1" dirty="0">
                <a:latin typeface="Comic Sans MS" panose="030F0702030302020204" pitchFamily="66" charset="0"/>
              </a:rPr>
              <a:t>containing A, T, C, G nitrogen bases</a:t>
            </a:r>
          </a:p>
          <a:p>
            <a:pPr eaLnBrk="1" hangingPunct="1">
              <a:lnSpc>
                <a:spcPct val="90000"/>
              </a:lnSpc>
              <a:buFontTx/>
              <a:buNone/>
            </a:pPr>
            <a:r>
              <a:rPr lang="en-US" altLang="en-US" b="1" dirty="0">
                <a:latin typeface="Comic Sans MS" panose="030F0702030302020204" pitchFamily="66" charset="0"/>
              </a:rPr>
              <a:t>found in chromosomes that stores</a:t>
            </a:r>
          </a:p>
          <a:p>
            <a:pPr eaLnBrk="1" hangingPunct="1">
              <a:lnSpc>
                <a:spcPct val="90000"/>
              </a:lnSpc>
              <a:buFontTx/>
              <a:buNone/>
            </a:pPr>
            <a:r>
              <a:rPr lang="en-US" altLang="en-US" b="1" dirty="0">
                <a:latin typeface="Comic Sans MS" panose="030F0702030302020204" pitchFamily="66" charset="0"/>
              </a:rPr>
              <a:t>genetic information  </a:t>
            </a:r>
          </a:p>
        </p:txBody>
      </p:sp>
      <p:sp>
        <p:nvSpPr>
          <p:cNvPr id="143363" name="Text Box 3">
            <a:extLst>
              <a:ext uri="{FF2B5EF4-FFF2-40B4-BE49-F238E27FC236}">
                <a16:creationId xmlns:a16="http://schemas.microsoft.com/office/drawing/2014/main" id="{FD656B94-DE40-4997-B658-B4006BA4714E}"/>
              </a:ext>
            </a:extLst>
          </p:cNvPr>
          <p:cNvSpPr txBox="1">
            <a:spLocks noChangeArrowheads="1"/>
          </p:cNvSpPr>
          <p:nvPr/>
        </p:nvSpPr>
        <p:spPr bwMode="auto">
          <a:xfrm>
            <a:off x="4724400" y="1690965"/>
            <a:ext cx="13468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DNA</a:t>
            </a:r>
          </a:p>
        </p:txBody>
      </p:sp>
      <p:sp>
        <p:nvSpPr>
          <p:cNvPr id="104452" name="Text Box 4">
            <a:extLst>
              <a:ext uri="{FF2B5EF4-FFF2-40B4-BE49-F238E27FC236}">
                <a16:creationId xmlns:a16="http://schemas.microsoft.com/office/drawing/2014/main" id="{CF65D984-06C4-41D8-8BBC-D4126D4DD8A5}"/>
              </a:ext>
            </a:extLst>
          </p:cNvPr>
          <p:cNvSpPr txBox="1">
            <a:spLocks noChangeArrowheads="1"/>
          </p:cNvSpPr>
          <p:nvPr/>
        </p:nvSpPr>
        <p:spPr bwMode="auto">
          <a:xfrm>
            <a:off x="304800" y="2676653"/>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Macromolecule made by joining MANY sugar molecules together in a chain</a:t>
            </a:r>
            <a:endParaRPr lang="en-US" altLang="en-US" sz="1800" b="1" dirty="0">
              <a:latin typeface="Comic Sans MS" panose="030F0702030302020204" pitchFamily="66" charset="0"/>
            </a:endParaRPr>
          </a:p>
        </p:txBody>
      </p:sp>
      <p:sp>
        <p:nvSpPr>
          <p:cNvPr id="143365" name="Text Box 5">
            <a:extLst>
              <a:ext uri="{FF2B5EF4-FFF2-40B4-BE49-F238E27FC236}">
                <a16:creationId xmlns:a16="http://schemas.microsoft.com/office/drawing/2014/main" id="{73C0A016-0E39-45A4-9B54-C78C9EA9E19B}"/>
              </a:ext>
            </a:extLst>
          </p:cNvPr>
          <p:cNvSpPr txBox="1">
            <a:spLocks noChangeArrowheads="1"/>
          </p:cNvSpPr>
          <p:nvPr/>
        </p:nvSpPr>
        <p:spPr bwMode="auto">
          <a:xfrm>
            <a:off x="632791" y="4475682"/>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polysaccharide</a:t>
            </a:r>
          </a:p>
        </p:txBody>
      </p:sp>
      <p:grpSp>
        <p:nvGrpSpPr>
          <p:cNvPr id="3" name="Group 2">
            <a:extLst>
              <a:ext uri="{FF2B5EF4-FFF2-40B4-BE49-F238E27FC236}">
                <a16:creationId xmlns:a16="http://schemas.microsoft.com/office/drawing/2014/main" id="{0769E0F5-282F-433D-852F-CAD16038499E}"/>
              </a:ext>
            </a:extLst>
          </p:cNvPr>
          <p:cNvGrpSpPr/>
          <p:nvPr/>
        </p:nvGrpSpPr>
        <p:grpSpPr>
          <a:xfrm>
            <a:off x="4343400" y="3841257"/>
            <a:ext cx="4318000" cy="1421680"/>
            <a:chOff x="4343400" y="2882900"/>
            <a:chExt cx="4318000" cy="1421680"/>
          </a:xfrm>
        </p:grpSpPr>
        <p:sp>
          <p:nvSpPr>
            <p:cNvPr id="104454" name="Rectangle 6">
              <a:extLst>
                <a:ext uri="{FF2B5EF4-FFF2-40B4-BE49-F238E27FC236}">
                  <a16:creationId xmlns:a16="http://schemas.microsoft.com/office/drawing/2014/main" id="{F8797604-BB95-4E3F-97D0-E271F3B34F61}"/>
                </a:ext>
              </a:extLst>
            </p:cNvPr>
            <p:cNvSpPr>
              <a:spLocks noChangeArrowheads="1"/>
            </p:cNvSpPr>
            <p:nvPr/>
          </p:nvSpPr>
          <p:spPr bwMode="auto">
            <a:xfrm>
              <a:off x="5029200" y="4060105"/>
              <a:ext cx="34274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CC0099"/>
                  </a:solidFill>
                  <a:latin typeface="Arial" panose="020B0604020202020204" pitchFamily="34" charset="0"/>
                </a:rPr>
                <a:t>http://web.mit.edu/esgbio/www/lm/sugars/sugars.html</a:t>
              </a:r>
            </a:p>
          </p:txBody>
        </p:sp>
        <p:pic>
          <p:nvPicPr>
            <p:cNvPr id="104455" name="Picture 7" descr="amylose">
              <a:extLst>
                <a:ext uri="{FF2B5EF4-FFF2-40B4-BE49-F238E27FC236}">
                  <a16:creationId xmlns:a16="http://schemas.microsoft.com/office/drawing/2014/main" id="{5676D6C5-F997-49F1-A5B3-99309F8B9DA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30936"/>
            <a:stretch>
              <a:fillRect/>
            </a:stretch>
          </p:blipFill>
          <p:spPr bwMode="auto">
            <a:xfrm>
              <a:off x="4343400" y="2882900"/>
              <a:ext cx="4318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03E8152E-845A-4709-8301-73173AC8A2E3}"/>
              </a:ext>
            </a:extLst>
          </p:cNvPr>
          <p:cNvSpPr/>
          <p:nvPr/>
        </p:nvSpPr>
        <p:spPr>
          <a:xfrm>
            <a:off x="0" y="6581775"/>
            <a:ext cx="9144000" cy="276999"/>
          </a:xfrm>
          <a:prstGeom prst="rect">
            <a:avLst/>
          </a:prstGeom>
        </p:spPr>
        <p:txBody>
          <a:bodyPr>
            <a:spAutoFit/>
          </a:bodyPr>
          <a:lstStyle/>
          <a:p>
            <a:pPr eaLnBrk="1" hangingPunct="1"/>
            <a:r>
              <a:rPr lang="en-US" altLang="en-US" sz="12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3"/>
                                        </p:tgtEl>
                                        <p:attrNameLst>
                                          <p:attrName>style.visibility</p:attrName>
                                        </p:attrNameLst>
                                      </p:cBhvr>
                                      <p:to>
                                        <p:strVal val="visible"/>
                                      </p:to>
                                    </p:set>
                                    <p:animEffect transition="in" filter="dissolve">
                                      <p:cBhvr>
                                        <p:cTn id="7" dur="500"/>
                                        <p:tgtEl>
                                          <p:spTgt spid="143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gtEl>
                                        <p:attrNameLst>
                                          <p:attrName>style.visibility</p:attrName>
                                        </p:attrNameLst>
                                      </p:cBhvr>
                                      <p:to>
                                        <p:strVal val="visible"/>
                                      </p:to>
                                    </p:set>
                                    <p:animEffect transition="in" filter="dissolve">
                                      <p:cBhvr>
                                        <p:cTn id="12" dur="500"/>
                                        <p:tgtEl>
                                          <p:spTgt spid="14336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autoUpdateAnimBg="0"/>
      <p:bldP spid="143365" grpId="0" autoUpdateAnimBg="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67BA4F00-80B9-47BC-9977-8EA9B2953B71}"/>
              </a:ext>
            </a:extLst>
          </p:cNvPr>
          <p:cNvSpPr>
            <a:spLocks noChangeArrowheads="1"/>
          </p:cNvSpPr>
          <p:nvPr/>
        </p:nvSpPr>
        <p:spPr bwMode="auto">
          <a:xfrm>
            <a:off x="22225" y="76200"/>
            <a:ext cx="8991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Chemical reaction in which a molecule </a:t>
            </a:r>
          </a:p>
          <a:p>
            <a:pPr eaLnBrk="1" hangingPunct="1">
              <a:spcBef>
                <a:spcPct val="0"/>
              </a:spcBef>
              <a:buFontTx/>
              <a:buNone/>
            </a:pPr>
            <a:r>
              <a:rPr lang="en-US" altLang="en-US" sz="3600" b="1" dirty="0">
                <a:latin typeface="Comic Sans MS" panose="030F0702030302020204" pitchFamily="66" charset="0"/>
              </a:rPr>
              <a:t>is broken apart by the addition of the </a:t>
            </a:r>
          </a:p>
          <a:p>
            <a:pPr eaLnBrk="1" hangingPunct="1">
              <a:spcBef>
                <a:spcPct val="0"/>
              </a:spcBef>
              <a:buFontTx/>
              <a:buNone/>
            </a:pPr>
            <a:r>
              <a:rPr lang="en-US" altLang="en-US" sz="3600" b="1" dirty="0">
                <a:latin typeface="Comic Sans MS" panose="030F0702030302020204" pitchFamily="66" charset="0"/>
              </a:rPr>
              <a:t>H and OH from a water molecule</a:t>
            </a:r>
            <a:r>
              <a:rPr lang="en-US" altLang="en-US" sz="4000" dirty="0">
                <a:latin typeface="Comic Sans MS" panose="030F0702030302020204" pitchFamily="66" charset="0"/>
              </a:rPr>
              <a:t> </a:t>
            </a:r>
          </a:p>
        </p:txBody>
      </p:sp>
      <p:sp>
        <p:nvSpPr>
          <p:cNvPr id="10243" name="Rectangle 2">
            <a:extLst>
              <a:ext uri="{FF2B5EF4-FFF2-40B4-BE49-F238E27FC236}">
                <a16:creationId xmlns:a16="http://schemas.microsoft.com/office/drawing/2014/main" id="{D3D2BD5E-7368-40BD-9C74-81F37627E836}"/>
              </a:ext>
            </a:extLst>
          </p:cNvPr>
          <p:cNvSpPr>
            <a:spLocks noChangeArrowheads="1"/>
          </p:cNvSpPr>
          <p:nvPr/>
        </p:nvSpPr>
        <p:spPr bwMode="auto">
          <a:xfrm>
            <a:off x="533400" y="-11113"/>
            <a:ext cx="8839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FF0066"/>
                </a:solidFill>
                <a:latin typeface="Arial" panose="020B0604020202020204" pitchFamily="34" charset="0"/>
                <a:cs typeface="Arial" panose="020B0604020202020204" pitchFamily="34" charset="0"/>
              </a:rPr>
              <a:t>Animation from: http://biologyclermont.info/wwwroot/graphics/lect1/carbon/hydrolysis%20anim.gif</a:t>
            </a:r>
          </a:p>
        </p:txBody>
      </p:sp>
      <p:pic>
        <p:nvPicPr>
          <p:cNvPr id="10244" name="Picture 3">
            <a:extLst>
              <a:ext uri="{FF2B5EF4-FFF2-40B4-BE49-F238E27FC236}">
                <a16:creationId xmlns:a16="http://schemas.microsoft.com/office/drawing/2014/main" id="{AB7CDD6C-E38D-4FE8-BDAB-4E844CF24C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19400"/>
            <a:ext cx="66087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1234AB40-0B3D-4D4C-9EBB-648D91D8E589}"/>
              </a:ext>
            </a:extLst>
          </p:cNvPr>
          <p:cNvGrpSpPr>
            <a:grpSpLocks/>
          </p:cNvGrpSpPr>
          <p:nvPr/>
        </p:nvGrpSpPr>
        <p:grpSpPr bwMode="auto">
          <a:xfrm>
            <a:off x="0" y="1876425"/>
            <a:ext cx="8970962" cy="4951570"/>
            <a:chOff x="401" y="1876425"/>
            <a:chExt cx="8971128" cy="4951740"/>
          </a:xfrm>
        </p:grpSpPr>
        <p:sp>
          <p:nvSpPr>
            <p:cNvPr id="10246" name="Rectangle 7">
              <a:extLst>
                <a:ext uri="{FF2B5EF4-FFF2-40B4-BE49-F238E27FC236}">
                  <a16:creationId xmlns:a16="http://schemas.microsoft.com/office/drawing/2014/main" id="{15C99296-598B-45C8-BFB4-BD3BEE3C1F2B}"/>
                </a:ext>
              </a:extLst>
            </p:cNvPr>
            <p:cNvSpPr>
              <a:spLocks noChangeArrowheads="1"/>
            </p:cNvSpPr>
            <p:nvPr/>
          </p:nvSpPr>
          <p:spPr bwMode="auto">
            <a:xfrm>
              <a:off x="2819400" y="1876425"/>
              <a:ext cx="26273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hydrolysis</a:t>
              </a:r>
            </a:p>
          </p:txBody>
        </p:sp>
        <p:sp>
          <p:nvSpPr>
            <p:cNvPr id="10247" name="Rectangle 4">
              <a:extLst>
                <a:ext uri="{FF2B5EF4-FFF2-40B4-BE49-F238E27FC236}">
                  <a16:creationId xmlns:a16="http://schemas.microsoft.com/office/drawing/2014/main" id="{92FEED0C-3570-4CD0-9194-3F3E9DCB1284}"/>
                </a:ext>
              </a:extLst>
            </p:cNvPr>
            <p:cNvSpPr>
              <a:spLocks noChangeArrowheads="1"/>
            </p:cNvSpPr>
            <p:nvPr/>
          </p:nvSpPr>
          <p:spPr bwMode="auto">
            <a:xfrm>
              <a:off x="401" y="6581936"/>
              <a:ext cx="8971128" cy="24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Arial" panose="020B0604020202020204" pitchFamily="34" charset="0"/>
                  <a:cs typeface="Arial" panose="020B0604020202020204" pitchFamily="34" charset="0"/>
                </a:rPr>
                <a:t>Essential Knowledge SYI 1.B.1 </a:t>
              </a:r>
              <a:r>
                <a:rPr lang="en-US" altLang="en-US" sz="1000" dirty="0"/>
                <a:t>Hydrolysis and dehydration synthesis are used to cleave and form covalent bonds between monomers.</a:t>
              </a:r>
              <a:endParaRPr lang="en-US" altLang="en-US" sz="1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487A562E-8EBA-4008-9C7B-AAC0E891BD6D}"/>
              </a:ext>
            </a:extLst>
          </p:cNvPr>
          <p:cNvSpPr>
            <a:spLocks noGrp="1" noChangeArrowheads="1"/>
          </p:cNvSpPr>
          <p:nvPr>
            <p:ph type="body" sz="half" idx="2"/>
          </p:nvPr>
        </p:nvSpPr>
        <p:spPr>
          <a:xfrm>
            <a:off x="685800" y="685800"/>
            <a:ext cx="7848600" cy="1676400"/>
          </a:xfrm>
        </p:spPr>
        <p:txBody>
          <a:bodyPr/>
          <a:lstStyle/>
          <a:p>
            <a:pPr eaLnBrk="1" hangingPunct="1">
              <a:lnSpc>
                <a:spcPct val="90000"/>
              </a:lnSpc>
              <a:buFontTx/>
              <a:buNone/>
            </a:pPr>
            <a:r>
              <a:rPr lang="en-US" altLang="en-US" b="1" dirty="0">
                <a:latin typeface="Comic Sans MS" panose="030F0702030302020204" pitchFamily="66" charset="0"/>
              </a:rPr>
              <a:t>Amino acid subunits join together</a:t>
            </a:r>
          </a:p>
          <a:p>
            <a:pPr eaLnBrk="1" hangingPunct="1">
              <a:lnSpc>
                <a:spcPct val="90000"/>
              </a:lnSpc>
              <a:buFontTx/>
              <a:buNone/>
            </a:pPr>
            <a:r>
              <a:rPr lang="en-US" altLang="en-US" b="1" dirty="0">
                <a:latin typeface="Comic Sans MS" panose="030F0702030302020204" pitchFamily="66" charset="0"/>
              </a:rPr>
              <a:t>to make _______________</a:t>
            </a:r>
          </a:p>
          <a:p>
            <a:pPr eaLnBrk="1" hangingPunct="1">
              <a:lnSpc>
                <a:spcPct val="90000"/>
              </a:lnSpc>
              <a:buFontTx/>
              <a:buNone/>
            </a:pPr>
            <a:r>
              <a:rPr lang="en-US" altLang="en-US" sz="2000" b="1" dirty="0">
                <a:latin typeface="Comic Sans MS" panose="030F0702030302020204" pitchFamily="66" charset="0"/>
              </a:rPr>
              <a:t>      Lipids       carbohydrates         nucleic         proteins</a:t>
            </a:r>
            <a:br>
              <a:rPr lang="en-US" altLang="en-US" sz="2000" b="1" dirty="0">
                <a:latin typeface="Comic Sans MS" panose="030F0702030302020204" pitchFamily="66" charset="0"/>
              </a:rPr>
            </a:br>
            <a:r>
              <a:rPr lang="en-US" altLang="en-US" sz="2000" b="1" dirty="0">
                <a:latin typeface="Comic Sans MS" panose="030F0702030302020204" pitchFamily="66" charset="0"/>
              </a:rPr>
              <a:t>                                          acids</a:t>
            </a:r>
          </a:p>
        </p:txBody>
      </p:sp>
      <p:sp>
        <p:nvSpPr>
          <p:cNvPr id="144387" name="Text Box 3">
            <a:extLst>
              <a:ext uri="{FF2B5EF4-FFF2-40B4-BE49-F238E27FC236}">
                <a16:creationId xmlns:a16="http://schemas.microsoft.com/office/drawing/2014/main" id="{20A65A02-5890-4D97-A411-AF00B858F351}"/>
              </a:ext>
            </a:extLst>
          </p:cNvPr>
          <p:cNvSpPr txBox="1">
            <a:spLocks noChangeArrowheads="1"/>
          </p:cNvSpPr>
          <p:nvPr/>
        </p:nvSpPr>
        <p:spPr bwMode="auto">
          <a:xfrm>
            <a:off x="2819400" y="1114425"/>
            <a:ext cx="1771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proteins</a:t>
            </a:r>
          </a:p>
        </p:txBody>
      </p:sp>
      <p:sp>
        <p:nvSpPr>
          <p:cNvPr id="105476" name="Text Box 4">
            <a:extLst>
              <a:ext uri="{FF2B5EF4-FFF2-40B4-BE49-F238E27FC236}">
                <a16:creationId xmlns:a16="http://schemas.microsoft.com/office/drawing/2014/main" id="{D1243471-59AC-4DDA-A56F-5380BEFE78C7}"/>
              </a:ext>
            </a:extLst>
          </p:cNvPr>
          <p:cNvSpPr txBox="1">
            <a:spLocks noChangeArrowheads="1"/>
          </p:cNvSpPr>
          <p:nvPr/>
        </p:nvSpPr>
        <p:spPr bwMode="auto">
          <a:xfrm>
            <a:off x="304800" y="3095625"/>
            <a:ext cx="8712642"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Adenine, Thymine, Cytosine, </a:t>
            </a:r>
            <a:br>
              <a:rPr lang="en-US" altLang="en-US" b="1" dirty="0">
                <a:latin typeface="Comic Sans MS" panose="030F0702030302020204" pitchFamily="66" charset="0"/>
              </a:rPr>
            </a:br>
            <a:r>
              <a:rPr lang="en-US" altLang="en-US" b="1" dirty="0">
                <a:latin typeface="Comic Sans MS" panose="030F0702030302020204" pitchFamily="66" charset="0"/>
              </a:rPr>
              <a:t>Guanine, and Uracil are used to make</a:t>
            </a:r>
            <a:br>
              <a:rPr lang="en-US" altLang="en-US" b="1" dirty="0">
                <a:latin typeface="Comic Sans MS" panose="030F0702030302020204" pitchFamily="66" charset="0"/>
              </a:rPr>
            </a:br>
            <a:r>
              <a:rPr lang="en-US" altLang="en-US" b="1" dirty="0">
                <a:latin typeface="Comic Sans MS" panose="030F0702030302020204" pitchFamily="66" charset="0"/>
              </a:rPr>
              <a:t>_____________________</a:t>
            </a: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r>
              <a:rPr lang="en-US" altLang="en-US" sz="2000" b="1" dirty="0">
                <a:latin typeface="Comic Sans MS" panose="030F0702030302020204" pitchFamily="66" charset="0"/>
              </a:rPr>
              <a:t>polysaccharides      amino acids           nucleotides            lipids</a:t>
            </a:r>
            <a:endParaRPr lang="en-US" altLang="en-US" sz="1600" b="1" dirty="0">
              <a:latin typeface="Comic Sans MS" panose="030F0702030302020204" pitchFamily="66" charset="0"/>
            </a:endParaRPr>
          </a:p>
        </p:txBody>
      </p:sp>
      <p:sp>
        <p:nvSpPr>
          <p:cNvPr id="144389" name="Text Box 5">
            <a:extLst>
              <a:ext uri="{FF2B5EF4-FFF2-40B4-BE49-F238E27FC236}">
                <a16:creationId xmlns:a16="http://schemas.microsoft.com/office/drawing/2014/main" id="{289F036F-7761-46BD-8F0F-60E74E67D181}"/>
              </a:ext>
            </a:extLst>
          </p:cNvPr>
          <p:cNvSpPr txBox="1">
            <a:spLocks noChangeArrowheads="1"/>
          </p:cNvSpPr>
          <p:nvPr/>
        </p:nvSpPr>
        <p:spPr bwMode="auto">
          <a:xfrm>
            <a:off x="1457319" y="3959890"/>
            <a:ext cx="449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Nucleotides</a:t>
            </a:r>
          </a:p>
        </p:txBody>
      </p:sp>
      <p:sp>
        <p:nvSpPr>
          <p:cNvPr id="2" name="Rectangle 1">
            <a:extLst>
              <a:ext uri="{FF2B5EF4-FFF2-40B4-BE49-F238E27FC236}">
                <a16:creationId xmlns:a16="http://schemas.microsoft.com/office/drawing/2014/main" id="{29E9A208-5D82-4D56-9643-FE8412108889}"/>
              </a:ext>
            </a:extLst>
          </p:cNvPr>
          <p:cNvSpPr/>
          <p:nvPr/>
        </p:nvSpPr>
        <p:spPr>
          <a:xfrm>
            <a:off x="76200" y="6581775"/>
            <a:ext cx="9067800" cy="276999"/>
          </a:xfrm>
          <a:prstGeom prst="rect">
            <a:avLst/>
          </a:prstGeom>
        </p:spPr>
        <p:txBody>
          <a:bodyPr>
            <a:spAutoFit/>
          </a:bodyPr>
          <a:lstStyle/>
          <a:p>
            <a:pPr eaLnBrk="1" hangingPunct="1"/>
            <a:r>
              <a:rPr lang="en-US" altLang="en-US" sz="12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4387"/>
                                        </p:tgtEl>
                                        <p:attrNameLst>
                                          <p:attrName>style.visibility</p:attrName>
                                        </p:attrNameLst>
                                      </p:cBhvr>
                                      <p:to>
                                        <p:strVal val="visible"/>
                                      </p:to>
                                    </p:set>
                                    <p:animEffect transition="in" filter="dissolve">
                                      <p:cBhvr>
                                        <p:cTn id="7" dur="500"/>
                                        <p:tgtEl>
                                          <p:spTgt spid="144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4389"/>
                                        </p:tgtEl>
                                        <p:attrNameLst>
                                          <p:attrName>style.visibility</p:attrName>
                                        </p:attrNameLst>
                                      </p:cBhvr>
                                      <p:to>
                                        <p:strVal val="visible"/>
                                      </p:to>
                                    </p:set>
                                    <p:animEffect transition="in" filter="dissolve">
                                      <p:cBhvr>
                                        <p:cTn id="12" dur="500"/>
                                        <p:tgtEl>
                                          <p:spTgt spid="1443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autoUpdateAnimBg="0"/>
      <p:bldP spid="144389" grpId="0" autoUpdateAnimBg="0"/>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FB8DD05-46D1-4DE3-9C13-F159C154A170}"/>
              </a:ext>
            </a:extLst>
          </p:cNvPr>
          <p:cNvSpPr>
            <a:spLocks noGrp="1" noChangeArrowheads="1"/>
          </p:cNvSpPr>
          <p:nvPr>
            <p:ph type="body" sz="half" idx="2"/>
          </p:nvPr>
        </p:nvSpPr>
        <p:spPr>
          <a:xfrm>
            <a:off x="228600" y="152400"/>
            <a:ext cx="8534400" cy="1600200"/>
          </a:xfrm>
        </p:spPr>
        <p:txBody>
          <a:bodyPr/>
          <a:lstStyle/>
          <a:p>
            <a:pPr eaLnBrk="1" hangingPunct="1">
              <a:buFontTx/>
              <a:buNone/>
            </a:pPr>
            <a:r>
              <a:rPr lang="en-US" altLang="en-US" sz="3600" b="1" dirty="0">
                <a:latin typeface="Comic Sans MS" panose="030F0702030302020204" pitchFamily="66" charset="0"/>
              </a:rPr>
              <a:t>Name 3 of the many functions of proteins that you learned about</a:t>
            </a:r>
          </a:p>
        </p:txBody>
      </p:sp>
      <p:sp>
        <p:nvSpPr>
          <p:cNvPr id="146435" name="Text Box 3">
            <a:extLst>
              <a:ext uri="{FF2B5EF4-FFF2-40B4-BE49-F238E27FC236}">
                <a16:creationId xmlns:a16="http://schemas.microsoft.com/office/drawing/2014/main" id="{43BD737E-B724-494F-A34D-65B975EFD72F}"/>
              </a:ext>
            </a:extLst>
          </p:cNvPr>
          <p:cNvSpPr txBox="1">
            <a:spLocks noChangeArrowheads="1"/>
          </p:cNvSpPr>
          <p:nvPr/>
        </p:nvSpPr>
        <p:spPr bwMode="auto">
          <a:xfrm>
            <a:off x="228600" y="1371600"/>
            <a:ext cx="89154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Act as enzymes</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Transport (Help move substances in &amp; out of cells) Help Synthesize other proteins (part of ribosomes)</a:t>
            </a:r>
          </a:p>
          <a:p>
            <a:pPr eaLnBrk="1" hangingPunct="1">
              <a:spcBef>
                <a:spcPct val="0"/>
              </a:spcBef>
              <a:buFontTx/>
              <a:buNone/>
            </a:pPr>
            <a:r>
              <a:rPr lang="en-US" altLang="en-US" sz="2400" b="1" dirty="0">
                <a:solidFill>
                  <a:schemeClr val="accent2"/>
                </a:solidFill>
                <a:latin typeface="Comic Sans MS" panose="030F0702030302020204" pitchFamily="66" charset="0"/>
              </a:rPr>
              <a:t>Movement (make up muscles, cytoskeleton, cilia/flagella)</a:t>
            </a:r>
          </a:p>
          <a:p>
            <a:pPr eaLnBrk="1" hangingPunct="1">
              <a:spcBef>
                <a:spcPct val="0"/>
              </a:spcBef>
              <a:buFontTx/>
              <a:buNone/>
            </a:pPr>
            <a:r>
              <a:rPr lang="en-US" altLang="en-US" sz="2400" b="1" dirty="0">
                <a:solidFill>
                  <a:schemeClr val="accent2"/>
                </a:solidFill>
                <a:latin typeface="Comic Sans MS" panose="030F0702030302020204" pitchFamily="66" charset="0"/>
              </a:rPr>
              <a:t>Act as hormones (insulin)</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Help cells recognize self (glycoproteins)</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Structural (make cell membranes)</a:t>
            </a:r>
          </a:p>
          <a:p>
            <a:pPr eaLnBrk="1" hangingPunct="1">
              <a:spcBef>
                <a:spcPct val="0"/>
              </a:spcBef>
              <a:buFontTx/>
              <a:buNone/>
            </a:pPr>
            <a:r>
              <a:rPr lang="en-US" altLang="en-US" sz="2400" b="1" dirty="0">
                <a:solidFill>
                  <a:schemeClr val="accent2"/>
                </a:solidFill>
                <a:latin typeface="Comic Sans MS" panose="030F0702030302020204" pitchFamily="66" charset="0"/>
              </a:rPr>
              <a:t>Fight germs (antibodies)</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Carry oxygen in blood cells (hemoglobin)</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Control blood sugar (insulin)</a:t>
            </a:r>
          </a:p>
          <a:p>
            <a:pPr eaLnBrk="1" hangingPunct="1">
              <a:spcBef>
                <a:spcPct val="0"/>
              </a:spcBef>
              <a:buFontTx/>
              <a:buNone/>
            </a:pPr>
            <a:endParaRPr lang="en-US" altLang="en-US" sz="2400" b="1" dirty="0">
              <a:solidFill>
                <a:schemeClr val="accent2"/>
              </a:solidFill>
              <a:latin typeface="Comic Sans MS" panose="030F0702030302020204" pitchFamily="66" charset="0"/>
            </a:endParaRPr>
          </a:p>
          <a:p>
            <a:pPr eaLnBrk="1" hangingPunct="1">
              <a:spcBef>
                <a:spcPct val="0"/>
              </a:spcBef>
              <a:buFontTx/>
              <a:buNone/>
            </a:pPr>
            <a:r>
              <a:rPr lang="en-US" altLang="en-US" sz="2400" b="1" dirty="0">
                <a:solidFill>
                  <a:schemeClr val="accent2"/>
                </a:solidFill>
                <a:latin typeface="Comic Sans MS" panose="030F0702030302020204" pitchFamily="66" charset="0"/>
              </a:rPr>
              <a:t>There are many more . . . </a:t>
            </a:r>
          </a:p>
          <a:p>
            <a:pPr eaLnBrk="1" hangingPunct="1">
              <a:spcBef>
                <a:spcPct val="0"/>
              </a:spcBef>
              <a:buFontTx/>
              <a:buNone/>
            </a:pPr>
            <a:endParaRPr lang="en-US" altLang="en-US" sz="2800" b="1" dirty="0">
              <a:solidFill>
                <a:schemeClr val="accent2"/>
              </a:solidFill>
            </a:endParaRPr>
          </a:p>
        </p:txBody>
      </p:sp>
      <p:sp>
        <p:nvSpPr>
          <p:cNvPr id="2" name="Rectangle 1">
            <a:extLst>
              <a:ext uri="{FF2B5EF4-FFF2-40B4-BE49-F238E27FC236}">
                <a16:creationId xmlns:a16="http://schemas.microsoft.com/office/drawing/2014/main" id="{B9A3C4DA-853F-495B-BF4F-1A5C4BD8800E}"/>
              </a:ext>
            </a:extLst>
          </p:cNvPr>
          <p:cNvSpPr/>
          <p:nvPr/>
        </p:nvSpPr>
        <p:spPr>
          <a:xfrm>
            <a:off x="0" y="6488668"/>
            <a:ext cx="9067800" cy="261610"/>
          </a:xfrm>
          <a:prstGeom prst="rect">
            <a:avLst/>
          </a:prstGeom>
        </p:spPr>
        <p:txBody>
          <a:bodyPr wrap="square">
            <a:spAutoFit/>
          </a:bodyPr>
          <a:lstStyle/>
          <a:p>
            <a:r>
              <a:rPr lang="en-US" sz="1100" dirty="0">
                <a:solidFill>
                  <a:prstClr val="black"/>
                </a:solidFill>
                <a:latin typeface="Calibri" panose="020F0502020204030204"/>
              </a:rPr>
              <a:t>SP 1 C. Explain biological concepts, processes, and/or models in applied contexts</a:t>
            </a:r>
            <a:endParaRPr lang="en-US" sz="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5"/>
                                        </p:tgtEl>
                                        <p:attrNameLst>
                                          <p:attrName>style.visibility</p:attrName>
                                        </p:attrNameLst>
                                      </p:cBhvr>
                                      <p:to>
                                        <p:strVal val="visible"/>
                                      </p:to>
                                    </p:set>
                                    <p:animEffect transition="in" filter="dissolve">
                                      <p:cBhvr>
                                        <p:cTn id="7" dur="500"/>
                                        <p:tgtEl>
                                          <p:spTgt spid="146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166914" name="Picture 2" descr=" : ">
            <a:extLst>
              <a:ext uri="{FF2B5EF4-FFF2-40B4-BE49-F238E27FC236}">
                <a16:creationId xmlns:a16="http://schemas.microsoft.com/office/drawing/2014/main" id="{CB6DCF34-9E17-460E-85D1-A19516A4A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981200"/>
            <a:ext cx="8661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Rectangle 1">
            <a:extLst>
              <a:ext uri="{FF2B5EF4-FFF2-40B4-BE49-F238E27FC236}">
                <a16:creationId xmlns:a16="http://schemas.microsoft.com/office/drawing/2014/main" id="{2AF9560D-7C4C-4473-A878-61B068C5CD4B}"/>
              </a:ext>
            </a:extLst>
          </p:cNvPr>
          <p:cNvSpPr>
            <a:spLocks noChangeArrowheads="1"/>
          </p:cNvSpPr>
          <p:nvPr/>
        </p:nvSpPr>
        <p:spPr bwMode="auto">
          <a:xfrm>
            <a:off x="63500" y="23813"/>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Comic Sans MS" panose="030F0702030302020204" pitchFamily="66" charset="0"/>
              </a:defRPr>
            </a:lvl1pPr>
            <a:lvl2pPr marL="742950" indent="-285750">
              <a:defRPr sz="4000">
                <a:solidFill>
                  <a:schemeClr val="tx1"/>
                </a:solidFill>
                <a:latin typeface="Comic Sans MS" panose="030F0702030302020204" pitchFamily="66" charset="0"/>
              </a:defRPr>
            </a:lvl2pPr>
            <a:lvl3pPr marL="1143000" indent="-228600">
              <a:defRPr sz="4000">
                <a:solidFill>
                  <a:schemeClr val="tx1"/>
                </a:solidFill>
                <a:latin typeface="Comic Sans MS" panose="030F0702030302020204" pitchFamily="66" charset="0"/>
              </a:defRPr>
            </a:lvl3pPr>
            <a:lvl4pPr marL="1600200" indent="-228600">
              <a:defRPr sz="4000">
                <a:solidFill>
                  <a:schemeClr val="tx1"/>
                </a:solidFill>
                <a:latin typeface="Comic Sans MS" panose="030F0702030302020204" pitchFamily="66" charset="0"/>
              </a:defRPr>
            </a:lvl4pPr>
            <a:lvl5pPr marL="2057400" indent="-228600">
              <a:defRPr sz="4000">
                <a:solidFill>
                  <a:schemeClr val="tx1"/>
                </a:solidFill>
                <a:latin typeface="Comic Sans MS" panose="030F0702030302020204" pitchFamily="66" charset="0"/>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defRPr>
            </a:lvl9pPr>
          </a:lstStyle>
          <a:p>
            <a:pPr eaLnBrk="1" hangingPunct="1"/>
            <a:r>
              <a:rPr lang="en-US" altLang="en-US" sz="1400" dirty="0">
                <a:solidFill>
                  <a:srgbClr val="D60093"/>
                </a:solidFill>
              </a:rPr>
              <a:t>http://img1.rnkr-static.com/list_img_v2/7630/2427630/full/funny-science-puns.jpg</a:t>
            </a:r>
          </a:p>
        </p:txBody>
      </p:sp>
      <p:sp>
        <p:nvSpPr>
          <p:cNvPr id="166916" name="TextBox 3">
            <a:extLst>
              <a:ext uri="{FF2B5EF4-FFF2-40B4-BE49-F238E27FC236}">
                <a16:creationId xmlns:a16="http://schemas.microsoft.com/office/drawing/2014/main" id="{5141215B-67E6-4444-96DF-E047986D37AB}"/>
              </a:ext>
            </a:extLst>
          </p:cNvPr>
          <p:cNvSpPr txBox="1">
            <a:spLocks noChangeArrowheads="1"/>
          </p:cNvSpPr>
          <p:nvPr/>
        </p:nvSpPr>
        <p:spPr bwMode="auto">
          <a:xfrm>
            <a:off x="2438400" y="484187"/>
            <a:ext cx="3419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Comic Sans MS" panose="030F0702030302020204" pitchFamily="66" charset="0"/>
              </a:defRPr>
            </a:lvl1pPr>
            <a:lvl2pPr marL="742950" indent="-285750">
              <a:defRPr sz="4000">
                <a:solidFill>
                  <a:schemeClr val="tx1"/>
                </a:solidFill>
                <a:latin typeface="Comic Sans MS" panose="030F0702030302020204" pitchFamily="66" charset="0"/>
              </a:defRPr>
            </a:lvl2pPr>
            <a:lvl3pPr marL="1143000" indent="-228600">
              <a:defRPr sz="4000">
                <a:solidFill>
                  <a:schemeClr val="tx1"/>
                </a:solidFill>
                <a:latin typeface="Comic Sans MS" panose="030F0702030302020204" pitchFamily="66" charset="0"/>
              </a:defRPr>
            </a:lvl3pPr>
            <a:lvl4pPr marL="1600200" indent="-228600">
              <a:defRPr sz="4000">
                <a:solidFill>
                  <a:schemeClr val="tx1"/>
                </a:solidFill>
                <a:latin typeface="Comic Sans MS" panose="030F0702030302020204" pitchFamily="66" charset="0"/>
              </a:defRPr>
            </a:lvl4pPr>
            <a:lvl5pPr marL="2057400" indent="-228600">
              <a:defRPr sz="4000">
                <a:solidFill>
                  <a:schemeClr val="tx1"/>
                </a:solidFill>
                <a:latin typeface="Comic Sans MS" panose="030F0702030302020204" pitchFamily="66" charset="0"/>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defRPr>
            </a:lvl9pPr>
          </a:lstStyle>
          <a:p>
            <a:pPr eaLnBrk="1" hangingPunct="1"/>
            <a:r>
              <a:rPr lang="en-US" altLang="en-US" dirty="0"/>
              <a:t>Take a break!</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9634" name="Picture 1">
            <a:extLst>
              <a:ext uri="{FF2B5EF4-FFF2-40B4-BE49-F238E27FC236}">
                <a16:creationId xmlns:a16="http://schemas.microsoft.com/office/drawing/2014/main" id="{DB2FE9CE-6360-47DD-A9A6-7E92D3C79A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601980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1">
            <a:extLst>
              <a:ext uri="{FF2B5EF4-FFF2-40B4-BE49-F238E27FC236}">
                <a16:creationId xmlns:a16="http://schemas.microsoft.com/office/drawing/2014/main" id="{0AC4B372-DA2E-42F7-9CA4-2729F2CFA7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98062"/>
            <a:ext cx="6831012"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1">
            <a:extLst>
              <a:ext uri="{FF2B5EF4-FFF2-40B4-BE49-F238E27FC236}">
                <a16:creationId xmlns:a16="http://schemas.microsoft.com/office/drawing/2014/main" id="{BF247949-0E27-4602-81FB-DA1CC05C09D7}"/>
              </a:ext>
            </a:extLst>
          </p:cNvPr>
          <p:cNvSpPr>
            <a:spLocks noChangeArrowheads="1"/>
          </p:cNvSpPr>
          <p:nvPr/>
        </p:nvSpPr>
        <p:spPr bwMode="auto">
          <a:xfrm>
            <a:off x="0" y="5506561"/>
            <a:ext cx="91265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i="1" dirty="0">
                <a:latin typeface="+mn-lt"/>
                <a:cs typeface="Arial" panose="020B0604020202020204" pitchFamily="34" charset="0"/>
              </a:rPr>
              <a:t>IST </a:t>
            </a:r>
            <a:r>
              <a:rPr lang="en-US" altLang="en-US" sz="1000" dirty="0">
                <a:latin typeface="+mn-lt"/>
              </a:rPr>
              <a:t>4.A.1.a. 1.  In nucleic acids, biological information is encoded in sequences of nucleotide monomers.  Each nucleotide has structural components: </a:t>
            </a:r>
            <a:br>
              <a:rPr lang="en-US" altLang="en-US" sz="1000" dirty="0">
                <a:latin typeface="+mn-lt"/>
              </a:rPr>
            </a:br>
            <a:r>
              <a:rPr lang="en-US" altLang="en-US" sz="1000" dirty="0">
                <a:latin typeface="+mn-lt"/>
              </a:rPr>
              <a:t>a five-carbon sugar (deoxyribose or ribose), a phosphate and a nitrogen base (adenine, thymine, guanine cytosine, or uracil).  DNA and RNA differ in function and differ slightly in structure, and these structural difference account for the differing functions.</a:t>
            </a:r>
          </a:p>
          <a:p>
            <a:pPr eaLnBrk="1" hangingPunct="1">
              <a:spcBef>
                <a:spcPct val="0"/>
              </a:spcBef>
              <a:buFontTx/>
              <a:buNone/>
            </a:pPr>
            <a:endParaRPr lang="en-US" altLang="en-US" sz="1000" dirty="0">
              <a:latin typeface="+mn-lt"/>
            </a:endParaRPr>
          </a:p>
          <a:p>
            <a:pPr eaLnBrk="1" hangingPunct="1">
              <a:spcBef>
                <a:spcPct val="0"/>
              </a:spcBef>
              <a:buFontTx/>
              <a:buNone/>
            </a:pPr>
            <a:r>
              <a:rPr lang="en-US" altLang="en-US" sz="1000" dirty="0">
                <a:latin typeface="+mn-lt"/>
              </a:rPr>
              <a:t>IST 3.A.1.b DNA and RNA molecules have structural similarities and differences that define function.</a:t>
            </a:r>
            <a:br>
              <a:rPr lang="en-US" altLang="en-US" sz="1000" dirty="0">
                <a:latin typeface="+mn-lt"/>
              </a:rPr>
            </a:br>
            <a:r>
              <a:rPr lang="en-US" altLang="en-US" sz="1000" dirty="0">
                <a:latin typeface="+mn-lt"/>
              </a:rPr>
              <a:t>          2. The basic structural differences include: </a:t>
            </a:r>
            <a:br>
              <a:rPr lang="en-US" altLang="en-US" sz="1000" dirty="0">
                <a:latin typeface="+mn-lt"/>
              </a:rPr>
            </a:br>
            <a:r>
              <a:rPr lang="en-US" altLang="en-US" sz="1000" dirty="0">
                <a:latin typeface="+mn-lt"/>
              </a:rPr>
              <a:t>            I DNA contains deoxyribose (RNA contains ribose)</a:t>
            </a:r>
            <a:br>
              <a:rPr lang="en-US" altLang="en-US" sz="1000" dirty="0">
                <a:latin typeface="+mn-lt"/>
              </a:rPr>
            </a:br>
            <a:r>
              <a:rPr lang="en-US" altLang="en-US" sz="1000" dirty="0">
                <a:latin typeface="+mn-lt"/>
              </a:rPr>
              <a:t>            Ii RNA contains uracil in lieu of thymine in DNA</a:t>
            </a:r>
          </a:p>
          <a:p>
            <a:pPr eaLnBrk="1" hangingPunct="1">
              <a:spcBef>
                <a:spcPct val="0"/>
              </a:spcBef>
              <a:buFontTx/>
              <a:buNone/>
            </a:pPr>
            <a:endParaRPr lang="en-US" altLang="en-US" sz="1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A410E55-6A56-4409-A6C4-3AA9B9B5C808}"/>
              </a:ext>
            </a:extLst>
          </p:cNvPr>
          <p:cNvSpPr/>
          <p:nvPr/>
        </p:nvSpPr>
        <p:spPr>
          <a:xfrm>
            <a:off x="-8732" y="-39945"/>
            <a:ext cx="9152732" cy="954107"/>
          </a:xfrm>
          <a:prstGeom prst="rect">
            <a:avLst/>
          </a:prstGeom>
        </p:spPr>
        <p:txBody>
          <a:bodyPr wrap="square">
            <a:spAutoFit/>
          </a:bodyPr>
          <a:lstStyle/>
          <a:p>
            <a:pPr eaLnBrk="1" hangingPunct="1"/>
            <a:r>
              <a:rPr lang="en-US" altLang="en-US" sz="2800" dirty="0"/>
              <a:t>Circle the parts of this subunit that make the backbone of a DNA molecule</a:t>
            </a:r>
          </a:p>
        </p:txBody>
      </p:sp>
      <p:sp>
        <p:nvSpPr>
          <p:cNvPr id="9" name="Oval 8">
            <a:extLst>
              <a:ext uri="{FF2B5EF4-FFF2-40B4-BE49-F238E27FC236}">
                <a16:creationId xmlns:a16="http://schemas.microsoft.com/office/drawing/2014/main" id="{402C4DA4-83B3-4A15-88F5-B709537C2798}"/>
              </a:ext>
            </a:extLst>
          </p:cNvPr>
          <p:cNvSpPr/>
          <p:nvPr/>
        </p:nvSpPr>
        <p:spPr>
          <a:xfrm>
            <a:off x="4953000" y="850406"/>
            <a:ext cx="3916499" cy="4039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10635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barn(inVertical)">
                                      <p:cBhvr>
                                        <p:cTn id="12" dur="500"/>
                                        <p:tgtEl>
                                          <p:spTgt spid="69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37DBD802-D7DA-4A8C-A308-755A58DC7907}"/>
              </a:ext>
            </a:extLst>
          </p:cNvPr>
          <p:cNvSpPr>
            <a:spLocks noGrp="1" noChangeArrowheads="1"/>
          </p:cNvSpPr>
          <p:nvPr>
            <p:ph type="body" sz="half" idx="2"/>
          </p:nvPr>
        </p:nvSpPr>
        <p:spPr>
          <a:xfrm>
            <a:off x="0" y="152400"/>
            <a:ext cx="8839200" cy="3657600"/>
          </a:xfrm>
        </p:spPr>
        <p:txBody>
          <a:bodyPr/>
          <a:lstStyle/>
          <a:p>
            <a:pPr>
              <a:spcBef>
                <a:spcPct val="50000"/>
              </a:spcBef>
              <a:buFontTx/>
              <a:buNone/>
            </a:pPr>
            <a:r>
              <a:rPr lang="en-US" altLang="en-US" sz="3600" b="1" dirty="0">
                <a:solidFill>
                  <a:schemeClr val="tx2"/>
                </a:solidFill>
                <a:latin typeface="Comic Sans MS" panose="030F0702030302020204" pitchFamily="66" charset="0"/>
              </a:rPr>
              <a:t>Give an example of a molecule found in cell membranes that might have sugars attached</a:t>
            </a:r>
            <a:endParaRPr lang="en-US" altLang="en-US" sz="2800" b="1" dirty="0">
              <a:solidFill>
                <a:schemeClr val="tx2"/>
              </a:solidFill>
              <a:latin typeface="Comic Sans MS" panose="030F0702030302020204" pitchFamily="66" charset="0"/>
            </a:endParaRPr>
          </a:p>
        </p:txBody>
      </p:sp>
      <p:sp>
        <p:nvSpPr>
          <p:cNvPr id="151555" name="Text Box 3">
            <a:extLst>
              <a:ext uri="{FF2B5EF4-FFF2-40B4-BE49-F238E27FC236}">
                <a16:creationId xmlns:a16="http://schemas.microsoft.com/office/drawing/2014/main" id="{04AACBBF-230E-4B44-AE46-D0AB3E6A77B0}"/>
              </a:ext>
            </a:extLst>
          </p:cNvPr>
          <p:cNvSpPr txBox="1">
            <a:spLocks noChangeArrowheads="1"/>
          </p:cNvSpPr>
          <p:nvPr/>
        </p:nvSpPr>
        <p:spPr bwMode="auto">
          <a:xfrm>
            <a:off x="1558079" y="2137350"/>
            <a:ext cx="57230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glycoprotein or glycolipid</a:t>
            </a:r>
          </a:p>
        </p:txBody>
      </p:sp>
      <p:sp>
        <p:nvSpPr>
          <p:cNvPr id="107524" name="Text Box 4">
            <a:extLst>
              <a:ext uri="{FF2B5EF4-FFF2-40B4-BE49-F238E27FC236}">
                <a16:creationId xmlns:a16="http://schemas.microsoft.com/office/drawing/2014/main" id="{6FA7EB2A-3B5B-4452-9DBD-D7533CD3EF54}"/>
              </a:ext>
            </a:extLst>
          </p:cNvPr>
          <p:cNvSpPr txBox="1">
            <a:spLocks noChangeArrowheads="1"/>
          </p:cNvSpPr>
          <p:nvPr/>
        </p:nvSpPr>
        <p:spPr bwMode="auto">
          <a:xfrm>
            <a:off x="-529" y="3486834"/>
            <a:ext cx="9268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Give an example of a disaccharide sugar</a:t>
            </a:r>
            <a:endParaRPr lang="en-US" altLang="en-US" sz="2800" b="1" dirty="0">
              <a:latin typeface="Comic Sans MS" panose="030F0702030302020204" pitchFamily="66" charset="0"/>
            </a:endParaRPr>
          </a:p>
        </p:txBody>
      </p:sp>
      <p:sp>
        <p:nvSpPr>
          <p:cNvPr id="151557" name="Text Box 5">
            <a:extLst>
              <a:ext uri="{FF2B5EF4-FFF2-40B4-BE49-F238E27FC236}">
                <a16:creationId xmlns:a16="http://schemas.microsoft.com/office/drawing/2014/main" id="{8D2CAD26-7481-4E5B-AB45-1CC3886272B6}"/>
              </a:ext>
            </a:extLst>
          </p:cNvPr>
          <p:cNvSpPr txBox="1">
            <a:spLocks noChangeArrowheads="1"/>
          </p:cNvSpPr>
          <p:nvPr/>
        </p:nvSpPr>
        <p:spPr bwMode="auto">
          <a:xfrm>
            <a:off x="2027238" y="4176713"/>
            <a:ext cx="56689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Table sugar(sucrose)</a:t>
            </a:r>
            <a:br>
              <a:rPr lang="en-US" altLang="en-US" sz="3600" b="1" dirty="0">
                <a:solidFill>
                  <a:schemeClr val="accent2"/>
                </a:solidFill>
                <a:latin typeface="Comic Sans MS" panose="030F0702030302020204" pitchFamily="66" charset="0"/>
              </a:rPr>
            </a:br>
            <a:r>
              <a:rPr lang="en-US" altLang="en-US" sz="3600" b="1" dirty="0">
                <a:solidFill>
                  <a:schemeClr val="accent2"/>
                </a:solidFill>
                <a:latin typeface="Comic Sans MS" panose="030F0702030302020204" pitchFamily="66" charset="0"/>
              </a:rPr>
              <a:t>Lactose (milk sugar</a:t>
            </a:r>
            <a:r>
              <a:rPr lang="en-US" altLang="en-US" sz="3600" b="1" dirty="0">
                <a:solidFill>
                  <a:schemeClr val="accent2"/>
                </a:solidFill>
              </a:rPr>
              <a:t>)</a:t>
            </a:r>
          </a:p>
        </p:txBody>
      </p:sp>
      <p:sp>
        <p:nvSpPr>
          <p:cNvPr id="2" name="Rectangle 1">
            <a:extLst>
              <a:ext uri="{FF2B5EF4-FFF2-40B4-BE49-F238E27FC236}">
                <a16:creationId xmlns:a16="http://schemas.microsoft.com/office/drawing/2014/main" id="{F024A6AD-10FC-46AB-8375-42D4FB1BC6E9}"/>
              </a:ext>
            </a:extLst>
          </p:cNvPr>
          <p:cNvSpPr/>
          <p:nvPr/>
        </p:nvSpPr>
        <p:spPr>
          <a:xfrm>
            <a:off x="61913" y="6596063"/>
            <a:ext cx="9144000" cy="261937"/>
          </a:xfrm>
          <a:prstGeom prst="rect">
            <a:avLst/>
          </a:prstGeom>
        </p:spPr>
        <p:txBody>
          <a:bodyPr>
            <a:spAutoFit/>
          </a:bodyPr>
          <a:lstStyle/>
          <a:p>
            <a:pPr>
              <a:defRPr/>
            </a:pPr>
            <a:r>
              <a:rPr lang="en-US" sz="1100" b="1" i="1" kern="0" dirty="0">
                <a:solidFill>
                  <a:srgbClr val="000000"/>
                </a:solidFill>
                <a:latin typeface="Times New Roman"/>
              </a:rPr>
              <a:t>VOCAB  </a:t>
            </a:r>
            <a:endParaRPr lang="en-US" sz="11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555"/>
                                        </p:tgtEl>
                                        <p:attrNameLst>
                                          <p:attrName>style.visibility</p:attrName>
                                        </p:attrNameLst>
                                      </p:cBhvr>
                                      <p:to>
                                        <p:strVal val="visible"/>
                                      </p:to>
                                    </p:set>
                                    <p:animEffect transition="in" filter="dissolve">
                                      <p:cBhvr>
                                        <p:cTn id="7" dur="500"/>
                                        <p:tgtEl>
                                          <p:spTgt spid="151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557"/>
                                        </p:tgtEl>
                                        <p:attrNameLst>
                                          <p:attrName>style.visibility</p:attrName>
                                        </p:attrNameLst>
                                      </p:cBhvr>
                                      <p:to>
                                        <p:strVal val="visible"/>
                                      </p:to>
                                    </p:set>
                                    <p:animEffect transition="in" filter="dissolve">
                                      <p:cBhvr>
                                        <p:cTn id="12" dur="5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utoUpdateAnimBg="0"/>
      <p:bldP spid="151557"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2DDEA7C4-D433-46B5-94D6-58F8E1A3F082}"/>
              </a:ext>
            </a:extLst>
          </p:cNvPr>
          <p:cNvSpPr>
            <a:spLocks noGrp="1" noChangeArrowheads="1"/>
          </p:cNvSpPr>
          <p:nvPr>
            <p:ph type="body" sz="half" idx="2"/>
          </p:nvPr>
        </p:nvSpPr>
        <p:spPr>
          <a:xfrm>
            <a:off x="609600" y="304800"/>
            <a:ext cx="8001000" cy="1524000"/>
          </a:xfrm>
        </p:spPr>
        <p:txBody>
          <a:bodyPr/>
          <a:lstStyle/>
          <a:p>
            <a:pPr eaLnBrk="1" hangingPunct="1">
              <a:buFontTx/>
              <a:buNone/>
            </a:pPr>
            <a:r>
              <a:rPr lang="en-US" altLang="en-US" sz="3600" b="1" dirty="0">
                <a:latin typeface="Comic Sans MS" panose="030F0702030302020204" pitchFamily="66" charset="0"/>
              </a:rPr>
              <a:t>Name an atom found in DNA but not carbohydrates and lipids</a:t>
            </a:r>
          </a:p>
        </p:txBody>
      </p:sp>
      <p:sp>
        <p:nvSpPr>
          <p:cNvPr id="104451" name="Text Box 3">
            <a:extLst>
              <a:ext uri="{FF2B5EF4-FFF2-40B4-BE49-F238E27FC236}">
                <a16:creationId xmlns:a16="http://schemas.microsoft.com/office/drawing/2014/main" id="{2AD502E9-A5E3-4E85-BE12-FB86D7B4E7DD}"/>
              </a:ext>
            </a:extLst>
          </p:cNvPr>
          <p:cNvSpPr txBox="1">
            <a:spLocks noChangeArrowheads="1"/>
          </p:cNvSpPr>
          <p:nvPr/>
        </p:nvSpPr>
        <p:spPr bwMode="auto">
          <a:xfrm>
            <a:off x="1524000" y="1676400"/>
            <a:ext cx="56012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Nitrogen OR phosphorus</a:t>
            </a:r>
          </a:p>
        </p:txBody>
      </p:sp>
      <p:sp>
        <p:nvSpPr>
          <p:cNvPr id="108548" name="Rectangle 4">
            <a:extLst>
              <a:ext uri="{FF2B5EF4-FFF2-40B4-BE49-F238E27FC236}">
                <a16:creationId xmlns:a16="http://schemas.microsoft.com/office/drawing/2014/main" id="{9DB6E903-7A32-46AD-B915-5FA04E617772}"/>
              </a:ext>
            </a:extLst>
          </p:cNvPr>
          <p:cNvSpPr>
            <a:spLocks noChangeArrowheads="1"/>
          </p:cNvSpPr>
          <p:nvPr/>
        </p:nvSpPr>
        <p:spPr bwMode="auto">
          <a:xfrm>
            <a:off x="457200" y="3048000"/>
            <a:ext cx="830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Kind of chemical reaction used to join </a:t>
            </a:r>
            <a:br>
              <a:rPr lang="en-US" altLang="en-US" b="1" dirty="0">
                <a:latin typeface="Comic Sans MS" panose="030F0702030302020204" pitchFamily="66" charset="0"/>
              </a:rPr>
            </a:br>
            <a:r>
              <a:rPr lang="en-US" altLang="en-US" b="1" dirty="0">
                <a:latin typeface="Comic Sans MS" panose="030F0702030302020204" pitchFamily="66" charset="0"/>
              </a:rPr>
              <a:t>subunits when making polysaccharides, </a:t>
            </a:r>
            <a:br>
              <a:rPr lang="en-US" altLang="en-US" b="1" dirty="0">
                <a:latin typeface="Comic Sans MS" panose="030F0702030302020204" pitchFamily="66" charset="0"/>
              </a:rPr>
            </a:br>
            <a:r>
              <a:rPr lang="en-US" altLang="en-US" b="1" dirty="0">
                <a:latin typeface="Comic Sans MS" panose="030F0702030302020204" pitchFamily="66" charset="0"/>
              </a:rPr>
              <a:t>proteins, and nucleic acids</a:t>
            </a:r>
          </a:p>
        </p:txBody>
      </p:sp>
      <p:sp>
        <p:nvSpPr>
          <p:cNvPr id="104453" name="Rectangle 5">
            <a:extLst>
              <a:ext uri="{FF2B5EF4-FFF2-40B4-BE49-F238E27FC236}">
                <a16:creationId xmlns:a16="http://schemas.microsoft.com/office/drawing/2014/main" id="{582E378B-D23F-4F0C-BE67-E3C6C590C486}"/>
              </a:ext>
            </a:extLst>
          </p:cNvPr>
          <p:cNvSpPr>
            <a:spLocks noChangeArrowheads="1"/>
          </p:cNvSpPr>
          <p:nvPr/>
        </p:nvSpPr>
        <p:spPr bwMode="auto">
          <a:xfrm>
            <a:off x="2444750" y="4983163"/>
            <a:ext cx="40254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Dehydration synthesis</a:t>
            </a:r>
          </a:p>
        </p:txBody>
      </p:sp>
      <p:sp>
        <p:nvSpPr>
          <p:cNvPr id="108550" name="TextBox 1">
            <a:extLst>
              <a:ext uri="{FF2B5EF4-FFF2-40B4-BE49-F238E27FC236}">
                <a16:creationId xmlns:a16="http://schemas.microsoft.com/office/drawing/2014/main" id="{A87E84B3-5E87-4E80-80B3-5F54D0C6C4F3}"/>
              </a:ext>
            </a:extLst>
          </p:cNvPr>
          <p:cNvSpPr txBox="1">
            <a:spLocks noChangeArrowheads="1"/>
          </p:cNvSpPr>
          <p:nvPr/>
        </p:nvSpPr>
        <p:spPr bwMode="auto">
          <a:xfrm>
            <a:off x="7938" y="6457950"/>
            <a:ext cx="89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dissolve">
                                      <p:cBhvr>
                                        <p:cTn id="7" dur="500"/>
                                        <p:tgtEl>
                                          <p:spTgt spid="1044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453"/>
                                        </p:tgtEl>
                                        <p:attrNameLst>
                                          <p:attrName>style.visibility</p:attrName>
                                        </p:attrNameLst>
                                      </p:cBhvr>
                                      <p:to>
                                        <p:strVal val="visible"/>
                                      </p:to>
                                    </p:set>
                                    <p:animEffect transition="in" filter="blinds(horizontal)">
                                      <p:cBhvr>
                                        <p:cTn id="12"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utoUpdateAnimBg="0"/>
      <p:bldP spid="104453"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A3B72350-84C8-4DA1-9B22-C0493F82E2E3}"/>
              </a:ext>
            </a:extLst>
          </p:cNvPr>
          <p:cNvPicPr>
            <a:picLocks noChangeAspect="1"/>
          </p:cNvPicPr>
          <p:nvPr/>
        </p:nvPicPr>
        <p:blipFill>
          <a:blip r:embed="rId2">
            <a:extLst>
              <a:ext uri="{28A0092B-C50C-407E-A947-70E740481C1C}">
                <a14:useLocalDpi xmlns:a14="http://schemas.microsoft.com/office/drawing/2010/main" val="0"/>
              </a:ext>
            </a:extLst>
          </a:blip>
          <a:srcRect l="13808" b="2979"/>
          <a:stretch>
            <a:fillRect/>
          </a:stretch>
        </p:blipFill>
        <p:spPr bwMode="auto">
          <a:xfrm>
            <a:off x="26988" y="42863"/>
            <a:ext cx="4394200"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Box 3">
            <a:extLst>
              <a:ext uri="{FF2B5EF4-FFF2-40B4-BE49-F238E27FC236}">
                <a16:creationId xmlns:a16="http://schemas.microsoft.com/office/drawing/2014/main" id="{68C4A1D7-BE1A-448A-B376-C19A38898791}"/>
              </a:ext>
            </a:extLst>
          </p:cNvPr>
          <p:cNvSpPr txBox="1">
            <a:spLocks noChangeArrowheads="1"/>
          </p:cNvSpPr>
          <p:nvPr/>
        </p:nvSpPr>
        <p:spPr bwMode="auto">
          <a:xfrm>
            <a:off x="4484688" y="304800"/>
            <a:ext cx="456246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latin typeface="Comic Sans MS" panose="030F0702030302020204" pitchFamily="66" charset="0"/>
              </a:rPr>
              <a:t>Mutations can change the</a:t>
            </a:r>
            <a:br>
              <a:rPr lang="en-US" altLang="en-US" sz="2800" dirty="0">
                <a:latin typeface="Comic Sans MS" panose="030F0702030302020204" pitchFamily="66" charset="0"/>
              </a:rPr>
            </a:br>
            <a:r>
              <a:rPr lang="en-US" altLang="en-US" sz="2800" dirty="0">
                <a:latin typeface="Comic Sans MS" panose="030F0702030302020204" pitchFamily="66" charset="0"/>
              </a:rPr>
              <a:t>amino acid sequence in a </a:t>
            </a:r>
            <a:br>
              <a:rPr lang="en-US" altLang="en-US" sz="2800" dirty="0">
                <a:latin typeface="Comic Sans MS" panose="030F0702030302020204" pitchFamily="66" charset="0"/>
              </a:rPr>
            </a:br>
            <a:r>
              <a:rPr lang="en-US" altLang="en-US" sz="2800" dirty="0">
                <a:latin typeface="Comic Sans MS" panose="030F0702030302020204" pitchFamily="66" charset="0"/>
              </a:rPr>
              <a:t>protein. PREDICT how</a:t>
            </a:r>
            <a:br>
              <a:rPr lang="en-US" altLang="en-US" sz="2800" dirty="0">
                <a:latin typeface="Comic Sans MS" panose="030F0702030302020204" pitchFamily="66" charset="0"/>
              </a:rPr>
            </a:br>
            <a:r>
              <a:rPr lang="en-US" altLang="en-US" sz="2800" dirty="0">
                <a:latin typeface="Comic Sans MS" panose="030F0702030302020204" pitchFamily="66" charset="0"/>
              </a:rPr>
              <a:t>replacing lysine with </a:t>
            </a:r>
            <a:br>
              <a:rPr lang="en-US" altLang="en-US" sz="2800" dirty="0">
                <a:latin typeface="Comic Sans MS" panose="030F0702030302020204" pitchFamily="66" charset="0"/>
              </a:rPr>
            </a:br>
            <a:r>
              <a:rPr lang="en-US" altLang="en-US" sz="2800" dirty="0">
                <a:latin typeface="Comic Sans MS" panose="030F0702030302020204" pitchFamily="66" charset="0"/>
              </a:rPr>
              <a:t>arginine might affect the</a:t>
            </a:r>
            <a:br>
              <a:rPr lang="en-US" altLang="en-US" sz="2800" dirty="0">
                <a:latin typeface="Comic Sans MS" panose="030F0702030302020204" pitchFamily="66" charset="0"/>
              </a:rPr>
            </a:br>
            <a:r>
              <a:rPr lang="en-US" altLang="en-US" sz="2800" dirty="0">
                <a:latin typeface="Comic Sans MS" panose="030F0702030302020204" pitchFamily="66" charset="0"/>
              </a:rPr>
              <a:t>secondary structure</a:t>
            </a:r>
            <a:br>
              <a:rPr lang="en-US" altLang="en-US" sz="2800" dirty="0">
                <a:latin typeface="Comic Sans MS" panose="030F0702030302020204" pitchFamily="66" charset="0"/>
              </a:rPr>
            </a:br>
            <a:r>
              <a:rPr lang="en-US" altLang="en-US" sz="2800" dirty="0">
                <a:latin typeface="Comic Sans MS" panose="030F0702030302020204" pitchFamily="66" charset="0"/>
              </a:rPr>
              <a:t>of a protein?</a:t>
            </a:r>
          </a:p>
        </p:txBody>
      </p:sp>
      <p:sp>
        <p:nvSpPr>
          <p:cNvPr id="110597" name="Rectangle 6">
            <a:extLst>
              <a:ext uri="{FF2B5EF4-FFF2-40B4-BE49-F238E27FC236}">
                <a16:creationId xmlns:a16="http://schemas.microsoft.com/office/drawing/2014/main" id="{542360E0-A4AA-4462-8839-1C7356B6C4B1}"/>
              </a:ext>
            </a:extLst>
          </p:cNvPr>
          <p:cNvSpPr>
            <a:spLocks noChangeArrowheads="1"/>
          </p:cNvSpPr>
          <p:nvPr/>
        </p:nvSpPr>
        <p:spPr bwMode="auto">
          <a:xfrm>
            <a:off x="4551363" y="9525"/>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Arial" panose="020B0604020202020204" pitchFamily="34" charset="0"/>
                <a:cs typeface="Arial" panose="020B0604020202020204" pitchFamily="34" charset="0"/>
              </a:rPr>
              <a:t>Image from: http://bio100.class.uic.edu/lectures/aminoacids01.jpg</a:t>
            </a:r>
          </a:p>
        </p:txBody>
      </p:sp>
      <p:sp>
        <p:nvSpPr>
          <p:cNvPr id="110599" name="Rectangle 1">
            <a:extLst>
              <a:ext uri="{FF2B5EF4-FFF2-40B4-BE49-F238E27FC236}">
                <a16:creationId xmlns:a16="http://schemas.microsoft.com/office/drawing/2014/main" id="{6872AFDB-D574-4AFB-8B55-9AA94847C800}"/>
              </a:ext>
            </a:extLst>
          </p:cNvPr>
          <p:cNvSpPr>
            <a:spLocks noChangeArrowheads="1"/>
          </p:cNvSpPr>
          <p:nvPr/>
        </p:nvSpPr>
        <p:spPr bwMode="auto">
          <a:xfrm>
            <a:off x="9907588" y="180975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0070C0"/>
                </a:solidFill>
                <a:latin typeface="Comic Sans MS" panose="030F0702030302020204" pitchFamily="66" charset="0"/>
              </a:rPr>
              <a:t>.</a:t>
            </a:r>
          </a:p>
        </p:txBody>
      </p:sp>
      <p:sp>
        <p:nvSpPr>
          <p:cNvPr id="2" name="Rectangle 1">
            <a:extLst>
              <a:ext uri="{FF2B5EF4-FFF2-40B4-BE49-F238E27FC236}">
                <a16:creationId xmlns:a16="http://schemas.microsoft.com/office/drawing/2014/main" id="{B03DDAB3-537D-42A3-839A-95155CF2F81B}"/>
              </a:ext>
            </a:extLst>
          </p:cNvPr>
          <p:cNvSpPr/>
          <p:nvPr/>
        </p:nvSpPr>
        <p:spPr>
          <a:xfrm>
            <a:off x="1905000" y="3429000"/>
            <a:ext cx="1752600" cy="1828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A3B72350-84C8-4DA1-9B22-C0493F82E2E3}"/>
              </a:ext>
            </a:extLst>
          </p:cNvPr>
          <p:cNvPicPr>
            <a:picLocks noChangeAspect="1"/>
          </p:cNvPicPr>
          <p:nvPr/>
        </p:nvPicPr>
        <p:blipFill>
          <a:blip r:embed="rId2">
            <a:extLst>
              <a:ext uri="{28A0092B-C50C-407E-A947-70E740481C1C}">
                <a14:useLocalDpi xmlns:a14="http://schemas.microsoft.com/office/drawing/2010/main" val="0"/>
              </a:ext>
            </a:extLst>
          </a:blip>
          <a:srcRect l="13808" b="2979"/>
          <a:stretch>
            <a:fillRect/>
          </a:stretch>
        </p:blipFill>
        <p:spPr bwMode="auto">
          <a:xfrm>
            <a:off x="26988" y="42863"/>
            <a:ext cx="4394200"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125935D-A392-483C-BBFA-920DDC90FD9D}"/>
              </a:ext>
            </a:extLst>
          </p:cNvPr>
          <p:cNvSpPr txBox="1">
            <a:spLocks noChangeArrowheads="1"/>
          </p:cNvSpPr>
          <p:nvPr/>
        </p:nvSpPr>
        <p:spPr bwMode="auto">
          <a:xfrm>
            <a:off x="4476751" y="480536"/>
            <a:ext cx="469582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2"/>
                </a:solidFill>
                <a:latin typeface="Comic Sans MS" panose="030F0702030302020204" pitchFamily="66" charset="0"/>
              </a:rPr>
              <a:t>Impact would probably be </a:t>
            </a: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minimal.</a:t>
            </a:r>
          </a:p>
          <a:p>
            <a:pPr eaLnBrk="1" hangingPunct="1">
              <a:spcBef>
                <a:spcPct val="0"/>
              </a:spcBef>
              <a:buFontTx/>
              <a:buNone/>
            </a:pPr>
            <a:endParaRPr lang="en-US" altLang="en-US" sz="2000" dirty="0">
              <a:solidFill>
                <a:schemeClr val="accent2"/>
              </a:solidFill>
              <a:latin typeface="Comic Sans MS" panose="030F0702030302020204" pitchFamily="66" charset="0"/>
            </a:endParaRPr>
          </a:p>
          <a:p>
            <a:pPr eaLnBrk="1" hangingPunct="1">
              <a:spcBef>
                <a:spcPct val="0"/>
              </a:spcBef>
              <a:buFontTx/>
              <a:buNone/>
            </a:pPr>
            <a:r>
              <a:rPr lang="en-US" altLang="en-US" sz="2000" dirty="0">
                <a:solidFill>
                  <a:schemeClr val="accent2"/>
                </a:solidFill>
                <a:latin typeface="Comic Sans MS" panose="030F0702030302020204" pitchFamily="66" charset="0"/>
              </a:rPr>
              <a:t>The shapes and charges of lysine and arginine are similar and R groups are not involved in secondary structure. </a:t>
            </a:r>
          </a:p>
          <a:p>
            <a:pPr eaLnBrk="1" hangingPunct="1">
              <a:spcBef>
                <a:spcPct val="0"/>
              </a:spcBef>
              <a:buFontTx/>
              <a:buNone/>
            </a:pPr>
            <a:endParaRPr lang="en-US" altLang="en-US" sz="2000" dirty="0">
              <a:solidFill>
                <a:schemeClr val="accent2"/>
              </a:solidFill>
              <a:latin typeface="Comic Sans MS" panose="030F0702030302020204" pitchFamily="66" charset="0"/>
            </a:endParaRPr>
          </a:p>
          <a:p>
            <a:pPr eaLnBrk="1" hangingPunct="1">
              <a:spcBef>
                <a:spcPct val="0"/>
              </a:spcBef>
              <a:buFontTx/>
              <a:buNone/>
            </a:pPr>
            <a:r>
              <a:rPr lang="en-US" altLang="en-US" sz="2000" dirty="0">
                <a:solidFill>
                  <a:schemeClr val="accent2"/>
                </a:solidFill>
                <a:latin typeface="Comic Sans MS" panose="030F0702030302020204" pitchFamily="66" charset="0"/>
              </a:rPr>
              <a:t>Amino and carboxyl groups in the backbone are responsible for 2° structure and these are not changed by switching the amino acid used.</a:t>
            </a:r>
          </a:p>
        </p:txBody>
      </p:sp>
      <p:sp>
        <p:nvSpPr>
          <p:cNvPr id="110597" name="Rectangle 6">
            <a:extLst>
              <a:ext uri="{FF2B5EF4-FFF2-40B4-BE49-F238E27FC236}">
                <a16:creationId xmlns:a16="http://schemas.microsoft.com/office/drawing/2014/main" id="{542360E0-A4AA-4462-8839-1C7356B6C4B1}"/>
              </a:ext>
            </a:extLst>
          </p:cNvPr>
          <p:cNvSpPr>
            <a:spLocks noChangeArrowheads="1"/>
          </p:cNvSpPr>
          <p:nvPr/>
        </p:nvSpPr>
        <p:spPr bwMode="auto">
          <a:xfrm>
            <a:off x="4375944" y="-29214"/>
            <a:ext cx="48974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chemeClr val="accent6">
                    <a:lumMod val="75000"/>
                  </a:schemeClr>
                </a:solidFill>
                <a:latin typeface="Arial" panose="020B0604020202020204" pitchFamily="34" charset="0"/>
                <a:cs typeface="Arial" panose="020B0604020202020204" pitchFamily="34" charset="0"/>
              </a:rPr>
              <a:t>Image from: http://bio100.class.uic.edu/lectures/aminoacids01.jpg</a:t>
            </a:r>
          </a:p>
        </p:txBody>
      </p:sp>
      <p:sp>
        <p:nvSpPr>
          <p:cNvPr id="110599" name="Rectangle 1">
            <a:extLst>
              <a:ext uri="{FF2B5EF4-FFF2-40B4-BE49-F238E27FC236}">
                <a16:creationId xmlns:a16="http://schemas.microsoft.com/office/drawing/2014/main" id="{6872AFDB-D574-4AFB-8B55-9AA94847C800}"/>
              </a:ext>
            </a:extLst>
          </p:cNvPr>
          <p:cNvSpPr>
            <a:spLocks noChangeArrowheads="1"/>
          </p:cNvSpPr>
          <p:nvPr/>
        </p:nvSpPr>
        <p:spPr bwMode="auto">
          <a:xfrm>
            <a:off x="9907588" y="180975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0070C0"/>
                </a:solidFill>
                <a:latin typeface="Comic Sans MS" panose="030F0702030302020204" pitchFamily="66" charset="0"/>
              </a:rPr>
              <a:t>.</a:t>
            </a:r>
          </a:p>
        </p:txBody>
      </p:sp>
      <p:sp>
        <p:nvSpPr>
          <p:cNvPr id="7" name="Rectangle 6">
            <a:extLst>
              <a:ext uri="{FF2B5EF4-FFF2-40B4-BE49-F238E27FC236}">
                <a16:creationId xmlns:a16="http://schemas.microsoft.com/office/drawing/2014/main" id="{C8DD7083-97D1-4BA9-AD93-BCD39E86420E}"/>
              </a:ext>
            </a:extLst>
          </p:cNvPr>
          <p:cNvSpPr/>
          <p:nvPr/>
        </p:nvSpPr>
        <p:spPr>
          <a:xfrm>
            <a:off x="1905000" y="3429000"/>
            <a:ext cx="1752600" cy="1828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598" name="Rectangle 9">
            <a:extLst>
              <a:ext uri="{FF2B5EF4-FFF2-40B4-BE49-F238E27FC236}">
                <a16:creationId xmlns:a16="http://schemas.microsoft.com/office/drawing/2014/main" id="{06EE05E2-734F-415C-B8D5-1522AB9540FE}"/>
              </a:ext>
            </a:extLst>
          </p:cNvPr>
          <p:cNvSpPr>
            <a:spLocks noChangeArrowheads="1"/>
          </p:cNvSpPr>
          <p:nvPr/>
        </p:nvSpPr>
        <p:spPr bwMode="auto">
          <a:xfrm>
            <a:off x="-62706" y="5339116"/>
            <a:ext cx="926941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1000" dirty="0">
                <a:latin typeface="+mn-lt"/>
                <a:cs typeface="Arial" panose="020B0604020202020204" pitchFamily="34" charset="0"/>
              </a:rPr>
              <a:t>ESSENTIAL KNOWLEDGE</a:t>
            </a:r>
            <a:br>
              <a:rPr lang="en-US" altLang="en-US" sz="1000" dirty="0">
                <a:latin typeface="+mn-lt"/>
                <a:cs typeface="Arial" panose="020B0604020202020204" pitchFamily="34" charset="0"/>
              </a:rPr>
            </a:br>
            <a:r>
              <a:rPr lang="en-US" altLang="en-US" sz="1000" dirty="0">
                <a:latin typeface="+mn-lt"/>
                <a:cs typeface="Arial" panose="020B0604020202020204" pitchFamily="34" charset="0"/>
              </a:rPr>
              <a:t>SP 6. E. Predict the causes or effects of a change in, or disruption to one or more components in a biological system based on</a:t>
            </a:r>
            <a:br>
              <a:rPr lang="en-US" altLang="en-US" sz="1000" dirty="0">
                <a:latin typeface="+mn-lt"/>
                <a:cs typeface="Arial" panose="020B0604020202020204" pitchFamily="34" charset="0"/>
              </a:rPr>
            </a:br>
            <a:r>
              <a:rPr lang="en-US" altLang="en-US" sz="1000" dirty="0">
                <a:latin typeface="+mn-lt"/>
                <a:cs typeface="Arial" panose="020B0604020202020204" pitchFamily="34" charset="0"/>
              </a:rPr>
              <a:t>     b. A visual representation of a biological concept, process, or model.</a:t>
            </a:r>
          </a:p>
          <a:p>
            <a:pPr eaLnBrk="1" hangingPunct="1">
              <a:spcBef>
                <a:spcPct val="0"/>
              </a:spcBef>
              <a:buNone/>
            </a:pPr>
            <a:r>
              <a:rPr lang="en-US" altLang="en-US" sz="1000" dirty="0">
                <a:latin typeface="+mn-lt"/>
                <a:cs typeface="Arial" panose="020B0604020202020204" pitchFamily="34" charset="0"/>
              </a:rPr>
              <a:t>SYI 1 B. 2 </a:t>
            </a:r>
            <a:r>
              <a:rPr lang="en-US" sz="1000" dirty="0">
                <a:latin typeface="+mn-lt"/>
              </a:rPr>
              <a:t>b. In proteins, the specific order of amino acids in a polypeptide (primary structure) determines the overall shape of the protein. Amino acids have directionality, with   </a:t>
            </a:r>
            <a:br>
              <a:rPr lang="en-US" sz="1000" dirty="0">
                <a:latin typeface="+mn-lt"/>
              </a:rPr>
            </a:br>
            <a:r>
              <a:rPr lang="en-US" sz="1000" dirty="0">
                <a:latin typeface="+mn-lt"/>
              </a:rPr>
              <a:t>    an amino (NH2) terminus and a carboxyl (COOH) terminus. The R group of an amino acid can be categorized by chemical properties (hydrophobic, hydrophilic, or ionic), </a:t>
            </a:r>
            <a:br>
              <a:rPr lang="en-US" sz="1000" dirty="0">
                <a:latin typeface="+mn-lt"/>
              </a:rPr>
            </a:br>
            <a:r>
              <a:rPr lang="en-US" sz="1000" dirty="0">
                <a:latin typeface="+mn-lt"/>
              </a:rPr>
              <a:t>    and the interactions of these R groups determine structure and function of that region of the protein</a:t>
            </a:r>
          </a:p>
          <a:p>
            <a:pPr>
              <a:buNone/>
            </a:pPr>
            <a:r>
              <a:rPr lang="en-US" altLang="en-US" sz="1000" dirty="0">
                <a:latin typeface="+mn-lt"/>
                <a:cs typeface="Arial" panose="020B0604020202020204" pitchFamily="34" charset="0"/>
              </a:rPr>
              <a:t>SYI 1.C </a:t>
            </a:r>
            <a:r>
              <a:rPr lang="en-US" sz="1000" dirty="0">
                <a:latin typeface="+mn-lt"/>
              </a:rPr>
              <a:t>Explain how a change in the subunits of a polymer may lead to changes in structure or function of the macromolecule..</a:t>
            </a:r>
            <a:br>
              <a:rPr lang="en-US" sz="1000" dirty="0">
                <a:latin typeface="+mn-lt"/>
              </a:rPr>
            </a:br>
            <a:r>
              <a:rPr lang="en-US" sz="1000" dirty="0">
                <a:latin typeface="+mn-lt"/>
              </a:rPr>
              <a:t>SYI 1.C.1.d Proteins have primary structure determined by the sequence order of their constituent amino acids,  secondary structure that arises through local folding of the </a:t>
            </a:r>
            <a:br>
              <a:rPr lang="en-US" sz="1000" dirty="0">
                <a:latin typeface="+mn-lt"/>
              </a:rPr>
            </a:br>
            <a:r>
              <a:rPr lang="en-US" sz="1000" dirty="0">
                <a:latin typeface="+mn-lt"/>
              </a:rPr>
              <a:t>     amino acid chain into elements such as alpha-helices and beta-sheets . . .</a:t>
            </a:r>
            <a:r>
              <a:rPr lang="en-US" sz="1000" dirty="0"/>
              <a:t> </a:t>
            </a:r>
          </a:p>
        </p:txBody>
      </p:sp>
    </p:spTree>
    <p:extLst>
      <p:ext uri="{BB962C8B-B14F-4D97-AF65-F5344CB8AC3E}">
        <p14:creationId xmlns:p14="http://schemas.microsoft.com/office/powerpoint/2010/main" val="4053435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0598"/>
                                        </p:tgtEl>
                                        <p:attrNameLst>
                                          <p:attrName>style.visibility</p:attrName>
                                        </p:attrNameLst>
                                      </p:cBhvr>
                                      <p:to>
                                        <p:strVal val="visible"/>
                                      </p:to>
                                    </p:set>
                                    <p:animEffect transition="in" filter="barn(inVertical)">
                                      <p:cBhvr>
                                        <p:cTn id="12"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0598"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CE63A096-32F6-4915-9401-8465B2190F80}"/>
              </a:ext>
            </a:extLst>
          </p:cNvPr>
          <p:cNvSpPr>
            <a:spLocks noGrp="1" noChangeArrowheads="1"/>
          </p:cNvSpPr>
          <p:nvPr>
            <p:ph type="body" sz="half" idx="2"/>
          </p:nvPr>
        </p:nvSpPr>
        <p:spPr>
          <a:xfrm>
            <a:off x="228600" y="228600"/>
            <a:ext cx="9144000" cy="1676400"/>
          </a:xfrm>
        </p:spPr>
        <p:txBody>
          <a:bodyPr/>
          <a:lstStyle/>
          <a:p>
            <a:pPr eaLnBrk="1" hangingPunct="1">
              <a:lnSpc>
                <a:spcPct val="90000"/>
              </a:lnSpc>
              <a:buFontTx/>
              <a:buNone/>
            </a:pPr>
            <a:r>
              <a:rPr lang="en-US" altLang="en-US" b="1" dirty="0">
                <a:latin typeface="Comic Sans MS" panose="030F0702030302020204" pitchFamily="66" charset="0"/>
              </a:rPr>
              <a:t>Carbohydrate molecule like glucose </a:t>
            </a:r>
          </a:p>
          <a:p>
            <a:pPr eaLnBrk="1" hangingPunct="1">
              <a:lnSpc>
                <a:spcPct val="90000"/>
              </a:lnSpc>
              <a:buFontTx/>
              <a:buNone/>
            </a:pPr>
            <a:r>
              <a:rPr lang="en-US" altLang="en-US" b="1" dirty="0">
                <a:latin typeface="Comic Sans MS" panose="030F0702030302020204" pitchFamily="66" charset="0"/>
              </a:rPr>
              <a:t>that is made from only ONE sugar </a:t>
            </a:r>
          </a:p>
          <a:p>
            <a:pPr eaLnBrk="1" hangingPunct="1">
              <a:lnSpc>
                <a:spcPct val="90000"/>
              </a:lnSpc>
              <a:buFontTx/>
              <a:buNone/>
            </a:pPr>
            <a:r>
              <a:rPr lang="en-US" altLang="en-US" b="1" dirty="0">
                <a:latin typeface="Comic Sans MS" panose="030F0702030302020204" pitchFamily="66" charset="0"/>
              </a:rPr>
              <a:t>molecule</a:t>
            </a:r>
          </a:p>
        </p:txBody>
      </p:sp>
      <p:sp>
        <p:nvSpPr>
          <p:cNvPr id="54275" name="Text Box 3">
            <a:extLst>
              <a:ext uri="{FF2B5EF4-FFF2-40B4-BE49-F238E27FC236}">
                <a16:creationId xmlns:a16="http://schemas.microsoft.com/office/drawing/2014/main" id="{BA6042B1-3486-4638-ABEE-42C057315E5A}"/>
              </a:ext>
            </a:extLst>
          </p:cNvPr>
          <p:cNvSpPr txBox="1">
            <a:spLocks noChangeArrowheads="1"/>
          </p:cNvSpPr>
          <p:nvPr/>
        </p:nvSpPr>
        <p:spPr bwMode="auto">
          <a:xfrm>
            <a:off x="3352800" y="1447800"/>
            <a:ext cx="3594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monosaccharide</a:t>
            </a:r>
          </a:p>
        </p:txBody>
      </p:sp>
      <p:sp>
        <p:nvSpPr>
          <p:cNvPr id="113668" name="Text Box 4">
            <a:extLst>
              <a:ext uri="{FF2B5EF4-FFF2-40B4-BE49-F238E27FC236}">
                <a16:creationId xmlns:a16="http://schemas.microsoft.com/office/drawing/2014/main" id="{5CD99DFB-8BF5-4078-B1CD-467DABB89995}"/>
              </a:ext>
            </a:extLst>
          </p:cNvPr>
          <p:cNvSpPr txBox="1">
            <a:spLocks noChangeArrowheads="1"/>
          </p:cNvSpPr>
          <p:nvPr/>
        </p:nvSpPr>
        <p:spPr bwMode="auto">
          <a:xfrm>
            <a:off x="374650" y="3364139"/>
            <a:ext cx="88519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Which ion is the pH scale used to measure?</a:t>
            </a: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p:txBody>
      </p:sp>
      <p:sp>
        <p:nvSpPr>
          <p:cNvPr id="54277" name="Text Box 5">
            <a:extLst>
              <a:ext uri="{FF2B5EF4-FFF2-40B4-BE49-F238E27FC236}">
                <a16:creationId xmlns:a16="http://schemas.microsoft.com/office/drawing/2014/main" id="{7C5CC73E-F4F0-4299-9E5A-B7AD59F771F6}"/>
              </a:ext>
            </a:extLst>
          </p:cNvPr>
          <p:cNvSpPr txBox="1">
            <a:spLocks noChangeArrowheads="1"/>
          </p:cNvSpPr>
          <p:nvPr/>
        </p:nvSpPr>
        <p:spPr bwMode="auto">
          <a:xfrm>
            <a:off x="2667000" y="3860800"/>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H</a:t>
            </a:r>
            <a:r>
              <a:rPr lang="en-US" altLang="en-US" sz="3600" b="1" baseline="30000" dirty="0">
                <a:solidFill>
                  <a:schemeClr val="accent2"/>
                </a:solidFill>
                <a:latin typeface="Comic Sans MS" panose="030F0702030302020204" pitchFamily="66" charset="0"/>
              </a:rPr>
              <a:t>+</a:t>
            </a:r>
            <a:r>
              <a:rPr lang="en-US" altLang="en-US" sz="3600" b="1" dirty="0">
                <a:solidFill>
                  <a:schemeClr val="accent2"/>
                </a:solidFill>
                <a:latin typeface="Comic Sans MS" panose="030F0702030302020204" pitchFamily="66" charset="0"/>
              </a:rPr>
              <a:t> ions</a:t>
            </a:r>
          </a:p>
        </p:txBody>
      </p:sp>
      <p:sp>
        <p:nvSpPr>
          <p:cNvPr id="113670" name="TextBox 1">
            <a:extLst>
              <a:ext uri="{FF2B5EF4-FFF2-40B4-BE49-F238E27FC236}">
                <a16:creationId xmlns:a16="http://schemas.microsoft.com/office/drawing/2014/main" id="{352C61A2-C331-491D-8643-47DE5F48A71B}"/>
              </a:ext>
            </a:extLst>
          </p:cNvPr>
          <p:cNvSpPr txBox="1">
            <a:spLocks noChangeArrowheads="1"/>
          </p:cNvSpPr>
          <p:nvPr/>
        </p:nvSpPr>
        <p:spPr bwMode="auto">
          <a:xfrm>
            <a:off x="127000" y="6457950"/>
            <a:ext cx="90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dissolve">
                                      <p:cBhvr>
                                        <p:cTn id="7" dur="500"/>
                                        <p:tgtEl>
                                          <p:spTgt spid="54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277"/>
                                        </p:tgtEl>
                                        <p:attrNameLst>
                                          <p:attrName>style.visibility</p:attrName>
                                        </p:attrNameLst>
                                      </p:cBhvr>
                                      <p:to>
                                        <p:strVal val="visible"/>
                                      </p:to>
                                    </p:set>
                                    <p:animEffect transition="in" filter="dissolve">
                                      <p:cBhvr>
                                        <p:cTn id="12"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utoUpdateAnimBg="0"/>
      <p:bldP spid="54277"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3362" name="TextBox 2">
            <a:extLst>
              <a:ext uri="{FF2B5EF4-FFF2-40B4-BE49-F238E27FC236}">
                <a16:creationId xmlns:a16="http://schemas.microsoft.com/office/drawing/2014/main" id="{4DF890B3-F22A-4990-862A-8DA3EFC1C081}"/>
              </a:ext>
            </a:extLst>
          </p:cNvPr>
          <p:cNvSpPr txBox="1">
            <a:spLocks noChangeArrowheads="1"/>
          </p:cNvSpPr>
          <p:nvPr/>
        </p:nvSpPr>
        <p:spPr bwMode="auto">
          <a:xfrm>
            <a:off x="107950" y="0"/>
            <a:ext cx="88074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latin typeface="Comic Sans MS" panose="030F0702030302020204" pitchFamily="66" charset="0"/>
              </a:rPr>
              <a:t>EXPLAIN how the properties of </a:t>
            </a:r>
            <a:br>
              <a:rPr lang="en-US" altLang="en-US" sz="3600" dirty="0">
                <a:latin typeface="Comic Sans MS" panose="030F0702030302020204" pitchFamily="66" charset="0"/>
              </a:rPr>
            </a:br>
            <a:r>
              <a:rPr lang="en-US" altLang="en-US" sz="3600" dirty="0">
                <a:latin typeface="Comic Sans MS" panose="030F0702030302020204" pitchFamily="66" charset="0"/>
              </a:rPr>
              <a:t>water result in its label as the</a:t>
            </a:r>
            <a:br>
              <a:rPr lang="en-US" altLang="en-US" sz="3600" dirty="0">
                <a:latin typeface="Comic Sans MS" panose="030F0702030302020204" pitchFamily="66" charset="0"/>
              </a:rPr>
            </a:br>
            <a:r>
              <a:rPr lang="en-US" altLang="en-US" sz="3600" dirty="0">
                <a:latin typeface="Comic Sans MS" panose="030F0702030302020204" pitchFamily="66" charset="0"/>
              </a:rPr>
              <a:t> “UNIVERSAL SOLVENT”</a:t>
            </a:r>
          </a:p>
        </p:txBody>
      </p:sp>
      <p:grpSp>
        <p:nvGrpSpPr>
          <p:cNvPr id="3" name="Group 2">
            <a:extLst>
              <a:ext uri="{FF2B5EF4-FFF2-40B4-BE49-F238E27FC236}">
                <a16:creationId xmlns:a16="http://schemas.microsoft.com/office/drawing/2014/main" id="{74AD5981-A45D-440A-BFFE-7551AFA7C3C0}"/>
              </a:ext>
            </a:extLst>
          </p:cNvPr>
          <p:cNvGrpSpPr>
            <a:grpSpLocks/>
          </p:cNvGrpSpPr>
          <p:nvPr/>
        </p:nvGrpSpPr>
        <p:grpSpPr bwMode="auto">
          <a:xfrm>
            <a:off x="32084" y="1952625"/>
            <a:ext cx="9150917" cy="4905375"/>
            <a:chOff x="31752" y="1952640"/>
            <a:chExt cx="9150917" cy="4905876"/>
          </a:xfrm>
        </p:grpSpPr>
        <p:sp>
          <p:nvSpPr>
            <p:cNvPr id="2" name="Rectangle 1">
              <a:extLst>
                <a:ext uri="{FF2B5EF4-FFF2-40B4-BE49-F238E27FC236}">
                  <a16:creationId xmlns:a16="http://schemas.microsoft.com/office/drawing/2014/main" id="{35BBCE06-E38D-4581-8AD1-A65FF7148AC9}"/>
                </a:ext>
              </a:extLst>
            </p:cNvPr>
            <p:cNvSpPr/>
            <p:nvPr/>
          </p:nvSpPr>
          <p:spPr>
            <a:xfrm>
              <a:off x="31752" y="5996654"/>
              <a:ext cx="9144000" cy="861862"/>
            </a:xfrm>
            <a:prstGeom prst="rect">
              <a:avLst/>
            </a:prstGeom>
          </p:spPr>
          <p:txBody>
            <a:bodyPr>
              <a:spAutoFit/>
            </a:bodyPr>
            <a:lstStyle/>
            <a:p>
              <a:pPr eaLnBrk="1" hangingPunct="1"/>
              <a:r>
                <a:rPr lang="en-US" altLang="en-US" sz="1000" b="1" dirty="0">
                  <a:latin typeface="Calibri" panose="020F0502020204030204" pitchFamily="34" charset="0"/>
                  <a:cs typeface="Arial" panose="020B0604020202020204" pitchFamily="34" charset="0"/>
                </a:rPr>
                <a:t>ESSENTIAL KNOWLEDGE</a:t>
              </a:r>
              <a:br>
                <a:rPr lang="en-US" altLang="en-US" sz="1000" b="1" dirty="0">
                  <a:latin typeface="Calibri" panose="020F0502020204030204" pitchFamily="34" charset="0"/>
                  <a:cs typeface="Arial" panose="020B0604020202020204" pitchFamily="34" charset="0"/>
                </a:rPr>
              </a:br>
              <a:r>
                <a:rPr lang="en-US" altLang="en-US" sz="1000" b="1" dirty="0">
                  <a:latin typeface="Calibri" panose="020F0502020204030204" pitchFamily="34" charset="0"/>
                  <a:cs typeface="Arial" panose="020B0604020202020204" pitchFamily="34" charset="0"/>
                </a:rPr>
                <a:t>SYI 1.A.</a:t>
              </a:r>
              <a:r>
                <a:rPr lang="en-US" sz="1000" dirty="0"/>
                <a:t> Explain how the properties of water that result from its polarity and hydrogen bonding affect its biological function.</a:t>
              </a:r>
              <a:br>
                <a:rPr lang="en-US" altLang="en-US" sz="1000" b="1" dirty="0">
                  <a:latin typeface="Calibri" panose="020F0502020204030204" pitchFamily="34" charset="0"/>
                  <a:cs typeface="Arial" panose="020B0604020202020204" pitchFamily="34" charset="0"/>
                </a:rPr>
              </a:br>
              <a:r>
                <a:rPr lang="en-US" altLang="en-US" sz="1000" b="1" dirty="0">
                  <a:latin typeface="Calibri" panose="020F0502020204030204" pitchFamily="34" charset="0"/>
                  <a:cs typeface="Arial" panose="020B0604020202020204" pitchFamily="34" charset="0"/>
                </a:rPr>
                <a:t>SYI 1.A.2  </a:t>
              </a:r>
              <a:r>
                <a:rPr lang="en-US" sz="1000" dirty="0"/>
                <a:t>Living systems depend on properties of water that result from its polarity and hydrogen bonding</a:t>
              </a:r>
              <a:br>
                <a:rPr lang="en-US" altLang="en-US" sz="1000" b="1" dirty="0">
                  <a:latin typeface="Calibri" panose="020F0502020204030204" pitchFamily="34" charset="0"/>
                  <a:cs typeface="Arial" panose="020B0604020202020204" pitchFamily="34" charset="0"/>
                </a:rPr>
              </a:br>
              <a:r>
                <a:rPr lang="en-US" altLang="en-US" sz="1000" b="1" dirty="0">
                  <a:latin typeface="Calibri" panose="020F0502020204030204" pitchFamily="34" charset="0"/>
                  <a:cs typeface="Arial" panose="020B0604020202020204" pitchFamily="34" charset="0"/>
                </a:rPr>
                <a:t>SP 1 Explain biological concepts , processes, and models presented in written format.</a:t>
              </a:r>
              <a:br>
                <a:rPr lang="en-US" altLang="en-US" sz="1000" b="1" dirty="0">
                  <a:latin typeface="Calibri" panose="020F0502020204030204" pitchFamily="34" charset="0"/>
                  <a:cs typeface="Arial" panose="020B0604020202020204" pitchFamily="34" charset="0"/>
                </a:rPr>
              </a:br>
              <a:r>
                <a:rPr lang="en-US" altLang="en-US" sz="1000" b="1" dirty="0">
                  <a:latin typeface="Calibri" panose="020F0502020204030204" pitchFamily="34" charset="0"/>
                  <a:cs typeface="Arial" panose="020B0604020202020204" pitchFamily="34" charset="0"/>
                </a:rPr>
                <a:t> 1.C Explain biological concepts, processes, and/or models in applied contexts</a:t>
              </a:r>
              <a:endParaRPr lang="en-US" altLang="en-US" sz="1000" dirty="0">
                <a:latin typeface="Calibri" panose="020F0502020204030204" pitchFamily="34" charset="0"/>
                <a:cs typeface="Arial" panose="020B0604020202020204" pitchFamily="34" charset="0"/>
              </a:endParaRPr>
            </a:p>
          </p:txBody>
        </p:sp>
        <p:sp>
          <p:nvSpPr>
            <p:cNvPr id="143365" name="Rectangle 4">
              <a:extLst>
                <a:ext uri="{FF2B5EF4-FFF2-40B4-BE49-F238E27FC236}">
                  <a16:creationId xmlns:a16="http://schemas.microsoft.com/office/drawing/2014/main" id="{B2780D85-8B53-452D-8A64-EC27C1344DAB}"/>
                </a:ext>
              </a:extLst>
            </p:cNvPr>
            <p:cNvSpPr>
              <a:spLocks noChangeArrowheads="1"/>
            </p:cNvSpPr>
            <p:nvPr/>
          </p:nvSpPr>
          <p:spPr bwMode="auto">
            <a:xfrm>
              <a:off x="117143" y="1952640"/>
              <a:ext cx="906552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 Polarity of H</a:t>
              </a:r>
              <a:r>
                <a:rPr lang="en-US" altLang="en-US" sz="2400" b="1" baseline="-25000" dirty="0">
                  <a:solidFill>
                    <a:schemeClr val="accent2"/>
                  </a:solidFill>
                  <a:latin typeface="Comic Sans MS" panose="030F0702030302020204" pitchFamily="66" charset="0"/>
                </a:rPr>
                <a:t>2</a:t>
              </a:r>
              <a:r>
                <a:rPr lang="en-US" altLang="en-US" sz="2400" b="1" dirty="0">
                  <a:solidFill>
                    <a:schemeClr val="accent2"/>
                  </a:solidFill>
                  <a:latin typeface="Comic Sans MS" panose="030F0702030302020204" pitchFamily="66" charset="0"/>
                </a:rPr>
                <a:t>O </a:t>
              </a:r>
              <a:r>
                <a:rPr lang="en-US" altLang="en-US" sz="2400" dirty="0">
                  <a:solidFill>
                    <a:schemeClr val="accent2"/>
                  </a:solidFill>
                  <a:latin typeface="Comic Sans MS" panose="030F0702030302020204" pitchFamily="66" charset="0"/>
                </a:rPr>
                <a:t>molecules result in their ability to dissolve many ionic and polar molecules important for living things (carbohydrates, nucleic acids, proteins, ions) that are </a:t>
              </a:r>
              <a:r>
                <a:rPr lang="en-US" altLang="en-US" sz="2400" b="1" dirty="0">
                  <a:solidFill>
                    <a:schemeClr val="accent2"/>
                  </a:solidFill>
                  <a:latin typeface="Comic Sans MS" panose="030F0702030302020204" pitchFamily="66" charset="0"/>
                </a:rPr>
                <a:t>HYDROPHILIC. </a:t>
              </a:r>
              <a:br>
                <a:rPr lang="en-US" altLang="en-US" sz="2400" b="1" dirty="0">
                  <a:solidFill>
                    <a:schemeClr val="accent2"/>
                  </a:solidFill>
                  <a:latin typeface="Comic Sans MS" panose="030F0702030302020204" pitchFamily="66" charset="0"/>
                </a:rPr>
              </a:br>
              <a:endParaRPr lang="en-US" altLang="en-US" sz="2400" b="1" dirty="0">
                <a:solidFill>
                  <a:schemeClr val="accent2"/>
                </a:solidFill>
                <a:latin typeface="Comic Sans MS" panose="030F0702030302020204" pitchFamily="66" charset="0"/>
              </a:endParaRPr>
            </a:p>
            <a:p>
              <a:pPr eaLnBrk="1" hangingPunct="1">
                <a:spcBef>
                  <a:spcPct val="0"/>
                </a:spcBef>
                <a:buFontTx/>
                <a:buNone/>
              </a:pPr>
              <a:r>
                <a:rPr lang="en-US" altLang="en-US" sz="2400" b="1" dirty="0">
                  <a:solidFill>
                    <a:schemeClr val="accent2"/>
                  </a:solidFill>
                  <a:latin typeface="Comic Sans MS" panose="030F0702030302020204" pitchFamily="66" charset="0"/>
                </a:rPr>
                <a:t>~ </a:t>
              </a:r>
              <a:r>
                <a:rPr lang="en-US" altLang="en-US" sz="2400" dirty="0">
                  <a:solidFill>
                    <a:schemeClr val="accent2"/>
                  </a:solidFill>
                  <a:latin typeface="Comic Sans MS" panose="030F0702030302020204" pitchFamily="66" charset="0"/>
                </a:rPr>
                <a:t>Water is major component in cytoplasm so serves as a medium for all chemical reactions to happen in cells.</a:t>
              </a:r>
              <a:br>
                <a:rPr lang="en-US" altLang="en-US" sz="2400" dirty="0">
                  <a:solidFill>
                    <a:schemeClr val="accent2"/>
                  </a:solidFill>
                  <a:latin typeface="Comic Sans MS" panose="030F0702030302020204" pitchFamily="66" charset="0"/>
                </a:rPr>
              </a:br>
              <a:endParaRPr lang="en-US" altLang="en-US" sz="2400" dirty="0">
                <a:solidFill>
                  <a:schemeClr val="accent2"/>
                </a:solidFill>
                <a:latin typeface="Comic Sans MS" panose="030F0702030302020204" pitchFamily="66" charset="0"/>
              </a:endParaRPr>
            </a:p>
            <a:p>
              <a:pPr eaLnBrk="1" hangingPunct="1">
                <a:spcBef>
                  <a:spcPct val="0"/>
                </a:spcBef>
                <a:buFontTx/>
                <a:buNone/>
              </a:pPr>
              <a:r>
                <a:rPr lang="en-US" altLang="en-US" sz="2400" dirty="0">
                  <a:solidFill>
                    <a:schemeClr val="accent2"/>
                  </a:solidFill>
                  <a:latin typeface="Comic Sans MS" panose="030F0702030302020204" pitchFamily="66" charset="0"/>
                </a:rPr>
                <a:t>~ </a:t>
              </a:r>
              <a:r>
                <a:rPr lang="en-US" altLang="en-US" sz="2400" b="1" dirty="0">
                  <a:solidFill>
                    <a:schemeClr val="accent2"/>
                  </a:solidFill>
                  <a:latin typeface="Comic Sans MS" panose="030F0702030302020204" pitchFamily="66" charset="0"/>
                </a:rPr>
                <a:t>Cohesion of water </a:t>
              </a:r>
              <a:r>
                <a:rPr lang="en-US" altLang="en-US" sz="2400" dirty="0">
                  <a:solidFill>
                    <a:schemeClr val="accent2"/>
                  </a:solidFill>
                  <a:latin typeface="Comic Sans MS" panose="030F0702030302020204" pitchFamily="66" charset="0"/>
                </a:rPr>
                <a:t>allows it to flow (ex blood) to transport dissolved substances throughout the body.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318" name="Rectangle 6">
            <a:extLst>
              <a:ext uri="{FF2B5EF4-FFF2-40B4-BE49-F238E27FC236}">
                <a16:creationId xmlns:a16="http://schemas.microsoft.com/office/drawing/2014/main" id="{240F4C3F-FEE6-4EA0-B126-7C4F52F70D64}"/>
              </a:ext>
            </a:extLst>
          </p:cNvPr>
          <p:cNvSpPr>
            <a:spLocks noGrp="1" noChangeArrowheads="1"/>
          </p:cNvSpPr>
          <p:nvPr>
            <p:ph type="title"/>
          </p:nvPr>
        </p:nvSpPr>
        <p:spPr>
          <a:xfrm>
            <a:off x="19050" y="1671"/>
            <a:ext cx="9143999" cy="5748337"/>
          </a:xfrm>
        </p:spPr>
        <p:txBody>
          <a:bodyPr/>
          <a:lstStyle/>
          <a:p>
            <a:pPr algn="l" eaLnBrk="1" hangingPunct="1"/>
            <a:r>
              <a:rPr lang="en-US" altLang="en-US" sz="4000" dirty="0">
                <a:latin typeface="Comic Sans MS" panose="030F0702030302020204" pitchFamily="66" charset="0"/>
              </a:rPr>
              <a:t>Nitrogen bases with 1 ring are called ______________</a:t>
            </a:r>
            <a:br>
              <a:rPr lang="en-US" altLang="en-US" sz="4000" dirty="0">
                <a:latin typeface="Comic Sans MS" panose="030F0702030302020204" pitchFamily="66" charset="0"/>
              </a:rPr>
            </a:br>
            <a:br>
              <a:rPr lang="en-US" altLang="en-US" sz="4000" dirty="0">
                <a:latin typeface="Comic Sans MS" panose="030F0702030302020204" pitchFamily="66" charset="0"/>
              </a:rPr>
            </a:br>
            <a:br>
              <a:rPr lang="en-US" altLang="en-US" sz="4000" dirty="0">
                <a:latin typeface="Comic Sans MS" panose="030F0702030302020204" pitchFamily="66" charset="0"/>
              </a:rPr>
            </a:br>
            <a:br>
              <a:rPr lang="en-US" altLang="en-US" sz="4000" dirty="0">
                <a:latin typeface="Comic Sans MS" panose="030F0702030302020204" pitchFamily="66" charset="0"/>
              </a:rPr>
            </a:br>
            <a:br>
              <a:rPr lang="en-US" altLang="en-US" sz="4000" dirty="0">
                <a:latin typeface="Comic Sans MS" panose="030F0702030302020204" pitchFamily="66" charset="0"/>
              </a:rPr>
            </a:br>
            <a:br>
              <a:rPr lang="en-US" altLang="en-US" sz="4000" dirty="0">
                <a:latin typeface="Comic Sans MS" panose="030F0702030302020204" pitchFamily="66" charset="0"/>
              </a:rPr>
            </a:br>
            <a:endParaRPr lang="en-US" altLang="en-US" sz="4000" dirty="0">
              <a:latin typeface="Comic Sans MS" panose="030F0702030302020204" pitchFamily="66" charset="0"/>
            </a:endParaRPr>
          </a:p>
        </p:txBody>
      </p:sp>
      <p:pic>
        <p:nvPicPr>
          <p:cNvPr id="13314" name="Picture 2" descr="bio_ch12_4125">
            <a:extLst>
              <a:ext uri="{FF2B5EF4-FFF2-40B4-BE49-F238E27FC236}">
                <a16:creationId xmlns:a16="http://schemas.microsoft.com/office/drawing/2014/main" id="{49203CDA-4A5F-45B9-A818-8AA5A6F8F58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0648" b="2"/>
          <a:stretch>
            <a:fillRect/>
          </a:stretch>
        </p:blipFill>
        <p:spPr bwMode="auto">
          <a:xfrm>
            <a:off x="1133475" y="1676400"/>
            <a:ext cx="38290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3">
            <a:extLst>
              <a:ext uri="{FF2B5EF4-FFF2-40B4-BE49-F238E27FC236}">
                <a16:creationId xmlns:a16="http://schemas.microsoft.com/office/drawing/2014/main" id="{A3677E87-B7C3-4A34-AE7D-77285D7A1EE5}"/>
              </a:ext>
            </a:extLst>
          </p:cNvPr>
          <p:cNvSpPr txBox="1">
            <a:spLocks noChangeArrowheads="1"/>
          </p:cNvSpPr>
          <p:nvPr/>
        </p:nvSpPr>
        <p:spPr bwMode="auto">
          <a:xfrm>
            <a:off x="147638" y="945356"/>
            <a:ext cx="3429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3600" b="1" dirty="0">
                <a:solidFill>
                  <a:srgbClr val="3333FF"/>
                </a:solidFill>
                <a:latin typeface="Comic Sans MS" panose="030F0702030302020204" pitchFamily="66" charset="0"/>
              </a:rPr>
              <a:t>Pyrimidines</a:t>
            </a:r>
            <a:br>
              <a:rPr lang="en-US" altLang="en-US" sz="4000" b="1" dirty="0">
                <a:solidFill>
                  <a:srgbClr val="3333FF"/>
                </a:solidFill>
                <a:latin typeface="Arial" panose="020B0604020202020204" pitchFamily="34" charset="0"/>
              </a:rPr>
            </a:br>
            <a:endParaRPr lang="en-US" altLang="en-US" dirty="0">
              <a:solidFill>
                <a:srgbClr val="3333FF"/>
              </a:solidFill>
              <a:latin typeface="Arial" panose="020B0604020202020204" pitchFamily="34" charset="0"/>
            </a:endParaRPr>
          </a:p>
        </p:txBody>
      </p:sp>
      <p:sp>
        <p:nvSpPr>
          <p:cNvPr id="13316" name="Text Box 4">
            <a:extLst>
              <a:ext uri="{FF2B5EF4-FFF2-40B4-BE49-F238E27FC236}">
                <a16:creationId xmlns:a16="http://schemas.microsoft.com/office/drawing/2014/main" id="{C3CC5CCF-58E7-41F9-A5EB-6481E52E13FE}"/>
              </a:ext>
            </a:extLst>
          </p:cNvPr>
          <p:cNvSpPr txBox="1">
            <a:spLocks noChangeArrowheads="1"/>
          </p:cNvSpPr>
          <p:nvPr/>
        </p:nvSpPr>
        <p:spPr bwMode="auto">
          <a:xfrm>
            <a:off x="3422650" y="19050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3600" b="1" dirty="0">
                <a:solidFill>
                  <a:srgbClr val="FFC000"/>
                </a:solidFill>
                <a:latin typeface="Arial" panose="020B0604020202020204" pitchFamily="34" charset="0"/>
              </a:rPr>
              <a:t>C</a:t>
            </a:r>
          </a:p>
        </p:txBody>
      </p:sp>
      <p:sp>
        <p:nvSpPr>
          <p:cNvPr id="13317" name="Text Box 5">
            <a:extLst>
              <a:ext uri="{FF2B5EF4-FFF2-40B4-BE49-F238E27FC236}">
                <a16:creationId xmlns:a16="http://schemas.microsoft.com/office/drawing/2014/main" id="{824B3516-9AB3-47FD-A69F-1C7FA4D9D157}"/>
              </a:ext>
            </a:extLst>
          </p:cNvPr>
          <p:cNvSpPr txBox="1">
            <a:spLocks noChangeArrowheads="1"/>
          </p:cNvSpPr>
          <p:nvPr/>
        </p:nvSpPr>
        <p:spPr bwMode="auto">
          <a:xfrm>
            <a:off x="3422650" y="32766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3600" b="1" dirty="0">
                <a:latin typeface="Arial" panose="020B0604020202020204" pitchFamily="34" charset="0"/>
              </a:rPr>
              <a:t>T</a:t>
            </a:r>
          </a:p>
        </p:txBody>
      </p:sp>
      <p:sp>
        <p:nvSpPr>
          <p:cNvPr id="13319" name="Rectangle 7">
            <a:extLst>
              <a:ext uri="{FF2B5EF4-FFF2-40B4-BE49-F238E27FC236}">
                <a16:creationId xmlns:a16="http://schemas.microsoft.com/office/drawing/2014/main" id="{469AD93F-DD24-4B9C-80B3-D78AFE53C292}"/>
              </a:ext>
            </a:extLst>
          </p:cNvPr>
          <p:cNvSpPr>
            <a:spLocks noChangeArrowheads="1"/>
          </p:cNvSpPr>
          <p:nvPr/>
        </p:nvSpPr>
        <p:spPr bwMode="auto">
          <a:xfrm>
            <a:off x="4591050" y="0"/>
            <a:ext cx="47005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CC0099"/>
                </a:solidFill>
                <a:latin typeface="Arial" panose="020B0604020202020204" pitchFamily="34" charset="0"/>
              </a:rPr>
              <a:t>Image from: Pearson Education Inc, publishing as Pearson Prentice Hall.©</a:t>
            </a:r>
          </a:p>
        </p:txBody>
      </p:sp>
      <p:sp>
        <p:nvSpPr>
          <p:cNvPr id="2" name="Rectangle 1">
            <a:extLst>
              <a:ext uri="{FF2B5EF4-FFF2-40B4-BE49-F238E27FC236}">
                <a16:creationId xmlns:a16="http://schemas.microsoft.com/office/drawing/2014/main" id="{C4613F50-EEBB-434F-B8EA-A079FB40FC64}"/>
              </a:ext>
            </a:extLst>
          </p:cNvPr>
          <p:cNvSpPr>
            <a:spLocks noChangeArrowheads="1"/>
          </p:cNvSpPr>
          <p:nvPr/>
        </p:nvSpPr>
        <p:spPr bwMode="auto">
          <a:xfrm>
            <a:off x="45620" y="6246729"/>
            <a:ext cx="9144000" cy="600075"/>
          </a:xfrm>
          <a:prstGeom prst="rect">
            <a:avLst/>
          </a:prstGeom>
          <a:solidFill>
            <a:schemeClr val="accent1">
              <a:lumMod val="40000"/>
              <a:lumOff val="60000"/>
            </a:schemeClr>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100" dirty="0"/>
              <a:t>Essential Knowledge     IST 1.L.1.   </a:t>
            </a:r>
          </a:p>
          <a:p>
            <a:pPr eaLnBrk="1" hangingPunct="1">
              <a:spcBef>
                <a:spcPct val="0"/>
              </a:spcBef>
              <a:buFontTx/>
              <a:buNone/>
            </a:pPr>
            <a:r>
              <a:rPr lang="en-US" altLang="en-US" sz="1100" dirty="0"/>
              <a:t> a. Purines (G and A) have a double ring structure.</a:t>
            </a:r>
            <a:br>
              <a:rPr lang="en-US" altLang="en-US" sz="1100" dirty="0"/>
            </a:br>
            <a:r>
              <a:rPr lang="en-US" altLang="en-US" sz="1100" dirty="0"/>
              <a:t> b. Pyrimidines (C, T, and U) have a single ring structure.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p:bldP spid="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58096A17-BDB8-4B7D-B682-7FF0AEFE16C4}"/>
              </a:ext>
            </a:extLst>
          </p:cNvPr>
          <p:cNvSpPr>
            <a:spLocks noGrp="1" noChangeArrowheads="1"/>
          </p:cNvSpPr>
          <p:nvPr>
            <p:ph type="body" sz="half" idx="2"/>
          </p:nvPr>
        </p:nvSpPr>
        <p:spPr>
          <a:xfrm>
            <a:off x="28074" y="379663"/>
            <a:ext cx="8839200" cy="3124200"/>
          </a:xfrm>
        </p:spPr>
        <p:txBody>
          <a:bodyPr/>
          <a:lstStyle/>
          <a:p>
            <a:pPr>
              <a:spcBef>
                <a:spcPct val="50000"/>
              </a:spcBef>
              <a:buNone/>
            </a:pPr>
            <a:r>
              <a:rPr lang="en-US" altLang="en-US" sz="4000" b="1" dirty="0">
                <a:solidFill>
                  <a:schemeClr val="tx2"/>
                </a:solidFill>
              </a:rPr>
              <a:t>	</a:t>
            </a:r>
            <a:r>
              <a:rPr lang="en-US" altLang="en-US" b="1" dirty="0">
                <a:latin typeface="Comic Sans MS" panose="030F0702030302020204" pitchFamily="66" charset="0"/>
              </a:rPr>
              <a:t>Name the only macromolecule group that is hydrophobic and not made by polymerizing monomers. </a:t>
            </a:r>
          </a:p>
          <a:p>
            <a:pPr>
              <a:spcBef>
                <a:spcPct val="50000"/>
              </a:spcBef>
              <a:buFontTx/>
              <a:buNone/>
            </a:pPr>
            <a:endParaRPr lang="en-US" altLang="en-US" b="1" dirty="0">
              <a:solidFill>
                <a:schemeClr val="tx2"/>
              </a:solidFill>
            </a:endParaRPr>
          </a:p>
        </p:txBody>
      </p:sp>
      <p:sp>
        <p:nvSpPr>
          <p:cNvPr id="150531" name="Text Box 3">
            <a:extLst>
              <a:ext uri="{FF2B5EF4-FFF2-40B4-BE49-F238E27FC236}">
                <a16:creationId xmlns:a16="http://schemas.microsoft.com/office/drawing/2014/main" id="{A3FD6005-047D-4B97-869B-EAE869B6C0C7}"/>
              </a:ext>
            </a:extLst>
          </p:cNvPr>
          <p:cNvSpPr txBox="1">
            <a:spLocks noChangeArrowheads="1"/>
          </p:cNvSpPr>
          <p:nvPr/>
        </p:nvSpPr>
        <p:spPr bwMode="auto">
          <a:xfrm>
            <a:off x="3150770" y="1933074"/>
            <a:ext cx="13131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lipids</a:t>
            </a:r>
          </a:p>
        </p:txBody>
      </p:sp>
      <p:sp>
        <p:nvSpPr>
          <p:cNvPr id="115716" name="Text Box 4">
            <a:extLst>
              <a:ext uri="{FF2B5EF4-FFF2-40B4-BE49-F238E27FC236}">
                <a16:creationId xmlns:a16="http://schemas.microsoft.com/office/drawing/2014/main" id="{9C82D45B-E988-4F91-9CBB-6586A84E18EF}"/>
              </a:ext>
            </a:extLst>
          </p:cNvPr>
          <p:cNvSpPr txBox="1">
            <a:spLocks noChangeArrowheads="1"/>
          </p:cNvSpPr>
          <p:nvPr/>
        </p:nvSpPr>
        <p:spPr bwMode="auto">
          <a:xfrm>
            <a:off x="256674" y="3090172"/>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Thymine, cytosine, guanine, adenine, and uracil are</a:t>
            </a:r>
            <a:endParaRPr lang="en-US" altLang="en-US" sz="2800" b="1" dirty="0">
              <a:latin typeface="Comic Sans MS" panose="030F0702030302020204" pitchFamily="66" charset="0"/>
            </a:endParaRPr>
          </a:p>
        </p:txBody>
      </p:sp>
      <p:sp>
        <p:nvSpPr>
          <p:cNvPr id="150533" name="Text Box 5">
            <a:extLst>
              <a:ext uri="{FF2B5EF4-FFF2-40B4-BE49-F238E27FC236}">
                <a16:creationId xmlns:a16="http://schemas.microsoft.com/office/drawing/2014/main" id="{08D373F8-60DD-4A26-B671-66BDDFB72DBB}"/>
              </a:ext>
            </a:extLst>
          </p:cNvPr>
          <p:cNvSpPr txBox="1">
            <a:spLocks noChangeArrowheads="1"/>
          </p:cNvSpPr>
          <p:nvPr/>
        </p:nvSpPr>
        <p:spPr bwMode="auto">
          <a:xfrm>
            <a:off x="1185862" y="4527225"/>
            <a:ext cx="61293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Nitrogen bases used to make nucleic acids</a:t>
            </a:r>
          </a:p>
        </p:txBody>
      </p:sp>
      <p:sp>
        <p:nvSpPr>
          <p:cNvPr id="115719" name="TextBox 1">
            <a:extLst>
              <a:ext uri="{FF2B5EF4-FFF2-40B4-BE49-F238E27FC236}">
                <a16:creationId xmlns:a16="http://schemas.microsoft.com/office/drawing/2014/main" id="{8E80CA9B-5F5F-4822-8E25-059B904719FF}"/>
              </a:ext>
            </a:extLst>
          </p:cNvPr>
          <p:cNvSpPr txBox="1">
            <a:spLocks noChangeArrowheads="1"/>
          </p:cNvSpPr>
          <p:nvPr/>
        </p:nvSpPr>
        <p:spPr bwMode="auto">
          <a:xfrm>
            <a:off x="80963" y="6518275"/>
            <a:ext cx="335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531"/>
                                        </p:tgtEl>
                                        <p:attrNameLst>
                                          <p:attrName>style.visibility</p:attrName>
                                        </p:attrNameLst>
                                      </p:cBhvr>
                                      <p:to>
                                        <p:strVal val="visible"/>
                                      </p:to>
                                    </p:set>
                                    <p:animEffect transition="in" filter="dissolve">
                                      <p:cBhvr>
                                        <p:cTn id="7" dur="500"/>
                                        <p:tgtEl>
                                          <p:spTgt spid="150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0533"/>
                                        </p:tgtEl>
                                        <p:attrNameLst>
                                          <p:attrName>style.visibility</p:attrName>
                                        </p:attrNameLst>
                                      </p:cBhvr>
                                      <p:to>
                                        <p:strVal val="visible"/>
                                      </p:to>
                                    </p:set>
                                    <p:animEffect transition="in" filter="dissolve">
                                      <p:cBhvr>
                                        <p:cTn id="12" dur="500"/>
                                        <p:tgtEl>
                                          <p:spTgt spid="150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autoUpdateAnimBg="0"/>
      <p:bldP spid="150533"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17762" name="Text Box 4">
            <a:extLst>
              <a:ext uri="{FF2B5EF4-FFF2-40B4-BE49-F238E27FC236}">
                <a16:creationId xmlns:a16="http://schemas.microsoft.com/office/drawing/2014/main" id="{D1432C09-638B-41C1-8339-640940D7D5C9}"/>
              </a:ext>
            </a:extLst>
          </p:cNvPr>
          <p:cNvSpPr txBox="1">
            <a:spLocks noChangeArrowheads="1"/>
          </p:cNvSpPr>
          <p:nvPr/>
        </p:nvSpPr>
        <p:spPr bwMode="auto">
          <a:xfrm>
            <a:off x="381000" y="2894013"/>
            <a:ext cx="72993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Macromolecule made of a polar </a:t>
            </a:r>
          </a:p>
          <a:p>
            <a:pPr eaLnBrk="1" hangingPunct="1">
              <a:spcBef>
                <a:spcPct val="0"/>
              </a:spcBef>
              <a:buFontTx/>
              <a:buNone/>
            </a:pPr>
            <a:r>
              <a:rPr lang="en-US" altLang="en-US" sz="3600" b="1" dirty="0">
                <a:latin typeface="Comic Sans MS" panose="030F0702030302020204" pitchFamily="66" charset="0"/>
              </a:rPr>
              <a:t>glycerol phosphate head and </a:t>
            </a:r>
          </a:p>
          <a:p>
            <a:pPr eaLnBrk="1" hangingPunct="1">
              <a:spcBef>
                <a:spcPct val="0"/>
              </a:spcBef>
              <a:buFontTx/>
              <a:buNone/>
            </a:pPr>
            <a:r>
              <a:rPr lang="en-US" altLang="en-US" sz="3600" b="1" dirty="0">
                <a:latin typeface="Comic Sans MS" panose="030F0702030302020204" pitchFamily="66" charset="0"/>
              </a:rPr>
              <a:t>non- polar tails used to </a:t>
            </a:r>
          </a:p>
          <a:p>
            <a:pPr eaLnBrk="1" hangingPunct="1">
              <a:spcBef>
                <a:spcPct val="0"/>
              </a:spcBef>
              <a:buFontTx/>
              <a:buNone/>
            </a:pPr>
            <a:r>
              <a:rPr lang="en-US" altLang="en-US" sz="3600" b="1" dirty="0">
                <a:latin typeface="Comic Sans MS" panose="030F0702030302020204" pitchFamily="66" charset="0"/>
              </a:rPr>
              <a:t>make cell membranes </a:t>
            </a:r>
            <a:endParaRPr lang="en-US" altLang="en-US" sz="2800" b="1" dirty="0">
              <a:latin typeface="Comic Sans MS" panose="030F0702030302020204" pitchFamily="66" charset="0"/>
            </a:endParaRPr>
          </a:p>
        </p:txBody>
      </p:sp>
      <p:sp>
        <p:nvSpPr>
          <p:cNvPr id="15365" name="Text Box 5">
            <a:extLst>
              <a:ext uri="{FF2B5EF4-FFF2-40B4-BE49-F238E27FC236}">
                <a16:creationId xmlns:a16="http://schemas.microsoft.com/office/drawing/2014/main" id="{1E9FBFC7-3A8A-450B-93B0-4BB448B29536}"/>
              </a:ext>
            </a:extLst>
          </p:cNvPr>
          <p:cNvSpPr txBox="1">
            <a:spLocks noChangeArrowheads="1"/>
          </p:cNvSpPr>
          <p:nvPr/>
        </p:nvSpPr>
        <p:spPr bwMode="auto">
          <a:xfrm>
            <a:off x="2362200" y="5183188"/>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phospholipid</a:t>
            </a:r>
          </a:p>
        </p:txBody>
      </p:sp>
      <p:pic>
        <p:nvPicPr>
          <p:cNvPr id="117764" name="Picture 7" descr="phospholipid red">
            <a:extLst>
              <a:ext uri="{FF2B5EF4-FFF2-40B4-BE49-F238E27FC236}">
                <a16:creationId xmlns:a16="http://schemas.microsoft.com/office/drawing/2014/main" id="{E7B4ADEC-67E3-4A54-80C6-5B8B19CC548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0" y="4038600"/>
            <a:ext cx="11064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Rectangle 8">
            <a:extLst>
              <a:ext uri="{FF2B5EF4-FFF2-40B4-BE49-F238E27FC236}">
                <a16:creationId xmlns:a16="http://schemas.microsoft.com/office/drawing/2014/main" id="{D827025E-949C-4A54-B7EA-670D321BA1D9}"/>
              </a:ext>
            </a:extLst>
          </p:cNvPr>
          <p:cNvSpPr>
            <a:spLocks noChangeArrowheads="1"/>
          </p:cNvSpPr>
          <p:nvPr/>
        </p:nvSpPr>
        <p:spPr bwMode="auto">
          <a:xfrm>
            <a:off x="304800" y="352425"/>
            <a:ext cx="55308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3600" b="1" dirty="0">
                <a:latin typeface="Comic Sans MS" panose="030F0702030302020204" pitchFamily="66" charset="0"/>
              </a:rPr>
              <a:t>5 carbon sugar used to </a:t>
            </a:r>
            <a:br>
              <a:rPr lang="en-US" altLang="en-US" sz="3600" b="1" dirty="0">
                <a:latin typeface="Comic Sans MS" panose="030F0702030302020204" pitchFamily="66" charset="0"/>
              </a:rPr>
            </a:br>
            <a:r>
              <a:rPr lang="en-US" altLang="en-US" sz="3600" b="1" dirty="0">
                <a:latin typeface="Comic Sans MS" panose="030F0702030302020204" pitchFamily="66" charset="0"/>
              </a:rPr>
              <a:t>make RNA</a:t>
            </a:r>
          </a:p>
        </p:txBody>
      </p:sp>
      <p:sp>
        <p:nvSpPr>
          <p:cNvPr id="15369" name="Rectangle 9">
            <a:extLst>
              <a:ext uri="{FF2B5EF4-FFF2-40B4-BE49-F238E27FC236}">
                <a16:creationId xmlns:a16="http://schemas.microsoft.com/office/drawing/2014/main" id="{2FD0A0E2-A83D-4FDB-8E60-F85B6A7263CC}"/>
              </a:ext>
            </a:extLst>
          </p:cNvPr>
          <p:cNvSpPr>
            <a:spLocks noChangeArrowheads="1"/>
          </p:cNvSpPr>
          <p:nvPr/>
        </p:nvSpPr>
        <p:spPr bwMode="auto">
          <a:xfrm>
            <a:off x="1905000" y="1647825"/>
            <a:ext cx="1520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ribose</a:t>
            </a:r>
          </a:p>
        </p:txBody>
      </p:sp>
      <p:pic>
        <p:nvPicPr>
          <p:cNvPr id="117767" name="Picture 10" descr="fig5x27b">
            <a:extLst>
              <a:ext uri="{FF2B5EF4-FFF2-40B4-BE49-F238E27FC236}">
                <a16:creationId xmlns:a16="http://schemas.microsoft.com/office/drawing/2014/main" id="{FD57BEC6-17D7-4A27-8296-F0E73E94C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814" t="11111" r="9302" b="39999"/>
          <a:stretch>
            <a:fillRect/>
          </a:stretch>
        </p:blipFill>
        <p:spPr bwMode="auto">
          <a:xfrm>
            <a:off x="6019800" y="3810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Rectangle 11">
            <a:extLst>
              <a:ext uri="{FF2B5EF4-FFF2-40B4-BE49-F238E27FC236}">
                <a16:creationId xmlns:a16="http://schemas.microsoft.com/office/drawing/2014/main" id="{639A00CA-EDB3-4C2D-9679-433B026EE3F3}"/>
              </a:ext>
            </a:extLst>
          </p:cNvPr>
          <p:cNvSpPr>
            <a:spLocks noChangeArrowheads="1"/>
          </p:cNvSpPr>
          <p:nvPr/>
        </p:nvSpPr>
        <p:spPr bwMode="auto">
          <a:xfrm>
            <a:off x="5105400" y="0"/>
            <a:ext cx="3876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CC3399"/>
                </a:solidFill>
                <a:latin typeface="Arial" panose="020B0604020202020204" pitchFamily="34" charset="0"/>
              </a:rPr>
              <a:t>http://fig.cox.miami.edu/~cmallery/150/chemistry/fig5x27b.jpg</a:t>
            </a:r>
          </a:p>
        </p:txBody>
      </p:sp>
      <p:sp>
        <p:nvSpPr>
          <p:cNvPr id="117769" name="Text Box 12">
            <a:extLst>
              <a:ext uri="{FF2B5EF4-FFF2-40B4-BE49-F238E27FC236}">
                <a16:creationId xmlns:a16="http://schemas.microsoft.com/office/drawing/2014/main" id="{199A8206-5407-4148-9E94-1071CD9F57B9}"/>
              </a:ext>
            </a:extLst>
          </p:cNvPr>
          <p:cNvSpPr txBox="1">
            <a:spLocks noChangeArrowheads="1"/>
          </p:cNvSpPr>
          <p:nvPr/>
        </p:nvSpPr>
        <p:spPr bwMode="auto">
          <a:xfrm>
            <a:off x="7315200" y="6613525"/>
            <a:ext cx="1125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rPr>
              <a:t>Image by Riedell</a:t>
            </a:r>
          </a:p>
        </p:txBody>
      </p:sp>
      <p:sp>
        <p:nvSpPr>
          <p:cNvPr id="117770" name="TextBox 1">
            <a:extLst>
              <a:ext uri="{FF2B5EF4-FFF2-40B4-BE49-F238E27FC236}">
                <a16:creationId xmlns:a16="http://schemas.microsoft.com/office/drawing/2014/main" id="{93469531-09A2-4234-889D-0DEDA217E455}"/>
              </a:ext>
            </a:extLst>
          </p:cNvPr>
          <p:cNvSpPr txBox="1">
            <a:spLocks noChangeArrowheads="1"/>
          </p:cNvSpPr>
          <p:nvPr/>
        </p:nvSpPr>
        <p:spPr bwMode="auto">
          <a:xfrm>
            <a:off x="138113" y="6429375"/>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5369">
                                            <p:txEl>
                                              <p:pRg st="0" end="0"/>
                                            </p:txEl>
                                          </p:spTgt>
                                        </p:tgtEl>
                                        <p:attrNameLst>
                                          <p:attrName>style.visibility</p:attrName>
                                        </p:attrNameLst>
                                      </p:cBhvr>
                                      <p:to>
                                        <p:strVal val="visible"/>
                                      </p:to>
                                    </p:set>
                                    <p:animEffect transition="in" filter="box(in)">
                                      <p:cBhvr>
                                        <p:cTn id="7" dur="500"/>
                                        <p:tgtEl>
                                          <p:spTgt spid="153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18786" name="Text Box 4">
            <a:extLst>
              <a:ext uri="{FF2B5EF4-FFF2-40B4-BE49-F238E27FC236}">
                <a16:creationId xmlns:a16="http://schemas.microsoft.com/office/drawing/2014/main" id="{7917546B-CD85-4897-BEA5-CF72B5530532}"/>
              </a:ext>
            </a:extLst>
          </p:cNvPr>
          <p:cNvSpPr txBox="1">
            <a:spLocks noChangeArrowheads="1"/>
          </p:cNvSpPr>
          <p:nvPr/>
        </p:nvSpPr>
        <p:spPr bwMode="auto">
          <a:xfrm>
            <a:off x="114300" y="381000"/>
            <a:ext cx="90916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Chemical reaction used by cells to join </a:t>
            </a:r>
            <a:br>
              <a:rPr lang="en-US" altLang="en-US" sz="3600" b="1" dirty="0">
                <a:latin typeface="Comic Sans MS" panose="030F0702030302020204" pitchFamily="66" charset="0"/>
              </a:rPr>
            </a:br>
            <a:r>
              <a:rPr lang="en-US" altLang="en-US" sz="3600" b="1" dirty="0">
                <a:latin typeface="Comic Sans MS" panose="030F0702030302020204" pitchFamily="66" charset="0"/>
              </a:rPr>
              <a:t>molecules together by removing</a:t>
            </a:r>
            <a:br>
              <a:rPr lang="en-US" altLang="en-US" sz="3600" b="1" dirty="0">
                <a:latin typeface="Comic Sans MS" panose="030F0702030302020204" pitchFamily="66" charset="0"/>
              </a:rPr>
            </a:br>
            <a:r>
              <a:rPr lang="en-US" altLang="en-US" sz="3600" b="1" dirty="0">
                <a:latin typeface="Comic Sans MS" panose="030F0702030302020204" pitchFamily="66" charset="0"/>
              </a:rPr>
              <a:t>an H and OH to make a water molecule</a:t>
            </a:r>
            <a:endParaRPr lang="en-US" altLang="en-US" sz="2800" b="1" dirty="0">
              <a:latin typeface="Comic Sans MS" panose="030F0702030302020204" pitchFamily="66" charset="0"/>
            </a:endParaRPr>
          </a:p>
        </p:txBody>
      </p:sp>
      <p:sp>
        <p:nvSpPr>
          <p:cNvPr id="30726" name="Rectangle 6">
            <a:extLst>
              <a:ext uri="{FF2B5EF4-FFF2-40B4-BE49-F238E27FC236}">
                <a16:creationId xmlns:a16="http://schemas.microsoft.com/office/drawing/2014/main" id="{9C80E5F6-4AA4-4235-BB59-4476EDA93888}"/>
              </a:ext>
            </a:extLst>
          </p:cNvPr>
          <p:cNvSpPr>
            <a:spLocks noChangeArrowheads="1"/>
          </p:cNvSpPr>
          <p:nvPr/>
        </p:nvSpPr>
        <p:spPr bwMode="auto">
          <a:xfrm>
            <a:off x="1881188" y="4640263"/>
            <a:ext cx="45354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Dehydration synthesis</a:t>
            </a:r>
          </a:p>
        </p:txBody>
      </p:sp>
      <p:sp>
        <p:nvSpPr>
          <p:cNvPr id="118788" name="Rectangle 1">
            <a:extLst>
              <a:ext uri="{FF2B5EF4-FFF2-40B4-BE49-F238E27FC236}">
                <a16:creationId xmlns:a16="http://schemas.microsoft.com/office/drawing/2014/main" id="{11A01449-B69F-4A07-B1C5-64B68FCBBA9E}"/>
              </a:ext>
            </a:extLst>
          </p:cNvPr>
          <p:cNvSpPr>
            <a:spLocks noChangeArrowheads="1"/>
          </p:cNvSpPr>
          <p:nvPr/>
        </p:nvSpPr>
        <p:spPr bwMode="auto">
          <a:xfrm>
            <a:off x="2514600" y="0"/>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FF0066"/>
                </a:solidFill>
                <a:latin typeface="Arial" panose="020B0604020202020204" pitchFamily="34" charset="0"/>
                <a:cs typeface="Arial" panose="020B0604020202020204" pitchFamily="34" charset="0"/>
              </a:rPr>
              <a:t>Animation from: http://biologyclermont.info/wwwroot/graphics/lect1/carbon/dehydration%20anim.gi</a:t>
            </a:r>
            <a:r>
              <a:rPr lang="en-US" altLang="en-US" sz="1000" dirty="0">
                <a:solidFill>
                  <a:srgbClr val="FF0066"/>
                </a:solidFill>
                <a:latin typeface="Comic Sans MS" panose="030F0702030302020204" pitchFamily="66" charset="0"/>
              </a:rPr>
              <a:t>f</a:t>
            </a:r>
          </a:p>
        </p:txBody>
      </p:sp>
      <p:pic>
        <p:nvPicPr>
          <p:cNvPr id="118789" name="Picture 2">
            <a:extLst>
              <a:ext uri="{FF2B5EF4-FFF2-40B4-BE49-F238E27FC236}">
                <a16:creationId xmlns:a16="http://schemas.microsoft.com/office/drawing/2014/main" id="{CC1E91DF-8926-4A34-A766-1DE8F4DA8B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2263775"/>
            <a:ext cx="62499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Rectangle 3">
            <a:extLst>
              <a:ext uri="{FF2B5EF4-FFF2-40B4-BE49-F238E27FC236}">
                <a16:creationId xmlns:a16="http://schemas.microsoft.com/office/drawing/2014/main" id="{BB60DB56-B895-4924-BB81-BC6D98FFD4C0}"/>
              </a:ext>
            </a:extLst>
          </p:cNvPr>
          <p:cNvSpPr>
            <a:spLocks noChangeArrowheads="1"/>
          </p:cNvSpPr>
          <p:nvPr/>
        </p:nvSpPr>
        <p:spPr bwMode="auto">
          <a:xfrm>
            <a:off x="124536" y="6477000"/>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Arial" panose="020B0604020202020204" pitchFamily="34" charset="0"/>
                <a:cs typeface="Arial" panose="020B0604020202020204" pitchFamily="34" charset="0"/>
              </a:rPr>
              <a:t>SYI 1.B.1  </a:t>
            </a:r>
            <a:r>
              <a:rPr lang="en-US" sz="1000" dirty="0"/>
              <a:t>Hydrolysis and dehydration synthesis are used to cleave and form covalent bonds between monomers.</a:t>
            </a:r>
            <a:r>
              <a:rPr lang="en-US" altLang="en-US" sz="1000" dirty="0">
                <a:latin typeface="Arial" panose="020B0604020202020204" pitchFamily="34" charset="0"/>
                <a:cs typeface="Arial" panose="020B0604020202020204" pitchFamily="34" charset="0"/>
              </a:rPr>
              <a:t> . </a:t>
            </a:r>
            <a:endParaRPr lang="en-US" altLang="en-US" sz="10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box(in)">
                                      <p:cBhvr>
                                        <p:cTn id="7" dur="500"/>
                                        <p:tgtEl>
                                          <p:spTgt spid="307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8790"/>
                                        </p:tgtEl>
                                        <p:attrNameLst>
                                          <p:attrName>style.visibility</p:attrName>
                                        </p:attrNameLst>
                                      </p:cBhvr>
                                      <p:to>
                                        <p:strVal val="visible"/>
                                      </p:to>
                                    </p:set>
                                    <p:animEffect transition="in" filter="wipe(down)">
                                      <p:cBhvr>
                                        <p:cTn id="12" dur="500"/>
                                        <p:tgtEl>
                                          <p:spTgt spid="11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118790"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50530" name="TextBox 2">
            <a:extLst>
              <a:ext uri="{FF2B5EF4-FFF2-40B4-BE49-F238E27FC236}">
                <a16:creationId xmlns:a16="http://schemas.microsoft.com/office/drawing/2014/main" id="{19BC296D-ACF6-4562-BCE3-DD9A1A269682}"/>
              </a:ext>
            </a:extLst>
          </p:cNvPr>
          <p:cNvSpPr txBox="1">
            <a:spLocks noChangeArrowheads="1"/>
          </p:cNvSpPr>
          <p:nvPr/>
        </p:nvSpPr>
        <p:spPr bwMode="auto">
          <a:xfrm>
            <a:off x="42863" y="238125"/>
            <a:ext cx="905827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latin typeface="Comic Sans MS" panose="030F0702030302020204" pitchFamily="66" charset="0"/>
              </a:rPr>
              <a:t>Match the property of water with its benefit to living things.</a:t>
            </a:r>
          </a:p>
          <a:p>
            <a:pPr eaLnBrk="1" hangingPunct="1">
              <a:spcBef>
                <a:spcPct val="0"/>
              </a:spcBef>
              <a:buFontTx/>
              <a:buNone/>
            </a:pPr>
            <a:endParaRPr lang="en-US" altLang="en-US" sz="2400" dirty="0">
              <a:latin typeface="Comic Sans MS" panose="030F0702030302020204" pitchFamily="66" charset="0"/>
            </a:endParaRPr>
          </a:p>
          <a:p>
            <a:pPr eaLnBrk="1" hangingPunct="1">
              <a:spcBef>
                <a:spcPct val="0"/>
              </a:spcBef>
              <a:buFontTx/>
              <a:buNone/>
            </a:pPr>
            <a:r>
              <a:rPr lang="en-US" altLang="en-US" sz="2000" dirty="0">
                <a:latin typeface="Comic Sans MS" panose="030F0702030302020204" pitchFamily="66" charset="0"/>
              </a:rPr>
              <a:t>____ Organisms are protected against freezing @ low temps</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____  Land animals can cool themselves by surface evaporation with </a:t>
            </a:r>
            <a:br>
              <a:rPr lang="en-US" altLang="en-US" sz="2000" dirty="0">
                <a:latin typeface="Comic Sans MS" panose="030F0702030302020204" pitchFamily="66" charset="0"/>
              </a:rPr>
            </a:br>
            <a:r>
              <a:rPr lang="en-US" altLang="en-US" sz="2000" dirty="0">
                <a:latin typeface="Comic Sans MS" panose="030F0702030302020204" pitchFamily="66" charset="0"/>
              </a:rPr>
              <a:t>           minimum expenditure of body fluid.</a:t>
            </a:r>
            <a:br>
              <a:rPr lang="en-US" altLang="en-US" sz="2000" dirty="0">
                <a:latin typeface="Comic Sans MS" panose="030F0702030302020204" pitchFamily="66" charset="0"/>
              </a:rPr>
            </a:br>
            <a:endParaRPr lang="en-US" altLang="en-US" sz="2000" dirty="0">
              <a:latin typeface="Comic Sans MS" panose="030F0702030302020204" pitchFamily="66" charset="0"/>
            </a:endParaRPr>
          </a:p>
          <a:p>
            <a:pPr eaLnBrk="1" hangingPunct="1">
              <a:spcBef>
                <a:spcPct val="0"/>
              </a:spcBef>
              <a:buFontTx/>
              <a:buNone/>
            </a:pPr>
            <a:r>
              <a:rPr lang="en-US" altLang="en-US" sz="2000" dirty="0">
                <a:latin typeface="Comic Sans MS" panose="030F0702030302020204" pitchFamily="66" charset="0"/>
              </a:rPr>
              <a:t>____  Membranes composed of low molecular weight, non-covalently </a:t>
            </a:r>
            <a:br>
              <a:rPr lang="en-US" altLang="en-US" sz="2000" dirty="0">
                <a:latin typeface="Comic Sans MS" panose="030F0702030302020204" pitchFamily="66" charset="0"/>
              </a:rPr>
            </a:br>
            <a:r>
              <a:rPr lang="en-US" altLang="en-US" sz="2000" dirty="0">
                <a:latin typeface="Comic Sans MS" panose="030F0702030302020204" pitchFamily="66" charset="0"/>
              </a:rPr>
              <a:t>                 bonded lipids are thermodynamically stable.</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____  Temperature changes in organisms are minimized.</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____  Aquatic environments in cold climates tend to freeze only on the </a:t>
            </a:r>
            <a:br>
              <a:rPr lang="en-US" altLang="en-US" sz="2000" dirty="0">
                <a:latin typeface="Comic Sans MS" panose="030F0702030302020204" pitchFamily="66" charset="0"/>
              </a:rPr>
            </a:br>
            <a:r>
              <a:rPr lang="en-US" altLang="en-US" sz="2000" dirty="0">
                <a:latin typeface="Comic Sans MS" panose="030F0702030302020204" pitchFamily="66" charset="0"/>
              </a:rPr>
              <a:t>               surface rather than freezing solid.</a:t>
            </a:r>
            <a:br>
              <a:rPr lang="en-US" altLang="en-US" sz="2000" dirty="0">
                <a:latin typeface="Comic Sans MS" panose="030F0702030302020204" pitchFamily="66" charset="0"/>
              </a:rPr>
            </a:br>
            <a:br>
              <a:rPr lang="en-US" altLang="en-US" sz="2000" dirty="0">
                <a:latin typeface="Comic Sans MS" panose="030F0702030302020204" pitchFamily="66" charset="0"/>
              </a:rPr>
            </a:br>
            <a:endParaRPr lang="en-US" altLang="en-US" sz="2000" dirty="0">
              <a:latin typeface="Comic Sans MS" panose="030F0702030302020204" pitchFamily="66" charset="0"/>
            </a:endParaRPr>
          </a:p>
        </p:txBody>
      </p:sp>
      <p:sp>
        <p:nvSpPr>
          <p:cNvPr id="150531" name="Rectangle 1">
            <a:extLst>
              <a:ext uri="{FF2B5EF4-FFF2-40B4-BE49-F238E27FC236}">
                <a16:creationId xmlns:a16="http://schemas.microsoft.com/office/drawing/2014/main" id="{38FE667F-E965-4AA9-87EF-8B4A6E0D05DC}"/>
              </a:ext>
            </a:extLst>
          </p:cNvPr>
          <p:cNvSpPr>
            <a:spLocks noChangeArrowheads="1"/>
          </p:cNvSpPr>
          <p:nvPr/>
        </p:nvSpPr>
        <p:spPr bwMode="auto">
          <a:xfrm>
            <a:off x="36513" y="6523831"/>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latin typeface="Calibri" panose="020F0502020204030204" pitchFamily="34" charset="0"/>
                <a:cs typeface="Arial" panose="020B0604020202020204" pitchFamily="34" charset="0"/>
              </a:rPr>
              <a:t>SYI 1.A. 2  </a:t>
            </a:r>
            <a:r>
              <a:rPr lang="en-US" sz="1000" dirty="0"/>
              <a:t>Living systems depend on properties of water that result from its polarity and hydrogen bonding</a:t>
            </a:r>
            <a:r>
              <a:rPr lang="en-US" altLang="en-US" sz="1000" b="1" dirty="0">
                <a:latin typeface="Calibri" panose="020F0502020204030204" pitchFamily="34" charset="0"/>
                <a:cs typeface="Arial" panose="020B0604020202020204" pitchFamily="34" charset="0"/>
              </a:rPr>
              <a:t> </a:t>
            </a:r>
          </a:p>
        </p:txBody>
      </p:sp>
      <p:sp>
        <p:nvSpPr>
          <p:cNvPr id="150532" name="Rectangle 4">
            <a:extLst>
              <a:ext uri="{FF2B5EF4-FFF2-40B4-BE49-F238E27FC236}">
                <a16:creationId xmlns:a16="http://schemas.microsoft.com/office/drawing/2014/main" id="{FBA6F181-7EB2-40D4-9A24-DDD3DCF3B122}"/>
              </a:ext>
            </a:extLst>
          </p:cNvPr>
          <p:cNvSpPr>
            <a:spLocks noChangeArrowheads="1"/>
          </p:cNvSpPr>
          <p:nvPr/>
        </p:nvSpPr>
        <p:spPr bwMode="auto">
          <a:xfrm>
            <a:off x="4665663" y="4889500"/>
            <a:ext cx="4876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1800" dirty="0">
                <a:latin typeface="Comic Sans MS" panose="030F0702030302020204" pitchFamily="66" charset="0"/>
                <a:cs typeface="Arial" panose="020B0604020202020204" pitchFamily="34" charset="0"/>
              </a:rPr>
              <a:t>a. </a:t>
            </a:r>
            <a:r>
              <a:rPr lang="en-US" altLang="en-US" sz="1800" dirty="0">
                <a:latin typeface="Comic Sans MS" panose="030F0702030302020204" pitchFamily="66" charset="0"/>
              </a:rPr>
              <a:t> High specific heat capacity</a:t>
            </a:r>
          </a:p>
          <a:p>
            <a:pPr>
              <a:buFontTx/>
              <a:buNone/>
            </a:pPr>
            <a:r>
              <a:rPr lang="en-US" altLang="en-US" sz="1800" dirty="0">
                <a:latin typeface="Comic Sans MS" panose="030F0702030302020204" pitchFamily="66" charset="0"/>
              </a:rPr>
              <a:t>b. Higher density as ice</a:t>
            </a:r>
            <a:br>
              <a:rPr lang="en-US" altLang="en-US" sz="1800" dirty="0">
                <a:latin typeface="Comic Sans MS" panose="030F0702030302020204" pitchFamily="66" charset="0"/>
              </a:rPr>
            </a:br>
            <a:r>
              <a:rPr lang="en-US" altLang="en-US" sz="1800" dirty="0">
                <a:latin typeface="Comic Sans MS" panose="030F0702030302020204" pitchFamily="66" charset="0"/>
              </a:rPr>
              <a:t>c. High heat of fusion</a:t>
            </a:r>
          </a:p>
          <a:p>
            <a:pPr>
              <a:buFontTx/>
              <a:buNone/>
            </a:pPr>
            <a:r>
              <a:rPr lang="en-US" altLang="en-US" sz="1800" dirty="0">
                <a:latin typeface="Comic Sans MS" panose="030F0702030302020204" pitchFamily="66" charset="0"/>
              </a:rPr>
              <a:t>d. Polarity of water molecules</a:t>
            </a:r>
            <a:endParaRPr lang="en-US" altLang="en-US" sz="1800" dirty="0">
              <a:latin typeface="Comic Sans MS" panose="030F0702030302020204" pitchFamily="66" charset="0"/>
              <a:cs typeface="Arial" panose="020B0604020202020204" pitchFamily="34" charset="0"/>
            </a:endParaRPr>
          </a:p>
          <a:p>
            <a:pPr>
              <a:buFontTx/>
              <a:buNone/>
            </a:pPr>
            <a:r>
              <a:rPr lang="en-US" altLang="en-US" sz="1800" dirty="0">
                <a:latin typeface="Comic Sans MS" panose="030F0702030302020204" pitchFamily="66" charset="0"/>
              </a:rPr>
              <a:t>e. High heat of vaporization</a:t>
            </a:r>
            <a:br>
              <a:rPr lang="en-US" altLang="en-US" sz="1800" dirty="0">
                <a:latin typeface="Comic Sans MS" panose="030F0702030302020204" pitchFamily="66" charset="0"/>
              </a:rPr>
            </a:br>
            <a:r>
              <a:rPr lang="en-US" altLang="en-US" sz="1800" dirty="0">
                <a:latin typeface="Comic Sans MS" panose="030F0702030302020204" pitchFamily="66" charset="0"/>
              </a:rPr>
              <a:t>.  </a:t>
            </a:r>
            <a:endParaRPr lang="en-US" altLang="en-US" sz="1800" dirty="0">
              <a:latin typeface="Comic Sans MS" panose="030F0702030302020204" pitchFamily="66" charset="0"/>
              <a:cs typeface="Arial" panose="020B0604020202020204" pitchFamily="34" charset="0"/>
            </a:endParaRPr>
          </a:p>
        </p:txBody>
      </p:sp>
      <p:sp>
        <p:nvSpPr>
          <p:cNvPr id="5" name="TextBox 4">
            <a:extLst>
              <a:ext uri="{FF2B5EF4-FFF2-40B4-BE49-F238E27FC236}">
                <a16:creationId xmlns:a16="http://schemas.microsoft.com/office/drawing/2014/main" id="{FBEDD987-E9A0-4D8C-AFA2-974EF390918F}"/>
              </a:ext>
            </a:extLst>
          </p:cNvPr>
          <p:cNvSpPr txBox="1">
            <a:spLocks noChangeArrowheads="1"/>
          </p:cNvSpPr>
          <p:nvPr/>
        </p:nvSpPr>
        <p:spPr bwMode="auto">
          <a:xfrm>
            <a:off x="288925" y="741363"/>
            <a:ext cx="8842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FF0000"/>
                </a:solidFill>
                <a:latin typeface="Comic Sans MS" panose="030F0702030302020204" pitchFamily="66" charset="0"/>
              </a:rPr>
              <a:t>c</a:t>
            </a:r>
          </a:p>
          <a:p>
            <a:pPr eaLnBrk="1" hangingPunct="1">
              <a:spcBef>
                <a:spcPct val="0"/>
              </a:spcBef>
              <a:buFontTx/>
              <a:buNone/>
            </a:pPr>
            <a:r>
              <a:rPr lang="en-US" altLang="en-US" sz="2400" dirty="0">
                <a:solidFill>
                  <a:srgbClr val="FF0000"/>
                </a:solidFill>
                <a:latin typeface="Comic Sans MS" panose="030F0702030302020204" pitchFamily="66" charset="0"/>
              </a:rPr>
              <a:t>      </a:t>
            </a:r>
            <a:r>
              <a:rPr lang="en-US" altLang="en-US" sz="2000" dirty="0">
                <a:solidFill>
                  <a:srgbClr val="FF0000"/>
                </a:solidFill>
                <a:latin typeface="Comic Sans MS" panose="030F0702030302020204" pitchFamily="66" charset="0"/>
              </a:rPr>
              <a:t>Higher heat of fusion = the more heat must be removed to freeze </a:t>
            </a:r>
            <a:endParaRPr lang="en-US" altLang="en-US" dirty="0">
              <a:solidFill>
                <a:srgbClr val="FF0000"/>
              </a:solidFill>
              <a:latin typeface="Comic Sans MS" panose="030F0702030302020204" pitchFamily="66" charset="0"/>
            </a:endParaRPr>
          </a:p>
        </p:txBody>
      </p:sp>
      <p:sp>
        <p:nvSpPr>
          <p:cNvPr id="6" name="TextBox 5">
            <a:extLst>
              <a:ext uri="{FF2B5EF4-FFF2-40B4-BE49-F238E27FC236}">
                <a16:creationId xmlns:a16="http://schemas.microsoft.com/office/drawing/2014/main" id="{C27AF566-EB14-49F9-B416-656E06FBF4EF}"/>
              </a:ext>
            </a:extLst>
          </p:cNvPr>
          <p:cNvSpPr txBox="1">
            <a:spLocks noChangeArrowheads="1"/>
          </p:cNvSpPr>
          <p:nvPr/>
        </p:nvSpPr>
        <p:spPr bwMode="auto">
          <a:xfrm>
            <a:off x="238125" y="1462088"/>
            <a:ext cx="89423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FF0000"/>
                </a:solidFill>
                <a:latin typeface="Comic Sans MS" panose="030F0702030302020204" pitchFamily="66" charset="0"/>
              </a:rPr>
              <a:t>e</a:t>
            </a:r>
          </a:p>
          <a:p>
            <a:pPr eaLnBrk="1" hangingPunct="1">
              <a:spcBef>
                <a:spcPct val="0"/>
              </a:spcBef>
              <a:buFontTx/>
              <a:buNone/>
            </a:pPr>
            <a:r>
              <a:rPr lang="en-US" altLang="en-US" dirty="0">
                <a:solidFill>
                  <a:srgbClr val="FF0000"/>
                </a:solidFill>
                <a:latin typeface="Comic Sans MS" panose="030F0702030302020204" pitchFamily="66" charset="0"/>
              </a:rPr>
              <a:t>    </a:t>
            </a:r>
            <a:r>
              <a:rPr lang="en-US" altLang="en-US" sz="2000" dirty="0">
                <a:solidFill>
                  <a:srgbClr val="FF0000"/>
                </a:solidFill>
                <a:latin typeface="Comic Sans MS" panose="030F0702030302020204" pitchFamily="66" charset="0"/>
              </a:rPr>
              <a:t> Considerable heat needed to evaporate water provided by body heat </a:t>
            </a:r>
          </a:p>
          <a:p>
            <a:pPr eaLnBrk="1" hangingPunct="1">
              <a:spcBef>
                <a:spcPct val="0"/>
              </a:spcBef>
              <a:buFontTx/>
              <a:buNone/>
            </a:pPr>
            <a:endParaRPr lang="en-US" altLang="en-US" sz="2000" dirty="0">
              <a:solidFill>
                <a:srgbClr val="FF0000"/>
              </a:solidFill>
              <a:latin typeface="Comic Sans MS" panose="030F0702030302020204" pitchFamily="66" charset="0"/>
            </a:endParaRPr>
          </a:p>
        </p:txBody>
      </p:sp>
      <p:sp>
        <p:nvSpPr>
          <p:cNvPr id="7" name="Rectangle 6">
            <a:extLst>
              <a:ext uri="{FF2B5EF4-FFF2-40B4-BE49-F238E27FC236}">
                <a16:creationId xmlns:a16="http://schemas.microsoft.com/office/drawing/2014/main" id="{2F92398E-EF2D-4D38-B0AA-9B27253B3079}"/>
              </a:ext>
            </a:extLst>
          </p:cNvPr>
          <p:cNvSpPr>
            <a:spLocks noChangeArrowheads="1"/>
          </p:cNvSpPr>
          <p:nvPr/>
        </p:nvSpPr>
        <p:spPr bwMode="auto">
          <a:xfrm>
            <a:off x="238125" y="2354263"/>
            <a:ext cx="822483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FF0000"/>
                </a:solidFill>
                <a:latin typeface="Comic Sans MS" panose="030F0702030302020204" pitchFamily="66" charset="0"/>
              </a:rPr>
              <a:t>d</a:t>
            </a:r>
          </a:p>
          <a:p>
            <a:pPr eaLnBrk="1" hangingPunct="1">
              <a:spcBef>
                <a:spcPct val="0"/>
              </a:spcBef>
              <a:buFontTx/>
              <a:buNone/>
            </a:pPr>
            <a:br>
              <a:rPr lang="en-US" altLang="en-US" sz="2000" dirty="0">
                <a:solidFill>
                  <a:srgbClr val="FF0000"/>
                </a:solidFill>
                <a:latin typeface="Comic Sans MS" panose="030F0702030302020204" pitchFamily="66" charset="0"/>
              </a:rPr>
            </a:br>
            <a:r>
              <a:rPr lang="en-US" altLang="en-US" sz="2000" dirty="0">
                <a:solidFill>
                  <a:srgbClr val="FF0000"/>
                </a:solidFill>
                <a:latin typeface="Comic Sans MS" panose="030F0702030302020204" pitchFamily="66" charset="0"/>
              </a:rPr>
              <a:t>        Hydrophobic interactions are dependent on polarity of water</a:t>
            </a:r>
          </a:p>
          <a:p>
            <a:pPr eaLnBrk="1" hangingPunct="1">
              <a:spcBef>
                <a:spcPct val="0"/>
              </a:spcBef>
              <a:buFontTx/>
              <a:buNone/>
            </a:pPr>
            <a:endParaRPr lang="en-US" altLang="en-US" dirty="0">
              <a:solidFill>
                <a:srgbClr val="FF0000"/>
              </a:solidFill>
              <a:latin typeface="Comic Sans MS" panose="030F0702030302020204" pitchFamily="66" charset="0"/>
            </a:endParaRPr>
          </a:p>
        </p:txBody>
      </p:sp>
      <p:sp>
        <p:nvSpPr>
          <p:cNvPr id="8" name="Rectangle 7">
            <a:extLst>
              <a:ext uri="{FF2B5EF4-FFF2-40B4-BE49-F238E27FC236}">
                <a16:creationId xmlns:a16="http://schemas.microsoft.com/office/drawing/2014/main" id="{08016F23-D235-4601-9E87-4610094EAC51}"/>
              </a:ext>
            </a:extLst>
          </p:cNvPr>
          <p:cNvSpPr>
            <a:spLocks noChangeArrowheads="1"/>
          </p:cNvSpPr>
          <p:nvPr/>
        </p:nvSpPr>
        <p:spPr bwMode="auto">
          <a:xfrm>
            <a:off x="238125" y="3073400"/>
            <a:ext cx="88201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FF0000"/>
                </a:solidFill>
                <a:latin typeface="Comic Sans MS" panose="030F0702030302020204" pitchFamily="66" charset="0"/>
              </a:rPr>
              <a:t>a  </a:t>
            </a:r>
            <a:br>
              <a:rPr lang="en-US" altLang="en-US" dirty="0">
                <a:solidFill>
                  <a:srgbClr val="FF0000"/>
                </a:solidFill>
                <a:latin typeface="Comic Sans MS" panose="030F0702030302020204" pitchFamily="66" charset="0"/>
              </a:rPr>
            </a:br>
            <a:r>
              <a:rPr lang="en-US" altLang="en-US" dirty="0">
                <a:solidFill>
                  <a:srgbClr val="FF0000"/>
                </a:solidFill>
                <a:latin typeface="Comic Sans MS" panose="030F0702030302020204" pitchFamily="66" charset="0"/>
              </a:rPr>
              <a:t>      </a:t>
            </a:r>
            <a:r>
              <a:rPr lang="en-US" altLang="en-US" sz="2000" dirty="0">
                <a:solidFill>
                  <a:srgbClr val="FF0000"/>
                </a:solidFill>
                <a:latin typeface="Comic Sans MS" panose="030F0702030302020204" pitchFamily="66" charset="0"/>
              </a:rPr>
              <a:t>Effect of heat production/loss minimized by high heat capacity</a:t>
            </a:r>
          </a:p>
          <a:p>
            <a:pPr eaLnBrk="1" hangingPunct="1">
              <a:spcBef>
                <a:spcPct val="0"/>
              </a:spcBef>
              <a:buFontTx/>
              <a:buNone/>
            </a:pPr>
            <a:endParaRPr lang="en-US" altLang="en-US" sz="2000" dirty="0">
              <a:solidFill>
                <a:srgbClr val="FF0000"/>
              </a:solidFill>
              <a:latin typeface="Comic Sans MS" panose="030F0702030302020204" pitchFamily="66" charset="0"/>
            </a:endParaRPr>
          </a:p>
          <a:p>
            <a:pPr eaLnBrk="1" hangingPunct="1">
              <a:spcBef>
                <a:spcPct val="0"/>
              </a:spcBef>
              <a:buFontTx/>
              <a:buNone/>
            </a:pPr>
            <a:endParaRPr lang="en-US" altLang="en-US" dirty="0">
              <a:solidFill>
                <a:srgbClr val="FF0000"/>
              </a:solidFill>
              <a:latin typeface="Comic Sans MS" panose="030F0702030302020204" pitchFamily="66" charset="0"/>
            </a:endParaRPr>
          </a:p>
        </p:txBody>
      </p:sp>
      <p:sp>
        <p:nvSpPr>
          <p:cNvPr id="9" name="Rectangle 8">
            <a:extLst>
              <a:ext uri="{FF2B5EF4-FFF2-40B4-BE49-F238E27FC236}">
                <a16:creationId xmlns:a16="http://schemas.microsoft.com/office/drawing/2014/main" id="{E282AE0D-F436-45DA-AF2D-68FC3FE85A70}"/>
              </a:ext>
            </a:extLst>
          </p:cNvPr>
          <p:cNvSpPr>
            <a:spLocks noChangeArrowheads="1"/>
          </p:cNvSpPr>
          <p:nvPr/>
        </p:nvSpPr>
        <p:spPr bwMode="auto">
          <a:xfrm>
            <a:off x="183356" y="3915568"/>
            <a:ext cx="90519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FF0000"/>
                </a:solidFill>
                <a:latin typeface="Comic Sans MS" panose="030F0702030302020204" pitchFamily="66" charset="0"/>
              </a:rPr>
              <a:t>b</a:t>
            </a:r>
          </a:p>
          <a:p>
            <a:pPr eaLnBrk="1" hangingPunct="1">
              <a:spcBef>
                <a:spcPct val="0"/>
              </a:spcBef>
              <a:buFontTx/>
              <a:buNone/>
            </a:pPr>
            <a:r>
              <a:rPr lang="en-US" altLang="en-US" dirty="0">
                <a:solidFill>
                  <a:srgbClr val="FF0000"/>
                </a:solidFill>
                <a:latin typeface="Comic Sans MS" panose="030F0702030302020204" pitchFamily="66" charset="0"/>
              </a:rPr>
              <a:t>     </a:t>
            </a:r>
            <a:r>
              <a:rPr lang="en-US" altLang="en-US" sz="2000" dirty="0">
                <a:solidFill>
                  <a:srgbClr val="FF0000"/>
                </a:solidFill>
                <a:latin typeface="Comic Sans MS" panose="030F0702030302020204" pitchFamily="66" charset="0"/>
              </a:rPr>
              <a:t>Ice formed on the surface floats, insulating water below/stays liquid</a:t>
            </a:r>
            <a:endParaRPr lang="en-US" altLang="en-US" dirty="0">
              <a:solidFill>
                <a:srgbClr val="FF0000"/>
              </a:solidFill>
              <a:latin typeface="Comic Sans MS" panose="030F0702030302020204" pitchFamily="66" charset="0"/>
            </a:endParaRPr>
          </a:p>
        </p:txBody>
      </p:sp>
      <p:sp>
        <p:nvSpPr>
          <p:cNvPr id="10" name="Rectangle 9">
            <a:extLst>
              <a:ext uri="{FF2B5EF4-FFF2-40B4-BE49-F238E27FC236}">
                <a16:creationId xmlns:a16="http://schemas.microsoft.com/office/drawing/2014/main" id="{605A172D-922F-4DD3-AED3-B9072B6C7B25}"/>
              </a:ext>
            </a:extLst>
          </p:cNvPr>
          <p:cNvSpPr/>
          <p:nvPr/>
        </p:nvSpPr>
        <p:spPr>
          <a:xfrm>
            <a:off x="47625" y="-15875"/>
            <a:ext cx="4787900" cy="254000"/>
          </a:xfrm>
          <a:prstGeom prst="rect">
            <a:avLst/>
          </a:prstGeom>
        </p:spPr>
        <p:txBody>
          <a:bodyPr wrap="none">
            <a:spAutoFit/>
          </a:bodyPr>
          <a:lstStyle/>
          <a:p>
            <a:pPr eaLnBrk="1" hangingPunct="1">
              <a:defRPr/>
            </a:pPr>
            <a:r>
              <a:rPr lang="en-US" sz="1050" dirty="0">
                <a:solidFill>
                  <a:srgbClr val="C00000"/>
                </a:solidFill>
                <a:latin typeface="Arial" panose="020B0604020202020204" pitchFamily="34" charset="0"/>
                <a:cs typeface="Arial" panose="020B0604020202020204" pitchFamily="34" charset="0"/>
              </a:rPr>
              <a:t>From: Biochemistry A Problems Approach Wood, Wilson, Benbow, and Hood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ircle(in)">
                                      <p:cBhvr>
                                        <p:cTn id="22" dur="2000"/>
                                        <p:tgtEl>
                                          <p:spTgt spid="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25E4C128-1194-4041-A1ED-B994D410EF1C}"/>
              </a:ext>
            </a:extLst>
          </p:cNvPr>
          <p:cNvSpPr>
            <a:spLocks noGrp="1" noChangeArrowheads="1"/>
          </p:cNvSpPr>
          <p:nvPr>
            <p:ph type="body" sz="half" idx="2"/>
          </p:nvPr>
        </p:nvSpPr>
        <p:spPr>
          <a:xfrm>
            <a:off x="0" y="228600"/>
            <a:ext cx="9144000" cy="1981200"/>
          </a:xfrm>
        </p:spPr>
        <p:txBody>
          <a:bodyPr/>
          <a:lstStyle/>
          <a:p>
            <a:pPr eaLnBrk="1" hangingPunct="1">
              <a:buFontTx/>
              <a:buNone/>
            </a:pPr>
            <a:r>
              <a:rPr lang="en-US" altLang="en-US" sz="3600" b="1" dirty="0">
                <a:latin typeface="Comic Sans MS" panose="030F0702030302020204" pitchFamily="66" charset="0"/>
              </a:rPr>
              <a:t>Describes a polar molecule that mixes easily with water; means “water loving”</a:t>
            </a:r>
            <a:r>
              <a:rPr lang="en-US" altLang="en-US" sz="3600" dirty="0">
                <a:latin typeface="Comic Sans MS" panose="030F0702030302020204" pitchFamily="66" charset="0"/>
              </a:rPr>
              <a:t> </a:t>
            </a:r>
          </a:p>
        </p:txBody>
      </p:sp>
      <p:sp>
        <p:nvSpPr>
          <p:cNvPr id="90115" name="Text Box 3">
            <a:extLst>
              <a:ext uri="{FF2B5EF4-FFF2-40B4-BE49-F238E27FC236}">
                <a16:creationId xmlns:a16="http://schemas.microsoft.com/office/drawing/2014/main" id="{6D09DCBA-C0EE-444D-93E7-ADFD3F2AA068}"/>
              </a:ext>
            </a:extLst>
          </p:cNvPr>
          <p:cNvSpPr txBox="1">
            <a:spLocks noChangeArrowheads="1"/>
          </p:cNvSpPr>
          <p:nvPr/>
        </p:nvSpPr>
        <p:spPr bwMode="auto">
          <a:xfrm>
            <a:off x="2971800" y="1447800"/>
            <a:ext cx="281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hydrophilic</a:t>
            </a:r>
          </a:p>
        </p:txBody>
      </p:sp>
      <p:sp>
        <p:nvSpPr>
          <p:cNvPr id="119812" name="Text Box 4">
            <a:extLst>
              <a:ext uri="{FF2B5EF4-FFF2-40B4-BE49-F238E27FC236}">
                <a16:creationId xmlns:a16="http://schemas.microsoft.com/office/drawing/2014/main" id="{64D5EA42-0E5C-4EE1-BD7F-A02D940CC7EB}"/>
              </a:ext>
            </a:extLst>
          </p:cNvPr>
          <p:cNvSpPr txBox="1">
            <a:spLocks noChangeArrowheads="1"/>
          </p:cNvSpPr>
          <p:nvPr/>
        </p:nvSpPr>
        <p:spPr bwMode="auto">
          <a:xfrm>
            <a:off x="152400" y="3048000"/>
            <a:ext cx="18364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Small unit that can join together with </a:t>
            </a:r>
          </a:p>
          <a:p>
            <a:pPr eaLnBrk="1" hangingPunct="1">
              <a:spcBef>
                <a:spcPct val="0"/>
              </a:spcBef>
              <a:buFontTx/>
              <a:buNone/>
            </a:pPr>
            <a:r>
              <a:rPr lang="en-US" altLang="en-US" sz="3600" b="1" dirty="0">
                <a:latin typeface="Comic Sans MS" panose="030F0702030302020204" pitchFamily="66" charset="0"/>
              </a:rPr>
              <a:t>other small units to form polymers</a:t>
            </a:r>
            <a:endParaRPr lang="en-US" altLang="en-US" sz="3600" b="1" u="sng" dirty="0">
              <a:latin typeface="Comic Sans MS" panose="030F0702030302020204" pitchFamily="66" charset="0"/>
            </a:endParaRPr>
          </a:p>
        </p:txBody>
      </p:sp>
      <p:sp>
        <p:nvSpPr>
          <p:cNvPr id="90117" name="Text Box 5">
            <a:extLst>
              <a:ext uri="{FF2B5EF4-FFF2-40B4-BE49-F238E27FC236}">
                <a16:creationId xmlns:a16="http://schemas.microsoft.com/office/drawing/2014/main" id="{59978EA5-7749-41F1-9333-9B06DE21AD4B}"/>
              </a:ext>
            </a:extLst>
          </p:cNvPr>
          <p:cNvSpPr txBox="1">
            <a:spLocks noChangeArrowheads="1"/>
          </p:cNvSpPr>
          <p:nvPr/>
        </p:nvSpPr>
        <p:spPr bwMode="auto">
          <a:xfrm>
            <a:off x="1295400" y="41910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monomer</a:t>
            </a:r>
          </a:p>
        </p:txBody>
      </p:sp>
      <p:pic>
        <p:nvPicPr>
          <p:cNvPr id="119814" name="Picture 8" descr="polymerization">
            <a:extLst>
              <a:ext uri="{FF2B5EF4-FFF2-40B4-BE49-F238E27FC236}">
                <a16:creationId xmlns:a16="http://schemas.microsoft.com/office/drawing/2014/main" id="{A986AEB1-4B35-4939-804F-D4C6FB2CD0D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4572000"/>
            <a:ext cx="3733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 Box 9">
            <a:extLst>
              <a:ext uri="{FF2B5EF4-FFF2-40B4-BE49-F238E27FC236}">
                <a16:creationId xmlns:a16="http://schemas.microsoft.com/office/drawing/2014/main" id="{43354ECA-7B8F-4EF3-8BA3-6C102C798995}"/>
              </a:ext>
            </a:extLst>
          </p:cNvPr>
          <p:cNvSpPr txBox="1">
            <a:spLocks noChangeArrowheads="1"/>
          </p:cNvSpPr>
          <p:nvPr/>
        </p:nvSpPr>
        <p:spPr bwMode="auto">
          <a:xfrm>
            <a:off x="7543800" y="6400800"/>
            <a:ext cx="1125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Arial" panose="020B0604020202020204" pitchFamily="34" charset="0"/>
              </a:rPr>
              <a:t>Image by Riedell</a:t>
            </a:r>
          </a:p>
        </p:txBody>
      </p:sp>
      <p:sp>
        <p:nvSpPr>
          <p:cNvPr id="119816" name="TextBox 1">
            <a:extLst>
              <a:ext uri="{FF2B5EF4-FFF2-40B4-BE49-F238E27FC236}">
                <a16:creationId xmlns:a16="http://schemas.microsoft.com/office/drawing/2014/main" id="{FCE26CE5-EF2B-451D-BE0F-A3BFB5ACB6BD}"/>
              </a:ext>
            </a:extLst>
          </p:cNvPr>
          <p:cNvSpPr txBox="1">
            <a:spLocks noChangeArrowheads="1"/>
          </p:cNvSpPr>
          <p:nvPr/>
        </p:nvSpPr>
        <p:spPr bwMode="auto">
          <a:xfrm>
            <a:off x="304800" y="6369050"/>
            <a:ext cx="800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115"/>
                                        </p:tgtEl>
                                        <p:attrNameLst>
                                          <p:attrName>style.visibility</p:attrName>
                                        </p:attrNameLst>
                                      </p:cBhvr>
                                      <p:to>
                                        <p:strVal val="visible"/>
                                      </p:to>
                                    </p:set>
                                    <p:animEffect transition="in" filter="dissolve">
                                      <p:cBhvr>
                                        <p:cTn id="7" dur="500"/>
                                        <p:tgtEl>
                                          <p:spTgt spid="90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117"/>
                                        </p:tgtEl>
                                        <p:attrNameLst>
                                          <p:attrName>style.visibility</p:attrName>
                                        </p:attrNameLst>
                                      </p:cBhvr>
                                      <p:to>
                                        <p:strVal val="visible"/>
                                      </p:to>
                                    </p:set>
                                    <p:animEffect transition="in" filter="dissolve">
                                      <p:cBhvr>
                                        <p:cTn id="12" dur="5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utoUpdateAnimBg="0"/>
      <p:bldP spid="90117"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8524B9BE-39D4-428F-9F4C-150632D62DD3}"/>
              </a:ext>
            </a:extLst>
          </p:cNvPr>
          <p:cNvSpPr>
            <a:spLocks noGrp="1" noChangeArrowheads="1"/>
          </p:cNvSpPr>
          <p:nvPr>
            <p:ph type="body" sz="half" idx="2"/>
          </p:nvPr>
        </p:nvSpPr>
        <p:spPr>
          <a:xfrm>
            <a:off x="228600" y="304800"/>
            <a:ext cx="8458200" cy="2743200"/>
          </a:xfrm>
        </p:spPr>
        <p:txBody>
          <a:bodyPr/>
          <a:lstStyle/>
          <a:p>
            <a:pPr eaLnBrk="1" hangingPunct="1">
              <a:lnSpc>
                <a:spcPct val="90000"/>
              </a:lnSpc>
              <a:buFontTx/>
              <a:buNone/>
            </a:pPr>
            <a:r>
              <a:rPr lang="en-US" altLang="en-US" sz="3600" b="1" dirty="0">
                <a:latin typeface="Comic Sans MS" panose="030F0702030302020204" pitchFamily="66" charset="0"/>
              </a:rPr>
              <a:t>Molecule made of a protein with</a:t>
            </a:r>
          </a:p>
          <a:p>
            <a:pPr eaLnBrk="1" hangingPunct="1">
              <a:lnSpc>
                <a:spcPct val="90000"/>
              </a:lnSpc>
              <a:buFontTx/>
              <a:buNone/>
            </a:pPr>
            <a:r>
              <a:rPr lang="en-US" altLang="en-US" sz="3600" b="1" dirty="0">
                <a:latin typeface="Comic Sans MS" panose="030F0702030302020204" pitchFamily="66" charset="0"/>
              </a:rPr>
              <a:t>carbohydrates attached found </a:t>
            </a:r>
          </a:p>
          <a:p>
            <a:pPr eaLnBrk="1" hangingPunct="1">
              <a:lnSpc>
                <a:spcPct val="90000"/>
              </a:lnSpc>
              <a:buFontTx/>
              <a:buNone/>
            </a:pPr>
            <a:r>
              <a:rPr lang="en-US" altLang="en-US" sz="3600" b="1" dirty="0">
                <a:latin typeface="Comic Sans MS" panose="030F0702030302020204" pitchFamily="66" charset="0"/>
              </a:rPr>
              <a:t>in cell membranes that helps </a:t>
            </a:r>
          </a:p>
          <a:p>
            <a:pPr eaLnBrk="1" hangingPunct="1">
              <a:lnSpc>
                <a:spcPct val="90000"/>
              </a:lnSpc>
              <a:buFontTx/>
              <a:buNone/>
            </a:pPr>
            <a:r>
              <a:rPr lang="en-US" altLang="en-US" sz="3600" b="1" dirty="0">
                <a:latin typeface="Comic Sans MS" panose="030F0702030302020204" pitchFamily="66" charset="0"/>
              </a:rPr>
              <a:t>in cell identification</a:t>
            </a:r>
          </a:p>
        </p:txBody>
      </p:sp>
      <p:sp>
        <p:nvSpPr>
          <p:cNvPr id="65539" name="Text Box 3">
            <a:extLst>
              <a:ext uri="{FF2B5EF4-FFF2-40B4-BE49-F238E27FC236}">
                <a16:creationId xmlns:a16="http://schemas.microsoft.com/office/drawing/2014/main" id="{E5403AEF-BB37-4350-B521-75F7398B25CF}"/>
              </a:ext>
            </a:extLst>
          </p:cNvPr>
          <p:cNvSpPr txBox="1">
            <a:spLocks noChangeArrowheads="1"/>
          </p:cNvSpPr>
          <p:nvPr/>
        </p:nvSpPr>
        <p:spPr bwMode="auto">
          <a:xfrm>
            <a:off x="2057400" y="2743200"/>
            <a:ext cx="3117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glycoprotein</a:t>
            </a:r>
          </a:p>
        </p:txBody>
      </p:sp>
      <p:sp>
        <p:nvSpPr>
          <p:cNvPr id="121860" name="Text Box 4">
            <a:extLst>
              <a:ext uri="{FF2B5EF4-FFF2-40B4-BE49-F238E27FC236}">
                <a16:creationId xmlns:a16="http://schemas.microsoft.com/office/drawing/2014/main" id="{DC4CD488-419D-46CE-83DF-AD78FF998165}"/>
              </a:ext>
            </a:extLst>
          </p:cNvPr>
          <p:cNvSpPr txBox="1">
            <a:spLocks noChangeArrowheads="1"/>
          </p:cNvSpPr>
          <p:nvPr/>
        </p:nvSpPr>
        <p:spPr bwMode="auto">
          <a:xfrm>
            <a:off x="114300" y="3962400"/>
            <a:ext cx="9029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Protein hormone, missing in people </a:t>
            </a:r>
          </a:p>
          <a:p>
            <a:pPr eaLnBrk="1" hangingPunct="1">
              <a:spcBef>
                <a:spcPct val="0"/>
              </a:spcBef>
              <a:buFontTx/>
              <a:buNone/>
            </a:pPr>
            <a:r>
              <a:rPr lang="en-US" altLang="en-US" sz="3600" b="1" dirty="0">
                <a:latin typeface="Comic Sans MS" panose="030F0702030302020204" pitchFamily="66" charset="0"/>
              </a:rPr>
              <a:t>with diabetes, that tells cells to store </a:t>
            </a:r>
          </a:p>
          <a:p>
            <a:pPr eaLnBrk="1" hangingPunct="1">
              <a:spcBef>
                <a:spcPct val="0"/>
              </a:spcBef>
              <a:buFontTx/>
              <a:buNone/>
            </a:pPr>
            <a:r>
              <a:rPr lang="en-US" altLang="en-US" sz="3600" b="1" dirty="0">
                <a:latin typeface="Comic Sans MS" panose="030F0702030302020204" pitchFamily="66" charset="0"/>
              </a:rPr>
              <a:t>glucose as glycogen</a:t>
            </a:r>
            <a:endParaRPr lang="en-US" altLang="en-US" sz="2800" b="1" dirty="0">
              <a:latin typeface="Comic Sans MS" panose="030F0702030302020204" pitchFamily="66" charset="0"/>
            </a:endParaRPr>
          </a:p>
        </p:txBody>
      </p:sp>
      <p:sp>
        <p:nvSpPr>
          <p:cNvPr id="65541" name="Text Box 5">
            <a:extLst>
              <a:ext uri="{FF2B5EF4-FFF2-40B4-BE49-F238E27FC236}">
                <a16:creationId xmlns:a16="http://schemas.microsoft.com/office/drawing/2014/main" id="{5F666F22-6F13-4245-9052-F91ACC645F28}"/>
              </a:ext>
            </a:extLst>
          </p:cNvPr>
          <p:cNvSpPr txBox="1">
            <a:spLocks noChangeArrowheads="1"/>
          </p:cNvSpPr>
          <p:nvPr/>
        </p:nvSpPr>
        <p:spPr bwMode="auto">
          <a:xfrm>
            <a:off x="2362200" y="5791200"/>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insulin</a:t>
            </a:r>
          </a:p>
        </p:txBody>
      </p:sp>
      <p:pic>
        <p:nvPicPr>
          <p:cNvPr id="121862" name="Picture 6" descr="glycoprot unlabeled arrows">
            <a:extLst>
              <a:ext uri="{FF2B5EF4-FFF2-40B4-BE49-F238E27FC236}">
                <a16:creationId xmlns:a16="http://schemas.microsoft.com/office/drawing/2014/main" id="{494ADFFC-0F96-47AA-AC0A-A37F4913D24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2622"/>
          <a:stretch>
            <a:fillRect/>
          </a:stretch>
        </p:blipFill>
        <p:spPr bwMode="auto">
          <a:xfrm>
            <a:off x="7620000" y="1371600"/>
            <a:ext cx="1101725"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Rectangle 7">
            <a:extLst>
              <a:ext uri="{FF2B5EF4-FFF2-40B4-BE49-F238E27FC236}">
                <a16:creationId xmlns:a16="http://schemas.microsoft.com/office/drawing/2014/main" id="{B60CD4F4-CB50-4857-BB44-9C7FE2D0B20C}"/>
              </a:ext>
            </a:extLst>
          </p:cNvPr>
          <p:cNvSpPr>
            <a:spLocks noChangeArrowheads="1"/>
          </p:cNvSpPr>
          <p:nvPr/>
        </p:nvSpPr>
        <p:spPr bwMode="auto">
          <a:xfrm>
            <a:off x="1066800" y="0"/>
            <a:ext cx="7747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CC0099"/>
                </a:solidFill>
                <a:latin typeface="Arial" panose="020B0604020202020204" pitchFamily="34" charset="0"/>
              </a:rPr>
              <a:t>http://faculty.clintoncc.suny.edu/faculty/Michael.Gregory/files/Bio%20101/Bio%20101%20Lectures/Membranes/membrane.htm</a:t>
            </a:r>
          </a:p>
        </p:txBody>
      </p:sp>
      <p:sp>
        <p:nvSpPr>
          <p:cNvPr id="121864" name="Rectangle 1">
            <a:extLst>
              <a:ext uri="{FF2B5EF4-FFF2-40B4-BE49-F238E27FC236}">
                <a16:creationId xmlns:a16="http://schemas.microsoft.com/office/drawing/2014/main" id="{0857680E-A303-4C0E-A2F9-07BE8625A7AB}"/>
              </a:ext>
            </a:extLst>
          </p:cNvPr>
          <p:cNvSpPr>
            <a:spLocks noChangeArrowheads="1"/>
          </p:cNvSpPr>
          <p:nvPr/>
        </p:nvSpPr>
        <p:spPr bwMode="auto">
          <a:xfrm>
            <a:off x="25400" y="6462713"/>
            <a:ext cx="869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dissolve">
                                      <p:cBhvr>
                                        <p:cTn id="7" dur="500"/>
                                        <p:tgtEl>
                                          <p:spTgt spid="655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541"/>
                                        </p:tgtEl>
                                        <p:attrNameLst>
                                          <p:attrName>style.visibility</p:attrName>
                                        </p:attrNameLst>
                                      </p:cBhvr>
                                      <p:to>
                                        <p:strVal val="visible"/>
                                      </p:to>
                                    </p:set>
                                    <p:animEffect transition="in" filter="dissolve">
                                      <p:cBhvr>
                                        <p:cTn id="12" dur="500"/>
                                        <p:tgtEl>
                                          <p:spTgt spid="65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utoUpdateAnimBg="0"/>
      <p:bldP spid="65541"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23906" name="Picture 2">
            <a:extLst>
              <a:ext uri="{FF2B5EF4-FFF2-40B4-BE49-F238E27FC236}">
                <a16:creationId xmlns:a16="http://schemas.microsoft.com/office/drawing/2014/main" id="{031E350C-CFAC-4674-9F34-059D141A17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855" t="37881" r="63319" b="25079"/>
          <a:stretch>
            <a:fillRect/>
          </a:stretch>
        </p:blipFill>
        <p:spPr>
          <a:xfrm>
            <a:off x="5638800" y="2514600"/>
            <a:ext cx="3124200" cy="3124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07" name="Rectangle 4">
            <a:extLst>
              <a:ext uri="{FF2B5EF4-FFF2-40B4-BE49-F238E27FC236}">
                <a16:creationId xmlns:a16="http://schemas.microsoft.com/office/drawing/2014/main" id="{DBA51A00-0AA8-4A0B-A4DA-636830B46A33}"/>
              </a:ext>
            </a:extLst>
          </p:cNvPr>
          <p:cNvSpPr>
            <a:spLocks noChangeArrowheads="1"/>
          </p:cNvSpPr>
          <p:nvPr/>
        </p:nvSpPr>
        <p:spPr bwMode="auto">
          <a:xfrm>
            <a:off x="-28575" y="-39608"/>
            <a:ext cx="533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000000"/>
                </a:solidFill>
                <a:latin typeface="Comic Sans MS" panose="030F0702030302020204" pitchFamily="66" charset="0"/>
              </a:rPr>
              <a:t>http://nourishednutrition.co.nz/wp-content/uploads/2014/05/Starch-glucose.jpg</a:t>
            </a:r>
            <a:br>
              <a:rPr lang="en-US" altLang="en-US" sz="1000" dirty="0">
                <a:solidFill>
                  <a:srgbClr val="000000"/>
                </a:solidFill>
                <a:latin typeface="Comic Sans MS" panose="030F0702030302020204" pitchFamily="66" charset="0"/>
              </a:rPr>
            </a:br>
            <a:r>
              <a:rPr lang="en-US" altLang="en-US" sz="1000" dirty="0">
                <a:solidFill>
                  <a:srgbClr val="000000"/>
                </a:solidFill>
                <a:latin typeface="Comic Sans MS" panose="030F0702030302020204" pitchFamily="66" charset="0"/>
              </a:rPr>
              <a:t>http://www.gurneys.com/product/kandy_korn_se_sweet_corn/vegetables</a:t>
            </a:r>
          </a:p>
        </p:txBody>
      </p:sp>
      <p:sp>
        <p:nvSpPr>
          <p:cNvPr id="123908" name="Rectangle 3">
            <a:extLst>
              <a:ext uri="{FF2B5EF4-FFF2-40B4-BE49-F238E27FC236}">
                <a16:creationId xmlns:a16="http://schemas.microsoft.com/office/drawing/2014/main" id="{B0C916CF-F271-4A06-BD52-986BFEA30ED1}"/>
              </a:ext>
            </a:extLst>
          </p:cNvPr>
          <p:cNvSpPr>
            <a:spLocks noChangeArrowheads="1"/>
          </p:cNvSpPr>
          <p:nvPr/>
        </p:nvSpPr>
        <p:spPr bwMode="auto">
          <a:xfrm>
            <a:off x="-28575" y="560388"/>
            <a:ext cx="9151938"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solidFill>
                  <a:srgbClr val="000000"/>
                </a:solidFill>
                <a:latin typeface="Comic Sans MS" panose="030F0702030302020204" pitchFamily="66" charset="0"/>
              </a:rPr>
              <a:t>“</a:t>
            </a:r>
            <a:r>
              <a:rPr lang="en-US" altLang="en-US" sz="2400" dirty="0">
                <a:solidFill>
                  <a:srgbClr val="000000"/>
                </a:solidFill>
                <a:latin typeface="Comic Sans MS" panose="030F0702030302020204" pitchFamily="66" charset="0"/>
              </a:rPr>
              <a:t>Candy Corn” is a variety of sweet corn that has been modified by geneticists to taste sweeter than other varieties because Candy Corn lacks an enzyme that “field” corn plants have. What do you think the function of this missing enzyme is in other corn plants? EXPLAIN YOUR ANSWER</a:t>
            </a:r>
          </a:p>
          <a:p>
            <a:pPr eaLnBrk="1" hangingPunct="1">
              <a:spcBef>
                <a:spcPct val="0"/>
              </a:spcBef>
              <a:buFontTx/>
              <a:buNone/>
            </a:pPr>
            <a:r>
              <a:rPr lang="en-US" altLang="en-US" sz="2400" dirty="0">
                <a:solidFill>
                  <a:srgbClr val="000000"/>
                </a:solidFill>
                <a:latin typeface="Comic Sans MS" panose="030F0702030302020204" pitchFamily="66" charset="0"/>
              </a:rPr>
              <a:t> </a:t>
            </a:r>
          </a:p>
        </p:txBody>
      </p:sp>
      <p:grpSp>
        <p:nvGrpSpPr>
          <p:cNvPr id="2" name="Group 1">
            <a:extLst>
              <a:ext uri="{FF2B5EF4-FFF2-40B4-BE49-F238E27FC236}">
                <a16:creationId xmlns:a16="http://schemas.microsoft.com/office/drawing/2014/main" id="{A48C4DD5-6281-44B9-8929-7F367D8211F8}"/>
              </a:ext>
            </a:extLst>
          </p:cNvPr>
          <p:cNvGrpSpPr>
            <a:grpSpLocks/>
          </p:cNvGrpSpPr>
          <p:nvPr/>
        </p:nvGrpSpPr>
        <p:grpSpPr bwMode="auto">
          <a:xfrm>
            <a:off x="152400" y="2514600"/>
            <a:ext cx="5614987" cy="3309938"/>
            <a:chOff x="30163" y="2438400"/>
            <a:chExt cx="5614987" cy="3309938"/>
          </a:xfrm>
        </p:grpSpPr>
        <p:sp>
          <p:nvSpPr>
            <p:cNvPr id="123911" name="TextBox 5">
              <a:extLst>
                <a:ext uri="{FF2B5EF4-FFF2-40B4-BE49-F238E27FC236}">
                  <a16:creationId xmlns:a16="http://schemas.microsoft.com/office/drawing/2014/main" id="{5D7F1C94-8EF3-465A-8A53-0EFBB96B3C59}"/>
                </a:ext>
              </a:extLst>
            </p:cNvPr>
            <p:cNvSpPr txBox="1">
              <a:spLocks noChangeArrowheads="1"/>
            </p:cNvSpPr>
            <p:nvPr/>
          </p:nvSpPr>
          <p:spPr bwMode="auto">
            <a:xfrm>
              <a:off x="30163" y="2438400"/>
              <a:ext cx="56149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chemeClr val="accent2"/>
                  </a:solidFill>
                  <a:latin typeface="Comic Sans MS" panose="030F0702030302020204" pitchFamily="66" charset="0"/>
                </a:rPr>
                <a:t>“Candy corn” lacks the enzyme that</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joins glucose subunits to make starch.</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If glucose in corn is not converted </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to starch, it tastes sweeter.</a:t>
              </a:r>
            </a:p>
          </p:txBody>
        </p:sp>
        <p:pic>
          <p:nvPicPr>
            <p:cNvPr id="123912" name="Picture 10">
              <a:extLst>
                <a:ext uri="{FF2B5EF4-FFF2-40B4-BE49-F238E27FC236}">
                  <a16:creationId xmlns:a16="http://schemas.microsoft.com/office/drawing/2014/main" id="{76271585-EA35-47EF-9100-6943399B3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008438"/>
              <a:ext cx="3962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909" name="Rectangle 9">
            <a:extLst>
              <a:ext uri="{FF2B5EF4-FFF2-40B4-BE49-F238E27FC236}">
                <a16:creationId xmlns:a16="http://schemas.microsoft.com/office/drawing/2014/main" id="{8B1C3D9E-F0AB-43C2-98F6-BEA3505444E9}"/>
              </a:ext>
            </a:extLst>
          </p:cNvPr>
          <p:cNvSpPr>
            <a:spLocks noChangeArrowheads="1"/>
          </p:cNvSpPr>
          <p:nvPr/>
        </p:nvSpPr>
        <p:spPr bwMode="auto">
          <a:xfrm>
            <a:off x="50635" y="6470492"/>
            <a:ext cx="91328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latin typeface="Calibri" panose="020F0502020204030204" pitchFamily="34" charset="0"/>
                <a:cs typeface="Arial" panose="020B0604020202020204" pitchFamily="34" charset="0"/>
              </a:rPr>
              <a:t>SP 1 Explain biological concepts , processes, and models presented in written format.</a:t>
            </a:r>
            <a:br>
              <a:rPr lang="en-US" altLang="en-US" sz="1000" b="1" dirty="0">
                <a:latin typeface="Calibri" panose="020F0502020204030204" pitchFamily="34" charset="0"/>
                <a:cs typeface="Arial" panose="020B0604020202020204" pitchFamily="34" charset="0"/>
              </a:rPr>
            </a:br>
            <a:r>
              <a:rPr lang="en-US" altLang="en-US" sz="1000" b="1" dirty="0">
                <a:latin typeface="Calibri" panose="020F0502020204030204" pitchFamily="34" charset="0"/>
                <a:cs typeface="Arial" panose="020B0604020202020204" pitchFamily="34" charset="0"/>
              </a:rPr>
              <a:t> 1.C Explain biological concepts, processes, and/or models in applied contexts</a:t>
            </a:r>
            <a:endParaRPr lang="en-US" altLang="en-US" sz="1000" dirty="0">
              <a:latin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id="{6D8B670B-2FC0-4810-B5EC-615FCE6951A7}"/>
              </a:ext>
            </a:extLst>
          </p:cNvPr>
          <p:cNvSpPr txBox="1">
            <a:spLocks noChangeArrowheads="1"/>
          </p:cNvSpPr>
          <p:nvPr/>
        </p:nvSpPr>
        <p:spPr bwMode="auto">
          <a:xfrm>
            <a:off x="138113" y="152400"/>
            <a:ext cx="9045575"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latin typeface="Comic Sans MS" panose="030F0702030302020204" pitchFamily="66" charset="0"/>
              </a:rPr>
              <a:t>The process by which nitrates/nitrites in</a:t>
            </a:r>
            <a:br>
              <a:rPr lang="en-US" altLang="en-US" b="1" dirty="0">
                <a:latin typeface="Comic Sans MS" panose="030F0702030302020204" pitchFamily="66" charset="0"/>
              </a:rPr>
            </a:br>
            <a:r>
              <a:rPr lang="en-US" altLang="en-US" b="1" dirty="0">
                <a:latin typeface="Comic Sans MS" panose="030F0702030302020204" pitchFamily="66" charset="0"/>
              </a:rPr>
              <a:t>soil are changed into N</a:t>
            </a:r>
            <a:r>
              <a:rPr lang="en-US" altLang="en-US" b="1" baseline="-25000" dirty="0">
                <a:latin typeface="Comic Sans MS" panose="030F0702030302020204" pitchFamily="66" charset="0"/>
              </a:rPr>
              <a:t>2</a:t>
            </a:r>
            <a:r>
              <a:rPr lang="en-US" altLang="en-US" b="1" dirty="0">
                <a:latin typeface="Comic Sans MS" panose="030F0702030302020204" pitchFamily="66" charset="0"/>
              </a:rPr>
              <a:t> gas and returned</a:t>
            </a:r>
            <a:br>
              <a:rPr lang="en-US" altLang="en-US" b="1" dirty="0">
                <a:latin typeface="Comic Sans MS" panose="030F0702030302020204" pitchFamily="66" charset="0"/>
              </a:rPr>
            </a:br>
            <a:r>
              <a:rPr lang="en-US" altLang="en-US" b="1" dirty="0">
                <a:latin typeface="Comic Sans MS" panose="030F0702030302020204" pitchFamily="66" charset="0"/>
              </a:rPr>
              <a:t>to the atmosphere during the nitrogen cycle</a:t>
            </a:r>
            <a:br>
              <a:rPr lang="en-US" altLang="en-US" b="1" dirty="0">
                <a:latin typeface="Comic Sans MS" panose="030F0702030302020204" pitchFamily="66" charset="0"/>
              </a:rPr>
            </a:br>
            <a:r>
              <a:rPr lang="en-US" altLang="en-US" b="1" dirty="0">
                <a:latin typeface="Comic Sans MS" panose="030F0702030302020204" pitchFamily="66" charset="0"/>
              </a:rPr>
              <a:t>is called _________________</a:t>
            </a:r>
          </a:p>
          <a:p>
            <a:pPr eaLnBrk="1" hangingPunct="1">
              <a:spcBef>
                <a:spcPct val="0"/>
              </a:spcBef>
              <a:buFontTx/>
              <a:buNone/>
            </a:pPr>
            <a:br>
              <a:rPr lang="en-US" altLang="en-US" b="1" dirty="0">
                <a:latin typeface="Comic Sans MS" panose="030F0702030302020204" pitchFamily="66" charset="0"/>
              </a:rPr>
            </a:br>
            <a:r>
              <a:rPr lang="en-US" altLang="en-US" b="1" dirty="0">
                <a:latin typeface="Comic Sans MS" panose="030F0702030302020204" pitchFamily="66" charset="0"/>
              </a:rPr>
              <a:t>Which group of organisms are </a:t>
            </a:r>
            <a:br>
              <a:rPr lang="en-US" altLang="en-US" b="1" dirty="0">
                <a:latin typeface="Comic Sans MS" panose="030F0702030302020204" pitchFamily="66" charset="0"/>
              </a:rPr>
            </a:br>
            <a:r>
              <a:rPr lang="en-US" altLang="en-US" b="1" dirty="0">
                <a:latin typeface="Comic Sans MS" panose="030F0702030302020204" pitchFamily="66" charset="0"/>
              </a:rPr>
              <a:t>responsible for this process?</a:t>
            </a:r>
            <a:endParaRPr lang="en-US" altLang="en-US" sz="2800" b="1" dirty="0">
              <a:latin typeface="Comic Sans MS" panose="030F0702030302020204" pitchFamily="66" charset="0"/>
            </a:endParaRPr>
          </a:p>
        </p:txBody>
      </p:sp>
      <p:sp>
        <p:nvSpPr>
          <p:cNvPr id="28677" name="Text Box 5">
            <a:extLst>
              <a:ext uri="{FF2B5EF4-FFF2-40B4-BE49-F238E27FC236}">
                <a16:creationId xmlns:a16="http://schemas.microsoft.com/office/drawing/2014/main" id="{A697447A-8BB5-42F3-BC44-97D5F77AD756}"/>
              </a:ext>
            </a:extLst>
          </p:cNvPr>
          <p:cNvSpPr txBox="1">
            <a:spLocks noChangeArrowheads="1"/>
          </p:cNvSpPr>
          <p:nvPr/>
        </p:nvSpPr>
        <p:spPr bwMode="auto">
          <a:xfrm>
            <a:off x="2362200" y="1651000"/>
            <a:ext cx="400367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defRPr/>
            </a:pPr>
            <a:r>
              <a:rPr lang="en-US" altLang="en-US" sz="3200" b="1" dirty="0">
                <a:solidFill>
                  <a:srgbClr val="0070C0"/>
                </a:solidFill>
                <a:latin typeface="Comic Sans MS" panose="030F0702030302020204" pitchFamily="66" charset="0"/>
                <a:cs typeface="+mn-cs"/>
              </a:rPr>
              <a:t>denitrification</a:t>
            </a:r>
          </a:p>
        </p:txBody>
      </p:sp>
      <p:sp>
        <p:nvSpPr>
          <p:cNvPr id="2" name="TextBox 1">
            <a:extLst>
              <a:ext uri="{FF2B5EF4-FFF2-40B4-BE49-F238E27FC236}">
                <a16:creationId xmlns:a16="http://schemas.microsoft.com/office/drawing/2014/main" id="{3231FBE6-F70E-4585-87B4-D2A40D3CD2BF}"/>
              </a:ext>
            </a:extLst>
          </p:cNvPr>
          <p:cNvSpPr txBox="1">
            <a:spLocks noChangeArrowheads="1"/>
          </p:cNvSpPr>
          <p:nvPr/>
        </p:nvSpPr>
        <p:spPr bwMode="auto">
          <a:xfrm>
            <a:off x="0" y="6061183"/>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defRPr/>
            </a:pPr>
            <a:r>
              <a:rPr lang="en-US" sz="1000" kern="0" dirty="0">
                <a:solidFill>
                  <a:srgbClr val="000000"/>
                </a:solidFill>
                <a:latin typeface="Times New Roman" panose="02020603050405020304" pitchFamily="18" charset="0"/>
                <a:cs typeface="Times New Roman" panose="02020603050405020304" pitchFamily="18" charset="0"/>
              </a:rPr>
              <a:t>ESSENTIAL KNOWLEDGE</a:t>
            </a:r>
          </a:p>
          <a:p>
            <a:pPr>
              <a:buNone/>
              <a:defRPr/>
            </a:pPr>
            <a:r>
              <a:rPr lang="en-US" sz="1000" kern="0" dirty="0">
                <a:solidFill>
                  <a:srgbClr val="000000"/>
                </a:solidFill>
                <a:latin typeface="Times New Roman" panose="02020603050405020304" pitchFamily="18" charset="0"/>
                <a:cs typeface="Times New Roman" panose="02020603050405020304" pitchFamily="18" charset="0"/>
              </a:rPr>
              <a:t>ENE 1.A.1 </a:t>
            </a:r>
            <a:r>
              <a:rPr lang="en-US" sz="1000" dirty="0">
                <a:latin typeface="Times New Roman" panose="02020603050405020304" pitchFamily="18" charset="0"/>
                <a:cs typeface="Times New Roman" panose="02020603050405020304" pitchFamily="18" charset="0"/>
              </a:rPr>
              <a:t>Organisms must exchange matter with the environment to grow, reproduce, and maintain organization.</a:t>
            </a:r>
            <a:endParaRPr lang="en-US" sz="1000" kern="0" dirty="0">
              <a:solidFill>
                <a:srgbClr val="000000"/>
              </a:solidFill>
              <a:latin typeface="Times New Roman" panose="02020603050405020304" pitchFamily="18" charset="0"/>
              <a:cs typeface="Times New Roman" panose="02020603050405020304" pitchFamily="18" charset="0"/>
            </a:endParaRPr>
          </a:p>
          <a:p>
            <a:pPr>
              <a:buNone/>
              <a:defRPr/>
            </a:pPr>
            <a:r>
              <a:rPr lang="en-US" sz="1000" kern="0" dirty="0">
                <a:solidFill>
                  <a:srgbClr val="000000"/>
                </a:solidFill>
                <a:latin typeface="Times New Roman" panose="02020603050405020304" pitchFamily="18" charset="0"/>
                <a:cs typeface="Times New Roman" panose="02020603050405020304" pitchFamily="18" charset="0"/>
              </a:rPr>
              <a:t>ENE 1.A.2 </a:t>
            </a:r>
            <a:r>
              <a:rPr lang="en-US" sz="1000" dirty="0">
                <a:latin typeface="Times New Roman" panose="02020603050405020304" pitchFamily="18" charset="0"/>
                <a:cs typeface="Times New Roman" panose="02020603050405020304" pitchFamily="18" charset="0"/>
              </a:rPr>
              <a:t>Atoms and molecules from the environment are necessary to build new molecules..</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b. Nitrogen is used to build proteins and nucleic acids. Phosphorus is used to build nucleic acids and certain lipids.</a:t>
            </a:r>
            <a:endParaRPr lang="en-US" sz="1000" kern="0" dirty="0">
              <a:solidFill>
                <a:srgbClr val="000000"/>
              </a:solidFill>
              <a:latin typeface="Times New Roman" panose="02020603050405020304" pitchFamily="18" charset="0"/>
              <a:cs typeface="Times New Roman" panose="02020603050405020304" pitchFamily="18" charset="0"/>
            </a:endParaRPr>
          </a:p>
        </p:txBody>
      </p:sp>
      <p:sp>
        <p:nvSpPr>
          <p:cNvPr id="5" name="Text Box 5">
            <a:extLst>
              <a:ext uri="{FF2B5EF4-FFF2-40B4-BE49-F238E27FC236}">
                <a16:creationId xmlns:a16="http://schemas.microsoft.com/office/drawing/2014/main" id="{527D8FCD-D047-4C7F-A145-E7F5CDD9DEE5}"/>
              </a:ext>
            </a:extLst>
          </p:cNvPr>
          <p:cNvSpPr txBox="1">
            <a:spLocks noChangeArrowheads="1"/>
          </p:cNvSpPr>
          <p:nvPr/>
        </p:nvSpPr>
        <p:spPr bwMode="auto">
          <a:xfrm>
            <a:off x="261938" y="3517900"/>
            <a:ext cx="87979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defRPr/>
            </a:pPr>
            <a:r>
              <a:rPr lang="en-US" altLang="en-US" sz="2800" b="1" dirty="0">
                <a:solidFill>
                  <a:srgbClr val="0070C0"/>
                </a:solidFill>
                <a:latin typeface="Comic Sans MS" panose="030F0702030302020204" pitchFamily="66" charset="0"/>
                <a:cs typeface="+mn-cs"/>
              </a:rPr>
              <a:t>Bacteria that live in the soil can change nitrates/nitrites into </a:t>
            </a:r>
            <a:br>
              <a:rPr lang="en-US" altLang="en-US" sz="2800" b="1" dirty="0">
                <a:solidFill>
                  <a:srgbClr val="0070C0"/>
                </a:solidFill>
                <a:latin typeface="Comic Sans MS" panose="030F0702030302020204" pitchFamily="66" charset="0"/>
                <a:cs typeface="+mn-cs"/>
              </a:rPr>
            </a:br>
            <a:r>
              <a:rPr lang="en-US" altLang="en-US" sz="2800" b="1" dirty="0">
                <a:solidFill>
                  <a:srgbClr val="0070C0"/>
                </a:solidFill>
                <a:latin typeface="Comic Sans MS" panose="030F0702030302020204" pitchFamily="66" charset="0"/>
                <a:cs typeface="+mn-cs"/>
              </a:rPr>
              <a:t>N</a:t>
            </a:r>
            <a:r>
              <a:rPr lang="en-US" altLang="en-US" sz="2800" b="1" baseline="-25000" dirty="0">
                <a:solidFill>
                  <a:srgbClr val="0070C0"/>
                </a:solidFill>
                <a:latin typeface="Comic Sans MS" panose="030F0702030302020204" pitchFamily="66" charset="0"/>
                <a:cs typeface="+mn-cs"/>
              </a:rPr>
              <a:t>2</a:t>
            </a:r>
            <a:r>
              <a:rPr lang="en-US" altLang="en-US" sz="2800" b="1" dirty="0">
                <a:solidFill>
                  <a:srgbClr val="0070C0"/>
                </a:solidFill>
                <a:latin typeface="Comic Sans MS" panose="030F0702030302020204" pitchFamily="66" charset="0"/>
                <a:cs typeface="+mn-cs"/>
              </a:rPr>
              <a:t> gas</a:t>
            </a:r>
          </a:p>
        </p:txBody>
      </p:sp>
      <p:pic>
        <p:nvPicPr>
          <p:cNvPr id="3" name="Picture 2">
            <a:extLst>
              <a:ext uri="{FF2B5EF4-FFF2-40B4-BE49-F238E27FC236}">
                <a16:creationId xmlns:a16="http://schemas.microsoft.com/office/drawing/2014/main" id="{7293312A-A3A5-4429-BDF5-5C85CB6DBD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0871" y="4063206"/>
            <a:ext cx="4518025"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Rectangle 3">
            <a:extLst>
              <a:ext uri="{FF2B5EF4-FFF2-40B4-BE49-F238E27FC236}">
                <a16:creationId xmlns:a16="http://schemas.microsoft.com/office/drawing/2014/main" id="{5BE20CFE-4241-40F7-987B-5512EF1FE462}"/>
              </a:ext>
            </a:extLst>
          </p:cNvPr>
          <p:cNvSpPr>
            <a:spLocks noChangeArrowheads="1"/>
          </p:cNvSpPr>
          <p:nvPr/>
        </p:nvSpPr>
        <p:spPr bwMode="auto">
          <a:xfrm>
            <a:off x="381000" y="20638"/>
            <a:ext cx="7543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dirty="0">
                <a:solidFill>
                  <a:srgbClr val="CC3399"/>
                </a:solidFill>
              </a:rPr>
              <a:t>Image from: https://classconnection.s3.amazonaws.com/346/flashcards/709346/jpg/picture11321381932244.jpg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dissolve">
                                      <p:cBhvr>
                                        <p:cTn id="7" dur="500"/>
                                        <p:tgtEl>
                                          <p:spTgt spid="28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utoUpdateAnimBg="0"/>
      <p:bldP spid="2" grpId="0"/>
      <p:bldP spid="5"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98644B2B-1AE4-4412-9D2F-18A7C9F2C7BC}"/>
              </a:ext>
            </a:extLst>
          </p:cNvPr>
          <p:cNvSpPr>
            <a:spLocks noGrp="1" noChangeArrowheads="1"/>
          </p:cNvSpPr>
          <p:nvPr>
            <p:ph type="body" sz="half" idx="2"/>
          </p:nvPr>
        </p:nvSpPr>
        <p:spPr>
          <a:xfrm>
            <a:off x="0" y="2971800"/>
            <a:ext cx="9144000" cy="3581400"/>
          </a:xfrm>
        </p:spPr>
        <p:txBody>
          <a:bodyPr/>
          <a:lstStyle/>
          <a:p>
            <a:pPr eaLnBrk="1" hangingPunct="1">
              <a:lnSpc>
                <a:spcPct val="80000"/>
              </a:lnSpc>
              <a:buFontTx/>
              <a:buNone/>
            </a:pPr>
            <a:r>
              <a:rPr lang="en-US" altLang="en-US" sz="3600" b="1" dirty="0">
                <a:latin typeface="Comic Sans MS" panose="030F0702030302020204" pitchFamily="66" charset="0"/>
              </a:rPr>
              <a:t>Attraction between oppositely charged regions of nearby molecules involving the hydrogen atoms of one molecule and the partially </a:t>
            </a:r>
            <a:br>
              <a:rPr lang="en-US" altLang="en-US" sz="3600" b="1" dirty="0">
                <a:latin typeface="Comic Sans MS" panose="030F0702030302020204" pitchFamily="66" charset="0"/>
              </a:rPr>
            </a:br>
            <a:r>
              <a:rPr lang="en-US" altLang="en-US" sz="3600" b="1" dirty="0">
                <a:latin typeface="Comic Sans MS" panose="030F0702030302020204" pitchFamily="66" charset="0"/>
              </a:rPr>
              <a:t>negatively charged </a:t>
            </a:r>
          </a:p>
          <a:p>
            <a:pPr eaLnBrk="1" hangingPunct="1">
              <a:lnSpc>
                <a:spcPct val="80000"/>
              </a:lnSpc>
              <a:buFontTx/>
              <a:buNone/>
            </a:pPr>
            <a:r>
              <a:rPr lang="en-US" altLang="en-US" sz="3600" b="1" dirty="0">
                <a:latin typeface="Comic Sans MS" panose="030F0702030302020204" pitchFamily="66" charset="0"/>
              </a:rPr>
              <a:t>  atoms in another </a:t>
            </a:r>
            <a:br>
              <a:rPr lang="en-US" altLang="en-US" sz="3600" b="1" dirty="0">
                <a:latin typeface="Comic Sans MS" panose="030F0702030302020204" pitchFamily="66" charset="0"/>
              </a:rPr>
            </a:br>
            <a:r>
              <a:rPr lang="en-US" altLang="en-US" sz="3600" b="1" dirty="0">
                <a:latin typeface="Comic Sans MS" panose="030F0702030302020204" pitchFamily="66" charset="0"/>
              </a:rPr>
              <a:t>molecule</a:t>
            </a:r>
            <a:endParaRPr lang="en-US" altLang="en-US" sz="2000" b="1" u="sng" dirty="0"/>
          </a:p>
        </p:txBody>
      </p:sp>
      <p:sp>
        <p:nvSpPr>
          <p:cNvPr id="87043" name="Text Box 3">
            <a:extLst>
              <a:ext uri="{FF2B5EF4-FFF2-40B4-BE49-F238E27FC236}">
                <a16:creationId xmlns:a16="http://schemas.microsoft.com/office/drawing/2014/main" id="{48124EE4-A1F0-41CE-B378-7FC620FAA1D1}"/>
              </a:ext>
            </a:extLst>
          </p:cNvPr>
          <p:cNvSpPr txBox="1">
            <a:spLocks noChangeArrowheads="1"/>
          </p:cNvSpPr>
          <p:nvPr/>
        </p:nvSpPr>
        <p:spPr bwMode="auto">
          <a:xfrm>
            <a:off x="762000" y="6156325"/>
            <a:ext cx="40878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Hydrogen bonds</a:t>
            </a:r>
          </a:p>
        </p:txBody>
      </p:sp>
      <p:sp>
        <p:nvSpPr>
          <p:cNvPr id="125956" name="Rectangle 6">
            <a:extLst>
              <a:ext uri="{FF2B5EF4-FFF2-40B4-BE49-F238E27FC236}">
                <a16:creationId xmlns:a16="http://schemas.microsoft.com/office/drawing/2014/main" id="{F2B830C7-8241-4E30-808E-3F3AA0CADE54}"/>
              </a:ext>
            </a:extLst>
          </p:cNvPr>
          <p:cNvSpPr>
            <a:spLocks noChangeArrowheads="1"/>
          </p:cNvSpPr>
          <p:nvPr/>
        </p:nvSpPr>
        <p:spPr bwMode="auto">
          <a:xfrm>
            <a:off x="381000" y="0"/>
            <a:ext cx="7740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Protein that acts as a biological </a:t>
            </a:r>
          </a:p>
          <a:p>
            <a:pPr eaLnBrk="1" hangingPunct="1">
              <a:spcBef>
                <a:spcPct val="0"/>
              </a:spcBef>
              <a:buFontTx/>
              <a:buNone/>
            </a:pPr>
            <a:r>
              <a:rPr lang="en-US" altLang="en-US" sz="3600" b="1" dirty="0">
                <a:latin typeface="Comic Sans MS" panose="030F0702030302020204" pitchFamily="66" charset="0"/>
              </a:rPr>
              <a:t>catalyst in living things to help </a:t>
            </a:r>
          </a:p>
          <a:p>
            <a:pPr eaLnBrk="1" hangingPunct="1">
              <a:spcBef>
                <a:spcPct val="0"/>
              </a:spcBef>
              <a:buFontTx/>
              <a:buNone/>
            </a:pPr>
            <a:r>
              <a:rPr lang="en-US" altLang="en-US" sz="3600" b="1" dirty="0">
                <a:latin typeface="Comic Sans MS" panose="030F0702030302020204" pitchFamily="66" charset="0"/>
              </a:rPr>
              <a:t>chemical reactions happen faster </a:t>
            </a:r>
          </a:p>
        </p:txBody>
      </p:sp>
      <p:sp>
        <p:nvSpPr>
          <p:cNvPr id="87047" name="Rectangle 7">
            <a:extLst>
              <a:ext uri="{FF2B5EF4-FFF2-40B4-BE49-F238E27FC236}">
                <a16:creationId xmlns:a16="http://schemas.microsoft.com/office/drawing/2014/main" id="{F89B517B-3E04-4E6F-BA70-10F85FB83231}"/>
              </a:ext>
            </a:extLst>
          </p:cNvPr>
          <p:cNvSpPr>
            <a:spLocks noChangeArrowheads="1"/>
          </p:cNvSpPr>
          <p:nvPr/>
        </p:nvSpPr>
        <p:spPr bwMode="auto">
          <a:xfrm>
            <a:off x="3124200" y="1676400"/>
            <a:ext cx="1968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enzyme</a:t>
            </a:r>
          </a:p>
        </p:txBody>
      </p:sp>
      <p:pic>
        <p:nvPicPr>
          <p:cNvPr id="125958" name="Picture 8" descr="hydrogen bonds">
            <a:extLst>
              <a:ext uri="{FF2B5EF4-FFF2-40B4-BE49-F238E27FC236}">
                <a16:creationId xmlns:a16="http://schemas.microsoft.com/office/drawing/2014/main" id="{2B363FB6-888E-4D1E-8E16-347DC3D4B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419600"/>
            <a:ext cx="38862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9">
            <a:extLst>
              <a:ext uri="{FF2B5EF4-FFF2-40B4-BE49-F238E27FC236}">
                <a16:creationId xmlns:a16="http://schemas.microsoft.com/office/drawing/2014/main" id="{A46BFF79-AB55-499E-A38B-611BDCFAB597}"/>
              </a:ext>
            </a:extLst>
          </p:cNvPr>
          <p:cNvSpPr>
            <a:spLocks noChangeArrowheads="1"/>
          </p:cNvSpPr>
          <p:nvPr/>
        </p:nvSpPr>
        <p:spPr bwMode="auto">
          <a:xfrm>
            <a:off x="3532188" y="6613525"/>
            <a:ext cx="55768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CC3399"/>
                </a:solidFill>
                <a:latin typeface="Arial" panose="020B0604020202020204" pitchFamily="34" charset="0"/>
              </a:rPr>
              <a:t>Image from: http://www.estrellamountain.edu/faculty/farabee/biobk/BioBookCHEM2.html</a:t>
            </a:r>
          </a:p>
        </p:txBody>
      </p:sp>
      <p:sp>
        <p:nvSpPr>
          <p:cNvPr id="125960" name="Rectangle 1">
            <a:extLst>
              <a:ext uri="{FF2B5EF4-FFF2-40B4-BE49-F238E27FC236}">
                <a16:creationId xmlns:a16="http://schemas.microsoft.com/office/drawing/2014/main" id="{AE06C5C5-DFF1-4C46-A464-230BB570DD9B}"/>
              </a:ext>
            </a:extLst>
          </p:cNvPr>
          <p:cNvSpPr>
            <a:spLocks noChangeArrowheads="1"/>
          </p:cNvSpPr>
          <p:nvPr/>
        </p:nvSpPr>
        <p:spPr bwMode="auto">
          <a:xfrm>
            <a:off x="8307388" y="0"/>
            <a:ext cx="869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7047"/>
                                        </p:tgtEl>
                                        <p:attrNameLst>
                                          <p:attrName>style.visibility</p:attrName>
                                        </p:attrNameLst>
                                      </p:cBhvr>
                                      <p:to>
                                        <p:strVal val="visible"/>
                                      </p:to>
                                    </p:set>
                                    <p:animEffect transition="in" filter="blinds(horizontal)">
                                      <p:cBhvr>
                                        <p:cTn id="7" dur="500"/>
                                        <p:tgtEl>
                                          <p:spTgt spid="870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043"/>
                                        </p:tgtEl>
                                        <p:attrNameLst>
                                          <p:attrName>style.visibility</p:attrName>
                                        </p:attrNameLst>
                                      </p:cBhvr>
                                      <p:to>
                                        <p:strVal val="visible"/>
                                      </p:to>
                                    </p:set>
                                    <p:animEffect transition="in" filter="dissolve">
                                      <p:cBhvr>
                                        <p:cTn id="12"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autoUpdateAnimBg="0"/>
      <p:bldP spid="87047"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2882" name="TextBox 2">
            <a:extLst>
              <a:ext uri="{FF2B5EF4-FFF2-40B4-BE49-F238E27FC236}">
                <a16:creationId xmlns:a16="http://schemas.microsoft.com/office/drawing/2014/main" id="{EA9681C9-C774-4C4F-A4D2-8A78AD3E3B18}"/>
              </a:ext>
            </a:extLst>
          </p:cNvPr>
          <p:cNvSpPr txBox="1">
            <a:spLocks noChangeArrowheads="1"/>
          </p:cNvSpPr>
          <p:nvPr/>
        </p:nvSpPr>
        <p:spPr bwMode="auto">
          <a:xfrm>
            <a:off x="381000" y="481993"/>
            <a:ext cx="668655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700" dirty="0">
                <a:latin typeface="Comic Sans MS" panose="030F0702030302020204" pitchFamily="66" charset="0"/>
              </a:rPr>
              <a:t>Which is more acidic? </a:t>
            </a:r>
            <a:br>
              <a:rPr lang="en-US" altLang="en-US" sz="2700" dirty="0">
                <a:latin typeface="Comic Sans MS" panose="030F0702030302020204" pitchFamily="66" charset="0"/>
              </a:rPr>
            </a:br>
            <a:r>
              <a:rPr lang="en-US" altLang="en-US" sz="2700" dirty="0">
                <a:latin typeface="Comic Sans MS" panose="030F0702030302020204" pitchFamily="66" charset="0"/>
              </a:rPr>
              <a:t>How much more?</a:t>
            </a:r>
            <a:br>
              <a:rPr lang="en-US" altLang="en-US" sz="2700" dirty="0">
                <a:latin typeface="Comic Sans MS" panose="030F0702030302020204" pitchFamily="66" charset="0"/>
              </a:rPr>
            </a:br>
            <a:r>
              <a:rPr lang="en-US" altLang="en-US" sz="2700" dirty="0">
                <a:latin typeface="Comic Sans MS" panose="030F0702030302020204" pitchFamily="66" charset="0"/>
              </a:rPr>
              <a:t>EXPLAIN YOUR ANSWER</a:t>
            </a:r>
          </a:p>
          <a:p>
            <a:pPr eaLnBrk="1" hangingPunct="1">
              <a:spcBef>
                <a:spcPct val="0"/>
              </a:spcBef>
              <a:buFontTx/>
              <a:buNone/>
            </a:pPr>
            <a:endParaRPr lang="en-US" altLang="en-US" sz="3000" dirty="0">
              <a:latin typeface="Comic Sans MS" panose="030F0702030302020204" pitchFamily="66" charset="0"/>
            </a:endParaRPr>
          </a:p>
          <a:p>
            <a:pPr eaLnBrk="1" hangingPunct="1">
              <a:spcBef>
                <a:spcPct val="0"/>
              </a:spcBef>
              <a:buFontTx/>
              <a:buNone/>
            </a:pPr>
            <a:endParaRPr lang="en-US" altLang="en-US" sz="3000" dirty="0">
              <a:latin typeface="Comic Sans MS" panose="030F0702030302020204" pitchFamily="66" charset="0"/>
            </a:endParaRPr>
          </a:p>
          <a:p>
            <a:pPr eaLnBrk="1" hangingPunct="1">
              <a:spcBef>
                <a:spcPct val="0"/>
              </a:spcBef>
              <a:buFontTx/>
              <a:buNone/>
            </a:pPr>
            <a:endParaRPr lang="en-US" altLang="en-US" sz="3000" dirty="0">
              <a:latin typeface="Comic Sans MS" panose="030F0702030302020204" pitchFamily="66" charset="0"/>
            </a:endParaRPr>
          </a:p>
          <a:p>
            <a:pPr eaLnBrk="1" hangingPunct="1">
              <a:spcBef>
                <a:spcPct val="0"/>
              </a:spcBef>
              <a:buFontTx/>
              <a:buNone/>
            </a:pPr>
            <a:r>
              <a:rPr lang="en-US" altLang="en-US" sz="3000" dirty="0">
                <a:latin typeface="Comic Sans MS" panose="030F0702030302020204" pitchFamily="66" charset="0"/>
              </a:rPr>
              <a:t>             </a:t>
            </a:r>
            <a:r>
              <a:rPr lang="en-US" altLang="en-US" sz="2400" dirty="0">
                <a:latin typeface="Comic Sans MS" panose="030F0702030302020204" pitchFamily="66" charset="0"/>
              </a:rPr>
              <a:t>pH 5               pH  7              </a:t>
            </a:r>
            <a:br>
              <a:rPr lang="en-US" altLang="en-US" sz="2400" dirty="0">
                <a:latin typeface="Comic Sans MS" panose="030F0702030302020204" pitchFamily="66" charset="0"/>
              </a:rPr>
            </a:br>
            <a:r>
              <a:rPr lang="en-US" altLang="en-US" sz="2400" dirty="0">
                <a:latin typeface="Comic Sans MS" panose="030F0702030302020204" pitchFamily="66" charset="0"/>
              </a:rPr>
              <a:t>                  A                      B</a:t>
            </a:r>
          </a:p>
        </p:txBody>
      </p:sp>
      <p:sp>
        <p:nvSpPr>
          <p:cNvPr id="5" name="Rectangle 4">
            <a:extLst>
              <a:ext uri="{FF2B5EF4-FFF2-40B4-BE49-F238E27FC236}">
                <a16:creationId xmlns:a16="http://schemas.microsoft.com/office/drawing/2014/main" id="{878B57CB-DFC1-4D87-A0DB-0DB1202744A5}"/>
              </a:ext>
            </a:extLst>
          </p:cNvPr>
          <p:cNvSpPr>
            <a:spLocks noChangeArrowheads="1"/>
          </p:cNvSpPr>
          <p:nvPr/>
        </p:nvSpPr>
        <p:spPr bwMode="auto">
          <a:xfrm>
            <a:off x="728843" y="4691563"/>
            <a:ext cx="78958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100" dirty="0">
                <a:solidFill>
                  <a:schemeClr val="accent2"/>
                </a:solidFill>
                <a:latin typeface="Comic Sans MS" panose="030F0702030302020204" pitchFamily="66" charset="0"/>
              </a:rPr>
              <a:t>Smaller pH number = more acidic; </a:t>
            </a:r>
            <a:br>
              <a:rPr lang="en-US" altLang="en-US" sz="2100" dirty="0">
                <a:solidFill>
                  <a:schemeClr val="accent2"/>
                </a:solidFill>
                <a:latin typeface="Comic Sans MS" panose="030F0702030302020204" pitchFamily="66" charset="0"/>
              </a:rPr>
            </a:br>
            <a:r>
              <a:rPr lang="en-US" altLang="en-US" sz="2100" dirty="0">
                <a:solidFill>
                  <a:schemeClr val="accent2"/>
                </a:solidFill>
                <a:latin typeface="Comic Sans MS" panose="030F0702030302020204" pitchFamily="66" charset="0"/>
              </a:rPr>
              <a:t>each unit difference = 10 times more</a:t>
            </a:r>
            <a:br>
              <a:rPr lang="en-US" altLang="en-US" sz="2100" dirty="0">
                <a:solidFill>
                  <a:schemeClr val="accent2"/>
                </a:solidFill>
                <a:latin typeface="Comic Sans MS" panose="030F0702030302020204" pitchFamily="66" charset="0"/>
              </a:rPr>
            </a:br>
            <a:r>
              <a:rPr lang="en-US" altLang="en-US" sz="2100" dirty="0">
                <a:solidFill>
                  <a:schemeClr val="accent2"/>
                </a:solidFill>
                <a:latin typeface="Comic Sans MS" panose="030F0702030302020204" pitchFamily="66" charset="0"/>
              </a:rPr>
              <a:t>pH 5 is 100 times more acidic than pH 7 </a:t>
            </a:r>
            <a:br>
              <a:rPr lang="en-US" altLang="en-US" sz="2100" dirty="0">
                <a:solidFill>
                  <a:schemeClr val="accent2"/>
                </a:solidFill>
                <a:latin typeface="Comic Sans MS" panose="030F0702030302020204" pitchFamily="66" charset="0"/>
              </a:rPr>
            </a:br>
            <a:endParaRPr lang="en-US" altLang="en-US" sz="2100" dirty="0">
              <a:solidFill>
                <a:schemeClr val="accent2"/>
              </a:solidFill>
              <a:latin typeface="Comic Sans MS" panose="030F0702030302020204" pitchFamily="66" charset="0"/>
            </a:endParaRPr>
          </a:p>
        </p:txBody>
      </p:sp>
      <p:sp>
        <p:nvSpPr>
          <p:cNvPr id="122884" name="Rectangle 2">
            <a:extLst>
              <a:ext uri="{FF2B5EF4-FFF2-40B4-BE49-F238E27FC236}">
                <a16:creationId xmlns:a16="http://schemas.microsoft.com/office/drawing/2014/main" id="{D7E06649-7B3F-4207-A23E-2563FB31E905}"/>
              </a:ext>
            </a:extLst>
          </p:cNvPr>
          <p:cNvSpPr>
            <a:spLocks noChangeArrowheads="1"/>
          </p:cNvSpPr>
          <p:nvPr/>
        </p:nvSpPr>
        <p:spPr bwMode="auto">
          <a:xfrm>
            <a:off x="892892" y="10635"/>
            <a:ext cx="71437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750" dirty="0">
                <a:solidFill>
                  <a:srgbClr val="CC0099"/>
                </a:solidFill>
                <a:latin typeface="Arial" panose="020B0604020202020204" pitchFamily="34" charset="0"/>
                <a:cs typeface="Arial" panose="020B0604020202020204" pitchFamily="34" charset="0"/>
              </a:rPr>
              <a:t>Images from: http://ppt.wz51z.com/PMP2/Science.To.WebText/animations/science/chemistry_physics/vp_beaker_bubbles_steam.htm</a:t>
            </a:r>
          </a:p>
          <a:p>
            <a:pPr eaLnBrk="1" hangingPunct="1">
              <a:spcBef>
                <a:spcPct val="0"/>
              </a:spcBef>
              <a:buFontTx/>
              <a:buNone/>
            </a:pPr>
            <a:r>
              <a:rPr lang="en-US" altLang="en-US" sz="750" dirty="0">
                <a:solidFill>
                  <a:srgbClr val="CC0099"/>
                </a:solidFill>
                <a:latin typeface="Arial" panose="020B0604020202020204" pitchFamily="34" charset="0"/>
                <a:cs typeface="Arial" panose="020B0604020202020204" pitchFamily="34" charset="0"/>
              </a:rPr>
              <a:t>http://nobel.scas.bcit.ca/debeck_pt/science/images/blue_bubbling_liquid.gif</a:t>
            </a:r>
          </a:p>
        </p:txBody>
      </p:sp>
      <p:pic>
        <p:nvPicPr>
          <p:cNvPr id="122885" name="Picture 3">
            <a:extLst>
              <a:ext uri="{FF2B5EF4-FFF2-40B4-BE49-F238E27FC236}">
                <a16:creationId xmlns:a16="http://schemas.microsoft.com/office/drawing/2014/main" id="{D572139D-5698-4248-A3E3-2F63E22FE9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6431" y="2010323"/>
            <a:ext cx="928688" cy="111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5">
            <a:extLst>
              <a:ext uri="{FF2B5EF4-FFF2-40B4-BE49-F238E27FC236}">
                <a16:creationId xmlns:a16="http://schemas.microsoft.com/office/drawing/2014/main" id="{5DC69E05-FF4E-4611-8E93-067BE26044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0435" y="1909120"/>
            <a:ext cx="728663"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5E647A71-F7A3-49C3-834B-C824D4F3E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630" y="628188"/>
            <a:ext cx="3476370" cy="5888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F5E2A9-2E06-48F5-8DB4-7E71B5280E0B}"/>
              </a:ext>
            </a:extLst>
          </p:cNvPr>
          <p:cNvSpPr/>
          <p:nvPr/>
        </p:nvSpPr>
        <p:spPr>
          <a:xfrm>
            <a:off x="104775" y="6378005"/>
            <a:ext cx="4572000" cy="307777"/>
          </a:xfrm>
          <a:prstGeom prst="rect">
            <a:avLst/>
          </a:prstGeom>
        </p:spPr>
        <p:txBody>
          <a:bodyPr>
            <a:spAutoFit/>
          </a:bodyPr>
          <a:lstStyle/>
          <a:p>
            <a:r>
              <a:rPr lang="en-US" sz="1400" dirty="0">
                <a:latin typeface="+mn-lt"/>
              </a:rPr>
              <a:t>SP 1.A Describe biological concepts or processes</a:t>
            </a:r>
          </a:p>
        </p:txBody>
      </p:sp>
      <p:sp>
        <p:nvSpPr>
          <p:cNvPr id="9" name="Oval 8">
            <a:extLst>
              <a:ext uri="{FF2B5EF4-FFF2-40B4-BE49-F238E27FC236}">
                <a16:creationId xmlns:a16="http://schemas.microsoft.com/office/drawing/2014/main" id="{2BEDF67D-B698-452C-9A6E-7618BE5FB535}"/>
              </a:ext>
            </a:extLst>
          </p:cNvPr>
          <p:cNvSpPr/>
          <p:nvPr/>
        </p:nvSpPr>
        <p:spPr>
          <a:xfrm>
            <a:off x="1267541" y="1473939"/>
            <a:ext cx="2274888" cy="298619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5F7B702-305A-4B94-8DAA-398EF2873E89}"/>
              </a:ext>
            </a:extLst>
          </p:cNvPr>
          <p:cNvSpPr>
            <a:spLocks noGrp="1" noChangeArrowheads="1"/>
          </p:cNvSpPr>
          <p:nvPr>
            <p:ph type="body" sz="half" idx="2"/>
          </p:nvPr>
        </p:nvSpPr>
        <p:spPr>
          <a:xfrm>
            <a:off x="-57150" y="0"/>
            <a:ext cx="9202738" cy="990600"/>
          </a:xfrm>
        </p:spPr>
        <p:txBody>
          <a:bodyPr/>
          <a:lstStyle/>
          <a:p>
            <a:pPr eaLnBrk="1" hangingPunct="1">
              <a:lnSpc>
                <a:spcPct val="90000"/>
              </a:lnSpc>
              <a:buFontTx/>
              <a:buNone/>
            </a:pPr>
            <a:r>
              <a:rPr lang="en-US" altLang="en-US" b="1" dirty="0">
                <a:latin typeface="Comic Sans MS" panose="030F0702030302020204" pitchFamily="66" charset="0"/>
              </a:rPr>
              <a:t>Which of these molecules along with proteins is the major component in cell membranes?</a:t>
            </a:r>
          </a:p>
        </p:txBody>
      </p:sp>
      <p:sp>
        <p:nvSpPr>
          <p:cNvPr id="130051" name="Text Box 3">
            <a:extLst>
              <a:ext uri="{FF2B5EF4-FFF2-40B4-BE49-F238E27FC236}">
                <a16:creationId xmlns:a16="http://schemas.microsoft.com/office/drawing/2014/main" id="{F8B5981A-B047-46D2-B59E-E163195D037A}"/>
              </a:ext>
            </a:extLst>
          </p:cNvPr>
          <p:cNvSpPr txBox="1">
            <a:spLocks noChangeArrowheads="1"/>
          </p:cNvSpPr>
          <p:nvPr/>
        </p:nvSpPr>
        <p:spPr bwMode="auto">
          <a:xfrm rot="-5400000">
            <a:off x="1630363" y="1343025"/>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14340" name="Picture 4" descr="phospholip purple labels">
            <a:extLst>
              <a:ext uri="{FF2B5EF4-FFF2-40B4-BE49-F238E27FC236}">
                <a16:creationId xmlns:a16="http://schemas.microsoft.com/office/drawing/2014/main" id="{A1A20882-234E-4171-BF98-D5D202B408B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1175" y="1089025"/>
            <a:ext cx="110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nucleotide 1P labeled">
            <a:extLst>
              <a:ext uri="{FF2B5EF4-FFF2-40B4-BE49-F238E27FC236}">
                <a16:creationId xmlns:a16="http://schemas.microsoft.com/office/drawing/2014/main" id="{332D0C4F-35B5-48D0-9AEA-F085894B8AF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1263" y="1135063"/>
            <a:ext cx="28956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helix6">
            <a:extLst>
              <a:ext uri="{FF2B5EF4-FFF2-40B4-BE49-F238E27FC236}">
                <a16:creationId xmlns:a16="http://schemas.microsoft.com/office/drawing/2014/main" id="{C817FDD6-113C-4959-A5AE-96C7D78BAA0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9725" y="2743200"/>
            <a:ext cx="17176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CAA7104-BE8E-41F2-B005-3D12D65477CC}"/>
              </a:ext>
            </a:extLst>
          </p:cNvPr>
          <p:cNvSpPr/>
          <p:nvPr/>
        </p:nvSpPr>
        <p:spPr>
          <a:xfrm>
            <a:off x="18197" y="6211669"/>
            <a:ext cx="8915400" cy="646331"/>
          </a:xfrm>
          <a:prstGeom prst="rect">
            <a:avLst/>
          </a:prstGeom>
        </p:spPr>
        <p:txBody>
          <a:bodyPr>
            <a:spAutoFit/>
          </a:bodyPr>
          <a:lstStyle/>
          <a:p>
            <a:pPr>
              <a:defRPr/>
            </a:pPr>
            <a:r>
              <a:rPr lang="en-US" altLang="en-US" sz="1200" b="1" i="1" dirty="0">
                <a:solidFill>
                  <a:srgbClr val="000000"/>
                </a:solidFill>
                <a:cs typeface="Garamond" panose="02020404030301010803" pitchFamily="18" charset="0"/>
              </a:rPr>
              <a:t>Essential knowledge </a:t>
            </a:r>
          </a:p>
          <a:p>
            <a:pPr>
              <a:defRPr/>
            </a:pPr>
            <a:r>
              <a:rPr lang="en-US" sz="1200" b="1" i="1" kern="0" dirty="0">
                <a:solidFill>
                  <a:srgbClr val="000000"/>
                </a:solidFill>
                <a:latin typeface="Times New Roman"/>
              </a:rPr>
              <a:t>SYI-1.B.2 Structure and function of polymers are derived from the way their monomers are assembled. </a:t>
            </a:r>
            <a:br>
              <a:rPr lang="en-US" sz="1200" b="1" i="1" kern="0" dirty="0">
                <a:solidFill>
                  <a:srgbClr val="000000"/>
                </a:solidFill>
                <a:latin typeface="Times New Roman"/>
              </a:rPr>
            </a:br>
            <a:r>
              <a:rPr lang="en-US" sz="1200" b="1" i="1" kern="0" dirty="0">
                <a:solidFill>
                  <a:srgbClr val="000000"/>
                </a:solidFill>
                <a:latin typeface="Times New Roman"/>
              </a:rPr>
              <a:t>SAMPLE ACTIVITY p 35 CED “Use pictures of biological molecules to find patterns in the molecules”  </a:t>
            </a:r>
            <a:endParaRPr lang="en-US" sz="1200" dirty="0"/>
          </a:p>
        </p:txBody>
      </p:sp>
      <p:pic>
        <p:nvPicPr>
          <p:cNvPr id="14344" name="Picture 9">
            <a:extLst>
              <a:ext uri="{FF2B5EF4-FFF2-40B4-BE49-F238E27FC236}">
                <a16:creationId xmlns:a16="http://schemas.microsoft.com/office/drawing/2014/main" id="{8462626C-6714-4005-AF29-0D9B92D8DB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135063"/>
            <a:ext cx="29591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2">
            <a:extLst>
              <a:ext uri="{FF2B5EF4-FFF2-40B4-BE49-F238E27FC236}">
                <a16:creationId xmlns:a16="http://schemas.microsoft.com/office/drawing/2014/main" id="{FD329A78-6905-495F-AEDF-C7815F1B8B8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3375" y="3122613"/>
            <a:ext cx="2325688"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wipe(down)">
                                      <p:cBhvr>
                                        <p:cTn id="7" dur="500"/>
                                        <p:tgtEl>
                                          <p:spTgt spid="130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6978" name="Rectangle 6">
            <a:extLst>
              <a:ext uri="{FF2B5EF4-FFF2-40B4-BE49-F238E27FC236}">
                <a16:creationId xmlns:a16="http://schemas.microsoft.com/office/drawing/2014/main" id="{F0AD9BCA-C9DD-4EAB-B8E7-0BFE409F1584}"/>
              </a:ext>
            </a:extLst>
          </p:cNvPr>
          <p:cNvSpPr>
            <a:spLocks noChangeArrowheads="1"/>
          </p:cNvSpPr>
          <p:nvPr/>
        </p:nvSpPr>
        <p:spPr bwMode="auto">
          <a:xfrm>
            <a:off x="0" y="274638"/>
            <a:ext cx="892968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Macromolecule that contains carbon, </a:t>
            </a:r>
          </a:p>
          <a:p>
            <a:pPr eaLnBrk="1" hangingPunct="1">
              <a:spcBef>
                <a:spcPct val="0"/>
              </a:spcBef>
              <a:buFontTx/>
              <a:buNone/>
            </a:pPr>
            <a:r>
              <a:rPr lang="en-US" altLang="en-US" sz="3600" b="1" dirty="0">
                <a:latin typeface="Comic Sans MS" panose="030F0702030302020204" pitchFamily="66" charset="0"/>
              </a:rPr>
              <a:t>hydrogen, oxygen, and nitrogen, made </a:t>
            </a:r>
          </a:p>
          <a:p>
            <a:pPr eaLnBrk="1" hangingPunct="1">
              <a:spcBef>
                <a:spcPct val="0"/>
              </a:spcBef>
              <a:buFontTx/>
              <a:buNone/>
            </a:pPr>
            <a:r>
              <a:rPr lang="en-US" altLang="en-US" sz="3600" b="1" dirty="0">
                <a:latin typeface="Comic Sans MS" panose="030F0702030302020204" pitchFamily="66" charset="0"/>
              </a:rPr>
              <a:t>by joining amino acid subunits</a:t>
            </a:r>
          </a:p>
        </p:txBody>
      </p:sp>
      <p:sp>
        <p:nvSpPr>
          <p:cNvPr id="126979" name="Rectangle 2">
            <a:extLst>
              <a:ext uri="{FF2B5EF4-FFF2-40B4-BE49-F238E27FC236}">
                <a16:creationId xmlns:a16="http://schemas.microsoft.com/office/drawing/2014/main" id="{1647ABDB-62D3-460E-80EF-7B994B20D0E3}"/>
              </a:ext>
            </a:extLst>
          </p:cNvPr>
          <p:cNvSpPr>
            <a:spLocks noGrp="1" noChangeArrowheads="1"/>
          </p:cNvSpPr>
          <p:nvPr>
            <p:ph type="body" sz="half" idx="2"/>
          </p:nvPr>
        </p:nvSpPr>
        <p:spPr>
          <a:xfrm>
            <a:off x="152400" y="3048000"/>
            <a:ext cx="9144000" cy="1981200"/>
          </a:xfrm>
        </p:spPr>
        <p:txBody>
          <a:bodyPr/>
          <a:lstStyle/>
          <a:p>
            <a:pPr eaLnBrk="1" hangingPunct="1">
              <a:spcBef>
                <a:spcPct val="0"/>
              </a:spcBef>
              <a:buFontTx/>
              <a:buNone/>
            </a:pPr>
            <a:r>
              <a:rPr lang="en-US" altLang="en-US" sz="3600" b="1" dirty="0">
                <a:latin typeface="Comic Sans MS" panose="030F0702030302020204" pitchFamily="66" charset="0"/>
              </a:rPr>
              <a:t>Molecule with an uneven pattern of electric charges; More + on one side/ more – on the other</a:t>
            </a:r>
          </a:p>
        </p:txBody>
      </p:sp>
      <p:sp>
        <p:nvSpPr>
          <p:cNvPr id="91139" name="Text Box 3">
            <a:extLst>
              <a:ext uri="{FF2B5EF4-FFF2-40B4-BE49-F238E27FC236}">
                <a16:creationId xmlns:a16="http://schemas.microsoft.com/office/drawing/2014/main" id="{D5CA4CA6-9300-4EDF-9679-738C0E0EF38A}"/>
              </a:ext>
            </a:extLst>
          </p:cNvPr>
          <p:cNvSpPr txBox="1">
            <a:spLocks noChangeArrowheads="1"/>
          </p:cNvSpPr>
          <p:nvPr/>
        </p:nvSpPr>
        <p:spPr bwMode="auto">
          <a:xfrm>
            <a:off x="2133600" y="2133600"/>
            <a:ext cx="19002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protein</a:t>
            </a:r>
          </a:p>
        </p:txBody>
      </p:sp>
      <p:sp>
        <p:nvSpPr>
          <p:cNvPr id="91143" name="Rectangle 7">
            <a:extLst>
              <a:ext uri="{FF2B5EF4-FFF2-40B4-BE49-F238E27FC236}">
                <a16:creationId xmlns:a16="http://schemas.microsoft.com/office/drawing/2014/main" id="{94F1CE5E-0DE3-4B83-989A-D73EACE4E1CF}"/>
              </a:ext>
            </a:extLst>
          </p:cNvPr>
          <p:cNvSpPr>
            <a:spLocks noChangeArrowheads="1"/>
          </p:cNvSpPr>
          <p:nvPr/>
        </p:nvSpPr>
        <p:spPr bwMode="auto">
          <a:xfrm>
            <a:off x="2133600" y="5029200"/>
            <a:ext cx="1389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polar</a:t>
            </a:r>
          </a:p>
        </p:txBody>
      </p:sp>
      <p:pic>
        <p:nvPicPr>
          <p:cNvPr id="126982" name="Picture 8" descr="Water Molecule">
            <a:extLst>
              <a:ext uri="{FF2B5EF4-FFF2-40B4-BE49-F238E27FC236}">
                <a16:creationId xmlns:a16="http://schemas.microsoft.com/office/drawing/2014/main" id="{E7115A42-F9DC-4BAE-9F86-EB3296CE471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526" t="19354" r="5371" b="3226"/>
          <a:stretch>
            <a:fillRect/>
          </a:stretch>
        </p:blipFill>
        <p:spPr bwMode="auto">
          <a:xfrm>
            <a:off x="5638800" y="4038600"/>
            <a:ext cx="24098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Rectangle 9">
            <a:extLst>
              <a:ext uri="{FF2B5EF4-FFF2-40B4-BE49-F238E27FC236}">
                <a16:creationId xmlns:a16="http://schemas.microsoft.com/office/drawing/2014/main" id="{E10120FA-63BF-4F74-BA35-F8EC0CC80DA6}"/>
              </a:ext>
            </a:extLst>
          </p:cNvPr>
          <p:cNvSpPr>
            <a:spLocks noChangeArrowheads="1"/>
          </p:cNvSpPr>
          <p:nvPr/>
        </p:nvSpPr>
        <p:spPr bwMode="auto">
          <a:xfrm>
            <a:off x="3429000" y="6613525"/>
            <a:ext cx="55419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CC3399"/>
                </a:solidFill>
                <a:latin typeface="Arial" panose="020B0604020202020204" pitchFamily="34" charset="0"/>
              </a:rPr>
              <a:t>Image  from: http://www.estrellamountain.edu/faculty/farabee/biobk/BioBookCHEM2.html</a:t>
            </a:r>
          </a:p>
        </p:txBody>
      </p:sp>
      <p:sp>
        <p:nvSpPr>
          <p:cNvPr id="126984" name="Rectangle 1">
            <a:extLst>
              <a:ext uri="{FF2B5EF4-FFF2-40B4-BE49-F238E27FC236}">
                <a16:creationId xmlns:a16="http://schemas.microsoft.com/office/drawing/2014/main" id="{514482DD-2B3B-4154-AAAA-BED1F138145A}"/>
              </a:ext>
            </a:extLst>
          </p:cNvPr>
          <p:cNvSpPr>
            <a:spLocks noChangeArrowheads="1"/>
          </p:cNvSpPr>
          <p:nvPr/>
        </p:nvSpPr>
        <p:spPr bwMode="auto">
          <a:xfrm>
            <a:off x="-52388" y="6457950"/>
            <a:ext cx="868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dissolve">
                                      <p:cBhvr>
                                        <p:cTn id="7" dur="500"/>
                                        <p:tgtEl>
                                          <p:spTgt spid="911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1143"/>
                                        </p:tgtEl>
                                        <p:attrNameLst>
                                          <p:attrName>style.visibility</p:attrName>
                                        </p:attrNameLst>
                                      </p:cBhvr>
                                      <p:to>
                                        <p:strVal val="visible"/>
                                      </p:to>
                                    </p:set>
                                    <p:animEffect transition="in" filter="blinds(horizontal)">
                                      <p:cBhvr>
                                        <p:cTn id="12" dur="500"/>
                                        <p:tgtEl>
                                          <p:spTgt spid="91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P spid="91143"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3F803A15-66DD-4F42-94F4-2D3676635529}"/>
              </a:ext>
            </a:extLst>
          </p:cNvPr>
          <p:cNvSpPr>
            <a:spLocks noGrp="1" noChangeArrowheads="1"/>
          </p:cNvSpPr>
          <p:nvPr>
            <p:ph type="body" sz="half" idx="2"/>
          </p:nvPr>
        </p:nvSpPr>
        <p:spPr>
          <a:xfrm>
            <a:off x="0" y="228600"/>
            <a:ext cx="9144000" cy="1981200"/>
          </a:xfrm>
        </p:spPr>
        <p:txBody>
          <a:bodyPr/>
          <a:lstStyle/>
          <a:p>
            <a:pPr eaLnBrk="1" hangingPunct="1">
              <a:buFontTx/>
              <a:buNone/>
            </a:pPr>
            <a:r>
              <a:rPr lang="en-US" altLang="en-US" sz="3600" b="1" dirty="0">
                <a:latin typeface="Comic Sans MS" panose="030F0702030302020204" pitchFamily="66" charset="0"/>
              </a:rPr>
              <a:t>5 carbon sugar used to make DNA</a:t>
            </a:r>
          </a:p>
        </p:txBody>
      </p:sp>
      <p:sp>
        <p:nvSpPr>
          <p:cNvPr id="92163" name="Text Box 3">
            <a:extLst>
              <a:ext uri="{FF2B5EF4-FFF2-40B4-BE49-F238E27FC236}">
                <a16:creationId xmlns:a16="http://schemas.microsoft.com/office/drawing/2014/main" id="{10E20193-F525-4A17-BC7F-1B2A357FFDB3}"/>
              </a:ext>
            </a:extLst>
          </p:cNvPr>
          <p:cNvSpPr txBox="1">
            <a:spLocks noChangeArrowheads="1"/>
          </p:cNvSpPr>
          <p:nvPr/>
        </p:nvSpPr>
        <p:spPr bwMode="auto">
          <a:xfrm>
            <a:off x="1219200" y="1219200"/>
            <a:ext cx="3101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deoxyribose</a:t>
            </a:r>
          </a:p>
        </p:txBody>
      </p:sp>
      <p:sp>
        <p:nvSpPr>
          <p:cNvPr id="128004" name="Text Box 4">
            <a:extLst>
              <a:ext uri="{FF2B5EF4-FFF2-40B4-BE49-F238E27FC236}">
                <a16:creationId xmlns:a16="http://schemas.microsoft.com/office/drawing/2014/main" id="{ADEC5025-A2ED-4FD3-BF4D-FD9E972DE9AA}"/>
              </a:ext>
            </a:extLst>
          </p:cNvPr>
          <p:cNvSpPr txBox="1">
            <a:spLocks noChangeArrowheads="1"/>
          </p:cNvSpPr>
          <p:nvPr/>
        </p:nvSpPr>
        <p:spPr bwMode="auto">
          <a:xfrm>
            <a:off x="228600" y="2971800"/>
            <a:ext cx="85629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An atom that has gained or lost </a:t>
            </a:r>
          </a:p>
          <a:p>
            <a:pPr eaLnBrk="1" hangingPunct="1">
              <a:spcBef>
                <a:spcPct val="0"/>
              </a:spcBef>
              <a:buFontTx/>
              <a:buNone/>
            </a:pPr>
            <a:r>
              <a:rPr lang="en-US" altLang="en-US" sz="3600" b="1" dirty="0">
                <a:latin typeface="Comic Sans MS" panose="030F0702030302020204" pitchFamily="66" charset="0"/>
              </a:rPr>
              <a:t>electrons so it has an electric charge</a:t>
            </a:r>
          </a:p>
        </p:txBody>
      </p:sp>
      <p:sp>
        <p:nvSpPr>
          <p:cNvPr id="92165" name="Text Box 5">
            <a:extLst>
              <a:ext uri="{FF2B5EF4-FFF2-40B4-BE49-F238E27FC236}">
                <a16:creationId xmlns:a16="http://schemas.microsoft.com/office/drawing/2014/main" id="{993DDD55-7940-4BEE-9292-E439623266F8}"/>
              </a:ext>
            </a:extLst>
          </p:cNvPr>
          <p:cNvSpPr txBox="1">
            <a:spLocks noChangeArrowheads="1"/>
          </p:cNvSpPr>
          <p:nvPr/>
        </p:nvSpPr>
        <p:spPr bwMode="auto">
          <a:xfrm>
            <a:off x="2438400" y="41910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ion</a:t>
            </a:r>
          </a:p>
        </p:txBody>
      </p:sp>
      <p:sp>
        <p:nvSpPr>
          <p:cNvPr id="128006" name="Rectangle 6">
            <a:extLst>
              <a:ext uri="{FF2B5EF4-FFF2-40B4-BE49-F238E27FC236}">
                <a16:creationId xmlns:a16="http://schemas.microsoft.com/office/drawing/2014/main" id="{9D5C5995-542E-4883-97C6-707FB2FF8BA5}"/>
              </a:ext>
            </a:extLst>
          </p:cNvPr>
          <p:cNvSpPr>
            <a:spLocks noChangeArrowheads="1"/>
          </p:cNvSpPr>
          <p:nvPr/>
        </p:nvSpPr>
        <p:spPr bwMode="auto">
          <a:xfrm>
            <a:off x="228600" y="5105400"/>
            <a:ext cx="76882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dirty="0">
                <a:latin typeface="Comic Sans MS" panose="030F0702030302020204" pitchFamily="66" charset="0"/>
              </a:rPr>
              <a:t>Substances on the left side of a </a:t>
            </a:r>
          </a:p>
          <a:p>
            <a:pPr algn="ctr" eaLnBrk="1" hangingPunct="1">
              <a:spcBef>
                <a:spcPct val="0"/>
              </a:spcBef>
              <a:buFontTx/>
              <a:buNone/>
            </a:pPr>
            <a:r>
              <a:rPr lang="en-US" altLang="en-US" sz="3600" b="1" dirty="0">
                <a:latin typeface="Comic Sans MS" panose="030F0702030302020204" pitchFamily="66" charset="0"/>
              </a:rPr>
              <a:t>chemical equation which react</a:t>
            </a:r>
          </a:p>
        </p:txBody>
      </p:sp>
      <p:sp>
        <p:nvSpPr>
          <p:cNvPr id="92167" name="Rectangle 7">
            <a:extLst>
              <a:ext uri="{FF2B5EF4-FFF2-40B4-BE49-F238E27FC236}">
                <a16:creationId xmlns:a16="http://schemas.microsoft.com/office/drawing/2014/main" id="{1A2B9401-B375-4897-9415-CCEE70F89D71}"/>
              </a:ext>
            </a:extLst>
          </p:cNvPr>
          <p:cNvSpPr>
            <a:spLocks noChangeArrowheads="1"/>
          </p:cNvSpPr>
          <p:nvPr/>
        </p:nvSpPr>
        <p:spPr bwMode="auto">
          <a:xfrm>
            <a:off x="3886200" y="6156325"/>
            <a:ext cx="2532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reactants</a:t>
            </a:r>
          </a:p>
        </p:txBody>
      </p:sp>
      <p:pic>
        <p:nvPicPr>
          <p:cNvPr id="128008" name="Picture 8" descr="fig5x27b">
            <a:extLst>
              <a:ext uri="{FF2B5EF4-FFF2-40B4-BE49-F238E27FC236}">
                <a16:creationId xmlns:a16="http://schemas.microsoft.com/office/drawing/2014/main" id="{34668516-0044-4EF6-8B9E-C1D694B30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72" t="13333" r="56744" b="37778"/>
          <a:stretch>
            <a:fillRect/>
          </a:stretch>
        </p:blipFill>
        <p:spPr bwMode="auto">
          <a:xfrm>
            <a:off x="6324600" y="10668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9" name="Rectangle 9">
            <a:extLst>
              <a:ext uri="{FF2B5EF4-FFF2-40B4-BE49-F238E27FC236}">
                <a16:creationId xmlns:a16="http://schemas.microsoft.com/office/drawing/2014/main" id="{6E4FF9CD-EDB7-455F-B9AE-1953FF98E168}"/>
              </a:ext>
            </a:extLst>
          </p:cNvPr>
          <p:cNvSpPr>
            <a:spLocks noChangeArrowheads="1"/>
          </p:cNvSpPr>
          <p:nvPr/>
        </p:nvSpPr>
        <p:spPr bwMode="auto">
          <a:xfrm>
            <a:off x="4038600" y="0"/>
            <a:ext cx="4637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CC3399"/>
                </a:solidFill>
                <a:latin typeface="Arial" panose="020B0604020202020204" pitchFamily="34" charset="0"/>
              </a:rPr>
              <a:t>Image from: http://fig.cox.miami.edu/~cmallery/150/chemistry/fig5x27b.jpg</a:t>
            </a:r>
          </a:p>
        </p:txBody>
      </p:sp>
      <p:sp>
        <p:nvSpPr>
          <p:cNvPr id="128010" name="TextBox 1">
            <a:extLst>
              <a:ext uri="{FF2B5EF4-FFF2-40B4-BE49-F238E27FC236}">
                <a16:creationId xmlns:a16="http://schemas.microsoft.com/office/drawing/2014/main" id="{4F568310-E1CF-4B02-9A86-2DD9E8CFFDFF}"/>
              </a:ext>
            </a:extLst>
          </p:cNvPr>
          <p:cNvSpPr txBox="1">
            <a:spLocks noChangeArrowheads="1"/>
          </p:cNvSpPr>
          <p:nvPr/>
        </p:nvSpPr>
        <p:spPr bwMode="auto">
          <a:xfrm>
            <a:off x="11113" y="6519863"/>
            <a:ext cx="7540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5"/>
                                        </p:tgtEl>
                                        <p:attrNameLst>
                                          <p:attrName>style.visibility</p:attrName>
                                        </p:attrNameLst>
                                      </p:cBhvr>
                                      <p:to>
                                        <p:strVal val="visible"/>
                                      </p:to>
                                    </p:set>
                                    <p:animEffect transition="in" filter="dissolve">
                                      <p:cBhvr>
                                        <p:cTn id="12" dur="500"/>
                                        <p:tgtEl>
                                          <p:spTgt spid="921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2167"/>
                                        </p:tgtEl>
                                        <p:attrNameLst>
                                          <p:attrName>style.visibility</p:attrName>
                                        </p:attrNameLst>
                                      </p:cBhvr>
                                      <p:to>
                                        <p:strVal val="visible"/>
                                      </p:to>
                                    </p:set>
                                    <p:animEffect transition="in" filter="blinds(horizontal)">
                                      <p:cBhvr>
                                        <p:cTn id="17" dur="500"/>
                                        <p:tgtEl>
                                          <p:spTgt spid="92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5" grpId="0" autoUpdateAnimBg="0"/>
      <p:bldP spid="92167"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3F803A15-66DD-4F42-94F4-2D3676635529}"/>
              </a:ext>
            </a:extLst>
          </p:cNvPr>
          <p:cNvSpPr>
            <a:spLocks noGrp="1" noChangeArrowheads="1"/>
          </p:cNvSpPr>
          <p:nvPr>
            <p:ph type="body" sz="half" idx="2"/>
          </p:nvPr>
        </p:nvSpPr>
        <p:spPr>
          <a:xfrm>
            <a:off x="103173" y="471919"/>
            <a:ext cx="8915400" cy="1981200"/>
          </a:xfrm>
        </p:spPr>
        <p:txBody>
          <a:bodyPr/>
          <a:lstStyle/>
          <a:p>
            <a:pPr eaLnBrk="1" hangingPunct="1">
              <a:buFontTx/>
              <a:buNone/>
            </a:pPr>
            <a:r>
              <a:rPr lang="en-US" altLang="en-US" sz="1800" b="1" dirty="0">
                <a:latin typeface="Comic Sans MS" panose="030F0702030302020204" pitchFamily="66" charset="0"/>
              </a:rPr>
              <a:t>Imagine a protein chain that includes the following amino acids among several others.</a:t>
            </a:r>
          </a:p>
          <a:p>
            <a:pPr eaLnBrk="1" hangingPunct="1">
              <a:buFontTx/>
              <a:buNone/>
            </a:pPr>
            <a:endParaRPr lang="en-US" altLang="en-US" sz="1800" b="1" dirty="0">
              <a:latin typeface="Comic Sans MS" panose="030F0702030302020204" pitchFamily="66" charset="0"/>
            </a:endParaRPr>
          </a:p>
          <a:p>
            <a:pPr eaLnBrk="1" hangingPunct="1">
              <a:buFontTx/>
              <a:buNone/>
            </a:pPr>
            <a:endParaRPr lang="en-US" altLang="en-US" sz="1800" b="1" dirty="0">
              <a:latin typeface="Comic Sans MS" panose="030F0702030302020204" pitchFamily="66" charset="0"/>
            </a:endParaRPr>
          </a:p>
          <a:p>
            <a:pPr eaLnBrk="1" hangingPunct="1">
              <a:buFontTx/>
              <a:buNone/>
            </a:pPr>
            <a:endParaRPr lang="en-US" altLang="en-US" sz="1800" b="1" dirty="0">
              <a:latin typeface="Comic Sans MS" panose="030F0702030302020204" pitchFamily="66" charset="0"/>
            </a:endParaRPr>
          </a:p>
          <a:p>
            <a:pPr eaLnBrk="1" hangingPunct="1">
              <a:buFontTx/>
              <a:buNone/>
            </a:pPr>
            <a:endParaRPr lang="en-US" altLang="en-US" sz="1800" b="1" dirty="0">
              <a:latin typeface="Comic Sans MS" panose="030F0702030302020204" pitchFamily="66" charset="0"/>
            </a:endParaRPr>
          </a:p>
          <a:p>
            <a:pPr eaLnBrk="1" hangingPunct="1">
              <a:buFontTx/>
              <a:buNone/>
            </a:pPr>
            <a:endParaRPr lang="en-US" altLang="en-US" sz="1800" b="1" dirty="0">
              <a:latin typeface="Comic Sans MS" panose="030F0702030302020204" pitchFamily="66" charset="0"/>
            </a:endParaRPr>
          </a:p>
          <a:p>
            <a:pPr eaLnBrk="1" hangingPunct="1">
              <a:buFontTx/>
              <a:buNone/>
            </a:pPr>
            <a:r>
              <a:rPr lang="en-US" altLang="en-US" sz="1800" b="1" dirty="0">
                <a:latin typeface="Comic Sans MS" panose="030F0702030302020204" pitchFamily="66" charset="0"/>
              </a:rPr>
              <a:t>Which of these amino acids could participate in hydrophobic interactions with</a:t>
            </a:r>
          </a:p>
          <a:p>
            <a:pPr eaLnBrk="1" hangingPunct="1">
              <a:buFontTx/>
              <a:buNone/>
            </a:pPr>
            <a:r>
              <a:rPr lang="en-US" altLang="en-US" sz="1800" b="1" dirty="0">
                <a:latin typeface="Comic Sans MS" panose="030F0702030302020204" pitchFamily="66" charset="0"/>
              </a:rPr>
              <a:t>another amino acid in the chain to stabilize the tertiary structure of the</a:t>
            </a:r>
          </a:p>
          <a:p>
            <a:pPr eaLnBrk="1" hangingPunct="1">
              <a:buFontTx/>
              <a:buNone/>
            </a:pPr>
            <a:r>
              <a:rPr lang="en-US" altLang="en-US" sz="1800" b="1" dirty="0">
                <a:latin typeface="Comic Sans MS" panose="030F0702030302020204" pitchFamily="66" charset="0"/>
              </a:rPr>
              <a:t>protein?</a:t>
            </a:r>
          </a:p>
          <a:p>
            <a:pPr eaLnBrk="1" hangingPunct="1">
              <a:buFontTx/>
              <a:buNone/>
            </a:pPr>
            <a:endParaRPr lang="en-US" altLang="en-US" sz="1800" b="1" dirty="0">
              <a:latin typeface="Comic Sans MS" panose="030F0702030302020204" pitchFamily="66" charset="0"/>
            </a:endParaRPr>
          </a:p>
          <a:p>
            <a:pPr eaLnBrk="1" hangingPunct="1">
              <a:buFontTx/>
              <a:buNone/>
            </a:pPr>
            <a:endParaRPr lang="en-US" altLang="en-US" sz="1800" b="1" dirty="0">
              <a:latin typeface="Comic Sans MS" panose="030F0702030302020204" pitchFamily="66" charset="0"/>
            </a:endParaRPr>
          </a:p>
          <a:p>
            <a:pPr eaLnBrk="1" hangingPunct="1">
              <a:buFontTx/>
              <a:buNone/>
            </a:pPr>
            <a:endParaRPr lang="en-US" altLang="en-US" sz="1800" b="1" dirty="0">
              <a:latin typeface="Comic Sans MS" panose="030F0702030302020204" pitchFamily="66" charset="0"/>
            </a:endParaRPr>
          </a:p>
          <a:p>
            <a:pPr eaLnBrk="1" hangingPunct="1">
              <a:buFontTx/>
              <a:buNone/>
            </a:pPr>
            <a:r>
              <a:rPr lang="en-US" altLang="en-US" sz="1800" b="1" dirty="0">
                <a:latin typeface="Comic Sans MS" panose="030F0702030302020204" pitchFamily="66" charset="0"/>
              </a:rPr>
              <a:t>Which of these amino acids could form disulfide bonds with another</a:t>
            </a:r>
          </a:p>
          <a:p>
            <a:pPr eaLnBrk="1" hangingPunct="1">
              <a:buFontTx/>
              <a:buNone/>
            </a:pPr>
            <a:r>
              <a:rPr lang="en-US" altLang="en-US" sz="1800" b="1" dirty="0">
                <a:latin typeface="Comic Sans MS" panose="030F0702030302020204" pitchFamily="66" charset="0"/>
              </a:rPr>
              <a:t>amino acid in the chain to stabilize the tertiary structure of the</a:t>
            </a:r>
          </a:p>
          <a:p>
            <a:pPr eaLnBrk="1" hangingPunct="1">
              <a:buFontTx/>
              <a:buNone/>
            </a:pPr>
            <a:r>
              <a:rPr lang="en-US" altLang="en-US" sz="1800" b="1" dirty="0">
                <a:latin typeface="Comic Sans MS" panose="030F0702030302020204" pitchFamily="66" charset="0"/>
              </a:rPr>
              <a:t>protein?</a:t>
            </a:r>
          </a:p>
          <a:p>
            <a:pPr eaLnBrk="1" hangingPunct="1">
              <a:buFontTx/>
              <a:buNone/>
            </a:pPr>
            <a:endParaRPr lang="en-US" altLang="en-US" sz="1800" b="1" dirty="0">
              <a:latin typeface="Comic Sans MS" panose="030F0702030302020204" pitchFamily="66" charset="0"/>
            </a:endParaRPr>
          </a:p>
          <a:p>
            <a:pPr eaLnBrk="1" hangingPunct="1">
              <a:buFontTx/>
              <a:buNone/>
            </a:pPr>
            <a:endParaRPr lang="en-US" altLang="en-US" sz="2000" b="1" dirty="0">
              <a:latin typeface="Comic Sans MS" panose="030F0702030302020204" pitchFamily="66" charset="0"/>
            </a:endParaRPr>
          </a:p>
        </p:txBody>
      </p:sp>
      <p:sp>
        <p:nvSpPr>
          <p:cNvPr id="128006" name="Rectangle 6">
            <a:extLst>
              <a:ext uri="{FF2B5EF4-FFF2-40B4-BE49-F238E27FC236}">
                <a16:creationId xmlns:a16="http://schemas.microsoft.com/office/drawing/2014/main" id="{9D5C5995-542E-4883-97C6-707FB2FF8BA5}"/>
              </a:ext>
            </a:extLst>
          </p:cNvPr>
          <p:cNvSpPr>
            <a:spLocks noChangeArrowheads="1"/>
          </p:cNvSpPr>
          <p:nvPr/>
        </p:nvSpPr>
        <p:spPr bwMode="auto">
          <a:xfrm>
            <a:off x="228600" y="5688281"/>
            <a:ext cx="8438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dirty="0">
                <a:solidFill>
                  <a:schemeClr val="accent6">
                    <a:lumMod val="60000"/>
                    <a:lumOff val="40000"/>
                  </a:schemeClr>
                </a:solidFill>
                <a:latin typeface="Comic Sans MS" panose="030F0702030302020204" pitchFamily="66" charset="0"/>
              </a:rPr>
              <a:t>Cysteine because it contains sulfur at the end of its R-group</a:t>
            </a:r>
          </a:p>
          <a:p>
            <a:pPr eaLnBrk="1" hangingPunct="1">
              <a:spcBef>
                <a:spcPct val="0"/>
              </a:spcBef>
              <a:buFontTx/>
              <a:buNone/>
            </a:pPr>
            <a:r>
              <a:rPr lang="en-US" altLang="en-US" sz="1800" b="1" dirty="0">
                <a:solidFill>
                  <a:schemeClr val="accent6">
                    <a:lumMod val="60000"/>
                    <a:lumOff val="40000"/>
                  </a:schemeClr>
                </a:solidFill>
                <a:latin typeface="Comic Sans MS" panose="030F0702030302020204" pitchFamily="66" charset="0"/>
              </a:rPr>
              <a:t>so it can form disulfide bridges with another cysteine in the </a:t>
            </a:r>
          </a:p>
          <a:p>
            <a:pPr eaLnBrk="1" hangingPunct="1">
              <a:spcBef>
                <a:spcPct val="0"/>
              </a:spcBef>
              <a:buFontTx/>
              <a:buNone/>
            </a:pPr>
            <a:r>
              <a:rPr lang="en-US" altLang="en-US" sz="1800" b="1" dirty="0">
                <a:solidFill>
                  <a:schemeClr val="accent6">
                    <a:lumMod val="60000"/>
                    <a:lumOff val="40000"/>
                  </a:schemeClr>
                </a:solidFill>
                <a:latin typeface="Comic Sans MS" panose="030F0702030302020204" pitchFamily="66" charset="0"/>
              </a:rPr>
              <a:t>protein chain</a:t>
            </a:r>
          </a:p>
        </p:txBody>
      </p:sp>
      <p:sp>
        <p:nvSpPr>
          <p:cNvPr id="128009" name="Rectangle 9">
            <a:extLst>
              <a:ext uri="{FF2B5EF4-FFF2-40B4-BE49-F238E27FC236}">
                <a16:creationId xmlns:a16="http://schemas.microsoft.com/office/drawing/2014/main" id="{6E4FF9CD-EDB7-455F-B9AE-1953FF98E168}"/>
              </a:ext>
            </a:extLst>
          </p:cNvPr>
          <p:cNvSpPr>
            <a:spLocks noChangeArrowheads="1"/>
          </p:cNvSpPr>
          <p:nvPr/>
        </p:nvSpPr>
        <p:spPr bwMode="auto">
          <a:xfrm>
            <a:off x="118801" y="10324"/>
            <a:ext cx="8339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sz="1200" dirty="0">
                <a:solidFill>
                  <a:srgbClr val="FF33CC"/>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Question from  Mrs. Chirby’s Review posted on her website with answers  </a:t>
            </a:r>
            <a:r>
              <a:rPr lang="en-US" sz="1200" dirty="0">
                <a:solidFill>
                  <a:srgbClr val="3399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https://mschirby.wordpress.com/exam-review/</a:t>
            </a:r>
            <a:endParaRPr lang="en-US" sz="1200" dirty="0">
              <a:solidFill>
                <a:srgbClr val="3399FF"/>
              </a:solidFill>
              <a:latin typeface="Arial" panose="020B0604020202020204" pitchFamily="34" charset="0"/>
              <a:cs typeface="Arial" panose="020B0604020202020204" pitchFamily="34" charset="0"/>
            </a:endParaRPr>
          </a:p>
          <a:p>
            <a:pPr eaLnBrk="1" hangingPunct="1">
              <a:spcBef>
                <a:spcPct val="0"/>
              </a:spcBef>
              <a:buFontTx/>
              <a:buNone/>
            </a:pPr>
            <a:endParaRPr lang="en-US" altLang="en-US" sz="1200" b="1" dirty="0">
              <a:solidFill>
                <a:srgbClr val="3399FF"/>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BB4BE05-33D5-405E-BB48-DC1909DC1D2F}"/>
              </a:ext>
            </a:extLst>
          </p:cNvPr>
          <p:cNvPicPr>
            <a:picLocks noChangeAspect="1"/>
          </p:cNvPicPr>
          <p:nvPr/>
        </p:nvPicPr>
        <p:blipFill rotWithShape="1">
          <a:blip r:embed="rId3"/>
          <a:srcRect l="23083" t="33004" r="24884" b="44812"/>
          <a:stretch/>
        </p:blipFill>
        <p:spPr>
          <a:xfrm>
            <a:off x="1663148" y="864032"/>
            <a:ext cx="6629400" cy="1589087"/>
          </a:xfrm>
          <a:prstGeom prst="rect">
            <a:avLst/>
          </a:prstGeom>
        </p:spPr>
      </p:pic>
      <p:sp>
        <p:nvSpPr>
          <p:cNvPr id="3" name="Rectangle 2">
            <a:extLst>
              <a:ext uri="{FF2B5EF4-FFF2-40B4-BE49-F238E27FC236}">
                <a16:creationId xmlns:a16="http://schemas.microsoft.com/office/drawing/2014/main" id="{4C1785D6-2EF3-432B-96A7-75D1BFB3486B}"/>
              </a:ext>
            </a:extLst>
          </p:cNvPr>
          <p:cNvSpPr/>
          <p:nvPr/>
        </p:nvSpPr>
        <p:spPr>
          <a:xfrm>
            <a:off x="342900" y="3758551"/>
            <a:ext cx="8458200" cy="646331"/>
          </a:xfrm>
          <a:prstGeom prst="rect">
            <a:avLst/>
          </a:prstGeom>
        </p:spPr>
        <p:txBody>
          <a:bodyPr wrap="square">
            <a:spAutoFit/>
          </a:bodyPr>
          <a:lstStyle/>
          <a:p>
            <a:pPr eaLnBrk="1" hangingPunct="1"/>
            <a:r>
              <a:rPr lang="en-US" altLang="en-US" sz="1800" b="1" dirty="0">
                <a:solidFill>
                  <a:schemeClr val="accent6">
                    <a:lumMod val="60000"/>
                    <a:lumOff val="40000"/>
                  </a:schemeClr>
                </a:solidFill>
              </a:rPr>
              <a:t>Phenylalanine has a nonpolar R–group. Hydrophobic R groups are attracted to other nonpolar R-groups in the chain. </a:t>
            </a:r>
          </a:p>
        </p:txBody>
      </p:sp>
    </p:spTree>
    <p:extLst>
      <p:ext uri="{BB962C8B-B14F-4D97-AF65-F5344CB8AC3E}">
        <p14:creationId xmlns:p14="http://schemas.microsoft.com/office/powerpoint/2010/main" val="236352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8006"/>
                                        </p:tgtEl>
                                        <p:attrNameLst>
                                          <p:attrName>style.visibility</p:attrName>
                                        </p:attrNameLst>
                                      </p:cBhvr>
                                      <p:to>
                                        <p:strVal val="visible"/>
                                      </p:to>
                                    </p:set>
                                    <p:animEffect transition="in" filter="wipe(left)">
                                      <p:cBhvr>
                                        <p:cTn id="12" dur="500"/>
                                        <p:tgtEl>
                                          <p:spTgt spid="128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3F803A15-66DD-4F42-94F4-2D3676635529}"/>
              </a:ext>
            </a:extLst>
          </p:cNvPr>
          <p:cNvSpPr>
            <a:spLocks noGrp="1" noChangeArrowheads="1"/>
          </p:cNvSpPr>
          <p:nvPr>
            <p:ph type="body" sz="half" idx="2"/>
          </p:nvPr>
        </p:nvSpPr>
        <p:spPr>
          <a:xfrm>
            <a:off x="-307758" y="2092367"/>
            <a:ext cx="9420891" cy="3996813"/>
          </a:xfrm>
        </p:spPr>
        <p:txBody>
          <a:bodyPr/>
          <a:lstStyle/>
          <a:p>
            <a:pPr eaLnBrk="1" hangingPunct="1">
              <a:buFontTx/>
              <a:buNone/>
            </a:pPr>
            <a:r>
              <a:rPr lang="en-US" altLang="en-US" sz="1800" b="1" dirty="0">
                <a:latin typeface="Comic Sans MS" panose="030F0702030302020204" pitchFamily="66" charset="0"/>
              </a:rPr>
              <a:t>   Which of these amino acids could form a hydrogen bond with another amino</a:t>
            </a:r>
            <a:br>
              <a:rPr lang="en-US" altLang="en-US" sz="1800" b="1" dirty="0">
                <a:latin typeface="Comic Sans MS" panose="030F0702030302020204" pitchFamily="66" charset="0"/>
              </a:rPr>
            </a:br>
            <a:r>
              <a:rPr lang="en-US" altLang="en-US" sz="1800" b="1" dirty="0">
                <a:latin typeface="Comic Sans MS" panose="030F0702030302020204" pitchFamily="66" charset="0"/>
              </a:rPr>
              <a:t>acid in the chain to stabilize the secondary structure of a B-pleated sheet?</a:t>
            </a:r>
          </a:p>
          <a:p>
            <a:pPr eaLnBrk="1" hangingPunct="1">
              <a:buFontTx/>
              <a:buNone/>
            </a:pPr>
            <a:endParaRPr lang="en-US" altLang="en-US" sz="2000" b="1" dirty="0">
              <a:latin typeface="Comic Sans MS" panose="030F0702030302020204" pitchFamily="66" charset="0"/>
            </a:endParaRPr>
          </a:p>
          <a:p>
            <a:pPr eaLnBrk="1" hangingPunct="1">
              <a:buFontTx/>
              <a:buNone/>
            </a:pPr>
            <a:endParaRPr lang="en-US" altLang="en-US" sz="2000" b="1" dirty="0">
              <a:latin typeface="Comic Sans MS" panose="030F0702030302020204" pitchFamily="66" charset="0"/>
            </a:endParaRPr>
          </a:p>
          <a:p>
            <a:pPr eaLnBrk="1" hangingPunct="1">
              <a:buFontTx/>
              <a:buNone/>
            </a:pPr>
            <a:endParaRPr lang="en-US" altLang="en-US" sz="2000" b="1" dirty="0">
              <a:latin typeface="Comic Sans MS" panose="030F0702030302020204" pitchFamily="66" charset="0"/>
            </a:endParaRPr>
          </a:p>
          <a:p>
            <a:pPr eaLnBrk="1" hangingPunct="1">
              <a:buFontTx/>
              <a:buNone/>
            </a:pPr>
            <a:endParaRPr lang="en-US" altLang="en-US" sz="2000" b="1" dirty="0">
              <a:latin typeface="Comic Sans MS" panose="030F0702030302020204" pitchFamily="66" charset="0"/>
            </a:endParaRPr>
          </a:p>
        </p:txBody>
      </p:sp>
      <p:sp>
        <p:nvSpPr>
          <p:cNvPr id="128006" name="Rectangle 6">
            <a:extLst>
              <a:ext uri="{FF2B5EF4-FFF2-40B4-BE49-F238E27FC236}">
                <a16:creationId xmlns:a16="http://schemas.microsoft.com/office/drawing/2014/main" id="{9D5C5995-542E-4883-97C6-707FB2FF8BA5}"/>
              </a:ext>
            </a:extLst>
          </p:cNvPr>
          <p:cNvSpPr>
            <a:spLocks noChangeArrowheads="1"/>
          </p:cNvSpPr>
          <p:nvPr/>
        </p:nvSpPr>
        <p:spPr bwMode="auto">
          <a:xfrm>
            <a:off x="119607" y="2846194"/>
            <a:ext cx="899159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dirty="0">
                <a:solidFill>
                  <a:schemeClr val="accent6">
                    <a:lumMod val="60000"/>
                    <a:lumOff val="40000"/>
                  </a:schemeClr>
                </a:solidFill>
                <a:latin typeface="Comic Sans MS" panose="030F0702030302020204" pitchFamily="66" charset="0"/>
              </a:rPr>
              <a:t>ALL OF THESE have amino and carboxyl groups so they could ALL form hydrogen bonds in the secondary structure of the protein chain.</a:t>
            </a:r>
          </a:p>
          <a:p>
            <a:pPr eaLnBrk="1" hangingPunct="1">
              <a:spcBef>
                <a:spcPct val="0"/>
              </a:spcBef>
              <a:buFontTx/>
              <a:buNone/>
            </a:pPr>
            <a:endParaRPr lang="en-US" altLang="en-US" sz="1800" b="1" dirty="0">
              <a:solidFill>
                <a:schemeClr val="accent6">
                  <a:lumMod val="60000"/>
                  <a:lumOff val="40000"/>
                </a:schemeClr>
              </a:solidFill>
              <a:latin typeface="Comic Sans MS" panose="030F0702030302020204" pitchFamily="66" charset="0"/>
            </a:endParaRPr>
          </a:p>
          <a:p>
            <a:pPr eaLnBrk="1" hangingPunct="1">
              <a:spcBef>
                <a:spcPct val="0"/>
              </a:spcBef>
              <a:buFontTx/>
              <a:buNone/>
            </a:pPr>
            <a:r>
              <a:rPr lang="en-US" altLang="en-US" sz="1800" b="1" dirty="0">
                <a:solidFill>
                  <a:schemeClr val="accent6">
                    <a:lumMod val="60000"/>
                    <a:lumOff val="40000"/>
                  </a:schemeClr>
                </a:solidFill>
                <a:latin typeface="Comic Sans MS" panose="030F0702030302020204" pitchFamily="66" charset="0"/>
              </a:rPr>
              <a:t>The hydrogen bonds stabilizing </a:t>
            </a:r>
          </a:p>
          <a:p>
            <a:pPr eaLnBrk="1" hangingPunct="1">
              <a:spcBef>
                <a:spcPct val="0"/>
              </a:spcBef>
              <a:buFontTx/>
              <a:buNone/>
            </a:pPr>
            <a:r>
              <a:rPr lang="en-US" altLang="en-US" sz="1800" b="1" dirty="0">
                <a:solidFill>
                  <a:schemeClr val="accent6">
                    <a:lumMod val="60000"/>
                    <a:lumOff val="40000"/>
                  </a:schemeClr>
                </a:solidFill>
                <a:latin typeface="Comic Sans MS" panose="030F0702030302020204" pitchFamily="66" charset="0"/>
              </a:rPr>
              <a:t>B-pleated sheets form between </a:t>
            </a:r>
          </a:p>
          <a:p>
            <a:pPr eaLnBrk="1" hangingPunct="1">
              <a:spcBef>
                <a:spcPct val="0"/>
              </a:spcBef>
              <a:buFontTx/>
              <a:buNone/>
            </a:pPr>
            <a:r>
              <a:rPr lang="en-US" altLang="en-US" sz="1800" b="1" dirty="0">
                <a:solidFill>
                  <a:schemeClr val="accent6">
                    <a:lumMod val="60000"/>
                    <a:lumOff val="40000"/>
                  </a:schemeClr>
                </a:solidFill>
                <a:latin typeface="Comic Sans MS" panose="030F0702030302020204" pitchFamily="66" charset="0"/>
              </a:rPr>
              <a:t>the C=O and N-H of nearby </a:t>
            </a:r>
          </a:p>
          <a:p>
            <a:pPr eaLnBrk="1" hangingPunct="1">
              <a:spcBef>
                <a:spcPct val="0"/>
              </a:spcBef>
              <a:buFontTx/>
              <a:buNone/>
            </a:pPr>
            <a:r>
              <a:rPr lang="en-US" altLang="en-US" sz="1800" b="1" dirty="0">
                <a:solidFill>
                  <a:schemeClr val="accent6">
                    <a:lumMod val="60000"/>
                    <a:lumOff val="40000"/>
                  </a:schemeClr>
                </a:solidFill>
                <a:latin typeface="Comic Sans MS" panose="030F0702030302020204" pitchFamily="66" charset="0"/>
              </a:rPr>
              <a:t>amino acids.  </a:t>
            </a:r>
          </a:p>
        </p:txBody>
      </p:sp>
      <p:sp>
        <p:nvSpPr>
          <p:cNvPr id="128009" name="Rectangle 9">
            <a:extLst>
              <a:ext uri="{FF2B5EF4-FFF2-40B4-BE49-F238E27FC236}">
                <a16:creationId xmlns:a16="http://schemas.microsoft.com/office/drawing/2014/main" id="{6E4FF9CD-EDB7-455F-B9AE-1953FF98E168}"/>
              </a:ext>
            </a:extLst>
          </p:cNvPr>
          <p:cNvSpPr>
            <a:spLocks noChangeArrowheads="1"/>
          </p:cNvSpPr>
          <p:nvPr/>
        </p:nvSpPr>
        <p:spPr bwMode="auto">
          <a:xfrm>
            <a:off x="94544" y="23740"/>
            <a:ext cx="8339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sz="1200" dirty="0">
                <a:solidFill>
                  <a:srgbClr val="FF33CC"/>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Question from  Mrs. Chirby’s Review posted on her website with answers  </a:t>
            </a:r>
            <a:r>
              <a:rPr lang="en-US" sz="1200" dirty="0">
                <a:solidFill>
                  <a:srgbClr val="3399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https://mschirby.wordpress.com/exam-review/</a:t>
            </a:r>
            <a:br>
              <a:rPr lang="en-US" sz="1200" dirty="0">
                <a:solidFill>
                  <a:srgbClr val="3399FF"/>
                </a:solidFill>
                <a:latin typeface="Arial" panose="020B0604020202020204" pitchFamily="34" charset="0"/>
                <a:cs typeface="Arial" panose="020B0604020202020204" pitchFamily="34" charset="0"/>
              </a:rPr>
            </a:br>
            <a:endParaRPr lang="en-US" altLang="en-US" sz="1200" b="1" dirty="0">
              <a:solidFill>
                <a:srgbClr val="3399FF"/>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BB4BE05-33D5-405E-BB48-DC1909DC1D2F}"/>
              </a:ext>
            </a:extLst>
          </p:cNvPr>
          <p:cNvPicPr>
            <a:picLocks noChangeAspect="1"/>
          </p:cNvPicPr>
          <p:nvPr/>
        </p:nvPicPr>
        <p:blipFill rotWithShape="1">
          <a:blip r:embed="rId3"/>
          <a:srcRect l="23083" t="33004" r="24884" b="44812"/>
          <a:stretch/>
        </p:blipFill>
        <p:spPr>
          <a:xfrm>
            <a:off x="826072" y="503280"/>
            <a:ext cx="6629400" cy="1589087"/>
          </a:xfrm>
          <a:prstGeom prst="rect">
            <a:avLst/>
          </a:prstGeom>
        </p:spPr>
      </p:pic>
      <p:grpSp>
        <p:nvGrpSpPr>
          <p:cNvPr id="6" name="Group 5">
            <a:extLst>
              <a:ext uri="{FF2B5EF4-FFF2-40B4-BE49-F238E27FC236}">
                <a16:creationId xmlns:a16="http://schemas.microsoft.com/office/drawing/2014/main" id="{AD443F95-4E7E-48FC-894B-A213CF96AA6D}"/>
              </a:ext>
            </a:extLst>
          </p:cNvPr>
          <p:cNvGrpSpPr/>
          <p:nvPr/>
        </p:nvGrpSpPr>
        <p:grpSpPr>
          <a:xfrm>
            <a:off x="4264243" y="3577153"/>
            <a:ext cx="4572000" cy="2064122"/>
            <a:chOff x="4059923" y="3759240"/>
            <a:chExt cx="4572000" cy="2064122"/>
          </a:xfrm>
        </p:grpSpPr>
        <p:pic>
          <p:nvPicPr>
            <p:cNvPr id="1026" name="Picture 2">
              <a:extLst>
                <a:ext uri="{FF2B5EF4-FFF2-40B4-BE49-F238E27FC236}">
                  <a16:creationId xmlns:a16="http://schemas.microsoft.com/office/drawing/2014/main" id="{F9269DEF-0599-48F7-8810-A41BF93BB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772" y="3759240"/>
              <a:ext cx="3438171" cy="14078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0920005-D96A-4004-9961-33B4057C3681}"/>
                </a:ext>
              </a:extLst>
            </p:cNvPr>
            <p:cNvSpPr/>
            <p:nvPr/>
          </p:nvSpPr>
          <p:spPr>
            <a:xfrm>
              <a:off x="4059923" y="5238587"/>
              <a:ext cx="4572000" cy="584775"/>
            </a:xfrm>
            <a:prstGeom prst="rect">
              <a:avLst/>
            </a:prstGeom>
          </p:spPr>
          <p:txBody>
            <a:bodyPr>
              <a:spAutoFit/>
            </a:bodyPr>
            <a:lstStyle/>
            <a:p>
              <a:r>
                <a:rPr lang="en-US" altLang="en-US" sz="1600" b="1" dirty="0">
                  <a:solidFill>
                    <a:schemeClr val="accent6">
                      <a:lumMod val="60000"/>
                      <a:lumOff val="40000"/>
                    </a:schemeClr>
                  </a:solidFill>
                </a:rPr>
                <a:t>R-GROUPS ARE NOT INVOLVED IN SECONDARY STRUCTURE !</a:t>
              </a:r>
              <a:endParaRPr lang="en-US" sz="1600" dirty="0"/>
            </a:p>
          </p:txBody>
        </p:sp>
      </p:grpSp>
      <p:sp>
        <p:nvSpPr>
          <p:cNvPr id="7" name="Rectangle 6">
            <a:extLst>
              <a:ext uri="{FF2B5EF4-FFF2-40B4-BE49-F238E27FC236}">
                <a16:creationId xmlns:a16="http://schemas.microsoft.com/office/drawing/2014/main" id="{6AE60038-CA7B-4ADE-969A-E7984229D2A4}"/>
              </a:ext>
            </a:extLst>
          </p:cNvPr>
          <p:cNvSpPr/>
          <p:nvPr/>
        </p:nvSpPr>
        <p:spPr>
          <a:xfrm>
            <a:off x="2971800" y="6683599"/>
            <a:ext cx="8668456" cy="230832"/>
          </a:xfrm>
          <a:prstGeom prst="rect">
            <a:avLst/>
          </a:prstGeom>
        </p:spPr>
        <p:txBody>
          <a:bodyPr wrap="square">
            <a:spAutoFit/>
          </a:bodyPr>
          <a:lstStyle/>
          <a:p>
            <a:r>
              <a:rPr lang="en-US" sz="900" dirty="0">
                <a:solidFill>
                  <a:srgbClr val="FF33CC"/>
                </a:solidFill>
                <a:latin typeface="Arial" panose="020B0604020202020204" pitchFamily="34" charset="0"/>
                <a:cs typeface="Arial" panose="020B0604020202020204" pitchFamily="34" charset="0"/>
              </a:rPr>
              <a:t>https://classconnection.s3.amazonaws.com/734/flashcards/651734/gif/beta-pleated-sheet-14831C082746DEFAA4D.gif</a:t>
            </a:r>
          </a:p>
        </p:txBody>
      </p:sp>
      <p:sp>
        <p:nvSpPr>
          <p:cNvPr id="128010" name="TextBox 1">
            <a:extLst>
              <a:ext uri="{FF2B5EF4-FFF2-40B4-BE49-F238E27FC236}">
                <a16:creationId xmlns:a16="http://schemas.microsoft.com/office/drawing/2014/main" id="{4F568310-E1CF-4B02-9A86-2DD9E8CFFDFF}"/>
              </a:ext>
            </a:extLst>
          </p:cNvPr>
          <p:cNvSpPr txBox="1">
            <a:spLocks noChangeArrowheads="1"/>
          </p:cNvSpPr>
          <p:nvPr/>
        </p:nvSpPr>
        <p:spPr bwMode="auto">
          <a:xfrm>
            <a:off x="30866" y="5631346"/>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900" dirty="0">
                <a:latin typeface="+mn-lt"/>
                <a:cs typeface="Arial" panose="020B0604020202020204" pitchFamily="34" charset="0"/>
              </a:rPr>
              <a:t>ESSENTIAL KNOWLEDGE</a:t>
            </a:r>
            <a:br>
              <a:rPr lang="en-US" altLang="en-US" sz="900" dirty="0">
                <a:latin typeface="+mn-lt"/>
                <a:cs typeface="Arial" panose="020B0604020202020204" pitchFamily="34" charset="0"/>
              </a:rPr>
            </a:br>
            <a:r>
              <a:rPr lang="en-US" altLang="en-US" sz="900" dirty="0">
                <a:latin typeface="+mn-lt"/>
                <a:cs typeface="Arial" panose="020B0604020202020204" pitchFamily="34" charset="0"/>
              </a:rPr>
              <a:t>SYI 1.B.2 </a:t>
            </a:r>
            <a:r>
              <a:rPr lang="en-US" sz="900" dirty="0">
                <a:latin typeface="+mn-lt"/>
              </a:rPr>
              <a:t>b. In proteins, the specific order of amino acids in a polypeptide (primary structure) determines the overall shape of the protein. Amino acids have directionality, with an amino (NH</a:t>
            </a:r>
            <a:r>
              <a:rPr lang="en-US" sz="900" baseline="-25000" dirty="0">
                <a:latin typeface="+mn-lt"/>
              </a:rPr>
              <a:t>2</a:t>
            </a:r>
            <a:r>
              <a:rPr lang="en-US" sz="900" dirty="0">
                <a:latin typeface="+mn-lt"/>
              </a:rPr>
              <a:t>) terminus and a carboxyl (COOH) terminus. The R group of an amino acid can be categorized by chemical properties (hydrophobic, hydrophilic, or ionic), and the interactions of these R groups determine structure and function of that region of the protein</a:t>
            </a:r>
          </a:p>
          <a:p>
            <a:pPr eaLnBrk="1" hangingPunct="1">
              <a:spcBef>
                <a:spcPct val="0"/>
              </a:spcBef>
              <a:buFontTx/>
              <a:buNone/>
            </a:pPr>
            <a:r>
              <a:rPr lang="en-US" sz="900" dirty="0">
                <a:latin typeface="+mn-lt"/>
              </a:rPr>
              <a:t>SYI 1.C.1 .</a:t>
            </a:r>
            <a:r>
              <a:rPr lang="en-US" sz="900" dirty="0">
                <a:solidFill>
                  <a:srgbClr val="000000"/>
                </a:solidFill>
              </a:rPr>
              <a:t> d. Proteins have primary structure determined by the sequence order of their constituent  amino acids, secondary structure that arises through local folding of the amino acid chain into elements such as alpha-helices and beta-sheets, tertiary structure that is the overall three-dimensional shape of the protein and often minimizes free energy, and quaternary structure that arises from interactions between multiple polypeptide units. The four elements of protein structure determine the function of a protein</a:t>
            </a:r>
            <a:r>
              <a:rPr lang="en-US" sz="1000" dirty="0">
                <a:solidFill>
                  <a:srgbClr val="000000"/>
                </a:solidFill>
              </a:rPr>
              <a:t>.</a:t>
            </a:r>
            <a:endParaRPr lang="en-US" altLang="en-US" sz="1000" dirty="0">
              <a:latin typeface="+mn-lt"/>
              <a:cs typeface="Arial" panose="020B0604020202020204" pitchFamily="34" charset="0"/>
            </a:endParaRPr>
          </a:p>
        </p:txBody>
      </p:sp>
    </p:spTree>
    <p:extLst>
      <p:ext uri="{BB962C8B-B14F-4D97-AF65-F5344CB8AC3E}">
        <p14:creationId xmlns:p14="http://schemas.microsoft.com/office/powerpoint/2010/main" val="26721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8006"/>
                                        </p:tgtEl>
                                        <p:attrNameLst>
                                          <p:attrName>style.visibility</p:attrName>
                                        </p:attrNameLst>
                                      </p:cBhvr>
                                      <p:to>
                                        <p:strVal val="visible"/>
                                      </p:to>
                                    </p:set>
                                    <p:animEffect transition="in" filter="wipe(left)">
                                      <p:cBhvr>
                                        <p:cTn id="7" dur="500"/>
                                        <p:tgtEl>
                                          <p:spTgt spid="1280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4387" name="TextBox 2">
            <a:extLst>
              <a:ext uri="{FF2B5EF4-FFF2-40B4-BE49-F238E27FC236}">
                <a16:creationId xmlns:a16="http://schemas.microsoft.com/office/drawing/2014/main" id="{D1BDAC9E-ADF6-4EC3-B5F7-A40688DB8D1B}"/>
              </a:ext>
            </a:extLst>
          </p:cNvPr>
          <p:cNvSpPr txBox="1">
            <a:spLocks noChangeArrowheads="1"/>
          </p:cNvSpPr>
          <p:nvPr/>
        </p:nvSpPr>
        <p:spPr bwMode="auto">
          <a:xfrm>
            <a:off x="47625" y="415925"/>
            <a:ext cx="9172575" cy="4832092"/>
          </a:xfrm>
          <a:prstGeom prst="rect">
            <a:avLst/>
          </a:prstGeom>
          <a:noFill/>
          <a:ln>
            <a:noFill/>
          </a:ln>
        </p:spPr>
        <p:txBody>
          <a:bodyPr>
            <a:spAutoFit/>
          </a:bodyPr>
          <a:lstStyle>
            <a:lvl1pPr eaLnBrk="0" hangingPunct="0">
              <a:defRPr sz="4000">
                <a:solidFill>
                  <a:schemeClr val="tx1"/>
                </a:solidFill>
                <a:latin typeface="Comic Sans MS" pitchFamily="66" charset="0"/>
              </a:defRPr>
            </a:lvl1pPr>
            <a:lvl2pPr marL="742950" indent="-285750" eaLnBrk="0" hangingPunct="0">
              <a:defRPr sz="4000">
                <a:solidFill>
                  <a:schemeClr val="tx1"/>
                </a:solidFill>
                <a:latin typeface="Comic Sans MS" pitchFamily="66" charset="0"/>
              </a:defRPr>
            </a:lvl2pPr>
            <a:lvl3pPr marL="1143000" indent="-228600" eaLnBrk="0" hangingPunct="0">
              <a:defRPr sz="4000">
                <a:solidFill>
                  <a:schemeClr val="tx1"/>
                </a:solidFill>
                <a:latin typeface="Comic Sans MS" pitchFamily="66" charset="0"/>
              </a:defRPr>
            </a:lvl3pPr>
            <a:lvl4pPr marL="1600200" indent="-228600" eaLnBrk="0" hangingPunct="0">
              <a:defRPr sz="4000">
                <a:solidFill>
                  <a:schemeClr val="tx1"/>
                </a:solidFill>
                <a:latin typeface="Comic Sans MS" pitchFamily="66" charset="0"/>
              </a:defRPr>
            </a:lvl4pPr>
            <a:lvl5pPr marL="2057400" indent="-228600" eaLnBrk="0" hangingPunct="0">
              <a:defRPr sz="4000">
                <a:solidFill>
                  <a:schemeClr val="tx1"/>
                </a:solidFill>
                <a:latin typeface="Comic Sans MS" pitchFamily="66" charset="0"/>
              </a:defRPr>
            </a:lvl5pPr>
            <a:lvl6pPr marL="2514600" indent="-228600" eaLnBrk="0" fontAlgn="base" hangingPunct="0">
              <a:spcBef>
                <a:spcPct val="0"/>
              </a:spcBef>
              <a:spcAft>
                <a:spcPct val="0"/>
              </a:spcAft>
              <a:defRPr sz="4000">
                <a:solidFill>
                  <a:schemeClr val="tx1"/>
                </a:solidFill>
                <a:latin typeface="Comic Sans MS" pitchFamily="66" charset="0"/>
              </a:defRPr>
            </a:lvl6pPr>
            <a:lvl7pPr marL="2971800" indent="-228600" eaLnBrk="0" fontAlgn="base" hangingPunct="0">
              <a:spcBef>
                <a:spcPct val="0"/>
              </a:spcBef>
              <a:spcAft>
                <a:spcPct val="0"/>
              </a:spcAft>
              <a:defRPr sz="4000">
                <a:solidFill>
                  <a:schemeClr val="tx1"/>
                </a:solidFill>
                <a:latin typeface="Comic Sans MS" pitchFamily="66" charset="0"/>
              </a:defRPr>
            </a:lvl7pPr>
            <a:lvl8pPr marL="3429000" indent="-228600" eaLnBrk="0" fontAlgn="base" hangingPunct="0">
              <a:spcBef>
                <a:spcPct val="0"/>
              </a:spcBef>
              <a:spcAft>
                <a:spcPct val="0"/>
              </a:spcAft>
              <a:defRPr sz="4000">
                <a:solidFill>
                  <a:schemeClr val="tx1"/>
                </a:solidFill>
                <a:latin typeface="Comic Sans MS" pitchFamily="66" charset="0"/>
              </a:defRPr>
            </a:lvl8pPr>
            <a:lvl9pPr marL="3886200" indent="-228600" eaLnBrk="0" fontAlgn="base" hangingPunct="0">
              <a:spcBef>
                <a:spcPct val="0"/>
              </a:spcBef>
              <a:spcAft>
                <a:spcPct val="0"/>
              </a:spcAft>
              <a:defRPr sz="4000">
                <a:solidFill>
                  <a:schemeClr val="tx1"/>
                </a:solidFill>
                <a:latin typeface="Comic Sans MS" pitchFamily="66" charset="0"/>
              </a:defRPr>
            </a:lvl9pPr>
          </a:lstStyle>
          <a:p>
            <a:pPr eaLnBrk="1" hangingPunct="1">
              <a:defRPr/>
            </a:pPr>
            <a:r>
              <a:rPr lang="en-US" altLang="en-US" sz="2800" dirty="0">
                <a:solidFill>
                  <a:schemeClr val="accent4"/>
                </a:solidFill>
              </a:rPr>
              <a:t>The measure of how difficult it is to stretch or break the surface of a liquid =___________________</a:t>
            </a:r>
          </a:p>
          <a:p>
            <a:pPr eaLnBrk="1" hangingPunct="1">
              <a:defRPr/>
            </a:pPr>
            <a:endParaRPr lang="en-US" altLang="en-US" sz="2800" dirty="0">
              <a:solidFill>
                <a:schemeClr val="accent4"/>
              </a:solidFill>
            </a:endParaRPr>
          </a:p>
          <a:p>
            <a:pPr eaLnBrk="1" hangingPunct="1">
              <a:defRPr/>
            </a:pPr>
            <a:endParaRPr lang="en-US" altLang="en-US" sz="2800" dirty="0">
              <a:solidFill>
                <a:schemeClr val="accent4"/>
              </a:solidFill>
            </a:endParaRPr>
          </a:p>
          <a:p>
            <a:pPr eaLnBrk="1" hangingPunct="1">
              <a:defRPr/>
            </a:pPr>
            <a:r>
              <a:rPr lang="en-US" altLang="en-US" sz="2800" dirty="0">
                <a:solidFill>
                  <a:schemeClr val="accent4"/>
                </a:solidFill>
              </a:rPr>
              <a:t>Surface tension is due to</a:t>
            </a:r>
            <a:br>
              <a:rPr lang="en-US" altLang="en-US" sz="2800" dirty="0">
                <a:solidFill>
                  <a:schemeClr val="accent4"/>
                </a:solidFill>
              </a:rPr>
            </a:br>
            <a:r>
              <a:rPr lang="en-US" altLang="en-US" sz="2800" dirty="0">
                <a:solidFill>
                  <a:schemeClr val="accent4"/>
                </a:solidFill>
              </a:rPr>
              <a:t>___________ bonding </a:t>
            </a:r>
            <a:br>
              <a:rPr lang="en-US" altLang="en-US" sz="2800" dirty="0">
                <a:solidFill>
                  <a:schemeClr val="accent4"/>
                </a:solidFill>
              </a:rPr>
            </a:br>
            <a:r>
              <a:rPr lang="en-US" altLang="en-US" sz="2800" dirty="0">
                <a:solidFill>
                  <a:schemeClr val="accent4"/>
                </a:solidFill>
              </a:rPr>
              <a:t>between water molecules.</a:t>
            </a:r>
          </a:p>
          <a:p>
            <a:pPr eaLnBrk="1" hangingPunct="1">
              <a:defRPr/>
            </a:pPr>
            <a:endParaRPr lang="en-US" altLang="en-US" sz="2800" dirty="0">
              <a:solidFill>
                <a:schemeClr val="accent4"/>
              </a:solidFill>
            </a:endParaRPr>
          </a:p>
          <a:p>
            <a:pPr eaLnBrk="1" hangingPunct="1">
              <a:defRPr/>
            </a:pPr>
            <a:r>
              <a:rPr lang="en-US" altLang="en-US" sz="2800" dirty="0">
                <a:solidFill>
                  <a:schemeClr val="accent4"/>
                </a:solidFill>
              </a:rPr>
              <a:t>Compared to other liquids</a:t>
            </a:r>
            <a:br>
              <a:rPr lang="en-US" altLang="en-US" sz="2800" dirty="0">
                <a:solidFill>
                  <a:schemeClr val="accent4"/>
                </a:solidFill>
              </a:rPr>
            </a:br>
            <a:r>
              <a:rPr lang="en-US" altLang="en-US" sz="2800" dirty="0">
                <a:solidFill>
                  <a:schemeClr val="accent4"/>
                </a:solidFill>
              </a:rPr>
              <a:t>water has a very _______ surface tension.</a:t>
            </a:r>
            <a:br>
              <a:rPr lang="en-US" altLang="en-US" sz="2800" dirty="0">
                <a:solidFill>
                  <a:schemeClr val="accent4"/>
                </a:solidFill>
              </a:rPr>
            </a:br>
            <a:r>
              <a:rPr lang="en-US" altLang="en-US" sz="2800" dirty="0">
                <a:solidFill>
                  <a:schemeClr val="accent4"/>
                </a:solidFill>
              </a:rPr>
              <a:t>                          </a:t>
            </a:r>
            <a:r>
              <a:rPr lang="en-US" altLang="en-US" sz="2000" dirty="0">
                <a:solidFill>
                  <a:schemeClr val="accent4"/>
                </a:solidFill>
              </a:rPr>
              <a:t>LOW   HIGH</a:t>
            </a:r>
          </a:p>
        </p:txBody>
      </p:sp>
      <p:sp>
        <p:nvSpPr>
          <p:cNvPr id="164868" name="Rectangle 2">
            <a:extLst>
              <a:ext uri="{FF2B5EF4-FFF2-40B4-BE49-F238E27FC236}">
                <a16:creationId xmlns:a16="http://schemas.microsoft.com/office/drawing/2014/main" id="{17804E5E-E92E-4A0B-B77F-F01D28824715}"/>
              </a:ext>
            </a:extLst>
          </p:cNvPr>
          <p:cNvSpPr>
            <a:spLocks noChangeArrowheads="1"/>
          </p:cNvSpPr>
          <p:nvPr/>
        </p:nvSpPr>
        <p:spPr bwMode="auto">
          <a:xfrm>
            <a:off x="47625" y="15323"/>
            <a:ext cx="685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1000" dirty="0">
                <a:solidFill>
                  <a:srgbClr val="CC0099"/>
                </a:solidFill>
                <a:latin typeface="Arial" panose="020B0604020202020204" pitchFamily="34" charset="0"/>
                <a:cs typeface="Arial" panose="020B0604020202020204" pitchFamily="34" charset="0"/>
              </a:rPr>
              <a:t>Image from:  http://fusedglass.org/imgs/02_surface_tension.jpg</a:t>
            </a:r>
            <a:br>
              <a:rPr lang="en-US" altLang="en-US" sz="1000" dirty="0">
                <a:solidFill>
                  <a:srgbClr val="CC0099"/>
                </a:solidFill>
                <a:latin typeface="Arial" panose="020B0604020202020204" pitchFamily="34" charset="0"/>
                <a:cs typeface="Arial" panose="020B0604020202020204" pitchFamily="34" charset="0"/>
              </a:rPr>
            </a:br>
            <a:endParaRPr lang="en-US" altLang="en-US" sz="1000" dirty="0">
              <a:solidFill>
                <a:srgbClr val="CC0099"/>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9C6D0BC6-4FC4-44D0-BEBB-188657690FFC}"/>
              </a:ext>
            </a:extLst>
          </p:cNvPr>
          <p:cNvGrpSpPr>
            <a:grpSpLocks/>
          </p:cNvGrpSpPr>
          <p:nvPr/>
        </p:nvGrpSpPr>
        <p:grpSpPr bwMode="auto">
          <a:xfrm>
            <a:off x="0" y="1619250"/>
            <a:ext cx="8840788" cy="1679575"/>
            <a:chOff x="14785" y="2616634"/>
            <a:chExt cx="8840338" cy="1680418"/>
          </a:xfrm>
        </p:grpSpPr>
        <p:sp>
          <p:nvSpPr>
            <p:cNvPr id="164872" name="Rectangle 4">
              <a:extLst>
                <a:ext uri="{FF2B5EF4-FFF2-40B4-BE49-F238E27FC236}">
                  <a16:creationId xmlns:a16="http://schemas.microsoft.com/office/drawing/2014/main" id="{970F0EAE-1F85-46CE-8E09-A99BB6028D17}"/>
                </a:ext>
              </a:extLst>
            </p:cNvPr>
            <p:cNvSpPr>
              <a:spLocks noChangeArrowheads="1"/>
            </p:cNvSpPr>
            <p:nvPr/>
          </p:nvSpPr>
          <p:spPr bwMode="auto">
            <a:xfrm>
              <a:off x="14785" y="3456843"/>
              <a:ext cx="27261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solidFill>
                    <a:schemeClr val="accent2"/>
                  </a:solidFill>
                  <a:latin typeface="Comic Sans MS" panose="030F0702030302020204" pitchFamily="66" charset="0"/>
                </a:rPr>
                <a:t> </a:t>
              </a:r>
              <a:r>
                <a:rPr lang="en-US" altLang="en-US" sz="2800" b="1" dirty="0">
                  <a:solidFill>
                    <a:schemeClr val="accent2"/>
                  </a:solidFill>
                  <a:latin typeface="Comic Sans MS" panose="030F0702030302020204" pitchFamily="66" charset="0"/>
                </a:rPr>
                <a:t>HYDROGEN</a:t>
              </a:r>
            </a:p>
          </p:txBody>
        </p:sp>
        <p:pic>
          <p:nvPicPr>
            <p:cNvPr id="164873" name="Picture 7">
              <a:extLst>
                <a:ext uri="{FF2B5EF4-FFF2-40B4-BE49-F238E27FC236}">
                  <a16:creationId xmlns:a16="http://schemas.microsoft.com/office/drawing/2014/main" id="{B0EB9A6C-9D64-417F-94B2-78DEA22BC9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5423" y="2616634"/>
              <a:ext cx="3949700" cy="168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62A69571-652B-4376-981F-CEEB21E929BB}"/>
              </a:ext>
            </a:extLst>
          </p:cNvPr>
          <p:cNvSpPr>
            <a:spLocks noChangeArrowheads="1"/>
          </p:cNvSpPr>
          <p:nvPr/>
        </p:nvSpPr>
        <p:spPr bwMode="auto">
          <a:xfrm>
            <a:off x="4114800" y="762000"/>
            <a:ext cx="3946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solidFill>
                  <a:schemeClr val="accent2"/>
                </a:solidFill>
                <a:latin typeface="Comic Sans MS" panose="030F0702030302020204" pitchFamily="66" charset="0"/>
              </a:rPr>
              <a:t>SURFACE TENSION</a:t>
            </a:r>
          </a:p>
        </p:txBody>
      </p:sp>
      <p:sp>
        <p:nvSpPr>
          <p:cNvPr id="13" name="Rectangle 12">
            <a:extLst>
              <a:ext uri="{FF2B5EF4-FFF2-40B4-BE49-F238E27FC236}">
                <a16:creationId xmlns:a16="http://schemas.microsoft.com/office/drawing/2014/main" id="{77C70C22-0256-499D-BA87-280E2B6327B8}"/>
              </a:ext>
            </a:extLst>
          </p:cNvPr>
          <p:cNvSpPr>
            <a:spLocks noChangeArrowheads="1"/>
          </p:cNvSpPr>
          <p:nvPr/>
        </p:nvSpPr>
        <p:spPr bwMode="auto">
          <a:xfrm>
            <a:off x="3062087" y="4241006"/>
            <a:ext cx="182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HIGH</a:t>
            </a:r>
          </a:p>
        </p:txBody>
      </p:sp>
      <p:sp>
        <p:nvSpPr>
          <p:cNvPr id="2" name="Rectangle 1">
            <a:extLst>
              <a:ext uri="{FF2B5EF4-FFF2-40B4-BE49-F238E27FC236}">
                <a16:creationId xmlns:a16="http://schemas.microsoft.com/office/drawing/2014/main" id="{10718B45-1649-4606-9A75-4F753F52A38F}"/>
              </a:ext>
            </a:extLst>
          </p:cNvPr>
          <p:cNvSpPr/>
          <p:nvPr/>
        </p:nvSpPr>
        <p:spPr>
          <a:xfrm>
            <a:off x="0" y="6140988"/>
            <a:ext cx="9144000" cy="707886"/>
          </a:xfrm>
          <a:prstGeom prst="rect">
            <a:avLst/>
          </a:prstGeom>
        </p:spPr>
        <p:txBody>
          <a:bodyPr>
            <a:spAutoFit/>
          </a:bodyPr>
          <a:lstStyle/>
          <a:p>
            <a:pPr eaLnBrk="1" hangingPunct="1">
              <a:defRPr/>
            </a:pPr>
            <a:r>
              <a:rPr lang="en-US" altLang="en-US" sz="1000" dirty="0">
                <a:latin typeface="+mn-lt"/>
                <a:cs typeface="Arial" charset="0"/>
              </a:rPr>
              <a:t>ESSENTIAL KNOWLEDGE</a:t>
            </a:r>
            <a:br>
              <a:rPr lang="en-US" altLang="en-US" sz="1000" dirty="0">
                <a:latin typeface="+mn-lt"/>
                <a:cs typeface="Arial" charset="0"/>
              </a:rPr>
            </a:br>
            <a:r>
              <a:rPr lang="en-US" altLang="en-US" sz="1000" dirty="0">
                <a:latin typeface="+mn-lt"/>
                <a:cs typeface="Arial" charset="0"/>
              </a:rPr>
              <a:t>SYI A. </a:t>
            </a:r>
            <a:r>
              <a:rPr lang="en-US" sz="1000" dirty="0">
                <a:latin typeface="+mn-lt"/>
              </a:rPr>
              <a:t>Explain how the properties of water that result from its polarity and hydrogen bonding affect its biological function</a:t>
            </a:r>
            <a:br>
              <a:rPr lang="en-US" sz="1000" dirty="0">
                <a:latin typeface="+mn-lt"/>
              </a:rPr>
            </a:br>
            <a:r>
              <a:rPr lang="en-US" sz="1000" dirty="0">
                <a:latin typeface="+mn-lt"/>
              </a:rPr>
              <a:t>1.A. 2 Living systems depend on properties of water that result from its polarity and hydrogen bonding</a:t>
            </a:r>
          </a:p>
          <a:p>
            <a:pPr eaLnBrk="1" hangingPunct="1">
              <a:defRPr/>
            </a:pPr>
            <a:r>
              <a:rPr lang="en-US" altLang="en-US" sz="1000" dirty="0">
                <a:latin typeface="+mn-lt"/>
                <a:cs typeface="Arial" charset="0"/>
              </a:rPr>
              <a:t>1. A. 3 </a:t>
            </a:r>
            <a:r>
              <a:rPr lang="en-US" sz="1000" dirty="0">
                <a:latin typeface="+mn-lt"/>
              </a:rPr>
              <a:t>The hydrogen bonds between water molecules result in cohesion, adhesion and surface tension.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0C306BBE-DA2D-4B23-BFF3-4E13BC65E07F}"/>
              </a:ext>
            </a:extLst>
          </p:cNvPr>
          <p:cNvSpPr>
            <a:spLocks noGrp="1" noChangeArrowheads="1"/>
          </p:cNvSpPr>
          <p:nvPr>
            <p:ph type="body" sz="half" idx="2"/>
          </p:nvPr>
        </p:nvSpPr>
        <p:spPr>
          <a:xfrm>
            <a:off x="0" y="228600"/>
            <a:ext cx="9144000" cy="1981200"/>
          </a:xfrm>
        </p:spPr>
        <p:txBody>
          <a:bodyPr/>
          <a:lstStyle/>
          <a:p>
            <a:pPr eaLnBrk="1" hangingPunct="1">
              <a:buFontTx/>
              <a:buNone/>
            </a:pPr>
            <a:r>
              <a:rPr lang="en-US" altLang="en-US" b="1" dirty="0">
                <a:latin typeface="Comic Sans MS" panose="030F0702030302020204" pitchFamily="66" charset="0"/>
              </a:rPr>
              <a:t>Compound made up of carbon, hydrogen, and oxygen atoms usually in a ratio of  </a:t>
            </a:r>
            <a:br>
              <a:rPr lang="en-US" altLang="en-US" b="1" dirty="0">
                <a:latin typeface="Comic Sans MS" panose="030F0702030302020204" pitchFamily="66" charset="0"/>
              </a:rPr>
            </a:br>
            <a:r>
              <a:rPr lang="en-US" altLang="en-US" b="1" dirty="0">
                <a:latin typeface="Comic Sans MS" panose="030F0702030302020204" pitchFamily="66" charset="0"/>
              </a:rPr>
              <a:t>1 C: 2 H: 1 O which is a major source of energy for the human body</a:t>
            </a:r>
            <a:br>
              <a:rPr lang="en-US" altLang="en-US" sz="2800" b="1" dirty="0"/>
            </a:br>
            <a:br>
              <a:rPr lang="en-US" altLang="en-US" sz="2800" b="1" dirty="0"/>
            </a:br>
            <a:endParaRPr lang="en-US" altLang="en-US" sz="2800" b="1" dirty="0"/>
          </a:p>
        </p:txBody>
      </p:sp>
      <p:sp>
        <p:nvSpPr>
          <p:cNvPr id="98307" name="Text Box 3">
            <a:extLst>
              <a:ext uri="{FF2B5EF4-FFF2-40B4-BE49-F238E27FC236}">
                <a16:creationId xmlns:a16="http://schemas.microsoft.com/office/drawing/2014/main" id="{1C223DA8-6185-4792-8E0B-72A355B1853E}"/>
              </a:ext>
            </a:extLst>
          </p:cNvPr>
          <p:cNvSpPr txBox="1">
            <a:spLocks noChangeArrowheads="1"/>
          </p:cNvSpPr>
          <p:nvPr/>
        </p:nvSpPr>
        <p:spPr bwMode="auto">
          <a:xfrm>
            <a:off x="2667000" y="2209800"/>
            <a:ext cx="3463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carbohydrate</a:t>
            </a:r>
          </a:p>
        </p:txBody>
      </p:sp>
      <p:sp>
        <p:nvSpPr>
          <p:cNvPr id="130052" name="Text Box 4">
            <a:extLst>
              <a:ext uri="{FF2B5EF4-FFF2-40B4-BE49-F238E27FC236}">
                <a16:creationId xmlns:a16="http://schemas.microsoft.com/office/drawing/2014/main" id="{BE3E9291-33B2-452F-A469-FF07E852F437}"/>
              </a:ext>
            </a:extLst>
          </p:cNvPr>
          <p:cNvSpPr txBox="1">
            <a:spLocks noChangeArrowheads="1"/>
          </p:cNvSpPr>
          <p:nvPr/>
        </p:nvSpPr>
        <p:spPr bwMode="auto">
          <a:xfrm>
            <a:off x="152400" y="3048000"/>
            <a:ext cx="8839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Large molecule made by joining </a:t>
            </a:r>
            <a:br>
              <a:rPr lang="en-US" altLang="en-US" sz="3600" b="1" dirty="0">
                <a:latin typeface="Comic Sans MS" panose="030F0702030302020204" pitchFamily="66" charset="0"/>
              </a:rPr>
            </a:br>
            <a:r>
              <a:rPr lang="en-US" altLang="en-US" sz="3600" b="1" dirty="0">
                <a:latin typeface="Comic Sans MS" panose="030F0702030302020204" pitchFamily="66" charset="0"/>
              </a:rPr>
              <a:t>smaller monomer subunits together</a:t>
            </a:r>
            <a:endParaRPr lang="en-US" altLang="en-US" sz="3600" b="1" u="sng" dirty="0">
              <a:latin typeface="Comic Sans MS" panose="030F0702030302020204" pitchFamily="66" charset="0"/>
            </a:endParaRPr>
          </a:p>
        </p:txBody>
      </p:sp>
      <p:sp>
        <p:nvSpPr>
          <p:cNvPr id="98309" name="Text Box 5">
            <a:extLst>
              <a:ext uri="{FF2B5EF4-FFF2-40B4-BE49-F238E27FC236}">
                <a16:creationId xmlns:a16="http://schemas.microsoft.com/office/drawing/2014/main" id="{7D082151-6A12-4FFC-9E42-727EFC606BCD}"/>
              </a:ext>
            </a:extLst>
          </p:cNvPr>
          <p:cNvSpPr txBox="1">
            <a:spLocks noChangeArrowheads="1"/>
          </p:cNvSpPr>
          <p:nvPr/>
        </p:nvSpPr>
        <p:spPr bwMode="auto">
          <a:xfrm>
            <a:off x="1295400" y="4191000"/>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polymer</a:t>
            </a:r>
          </a:p>
        </p:txBody>
      </p:sp>
      <p:pic>
        <p:nvPicPr>
          <p:cNvPr id="130054" name="Picture 6" descr="polymerization">
            <a:extLst>
              <a:ext uri="{FF2B5EF4-FFF2-40B4-BE49-F238E27FC236}">
                <a16:creationId xmlns:a16="http://schemas.microsoft.com/office/drawing/2014/main" id="{FEDDB633-1178-4C0E-8E7A-9D7E430B615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4572000"/>
            <a:ext cx="3733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Text Box 7">
            <a:extLst>
              <a:ext uri="{FF2B5EF4-FFF2-40B4-BE49-F238E27FC236}">
                <a16:creationId xmlns:a16="http://schemas.microsoft.com/office/drawing/2014/main" id="{1492927A-30AA-4A46-AFBC-F234FD9458A5}"/>
              </a:ext>
            </a:extLst>
          </p:cNvPr>
          <p:cNvSpPr txBox="1">
            <a:spLocks noChangeArrowheads="1"/>
          </p:cNvSpPr>
          <p:nvPr/>
        </p:nvSpPr>
        <p:spPr bwMode="auto">
          <a:xfrm>
            <a:off x="7543800" y="6400800"/>
            <a:ext cx="1125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Arial" panose="020B0604020202020204" pitchFamily="34" charset="0"/>
              </a:rPr>
              <a:t>Image by Riedell</a:t>
            </a:r>
          </a:p>
        </p:txBody>
      </p:sp>
      <p:sp>
        <p:nvSpPr>
          <p:cNvPr id="130056" name="Rectangle 1">
            <a:extLst>
              <a:ext uri="{FF2B5EF4-FFF2-40B4-BE49-F238E27FC236}">
                <a16:creationId xmlns:a16="http://schemas.microsoft.com/office/drawing/2014/main" id="{7A33D770-6DF6-4EFA-83EE-D9CCBC93365F}"/>
              </a:ext>
            </a:extLst>
          </p:cNvPr>
          <p:cNvSpPr>
            <a:spLocks noChangeArrowheads="1"/>
          </p:cNvSpPr>
          <p:nvPr/>
        </p:nvSpPr>
        <p:spPr bwMode="auto">
          <a:xfrm>
            <a:off x="0" y="6527800"/>
            <a:ext cx="868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dissolve">
                                      <p:cBhvr>
                                        <p:cTn id="7" dur="500"/>
                                        <p:tgtEl>
                                          <p:spTgt spid="98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8309"/>
                                        </p:tgtEl>
                                        <p:attrNameLst>
                                          <p:attrName>style.visibility</p:attrName>
                                        </p:attrNameLst>
                                      </p:cBhvr>
                                      <p:to>
                                        <p:strVal val="visible"/>
                                      </p:to>
                                    </p:set>
                                    <p:animEffect transition="in" filter="dissolve">
                                      <p:cBhvr>
                                        <p:cTn id="12" dur="500"/>
                                        <p:tgtEl>
                                          <p:spTgt spid="98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utoUpdateAnimBg="0"/>
      <p:bldP spid="98309"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4A48C33E-14A1-4AC6-B6E4-8A7814D16D78}"/>
              </a:ext>
            </a:extLst>
          </p:cNvPr>
          <p:cNvSpPr>
            <a:spLocks noGrp="1" noChangeArrowheads="1"/>
          </p:cNvSpPr>
          <p:nvPr>
            <p:ph type="body" sz="half" idx="2"/>
          </p:nvPr>
        </p:nvSpPr>
        <p:spPr>
          <a:xfrm>
            <a:off x="0" y="228600"/>
            <a:ext cx="9144000" cy="1981200"/>
          </a:xfrm>
        </p:spPr>
        <p:txBody>
          <a:bodyPr/>
          <a:lstStyle/>
          <a:p>
            <a:pPr eaLnBrk="1" hangingPunct="1">
              <a:buFontTx/>
              <a:buNone/>
            </a:pPr>
            <a:r>
              <a:rPr lang="en-US" altLang="en-US" b="1" dirty="0">
                <a:latin typeface="Comic Sans MS" panose="030F0702030302020204" pitchFamily="66" charset="0"/>
              </a:rPr>
              <a:t>Macromolecules made mainly of carbon and hydrogen atoms; includes fats, oils, and waxes and steroids, which are generally hydrophobic</a:t>
            </a:r>
            <a:r>
              <a:rPr lang="en-US" altLang="en-US" dirty="0">
                <a:latin typeface="Comic Sans MS" panose="030F0702030302020204" pitchFamily="66" charset="0"/>
              </a:rPr>
              <a:t> </a:t>
            </a:r>
          </a:p>
        </p:txBody>
      </p:sp>
      <p:sp>
        <p:nvSpPr>
          <p:cNvPr id="94211" name="Text Box 3">
            <a:extLst>
              <a:ext uri="{FF2B5EF4-FFF2-40B4-BE49-F238E27FC236}">
                <a16:creationId xmlns:a16="http://schemas.microsoft.com/office/drawing/2014/main" id="{C0380944-AFD4-4EC2-9733-B04DD16D5797}"/>
              </a:ext>
            </a:extLst>
          </p:cNvPr>
          <p:cNvSpPr txBox="1">
            <a:spLocks noChangeArrowheads="1"/>
          </p:cNvSpPr>
          <p:nvPr/>
        </p:nvSpPr>
        <p:spPr bwMode="auto">
          <a:xfrm>
            <a:off x="3200400" y="1828800"/>
            <a:ext cx="1179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lipid</a:t>
            </a:r>
          </a:p>
        </p:txBody>
      </p:sp>
      <p:sp>
        <p:nvSpPr>
          <p:cNvPr id="131076" name="Text Box 4">
            <a:extLst>
              <a:ext uri="{FF2B5EF4-FFF2-40B4-BE49-F238E27FC236}">
                <a16:creationId xmlns:a16="http://schemas.microsoft.com/office/drawing/2014/main" id="{37629D43-B899-41A2-8B4C-B86F7EC130E6}"/>
              </a:ext>
            </a:extLst>
          </p:cNvPr>
          <p:cNvSpPr txBox="1">
            <a:spLocks noChangeArrowheads="1"/>
          </p:cNvSpPr>
          <p:nvPr/>
        </p:nvSpPr>
        <p:spPr bwMode="auto">
          <a:xfrm>
            <a:off x="76200" y="2667000"/>
            <a:ext cx="8859838"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Macromolecule made of nucleotide subunits </a:t>
            </a:r>
          </a:p>
          <a:p>
            <a:pPr eaLnBrk="1" hangingPunct="1">
              <a:spcBef>
                <a:spcPct val="0"/>
              </a:spcBef>
              <a:buFontTx/>
              <a:buNone/>
            </a:pPr>
            <a:r>
              <a:rPr lang="en-US" altLang="en-US" b="1" dirty="0">
                <a:latin typeface="Comic Sans MS" panose="030F0702030302020204" pitchFamily="66" charset="0"/>
              </a:rPr>
              <a:t>containing carbon, hydrogen, oxygen, </a:t>
            </a:r>
          </a:p>
          <a:p>
            <a:pPr eaLnBrk="1" hangingPunct="1">
              <a:spcBef>
                <a:spcPct val="0"/>
              </a:spcBef>
              <a:buFontTx/>
              <a:buNone/>
            </a:pPr>
            <a:r>
              <a:rPr lang="en-US" altLang="en-US" b="1" dirty="0">
                <a:latin typeface="Comic Sans MS" panose="030F0702030302020204" pitchFamily="66" charset="0"/>
              </a:rPr>
              <a:t>nitrogen, and phosphorus which stores and </a:t>
            </a:r>
          </a:p>
          <a:p>
            <a:pPr eaLnBrk="1" hangingPunct="1">
              <a:spcBef>
                <a:spcPct val="0"/>
              </a:spcBef>
              <a:buFontTx/>
              <a:buNone/>
            </a:pPr>
            <a:r>
              <a:rPr lang="en-US" altLang="en-US" b="1" dirty="0">
                <a:latin typeface="Comic Sans MS" panose="030F0702030302020204" pitchFamily="66" charset="0"/>
              </a:rPr>
              <a:t>transports information in cells and helps </a:t>
            </a:r>
          </a:p>
          <a:p>
            <a:pPr eaLnBrk="1" hangingPunct="1">
              <a:spcBef>
                <a:spcPct val="0"/>
              </a:spcBef>
              <a:buFontTx/>
              <a:buNone/>
            </a:pPr>
            <a:r>
              <a:rPr lang="en-US" altLang="en-US" b="1" dirty="0">
                <a:latin typeface="Comic Sans MS" panose="030F0702030302020204" pitchFamily="66" charset="0"/>
              </a:rPr>
              <a:t>in protein synthesis</a:t>
            </a:r>
          </a:p>
        </p:txBody>
      </p:sp>
      <p:sp>
        <p:nvSpPr>
          <p:cNvPr id="94215" name="Rectangle 7">
            <a:extLst>
              <a:ext uri="{FF2B5EF4-FFF2-40B4-BE49-F238E27FC236}">
                <a16:creationId xmlns:a16="http://schemas.microsoft.com/office/drawing/2014/main" id="{F6DA2FC9-56F9-4263-82EE-EC154F1A8A08}"/>
              </a:ext>
            </a:extLst>
          </p:cNvPr>
          <p:cNvSpPr>
            <a:spLocks noChangeArrowheads="1"/>
          </p:cNvSpPr>
          <p:nvPr/>
        </p:nvSpPr>
        <p:spPr bwMode="auto">
          <a:xfrm>
            <a:off x="4379913" y="4648200"/>
            <a:ext cx="3006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nucleic acid</a:t>
            </a:r>
          </a:p>
        </p:txBody>
      </p:sp>
      <p:sp>
        <p:nvSpPr>
          <p:cNvPr id="3" name="Rectangle 2">
            <a:extLst>
              <a:ext uri="{FF2B5EF4-FFF2-40B4-BE49-F238E27FC236}">
                <a16:creationId xmlns:a16="http://schemas.microsoft.com/office/drawing/2014/main" id="{B244C09C-DE1F-4842-9B66-E5D52BA23BD0}"/>
              </a:ext>
            </a:extLst>
          </p:cNvPr>
          <p:cNvSpPr/>
          <p:nvPr/>
        </p:nvSpPr>
        <p:spPr>
          <a:xfrm>
            <a:off x="152400" y="6429345"/>
            <a:ext cx="898259" cy="400110"/>
          </a:xfrm>
          <a:prstGeom prst="rect">
            <a:avLst/>
          </a:prstGeom>
        </p:spPr>
        <p:txBody>
          <a:bodyPr wrap="none">
            <a:spAutoFit/>
          </a:bodyPr>
          <a:lstStyle/>
          <a:p>
            <a:pPr eaLnBrk="1" hangingPunct="1"/>
            <a:r>
              <a:rPr lang="en-US" altLang="en-US" sz="20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dissolve">
                                      <p:cBhvr>
                                        <p:cTn id="7" dur="500"/>
                                        <p:tgtEl>
                                          <p:spTgt spid="942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4215"/>
                                        </p:tgtEl>
                                        <p:attrNameLst>
                                          <p:attrName>style.visibility</p:attrName>
                                        </p:attrNameLst>
                                      </p:cBhvr>
                                      <p:to>
                                        <p:strVal val="visible"/>
                                      </p:to>
                                    </p:set>
                                    <p:animEffect transition="in" filter="blinds(horizontal)">
                                      <p:cBhvr>
                                        <p:cTn id="12" dur="500"/>
                                        <p:tgtEl>
                                          <p:spTgt spid="9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P spid="94215" grpId="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4C008AD2-4325-4375-8880-7415F594B0DE}"/>
              </a:ext>
            </a:extLst>
          </p:cNvPr>
          <p:cNvSpPr>
            <a:spLocks noGrp="1" noChangeArrowheads="1"/>
          </p:cNvSpPr>
          <p:nvPr>
            <p:ph type="body" sz="half" idx="2"/>
          </p:nvPr>
        </p:nvSpPr>
        <p:spPr>
          <a:xfrm>
            <a:off x="0" y="228600"/>
            <a:ext cx="9144000" cy="1981200"/>
          </a:xfrm>
        </p:spPr>
        <p:txBody>
          <a:bodyPr/>
          <a:lstStyle/>
          <a:p>
            <a:pPr eaLnBrk="1" hangingPunct="1">
              <a:buFontTx/>
              <a:buNone/>
            </a:pPr>
            <a:r>
              <a:rPr lang="en-US" altLang="en-US" b="1" dirty="0">
                <a:latin typeface="Comic Sans MS" panose="030F0702030302020204" pitchFamily="66" charset="0"/>
              </a:rPr>
              <a:t>Lipids are _________</a:t>
            </a:r>
            <a:br>
              <a:rPr lang="en-US" altLang="en-US" b="1" dirty="0">
                <a:latin typeface="Comic Sans MS" panose="030F0702030302020204" pitchFamily="66" charset="0"/>
              </a:rPr>
            </a:br>
            <a:br>
              <a:rPr lang="en-US" altLang="en-US" b="1" dirty="0">
                <a:latin typeface="Comic Sans MS" panose="030F0702030302020204" pitchFamily="66" charset="0"/>
              </a:rPr>
            </a:br>
            <a:r>
              <a:rPr lang="en-US" altLang="en-US" b="1" dirty="0">
                <a:latin typeface="Comic Sans MS" panose="030F0702030302020204" pitchFamily="66" charset="0"/>
              </a:rPr>
              <a:t>      hydrophobic</a:t>
            </a:r>
            <a:r>
              <a:rPr lang="en-US" altLang="en-US" dirty="0">
                <a:latin typeface="Comic Sans MS" panose="030F0702030302020204" pitchFamily="66" charset="0"/>
              </a:rPr>
              <a:t>           </a:t>
            </a:r>
            <a:r>
              <a:rPr lang="en-US" altLang="en-US" b="1" dirty="0">
                <a:latin typeface="Comic Sans MS" panose="030F0702030302020204" pitchFamily="66" charset="0"/>
              </a:rPr>
              <a:t>hydrophilic</a:t>
            </a:r>
          </a:p>
        </p:txBody>
      </p:sp>
      <p:sp>
        <p:nvSpPr>
          <p:cNvPr id="94211" name="Text Box 3">
            <a:extLst>
              <a:ext uri="{FF2B5EF4-FFF2-40B4-BE49-F238E27FC236}">
                <a16:creationId xmlns:a16="http://schemas.microsoft.com/office/drawing/2014/main" id="{E88A28AA-69A7-4C05-8E85-06189A916AD7}"/>
              </a:ext>
            </a:extLst>
          </p:cNvPr>
          <p:cNvSpPr txBox="1">
            <a:spLocks noChangeArrowheads="1"/>
          </p:cNvSpPr>
          <p:nvPr/>
        </p:nvSpPr>
        <p:spPr bwMode="auto">
          <a:xfrm>
            <a:off x="2166938" y="152400"/>
            <a:ext cx="283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hydrophobic</a:t>
            </a:r>
          </a:p>
        </p:txBody>
      </p:sp>
      <p:sp>
        <p:nvSpPr>
          <p:cNvPr id="132100" name="Text Box 4">
            <a:extLst>
              <a:ext uri="{FF2B5EF4-FFF2-40B4-BE49-F238E27FC236}">
                <a16:creationId xmlns:a16="http://schemas.microsoft.com/office/drawing/2014/main" id="{26DB9340-536C-4AE4-B3D5-11C5CC605F92}"/>
              </a:ext>
            </a:extLst>
          </p:cNvPr>
          <p:cNvSpPr txBox="1">
            <a:spLocks noChangeArrowheads="1"/>
          </p:cNvSpPr>
          <p:nvPr/>
        </p:nvSpPr>
        <p:spPr bwMode="auto">
          <a:xfrm>
            <a:off x="284163" y="3276600"/>
            <a:ext cx="54086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Lipids are ____________</a:t>
            </a: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r>
              <a:rPr lang="en-US" altLang="en-US" b="1" dirty="0">
                <a:latin typeface="Comic Sans MS" panose="030F0702030302020204" pitchFamily="66" charset="0"/>
              </a:rPr>
              <a:t>       polar      non-polar</a:t>
            </a:r>
          </a:p>
        </p:txBody>
      </p:sp>
      <p:sp>
        <p:nvSpPr>
          <p:cNvPr id="94215" name="Rectangle 7">
            <a:extLst>
              <a:ext uri="{FF2B5EF4-FFF2-40B4-BE49-F238E27FC236}">
                <a16:creationId xmlns:a16="http://schemas.microsoft.com/office/drawing/2014/main" id="{AB305DA5-EC21-4AF4-8CF2-F37584C4791C}"/>
              </a:ext>
            </a:extLst>
          </p:cNvPr>
          <p:cNvSpPr>
            <a:spLocks noChangeArrowheads="1"/>
          </p:cNvSpPr>
          <p:nvPr/>
        </p:nvSpPr>
        <p:spPr bwMode="auto">
          <a:xfrm>
            <a:off x="2667000" y="3155950"/>
            <a:ext cx="2522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non-polar</a:t>
            </a:r>
          </a:p>
        </p:txBody>
      </p:sp>
      <p:sp>
        <p:nvSpPr>
          <p:cNvPr id="132102" name="Rectangle 2">
            <a:extLst>
              <a:ext uri="{FF2B5EF4-FFF2-40B4-BE49-F238E27FC236}">
                <a16:creationId xmlns:a16="http://schemas.microsoft.com/office/drawing/2014/main" id="{51F523E7-A4BC-4F99-A55E-67221E91A9ED}"/>
              </a:ext>
            </a:extLst>
          </p:cNvPr>
          <p:cNvSpPr>
            <a:spLocks noChangeArrowheads="1"/>
          </p:cNvSpPr>
          <p:nvPr/>
        </p:nvSpPr>
        <p:spPr bwMode="auto">
          <a:xfrm>
            <a:off x="6350" y="6273800"/>
            <a:ext cx="914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i="1" dirty="0">
                <a:latin typeface="Comic Sans MS" panose="030F0702030302020204" pitchFamily="66" charset="0"/>
              </a:rPr>
              <a:t>SYI 1.B.2 </a:t>
            </a:r>
            <a:r>
              <a:rPr lang="en-US" sz="1000" dirty="0"/>
              <a:t>d. Lipids are nonpolar macromolecules—</a:t>
            </a:r>
            <a:br>
              <a:rPr lang="en-US" sz="1000" dirty="0"/>
            </a:br>
            <a:r>
              <a:rPr lang="en-US" sz="1000" dirty="0"/>
              <a:t>i. Differences in saturation determine the structure and function of lipids.</a:t>
            </a:r>
            <a:br>
              <a:rPr lang="en-US" sz="1000" dirty="0"/>
            </a:br>
            <a:r>
              <a:rPr lang="en-US" sz="1000" dirty="0"/>
              <a:t>ii. Phospholipids contain polar regions that interact with other polar molecules, such as water, and with nonpolar regions that are often hydrophobic.</a:t>
            </a:r>
            <a:endParaRPr lang="en-US" altLang="en-US" sz="10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dissolve">
                                      <p:cBhvr>
                                        <p:cTn id="7" dur="500"/>
                                        <p:tgtEl>
                                          <p:spTgt spid="942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4215"/>
                                        </p:tgtEl>
                                        <p:attrNameLst>
                                          <p:attrName>style.visibility</p:attrName>
                                        </p:attrNameLst>
                                      </p:cBhvr>
                                      <p:to>
                                        <p:strVal val="visible"/>
                                      </p:to>
                                    </p:set>
                                    <p:animEffect transition="in" filter="blinds(horizontal)">
                                      <p:cBhvr>
                                        <p:cTn id="12" dur="500"/>
                                        <p:tgtEl>
                                          <p:spTgt spid="942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2102"/>
                                        </p:tgtEl>
                                        <p:attrNameLst>
                                          <p:attrName>style.visibility</p:attrName>
                                        </p:attrNameLst>
                                      </p:cBhvr>
                                      <p:to>
                                        <p:strVal val="visible"/>
                                      </p:to>
                                    </p:set>
                                    <p:animEffect transition="in" filter="wipe(down)">
                                      <p:cBhvr>
                                        <p:cTn id="17" dur="500"/>
                                        <p:tgtEl>
                                          <p:spTgt spid="132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P spid="94215" grpId="0"/>
      <p:bldP spid="132102"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7C47A237-B262-432C-B829-F9964E10D824}"/>
              </a:ext>
            </a:extLst>
          </p:cNvPr>
          <p:cNvSpPr>
            <a:spLocks noGrp="1" noChangeArrowheads="1"/>
          </p:cNvSpPr>
          <p:nvPr>
            <p:ph type="body" sz="half" idx="2"/>
          </p:nvPr>
        </p:nvSpPr>
        <p:spPr>
          <a:xfrm>
            <a:off x="-152400" y="0"/>
            <a:ext cx="9144000" cy="4800600"/>
          </a:xfrm>
        </p:spPr>
        <p:txBody>
          <a:bodyPr/>
          <a:lstStyle/>
          <a:p>
            <a:pPr marL="0" lvl="0" indent="0">
              <a:spcBef>
                <a:spcPct val="0"/>
              </a:spcBef>
              <a:buNone/>
            </a:pPr>
            <a:r>
              <a:rPr lang="en-US" altLang="en-US" sz="2400" b="1" dirty="0"/>
              <a:t>    </a:t>
            </a:r>
            <a:r>
              <a:rPr lang="en-US" altLang="en-US" sz="2800" kern="1200" dirty="0">
                <a:solidFill>
                  <a:srgbClr val="000000"/>
                </a:solidFill>
                <a:latin typeface="Comic Sans MS" panose="030F0702030302020204" pitchFamily="66" charset="0"/>
              </a:rPr>
              <a:t>Which atoms are common to all biomolecules? </a:t>
            </a:r>
            <a:endParaRPr lang="en-US" altLang="en-US" sz="4000" kern="1200" dirty="0">
              <a:solidFill>
                <a:srgbClr val="000000"/>
              </a:solidFill>
              <a:latin typeface="Comic Sans MS" panose="030F0702030302020204" pitchFamily="66" charset="0"/>
            </a:endParaRPr>
          </a:p>
          <a:p>
            <a:pPr eaLnBrk="1" hangingPunct="1">
              <a:buFontTx/>
              <a:buNone/>
            </a:pPr>
            <a:r>
              <a:rPr lang="en-US" altLang="en-US" sz="2400" b="1" dirty="0"/>
              <a:t>		</a:t>
            </a:r>
          </a:p>
          <a:p>
            <a:pPr eaLnBrk="1" hangingPunct="1">
              <a:buFontTx/>
              <a:buNone/>
            </a:pPr>
            <a:endParaRPr lang="en-US" altLang="en-US" sz="2400" b="1" dirty="0"/>
          </a:p>
          <a:p>
            <a:pPr eaLnBrk="1" hangingPunct="1">
              <a:buFontTx/>
              <a:buNone/>
            </a:pPr>
            <a:endParaRPr lang="en-US" altLang="en-US" sz="2400" b="1" dirty="0"/>
          </a:p>
          <a:p>
            <a:pPr eaLnBrk="1" hangingPunct="1">
              <a:buFontTx/>
              <a:buNone/>
            </a:pPr>
            <a:endParaRPr lang="en-US" altLang="en-US" sz="2400" b="1" dirty="0"/>
          </a:p>
          <a:p>
            <a:pPr eaLnBrk="1" hangingPunct="1">
              <a:buFontTx/>
              <a:buNone/>
            </a:pPr>
            <a:endParaRPr lang="en-US" altLang="en-US" sz="2400" b="1" dirty="0"/>
          </a:p>
          <a:p>
            <a:pPr eaLnBrk="1" hangingPunct="1">
              <a:buFontTx/>
              <a:buNone/>
            </a:pPr>
            <a:endParaRPr lang="en-US" altLang="en-US" sz="2400" b="1" dirty="0"/>
          </a:p>
          <a:p>
            <a:pPr eaLnBrk="1" hangingPunct="1">
              <a:buFontTx/>
              <a:buNone/>
            </a:pPr>
            <a:r>
              <a:rPr lang="en-US" altLang="en-US" sz="1600" b="1" dirty="0">
                <a:latin typeface="Comic Sans MS" panose="030F0702030302020204" pitchFamily="66" charset="0"/>
              </a:rPr>
              <a:t>          </a:t>
            </a:r>
            <a:r>
              <a:rPr lang="en-US" altLang="en-US" sz="2000" b="1" dirty="0">
                <a:latin typeface="Comic Sans MS" panose="030F0702030302020204" pitchFamily="66" charset="0"/>
              </a:rPr>
              <a:t>A. carbon, hydrogen, nitrogen</a:t>
            </a:r>
          </a:p>
          <a:p>
            <a:pPr eaLnBrk="1" hangingPunct="1">
              <a:buFontTx/>
              <a:buNone/>
            </a:pPr>
            <a:r>
              <a:rPr lang="en-US" altLang="en-US" sz="2000" b="1" dirty="0">
                <a:latin typeface="Comic Sans MS" panose="030F0702030302020204" pitchFamily="66" charset="0"/>
              </a:rPr>
              <a:t>		B. carbon, hydrogen, sulfur</a:t>
            </a:r>
          </a:p>
          <a:p>
            <a:pPr eaLnBrk="1" hangingPunct="1">
              <a:buFontTx/>
              <a:buNone/>
            </a:pPr>
            <a:r>
              <a:rPr lang="en-US" altLang="en-US" sz="2000" b="1" dirty="0">
                <a:latin typeface="Comic Sans MS" panose="030F0702030302020204" pitchFamily="66" charset="0"/>
              </a:rPr>
              <a:t>		C. carbon, oxygen, phosphorus</a:t>
            </a:r>
          </a:p>
          <a:p>
            <a:pPr eaLnBrk="1" hangingPunct="1">
              <a:buFontTx/>
              <a:buNone/>
            </a:pPr>
            <a:r>
              <a:rPr lang="en-US" altLang="en-US" sz="2000" b="1" dirty="0">
                <a:latin typeface="Comic Sans MS" panose="030F0702030302020204" pitchFamily="66" charset="0"/>
              </a:rPr>
              <a:t>		D. carbon, hydrogen, oxygen</a:t>
            </a:r>
          </a:p>
          <a:p>
            <a:pPr eaLnBrk="1" hangingPunct="1">
              <a:buFontTx/>
              <a:buNone/>
            </a:pPr>
            <a:r>
              <a:rPr lang="en-US" altLang="en-US" sz="2000" b="1" dirty="0">
                <a:latin typeface="Comic Sans MS" panose="030F0702030302020204" pitchFamily="66" charset="0"/>
              </a:rPr>
              <a:t>		</a:t>
            </a:r>
            <a:endParaRPr lang="en-US" altLang="en-US" sz="1600" b="1" dirty="0">
              <a:latin typeface="Comic Sans MS" panose="030F0702030302020204" pitchFamily="66" charset="0"/>
            </a:endParaRPr>
          </a:p>
          <a:p>
            <a:pPr eaLnBrk="1" hangingPunct="1">
              <a:buFontTx/>
              <a:buNone/>
            </a:pPr>
            <a:r>
              <a:rPr lang="en-US" altLang="en-US" sz="1600" b="1" dirty="0">
                <a:latin typeface="Comic Sans MS" panose="030F0702030302020204" pitchFamily="66" charset="0"/>
              </a:rPr>
              <a:t>								</a:t>
            </a:r>
            <a:endParaRPr lang="en-US" altLang="en-US" sz="1800" b="1" dirty="0">
              <a:latin typeface="Comic Sans MS" panose="030F0702030302020204" pitchFamily="66" charset="0"/>
            </a:endParaRPr>
          </a:p>
        </p:txBody>
      </p:sp>
      <p:sp>
        <p:nvSpPr>
          <p:cNvPr id="2" name="Rectangle 1">
            <a:extLst>
              <a:ext uri="{FF2B5EF4-FFF2-40B4-BE49-F238E27FC236}">
                <a16:creationId xmlns:a16="http://schemas.microsoft.com/office/drawing/2014/main" id="{9D806366-1652-4BA4-AB21-B1AA5FB1011D}"/>
              </a:ext>
            </a:extLst>
          </p:cNvPr>
          <p:cNvSpPr/>
          <p:nvPr/>
        </p:nvSpPr>
        <p:spPr>
          <a:xfrm>
            <a:off x="36443" y="5867400"/>
            <a:ext cx="9024730" cy="861774"/>
          </a:xfrm>
          <a:prstGeom prst="rect">
            <a:avLst/>
          </a:prstGeom>
        </p:spPr>
        <p:txBody>
          <a:bodyPr wrap="square">
            <a:spAutoFit/>
          </a:bodyPr>
          <a:lstStyle/>
          <a:p>
            <a:pPr lvl="0"/>
            <a:r>
              <a:rPr lang="en-US" sz="1000" dirty="0">
                <a:solidFill>
                  <a:srgbClr val="000000"/>
                </a:solidFill>
                <a:latin typeface="Times New Roman"/>
              </a:rPr>
              <a:t>ESSENTIAL KNOWLEDGE</a:t>
            </a:r>
            <a:br>
              <a:rPr lang="en-US" sz="1000" dirty="0">
                <a:solidFill>
                  <a:srgbClr val="000000"/>
                </a:solidFill>
                <a:latin typeface="Times New Roman"/>
              </a:rPr>
            </a:br>
            <a:r>
              <a:rPr lang="en-US" sz="1000" dirty="0">
                <a:solidFill>
                  <a:srgbClr val="000000"/>
                </a:solidFill>
                <a:latin typeface="Times New Roman"/>
              </a:rPr>
              <a:t>ENE 1.A.2 Atoms and molecules from the environment are necessary to build new molecules.</a:t>
            </a:r>
            <a:br>
              <a:rPr lang="en-US" sz="1000" dirty="0">
                <a:solidFill>
                  <a:srgbClr val="000000"/>
                </a:solidFill>
                <a:latin typeface="Times New Roman"/>
              </a:rPr>
            </a:br>
            <a:r>
              <a:rPr lang="en-US" sz="1000" dirty="0">
                <a:solidFill>
                  <a:srgbClr val="000000"/>
                </a:solidFill>
                <a:latin typeface="Times New Roman"/>
              </a:rPr>
              <a:t>     a. Carbon is used to build biological molecules such as carbohydrates, proteins, lipids, and nucleic acids.  Carbon is used in storage compounds and cell formation in all    </a:t>
            </a:r>
          </a:p>
          <a:p>
            <a:pPr lvl="0"/>
            <a:r>
              <a:rPr lang="en-US" sz="1000" dirty="0">
                <a:solidFill>
                  <a:srgbClr val="000000"/>
                </a:solidFill>
                <a:latin typeface="Times New Roman"/>
              </a:rPr>
              <a:t>           organisms.</a:t>
            </a:r>
            <a:br>
              <a:rPr lang="en-US" sz="1000" dirty="0">
                <a:solidFill>
                  <a:srgbClr val="000000"/>
                </a:solidFill>
                <a:latin typeface="Times New Roman"/>
              </a:rPr>
            </a:br>
            <a:r>
              <a:rPr lang="en-US" sz="1000" dirty="0">
                <a:solidFill>
                  <a:srgbClr val="000000"/>
                </a:solidFill>
                <a:latin typeface="Times New Roman"/>
              </a:rPr>
              <a:t>      b. Nitrogen is used to build proteins and nucleic acids. Phosphorus is used to build nucleic acids and certain lipids. </a:t>
            </a:r>
          </a:p>
        </p:txBody>
      </p:sp>
      <p:pic>
        <p:nvPicPr>
          <p:cNvPr id="5" name="Picture 4">
            <a:extLst>
              <a:ext uri="{FF2B5EF4-FFF2-40B4-BE49-F238E27FC236}">
                <a16:creationId xmlns:a16="http://schemas.microsoft.com/office/drawing/2014/main" id="{E57F1480-F741-490B-B229-CA7ABC20F4B3}"/>
              </a:ext>
            </a:extLst>
          </p:cNvPr>
          <p:cNvPicPr>
            <a:picLocks noChangeAspect="1"/>
          </p:cNvPicPr>
          <p:nvPr/>
        </p:nvPicPr>
        <p:blipFill rotWithShape="1">
          <a:blip r:embed="rId2"/>
          <a:srcRect l="33333" t="39623" r="34166" b="32214"/>
          <a:stretch/>
        </p:blipFill>
        <p:spPr>
          <a:xfrm>
            <a:off x="1454426" y="483704"/>
            <a:ext cx="5143500" cy="2505810"/>
          </a:xfrm>
          <a:prstGeom prst="rect">
            <a:avLst/>
          </a:prstGeom>
        </p:spPr>
      </p:pic>
      <p:sp>
        <p:nvSpPr>
          <p:cNvPr id="3" name="Rectangle 2">
            <a:extLst>
              <a:ext uri="{FF2B5EF4-FFF2-40B4-BE49-F238E27FC236}">
                <a16:creationId xmlns:a16="http://schemas.microsoft.com/office/drawing/2014/main" id="{AAACF068-F3AF-4D3B-A360-109F8BBCFF32}"/>
              </a:ext>
            </a:extLst>
          </p:cNvPr>
          <p:cNvSpPr/>
          <p:nvPr/>
        </p:nvSpPr>
        <p:spPr>
          <a:xfrm>
            <a:off x="738808" y="4267200"/>
            <a:ext cx="3985592" cy="407504"/>
          </a:xfrm>
          <a:prstGeom prst="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050" name="Rectangle 9">
            <a:extLst>
              <a:ext uri="{FF2B5EF4-FFF2-40B4-BE49-F238E27FC236}">
                <a16:creationId xmlns:a16="http://schemas.microsoft.com/office/drawing/2014/main" id="{CD5E1ADF-5C8F-4B69-8B26-F31A6CEA7EF8}"/>
              </a:ext>
            </a:extLst>
          </p:cNvPr>
          <p:cNvSpPr>
            <a:spLocks noChangeArrowheads="1"/>
          </p:cNvSpPr>
          <p:nvPr/>
        </p:nvSpPr>
        <p:spPr bwMode="auto">
          <a:xfrm>
            <a:off x="207963" y="400050"/>
            <a:ext cx="90297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dirty="0">
                <a:latin typeface="Comic Sans MS" panose="030F0702030302020204" pitchFamily="66" charset="0"/>
              </a:rPr>
              <a:t>Glucose is a monosaccharide.  </a:t>
            </a:r>
            <a:br>
              <a:rPr lang="en-US" altLang="en-US" sz="3600" dirty="0">
                <a:latin typeface="Comic Sans MS" panose="030F0702030302020204" pitchFamily="66" charset="0"/>
              </a:rPr>
            </a:br>
            <a:r>
              <a:rPr lang="en-US" altLang="en-US" sz="3600" dirty="0">
                <a:latin typeface="Comic Sans MS" panose="030F0702030302020204" pitchFamily="66" charset="0"/>
              </a:rPr>
              <a:t>Its chemical formula is C</a:t>
            </a:r>
            <a:r>
              <a:rPr lang="en-US" altLang="en-US" sz="3600" baseline="-25000" dirty="0">
                <a:latin typeface="Comic Sans MS" panose="030F0702030302020204" pitchFamily="66" charset="0"/>
              </a:rPr>
              <a:t>6</a:t>
            </a:r>
            <a:r>
              <a:rPr lang="en-US" altLang="en-US" sz="3600" dirty="0">
                <a:latin typeface="Comic Sans MS" panose="030F0702030302020204" pitchFamily="66" charset="0"/>
              </a:rPr>
              <a:t>H</a:t>
            </a:r>
            <a:r>
              <a:rPr lang="en-US" altLang="en-US" sz="3600" baseline="-25000" dirty="0">
                <a:latin typeface="Comic Sans MS" panose="030F0702030302020204" pitchFamily="66" charset="0"/>
              </a:rPr>
              <a:t>12</a:t>
            </a:r>
            <a:r>
              <a:rPr lang="en-US" altLang="en-US" sz="3600" dirty="0">
                <a:latin typeface="Comic Sans MS" panose="030F0702030302020204" pitchFamily="66" charset="0"/>
              </a:rPr>
              <a:t>O</a:t>
            </a:r>
            <a:r>
              <a:rPr lang="en-US" altLang="en-US" sz="3600" baseline="-25000" dirty="0">
                <a:latin typeface="Comic Sans MS" panose="030F0702030302020204" pitchFamily="66" charset="0"/>
              </a:rPr>
              <a:t>6</a:t>
            </a:r>
            <a:r>
              <a:rPr lang="en-US" altLang="en-US" sz="3600" dirty="0">
                <a:latin typeface="Comic Sans MS" panose="030F0702030302020204" pitchFamily="66" charset="0"/>
              </a:rPr>
              <a:t>. </a:t>
            </a:r>
            <a:br>
              <a:rPr lang="en-US" altLang="en-US" sz="3600" dirty="0">
                <a:latin typeface="Comic Sans MS" panose="030F0702030302020204" pitchFamily="66" charset="0"/>
              </a:rPr>
            </a:br>
            <a:r>
              <a:rPr lang="en-US" altLang="en-US" sz="3600" dirty="0">
                <a:latin typeface="Comic Sans MS" panose="030F0702030302020204" pitchFamily="66" charset="0"/>
              </a:rPr>
              <a:t>Use what you know about carbohydrates and the reaction that joins subunits to WRITE a chemical formula for a carb made by joining THREE (3) glucose molecules.</a:t>
            </a:r>
          </a:p>
        </p:txBody>
      </p:sp>
      <p:sp>
        <p:nvSpPr>
          <p:cNvPr id="2" name="TextBox 1">
            <a:extLst>
              <a:ext uri="{FF2B5EF4-FFF2-40B4-BE49-F238E27FC236}">
                <a16:creationId xmlns:a16="http://schemas.microsoft.com/office/drawing/2014/main" id="{3093ABD5-6ACD-4AC5-831A-908F2F79AA1C}"/>
              </a:ext>
            </a:extLst>
          </p:cNvPr>
          <p:cNvSpPr txBox="1"/>
          <p:nvPr/>
        </p:nvSpPr>
        <p:spPr>
          <a:xfrm>
            <a:off x="179889" y="6134784"/>
            <a:ext cx="8117928" cy="646331"/>
          </a:xfrm>
          <a:prstGeom prst="rect">
            <a:avLst/>
          </a:prstGeom>
          <a:noFill/>
        </p:spPr>
        <p:txBody>
          <a:bodyPr wrap="none" rtlCol="0">
            <a:spAutoFit/>
          </a:bodyPr>
          <a:lstStyle/>
          <a:p>
            <a:r>
              <a:rPr lang="en-US" sz="1200" dirty="0"/>
              <a:t>ESSENTIAL KNOWLEDGE</a:t>
            </a:r>
            <a:br>
              <a:rPr lang="en-US" sz="1200" dirty="0"/>
            </a:br>
            <a:r>
              <a:rPr lang="en-US" sz="1200" dirty="0"/>
              <a:t>SYI 1.B.1 Hydrolysis and dehydration synthesis are used to cleave and form covalent bonds between monomers</a:t>
            </a:r>
          </a:p>
          <a:p>
            <a:r>
              <a:rPr lang="en-US" sz="1200" dirty="0"/>
              <a:t>SP 1C Explain biological concepts, processes, and/or models in applied contexts</a:t>
            </a:r>
          </a:p>
        </p:txBody>
      </p:sp>
    </p:spTree>
    <p:extLst>
      <p:ext uri="{BB962C8B-B14F-4D97-AF65-F5344CB8AC3E}">
        <p14:creationId xmlns:p14="http://schemas.microsoft.com/office/powerpoint/2010/main" val="2828269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6082" name="Rectangle 4">
            <a:extLst>
              <a:ext uri="{FF2B5EF4-FFF2-40B4-BE49-F238E27FC236}">
                <a16:creationId xmlns:a16="http://schemas.microsoft.com/office/drawing/2014/main" id="{5320EB47-5FED-4F07-ACF6-AC1599A502D4}"/>
              </a:ext>
            </a:extLst>
          </p:cNvPr>
          <p:cNvSpPr>
            <a:spLocks noChangeArrowheads="1"/>
          </p:cNvSpPr>
          <p:nvPr/>
        </p:nvSpPr>
        <p:spPr bwMode="auto">
          <a:xfrm>
            <a:off x="58738" y="58738"/>
            <a:ext cx="9085262"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Draw and label the 2 kinds of shapes found in the secondary structure of proteins.</a:t>
            </a: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p:txBody>
      </p:sp>
      <p:pic>
        <p:nvPicPr>
          <p:cNvPr id="46083" name="Picture 1">
            <a:extLst>
              <a:ext uri="{FF2B5EF4-FFF2-40B4-BE49-F238E27FC236}">
                <a16:creationId xmlns:a16="http://schemas.microsoft.com/office/drawing/2014/main" id="{C27122BF-132B-4316-A0A1-37E270DE1D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35988" y="619125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94A64814-0B37-419D-81AD-CC51E7ED100A}"/>
              </a:ext>
            </a:extLst>
          </p:cNvPr>
          <p:cNvSpPr>
            <a:spLocks noChangeArrowheads="1"/>
          </p:cNvSpPr>
          <p:nvPr/>
        </p:nvSpPr>
        <p:spPr bwMode="auto">
          <a:xfrm>
            <a:off x="2383487" y="1462552"/>
            <a:ext cx="3144986" cy="489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rgbClr val="CC0099"/>
                </a:solidFill>
                <a:latin typeface="Comic Sans MS" panose="030F0702030302020204" pitchFamily="66" charset="0"/>
              </a:rPr>
              <a:t>Beta pleated sheet</a:t>
            </a:r>
            <a:br>
              <a:rPr lang="en-US" altLang="en-US" sz="2400" b="1" dirty="0">
                <a:latin typeface="Comic Sans MS" panose="030F0702030302020204" pitchFamily="66" charset="0"/>
              </a:rPr>
            </a:br>
            <a:br>
              <a:rPr lang="en-US" altLang="en-US" sz="2400" b="1" dirty="0">
                <a:latin typeface="Comic Sans MS" panose="030F0702030302020204" pitchFamily="66" charset="0"/>
              </a:rPr>
            </a:br>
            <a:endParaRPr lang="en-US" altLang="en-US" sz="2400" b="1" dirty="0">
              <a:latin typeface="Comic Sans MS" panose="030F0702030302020204" pitchFamily="66" charset="0"/>
            </a:endParaRPr>
          </a:p>
          <a:p>
            <a:pPr eaLnBrk="1" hangingPunct="1">
              <a:spcBef>
                <a:spcPct val="0"/>
              </a:spcBef>
              <a:buFontTx/>
              <a:buNone/>
            </a:pPr>
            <a:endParaRPr lang="en-US" altLang="en-US" sz="2400" b="1" dirty="0">
              <a:latin typeface="Comic Sans MS" panose="030F0702030302020204" pitchFamily="66" charset="0"/>
            </a:endParaRPr>
          </a:p>
          <a:p>
            <a:pPr eaLnBrk="1" hangingPunct="1">
              <a:spcBef>
                <a:spcPct val="0"/>
              </a:spcBef>
              <a:buFontTx/>
              <a:buNone/>
            </a:pPr>
            <a:endParaRPr lang="en-US" altLang="en-US" sz="2400" b="1" dirty="0">
              <a:latin typeface="Comic Sans MS" panose="030F0702030302020204" pitchFamily="66" charset="0"/>
            </a:endParaRPr>
          </a:p>
          <a:p>
            <a:pPr eaLnBrk="1" hangingPunct="1">
              <a:spcBef>
                <a:spcPct val="0"/>
              </a:spcBef>
              <a:buFontTx/>
              <a:buNone/>
            </a:pPr>
            <a:endParaRPr lang="en-US" altLang="en-US" sz="2400" b="1" dirty="0">
              <a:latin typeface="Comic Sans MS" panose="030F0702030302020204" pitchFamily="66" charset="0"/>
            </a:endParaRPr>
          </a:p>
          <a:p>
            <a:pPr eaLnBrk="1" hangingPunct="1">
              <a:spcBef>
                <a:spcPct val="0"/>
              </a:spcBef>
              <a:buFontTx/>
              <a:buNone/>
            </a:pPr>
            <a:endParaRPr lang="en-US" altLang="en-US" sz="2400" b="1" dirty="0">
              <a:latin typeface="Comic Sans MS" panose="030F0702030302020204" pitchFamily="66" charset="0"/>
            </a:endParaRPr>
          </a:p>
          <a:p>
            <a:pPr eaLnBrk="1" hangingPunct="1">
              <a:spcBef>
                <a:spcPct val="0"/>
              </a:spcBef>
              <a:buFontTx/>
              <a:buNone/>
            </a:pPr>
            <a:endParaRPr lang="en-US" altLang="en-US" sz="2400" b="1" dirty="0">
              <a:latin typeface="Comic Sans MS" panose="030F0702030302020204" pitchFamily="66" charset="0"/>
            </a:endParaRPr>
          </a:p>
          <a:p>
            <a:pPr eaLnBrk="1" hangingPunct="1">
              <a:spcBef>
                <a:spcPct val="0"/>
              </a:spcBef>
              <a:buFontTx/>
              <a:buNone/>
            </a:pPr>
            <a:endParaRPr lang="en-US" altLang="en-US" sz="2400" b="1" dirty="0">
              <a:latin typeface="Comic Sans MS" panose="030F0702030302020204" pitchFamily="66" charset="0"/>
            </a:endParaRPr>
          </a:p>
          <a:p>
            <a:pPr eaLnBrk="1" hangingPunct="1">
              <a:spcBef>
                <a:spcPct val="0"/>
              </a:spcBef>
              <a:buFontTx/>
              <a:buNone/>
            </a:pPr>
            <a:endParaRPr lang="en-US" altLang="en-US" sz="2400" b="1" dirty="0">
              <a:latin typeface="Comic Sans MS" panose="030F0702030302020204" pitchFamily="66" charset="0"/>
            </a:endParaRPr>
          </a:p>
          <a:p>
            <a:pPr eaLnBrk="1" hangingPunct="1">
              <a:spcBef>
                <a:spcPct val="0"/>
              </a:spcBef>
              <a:buFontTx/>
              <a:buNone/>
            </a:pPr>
            <a:endParaRPr lang="en-US" altLang="en-US" sz="2400" b="1" dirty="0">
              <a:latin typeface="Comic Sans MS" panose="030F0702030302020204" pitchFamily="66" charset="0"/>
            </a:endParaRPr>
          </a:p>
          <a:p>
            <a:pPr eaLnBrk="1" hangingPunct="1">
              <a:spcBef>
                <a:spcPct val="0"/>
              </a:spcBef>
              <a:buFontTx/>
              <a:buNone/>
            </a:pPr>
            <a:endParaRPr lang="en-US" altLang="en-US" sz="2400" b="1" dirty="0">
              <a:latin typeface="Comic Sans MS" panose="030F0702030302020204" pitchFamily="66" charset="0"/>
            </a:endParaRPr>
          </a:p>
          <a:p>
            <a:pPr eaLnBrk="1" hangingPunct="1">
              <a:spcBef>
                <a:spcPct val="0"/>
              </a:spcBef>
              <a:buFontTx/>
              <a:buNone/>
            </a:pPr>
            <a:r>
              <a:rPr lang="en-US" altLang="en-US" sz="2400" b="1" dirty="0">
                <a:solidFill>
                  <a:srgbClr val="CC0099"/>
                </a:solidFill>
                <a:latin typeface="Comic Sans MS" panose="030F0702030302020204" pitchFamily="66" charset="0"/>
              </a:rPr>
              <a:t>Alpha helix</a:t>
            </a:r>
            <a:endParaRPr lang="en-US" altLang="en-US" b="1" dirty="0">
              <a:solidFill>
                <a:srgbClr val="CC0099"/>
              </a:solidFill>
              <a:latin typeface="Comic Sans MS" panose="030F0702030302020204" pitchFamily="66" charset="0"/>
            </a:endParaRPr>
          </a:p>
        </p:txBody>
      </p:sp>
      <p:pic>
        <p:nvPicPr>
          <p:cNvPr id="5" name="Picture 1">
            <a:extLst>
              <a:ext uri="{FF2B5EF4-FFF2-40B4-BE49-F238E27FC236}">
                <a16:creationId xmlns:a16="http://schemas.microsoft.com/office/drawing/2014/main" id="{048F8E45-4E6F-4C3F-9F96-21CADCF8D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1561" y="1905000"/>
            <a:ext cx="3019425"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074" name="Content Placeholder 2">
            <a:extLst>
              <a:ext uri="{FF2B5EF4-FFF2-40B4-BE49-F238E27FC236}">
                <a16:creationId xmlns:a16="http://schemas.microsoft.com/office/drawing/2014/main" id="{2ADD2930-EED0-4A40-967D-6B6D4D47D749}"/>
              </a:ext>
            </a:extLst>
          </p:cNvPr>
          <p:cNvSpPr>
            <a:spLocks noGrp="1"/>
          </p:cNvSpPr>
          <p:nvPr>
            <p:ph idx="1"/>
          </p:nvPr>
        </p:nvSpPr>
        <p:spPr>
          <a:xfrm>
            <a:off x="157163" y="4572000"/>
            <a:ext cx="8915400" cy="1847850"/>
          </a:xfrm>
        </p:spPr>
        <p:txBody>
          <a:bodyPr/>
          <a:lstStyle/>
          <a:p>
            <a:pPr marL="0" indent="0">
              <a:buFont typeface="Arial" panose="020B0604020202020204" pitchFamily="34" charset="0"/>
              <a:buNone/>
            </a:pPr>
            <a:r>
              <a:rPr lang="en-US" altLang="en-US" dirty="0">
                <a:latin typeface="Comic Sans MS" panose="030F0702030302020204" pitchFamily="66" charset="0"/>
              </a:rPr>
              <a:t>BUT dehydration synthesis removes 2 water molecules (H</a:t>
            </a:r>
            <a:r>
              <a:rPr lang="en-US" altLang="en-US" baseline="-25000" dirty="0">
                <a:latin typeface="Comic Sans MS" panose="030F0702030302020204" pitchFamily="66" charset="0"/>
              </a:rPr>
              <a:t>2</a:t>
            </a:r>
            <a:r>
              <a:rPr lang="en-US" altLang="en-US" dirty="0">
                <a:latin typeface="Comic Sans MS" panose="030F0702030302020204" pitchFamily="66" charset="0"/>
              </a:rPr>
              <a:t>O)</a:t>
            </a:r>
          </a:p>
          <a:p>
            <a:pPr marL="0" indent="0">
              <a:buFont typeface="Arial" panose="020B0604020202020204" pitchFamily="34" charset="0"/>
              <a:buNone/>
            </a:pPr>
            <a:r>
              <a:rPr lang="en-US" altLang="en-US" dirty="0">
                <a:latin typeface="Comic Sans MS" panose="030F0702030302020204" pitchFamily="66" charset="0"/>
              </a:rPr>
              <a:t>Minus 4 H’s and 2 O’s</a:t>
            </a:r>
          </a:p>
          <a:p>
            <a:pPr marL="0" indent="0">
              <a:buFont typeface="Arial" panose="020B0604020202020204" pitchFamily="34" charset="0"/>
              <a:buNone/>
            </a:pPr>
            <a:endParaRPr lang="en-US" altLang="en-US" dirty="0"/>
          </a:p>
        </p:txBody>
      </p:sp>
      <p:pic>
        <p:nvPicPr>
          <p:cNvPr id="3075" name="Picture 2" descr="http://www.thisisitstores.co.uk/media/catalog/product/4/4/442916_1.jpg">
            <a:extLst>
              <a:ext uri="{FF2B5EF4-FFF2-40B4-BE49-F238E27FC236}">
                <a16:creationId xmlns:a16="http://schemas.microsoft.com/office/drawing/2014/main" id="{60C89C79-E90F-4867-B4F7-9ADF04AD7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383" t="43007" r="8202" b="42123"/>
          <a:stretch>
            <a:fillRect/>
          </a:stretch>
        </p:blipFill>
        <p:spPr bwMode="auto">
          <a:xfrm>
            <a:off x="996950" y="2362200"/>
            <a:ext cx="69230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a:extLst>
              <a:ext uri="{FF2B5EF4-FFF2-40B4-BE49-F238E27FC236}">
                <a16:creationId xmlns:a16="http://schemas.microsoft.com/office/drawing/2014/main" id="{5ED58720-FC9E-49BC-9AEA-2B873030FFA4}"/>
              </a:ext>
            </a:extLst>
          </p:cNvPr>
          <p:cNvSpPr>
            <a:spLocks noChangeArrowheads="1"/>
          </p:cNvSpPr>
          <p:nvPr/>
        </p:nvSpPr>
        <p:spPr bwMode="auto">
          <a:xfrm>
            <a:off x="2870200" y="-11113"/>
            <a:ext cx="6197600"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dirty="0">
                <a:solidFill>
                  <a:srgbClr val="FF0066"/>
                </a:solidFill>
              </a:rPr>
              <a:t>http://www.thisisitstores.co.uk/media/catalog/product/4/4/442916_1.jpg</a:t>
            </a:r>
          </a:p>
          <a:p>
            <a:pPr>
              <a:spcBef>
                <a:spcPct val="0"/>
              </a:spcBef>
              <a:buFontTx/>
              <a:buNone/>
            </a:pPr>
            <a:r>
              <a:rPr lang="en-US" altLang="en-US" sz="1000" dirty="0">
                <a:solidFill>
                  <a:srgbClr val="FF0066"/>
                </a:solidFill>
              </a:rPr>
              <a:t>http://www.clipartkid.com/images/648/water-drop-images-cliparts-co-aCb6i1-clipart.png</a:t>
            </a:r>
          </a:p>
        </p:txBody>
      </p:sp>
      <p:pic>
        <p:nvPicPr>
          <p:cNvPr id="3077" name="Picture 4" descr="http://www.clipartkid.com/images/648/water-drop-images-cliparts-co-aCb6i1-clipart.png">
            <a:extLst>
              <a:ext uri="{FF2B5EF4-FFF2-40B4-BE49-F238E27FC236}">
                <a16:creationId xmlns:a16="http://schemas.microsoft.com/office/drawing/2014/main" id="{C9E5A8AE-0373-402A-BB7E-1435E295C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200" y="3595688"/>
            <a:ext cx="6080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descr="http://www.clipartkid.com/images/648/water-drop-images-cliparts-co-aCb6i1-clipart.png">
            <a:extLst>
              <a:ext uri="{FF2B5EF4-FFF2-40B4-BE49-F238E27FC236}">
                <a16:creationId xmlns:a16="http://schemas.microsoft.com/office/drawing/2014/main" id="{69236586-80F1-4DE2-B851-097541E55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838" y="3595688"/>
            <a:ext cx="6080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Box 4">
            <a:extLst>
              <a:ext uri="{FF2B5EF4-FFF2-40B4-BE49-F238E27FC236}">
                <a16:creationId xmlns:a16="http://schemas.microsoft.com/office/drawing/2014/main" id="{E585E77E-9E51-44C5-BB27-20FDD22724E2}"/>
              </a:ext>
            </a:extLst>
          </p:cNvPr>
          <p:cNvSpPr txBox="1">
            <a:spLocks noChangeArrowheads="1"/>
          </p:cNvSpPr>
          <p:nvPr/>
        </p:nvSpPr>
        <p:spPr bwMode="auto">
          <a:xfrm>
            <a:off x="1379538" y="1905000"/>
            <a:ext cx="149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C</a:t>
            </a:r>
            <a:r>
              <a:rPr lang="en-US" altLang="en-US" baseline="-25000" dirty="0"/>
              <a:t>6</a:t>
            </a:r>
            <a:r>
              <a:rPr lang="en-US" altLang="en-US" dirty="0"/>
              <a:t>H</a:t>
            </a:r>
            <a:r>
              <a:rPr lang="en-US" altLang="en-US" baseline="-25000" dirty="0"/>
              <a:t>12</a:t>
            </a:r>
            <a:r>
              <a:rPr lang="en-US" altLang="en-US" dirty="0"/>
              <a:t>O</a:t>
            </a:r>
            <a:r>
              <a:rPr lang="en-US" altLang="en-US" baseline="-25000" dirty="0"/>
              <a:t>6</a:t>
            </a:r>
          </a:p>
        </p:txBody>
      </p:sp>
      <p:sp>
        <p:nvSpPr>
          <p:cNvPr id="3080" name="Rectangle 5">
            <a:extLst>
              <a:ext uri="{FF2B5EF4-FFF2-40B4-BE49-F238E27FC236}">
                <a16:creationId xmlns:a16="http://schemas.microsoft.com/office/drawing/2014/main" id="{29929A4D-625B-403F-8B1C-9B18D183E6E8}"/>
              </a:ext>
            </a:extLst>
          </p:cNvPr>
          <p:cNvSpPr>
            <a:spLocks noChangeArrowheads="1"/>
          </p:cNvSpPr>
          <p:nvPr/>
        </p:nvSpPr>
        <p:spPr bwMode="auto">
          <a:xfrm>
            <a:off x="3500438" y="1920875"/>
            <a:ext cx="14906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C</a:t>
            </a:r>
            <a:r>
              <a:rPr lang="en-US" altLang="en-US" baseline="-25000" dirty="0"/>
              <a:t>6</a:t>
            </a:r>
            <a:r>
              <a:rPr lang="en-US" altLang="en-US" dirty="0"/>
              <a:t>H</a:t>
            </a:r>
            <a:r>
              <a:rPr lang="en-US" altLang="en-US" baseline="-25000" dirty="0"/>
              <a:t>12</a:t>
            </a:r>
            <a:r>
              <a:rPr lang="en-US" altLang="en-US" dirty="0"/>
              <a:t>O</a:t>
            </a:r>
            <a:r>
              <a:rPr lang="en-US" altLang="en-US" baseline="-25000" dirty="0"/>
              <a:t>6</a:t>
            </a:r>
          </a:p>
        </p:txBody>
      </p:sp>
      <p:sp>
        <p:nvSpPr>
          <p:cNvPr id="3081" name="Rectangle 7">
            <a:extLst>
              <a:ext uri="{FF2B5EF4-FFF2-40B4-BE49-F238E27FC236}">
                <a16:creationId xmlns:a16="http://schemas.microsoft.com/office/drawing/2014/main" id="{72595E13-3507-4FCC-BC25-7DF93DD422B5}"/>
              </a:ext>
            </a:extLst>
          </p:cNvPr>
          <p:cNvSpPr>
            <a:spLocks noChangeArrowheads="1"/>
          </p:cNvSpPr>
          <p:nvPr/>
        </p:nvSpPr>
        <p:spPr bwMode="auto">
          <a:xfrm>
            <a:off x="5784850" y="1905000"/>
            <a:ext cx="1490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C</a:t>
            </a:r>
            <a:r>
              <a:rPr lang="en-US" altLang="en-US" baseline="-25000" dirty="0"/>
              <a:t>6</a:t>
            </a:r>
            <a:r>
              <a:rPr lang="en-US" altLang="en-US" dirty="0"/>
              <a:t>H</a:t>
            </a:r>
            <a:r>
              <a:rPr lang="en-US" altLang="en-US" baseline="-25000" dirty="0"/>
              <a:t>12</a:t>
            </a:r>
            <a:r>
              <a:rPr lang="en-US" altLang="en-US" dirty="0"/>
              <a:t>O</a:t>
            </a:r>
            <a:r>
              <a:rPr lang="en-US" altLang="en-US" baseline="-25000" dirty="0"/>
              <a:t>6</a:t>
            </a:r>
          </a:p>
        </p:txBody>
      </p:sp>
      <p:sp>
        <p:nvSpPr>
          <p:cNvPr id="3082" name="Rectangle 8">
            <a:extLst>
              <a:ext uri="{FF2B5EF4-FFF2-40B4-BE49-F238E27FC236}">
                <a16:creationId xmlns:a16="http://schemas.microsoft.com/office/drawing/2014/main" id="{401F04E5-4855-433E-9590-E2731F0E7218}"/>
              </a:ext>
            </a:extLst>
          </p:cNvPr>
          <p:cNvSpPr>
            <a:spLocks noChangeArrowheads="1"/>
          </p:cNvSpPr>
          <p:nvPr/>
        </p:nvSpPr>
        <p:spPr bwMode="auto">
          <a:xfrm>
            <a:off x="5565776" y="5309583"/>
            <a:ext cx="2354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400" dirty="0">
                <a:solidFill>
                  <a:srgbClr val="FF0000"/>
                </a:solidFill>
              </a:rPr>
              <a:t>C</a:t>
            </a:r>
            <a:r>
              <a:rPr lang="en-US" altLang="en-US" sz="4400" baseline="-25000" dirty="0">
                <a:solidFill>
                  <a:srgbClr val="FF0000"/>
                </a:solidFill>
              </a:rPr>
              <a:t>18</a:t>
            </a:r>
            <a:r>
              <a:rPr lang="en-US" altLang="en-US" sz="4400" dirty="0">
                <a:solidFill>
                  <a:srgbClr val="FF0000"/>
                </a:solidFill>
              </a:rPr>
              <a:t>H</a:t>
            </a:r>
            <a:r>
              <a:rPr lang="en-US" altLang="en-US" sz="4400" baseline="-25000" dirty="0">
                <a:solidFill>
                  <a:srgbClr val="FF0000"/>
                </a:solidFill>
              </a:rPr>
              <a:t>32</a:t>
            </a:r>
            <a:r>
              <a:rPr lang="en-US" altLang="en-US" sz="4400" dirty="0">
                <a:solidFill>
                  <a:srgbClr val="FF0000"/>
                </a:solidFill>
              </a:rPr>
              <a:t>O</a:t>
            </a:r>
            <a:r>
              <a:rPr lang="en-US" altLang="en-US" sz="4400" baseline="-25000" dirty="0">
                <a:solidFill>
                  <a:srgbClr val="FF0000"/>
                </a:solidFill>
              </a:rPr>
              <a:t>16</a:t>
            </a:r>
          </a:p>
        </p:txBody>
      </p:sp>
      <p:sp>
        <p:nvSpPr>
          <p:cNvPr id="2" name="Rectangle 1">
            <a:extLst>
              <a:ext uri="{FF2B5EF4-FFF2-40B4-BE49-F238E27FC236}">
                <a16:creationId xmlns:a16="http://schemas.microsoft.com/office/drawing/2014/main" id="{C2D2C91C-97CE-4853-8B48-85E1F9769433}"/>
              </a:ext>
            </a:extLst>
          </p:cNvPr>
          <p:cNvSpPr/>
          <p:nvPr/>
        </p:nvSpPr>
        <p:spPr>
          <a:xfrm>
            <a:off x="1752600" y="713452"/>
            <a:ext cx="5993949" cy="1118255"/>
          </a:xfrm>
          <a:prstGeom prst="rect">
            <a:avLst/>
          </a:prstGeom>
        </p:spPr>
        <p:txBody>
          <a:bodyPr wrap="none">
            <a:spAutoFit/>
          </a:bodyPr>
          <a:lstStyle/>
          <a:p>
            <a:r>
              <a:rPr lang="en-US" altLang="en-US" dirty="0"/>
              <a:t>3 X C</a:t>
            </a:r>
            <a:r>
              <a:rPr lang="en-US" altLang="en-US" baseline="-25000" dirty="0"/>
              <a:t>6</a:t>
            </a:r>
            <a:r>
              <a:rPr lang="en-US" altLang="en-US" dirty="0"/>
              <a:t>H</a:t>
            </a:r>
            <a:r>
              <a:rPr lang="en-US" altLang="en-US" baseline="-25000" dirty="0"/>
              <a:t>12</a:t>
            </a:r>
            <a:r>
              <a:rPr lang="en-US" altLang="en-US" dirty="0"/>
              <a:t>O</a:t>
            </a:r>
            <a:r>
              <a:rPr lang="en-US" altLang="en-US" baseline="-25000" dirty="0"/>
              <a:t>6  </a:t>
            </a:r>
            <a:r>
              <a:rPr lang="en-US" altLang="en-US" dirty="0"/>
              <a:t>=</a:t>
            </a:r>
            <a:r>
              <a:rPr lang="en-US" altLang="en-US" baseline="-25000" dirty="0"/>
              <a:t>  </a:t>
            </a:r>
            <a:r>
              <a:rPr lang="en-US" altLang="en-US" dirty="0"/>
              <a:t>C</a:t>
            </a:r>
            <a:r>
              <a:rPr lang="en-US" altLang="en-US" baseline="-25000" dirty="0"/>
              <a:t>18</a:t>
            </a:r>
            <a:r>
              <a:rPr lang="en-US" altLang="en-US" dirty="0"/>
              <a:t>H</a:t>
            </a:r>
            <a:r>
              <a:rPr lang="en-US" altLang="en-US" baseline="-25000" dirty="0"/>
              <a:t>36</a:t>
            </a:r>
            <a:r>
              <a:rPr lang="en-US" altLang="en-US" dirty="0"/>
              <a:t>O</a:t>
            </a:r>
            <a:r>
              <a:rPr lang="en-US" altLang="en-US" baseline="-25000" dirty="0"/>
              <a:t>18</a:t>
            </a:r>
          </a:p>
          <a:p>
            <a:endParaRPr lang="en-US" altLang="en-US" baseline="-25000" dirty="0"/>
          </a:p>
        </p:txBody>
      </p:sp>
      <p:sp>
        <p:nvSpPr>
          <p:cNvPr id="4" name="Rectangle 3">
            <a:extLst>
              <a:ext uri="{FF2B5EF4-FFF2-40B4-BE49-F238E27FC236}">
                <a16:creationId xmlns:a16="http://schemas.microsoft.com/office/drawing/2014/main" id="{73B9FEA9-649C-47C2-A66B-DE3EFA913967}"/>
              </a:ext>
            </a:extLst>
          </p:cNvPr>
          <p:cNvSpPr/>
          <p:nvPr/>
        </p:nvSpPr>
        <p:spPr>
          <a:xfrm>
            <a:off x="71437" y="6168420"/>
            <a:ext cx="6503703" cy="600164"/>
          </a:xfrm>
          <a:prstGeom prst="rect">
            <a:avLst/>
          </a:prstGeom>
        </p:spPr>
        <p:txBody>
          <a:bodyPr wrap="none">
            <a:spAutoFit/>
          </a:bodyPr>
          <a:lstStyle/>
          <a:p>
            <a:r>
              <a:rPr lang="en-US" sz="1100" dirty="0">
                <a:latin typeface="+mn-lt"/>
              </a:rPr>
              <a:t>ESSENTIAL KNOWLEDGE</a:t>
            </a:r>
            <a:br>
              <a:rPr lang="en-US" sz="1100" dirty="0">
                <a:latin typeface="+mn-lt"/>
              </a:rPr>
            </a:br>
            <a:r>
              <a:rPr lang="en-US" sz="1100" dirty="0">
                <a:latin typeface="+mn-lt"/>
              </a:rPr>
              <a:t>SYI 1.B.1 Hydrolysis and dehydration synthesis are used to cleave and form covalent bonds between monomers</a:t>
            </a:r>
          </a:p>
          <a:p>
            <a:r>
              <a:rPr lang="en-US" sz="1100" dirty="0"/>
              <a:t>SP 1C Explain biological concepts, processes, and/or models in applied contexts</a:t>
            </a:r>
          </a:p>
        </p:txBody>
      </p:sp>
    </p:spTree>
    <p:extLst>
      <p:ext uri="{BB962C8B-B14F-4D97-AF65-F5344CB8AC3E}">
        <p14:creationId xmlns:p14="http://schemas.microsoft.com/office/powerpoint/2010/main" val="269213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p:bldP spid="4"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33122" name="Picture 2">
            <a:extLst>
              <a:ext uri="{FF2B5EF4-FFF2-40B4-BE49-F238E27FC236}">
                <a16:creationId xmlns:a16="http://schemas.microsoft.com/office/drawing/2014/main" id="{EDA93BF6-B059-4809-83A4-512492B620A3}"/>
              </a:ext>
            </a:extLst>
          </p:cNvPr>
          <p:cNvPicPr>
            <a:picLocks noChangeAspect="1"/>
          </p:cNvPicPr>
          <p:nvPr/>
        </p:nvPicPr>
        <p:blipFill>
          <a:blip r:embed="rId2">
            <a:extLst>
              <a:ext uri="{28A0092B-C50C-407E-A947-70E740481C1C}">
                <a14:useLocalDpi xmlns:a14="http://schemas.microsoft.com/office/drawing/2010/main" val="0"/>
              </a:ext>
            </a:extLst>
          </a:blip>
          <a:srcRect l="13808" b="2979"/>
          <a:stretch>
            <a:fillRect/>
          </a:stretch>
        </p:blipFill>
        <p:spPr bwMode="auto">
          <a:xfrm>
            <a:off x="26988" y="42863"/>
            <a:ext cx="4394200"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Box 3">
            <a:extLst>
              <a:ext uri="{FF2B5EF4-FFF2-40B4-BE49-F238E27FC236}">
                <a16:creationId xmlns:a16="http://schemas.microsoft.com/office/drawing/2014/main" id="{DA8E8A0B-59B8-4544-9CAD-AF0CAAE1ECF9}"/>
              </a:ext>
            </a:extLst>
          </p:cNvPr>
          <p:cNvSpPr txBox="1">
            <a:spLocks noChangeArrowheads="1"/>
          </p:cNvSpPr>
          <p:nvPr/>
        </p:nvSpPr>
        <p:spPr bwMode="auto">
          <a:xfrm>
            <a:off x="4484688" y="304800"/>
            <a:ext cx="446789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latin typeface="Comic Sans MS" panose="030F0702030302020204" pitchFamily="66" charset="0"/>
              </a:rPr>
              <a:t>Mutations can change the</a:t>
            </a:r>
            <a:br>
              <a:rPr lang="en-US" altLang="en-US" sz="2800" dirty="0">
                <a:latin typeface="Comic Sans MS" panose="030F0702030302020204" pitchFamily="66" charset="0"/>
              </a:rPr>
            </a:br>
            <a:r>
              <a:rPr lang="en-US" altLang="en-US" sz="2800" dirty="0">
                <a:latin typeface="Comic Sans MS" panose="030F0702030302020204" pitchFamily="66" charset="0"/>
              </a:rPr>
              <a:t>amino acid sequence in a </a:t>
            </a:r>
            <a:br>
              <a:rPr lang="en-US" altLang="en-US" sz="2800" dirty="0">
                <a:latin typeface="Comic Sans MS" panose="030F0702030302020204" pitchFamily="66" charset="0"/>
              </a:rPr>
            </a:br>
            <a:r>
              <a:rPr lang="en-US" altLang="en-US" sz="2800" dirty="0">
                <a:latin typeface="Comic Sans MS" panose="030F0702030302020204" pitchFamily="66" charset="0"/>
              </a:rPr>
              <a:t>protein. PREDICT how</a:t>
            </a:r>
            <a:br>
              <a:rPr lang="en-US" altLang="en-US" sz="2800" dirty="0">
                <a:latin typeface="Comic Sans MS" panose="030F0702030302020204" pitchFamily="66" charset="0"/>
              </a:rPr>
            </a:br>
            <a:r>
              <a:rPr lang="en-US" altLang="en-US" sz="2800" dirty="0">
                <a:latin typeface="Comic Sans MS" panose="030F0702030302020204" pitchFamily="66" charset="0"/>
              </a:rPr>
              <a:t>replacing cysteine with </a:t>
            </a:r>
            <a:br>
              <a:rPr lang="en-US" altLang="en-US" sz="2800" dirty="0">
                <a:latin typeface="Comic Sans MS" panose="030F0702030302020204" pitchFamily="66" charset="0"/>
              </a:rPr>
            </a:br>
            <a:r>
              <a:rPr lang="en-US" altLang="en-US" sz="2800" dirty="0">
                <a:latin typeface="Comic Sans MS" panose="030F0702030302020204" pitchFamily="66" charset="0"/>
              </a:rPr>
              <a:t>serine might affect the</a:t>
            </a:r>
            <a:br>
              <a:rPr lang="en-US" altLang="en-US" sz="2800" dirty="0">
                <a:latin typeface="Comic Sans MS" panose="030F0702030302020204" pitchFamily="66" charset="0"/>
              </a:rPr>
            </a:br>
            <a:r>
              <a:rPr lang="en-US" altLang="en-US" sz="2800" dirty="0">
                <a:latin typeface="Comic Sans MS" panose="030F0702030302020204" pitchFamily="66" charset="0"/>
              </a:rPr>
              <a:t>tertiary structure</a:t>
            </a:r>
            <a:br>
              <a:rPr lang="en-US" altLang="en-US" sz="2800" dirty="0">
                <a:latin typeface="Comic Sans MS" panose="030F0702030302020204" pitchFamily="66" charset="0"/>
              </a:rPr>
            </a:br>
            <a:r>
              <a:rPr lang="en-US" altLang="en-US" sz="2800" dirty="0">
                <a:latin typeface="Comic Sans MS" panose="030F0702030302020204" pitchFamily="66" charset="0"/>
              </a:rPr>
              <a:t>of a protein?</a:t>
            </a:r>
          </a:p>
        </p:txBody>
      </p:sp>
      <p:sp>
        <p:nvSpPr>
          <p:cNvPr id="133125" name="Rectangle 6">
            <a:extLst>
              <a:ext uri="{FF2B5EF4-FFF2-40B4-BE49-F238E27FC236}">
                <a16:creationId xmlns:a16="http://schemas.microsoft.com/office/drawing/2014/main" id="{E5031E5F-EF6E-4857-843E-95E26665D06D}"/>
              </a:ext>
            </a:extLst>
          </p:cNvPr>
          <p:cNvSpPr>
            <a:spLocks noChangeArrowheads="1"/>
          </p:cNvSpPr>
          <p:nvPr/>
        </p:nvSpPr>
        <p:spPr bwMode="auto">
          <a:xfrm>
            <a:off x="4551363" y="9525"/>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Arial" panose="020B0604020202020204" pitchFamily="34" charset="0"/>
                <a:cs typeface="Arial" panose="020B0604020202020204" pitchFamily="34" charset="0"/>
              </a:rPr>
              <a:t>Image from: http://bio100.class.uic.edu/lectures/aminoacids01.jpg</a:t>
            </a:r>
          </a:p>
        </p:txBody>
      </p:sp>
      <p:sp>
        <p:nvSpPr>
          <p:cNvPr id="133127" name="Rectangle 1">
            <a:extLst>
              <a:ext uri="{FF2B5EF4-FFF2-40B4-BE49-F238E27FC236}">
                <a16:creationId xmlns:a16="http://schemas.microsoft.com/office/drawing/2014/main" id="{5DCD2564-871A-473F-A959-19633A418346}"/>
              </a:ext>
            </a:extLst>
          </p:cNvPr>
          <p:cNvSpPr>
            <a:spLocks noChangeArrowheads="1"/>
          </p:cNvSpPr>
          <p:nvPr/>
        </p:nvSpPr>
        <p:spPr bwMode="auto">
          <a:xfrm>
            <a:off x="9907588" y="180975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0070C0"/>
                </a:solidFill>
                <a:latin typeface="Comic Sans MS" panose="030F0702030302020204" pitchFamily="66" charset="0"/>
              </a:rPr>
              <a:t>.</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33122" name="Picture 2">
            <a:extLst>
              <a:ext uri="{FF2B5EF4-FFF2-40B4-BE49-F238E27FC236}">
                <a16:creationId xmlns:a16="http://schemas.microsoft.com/office/drawing/2014/main" id="{EDA93BF6-B059-4809-83A4-512492B620A3}"/>
              </a:ext>
            </a:extLst>
          </p:cNvPr>
          <p:cNvPicPr>
            <a:picLocks noChangeAspect="1"/>
          </p:cNvPicPr>
          <p:nvPr/>
        </p:nvPicPr>
        <p:blipFill>
          <a:blip r:embed="rId2">
            <a:extLst>
              <a:ext uri="{28A0092B-C50C-407E-A947-70E740481C1C}">
                <a14:useLocalDpi xmlns:a14="http://schemas.microsoft.com/office/drawing/2010/main" val="0"/>
              </a:ext>
            </a:extLst>
          </a:blip>
          <a:srcRect l="13808" b="2979"/>
          <a:stretch>
            <a:fillRect/>
          </a:stretch>
        </p:blipFill>
        <p:spPr bwMode="auto">
          <a:xfrm>
            <a:off x="26988" y="42863"/>
            <a:ext cx="4394200"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99E0DE0-73DD-44BD-8888-3022B1B32167}"/>
              </a:ext>
            </a:extLst>
          </p:cNvPr>
          <p:cNvSpPr txBox="1">
            <a:spLocks noChangeArrowheads="1"/>
          </p:cNvSpPr>
          <p:nvPr/>
        </p:nvSpPr>
        <p:spPr bwMode="auto">
          <a:xfrm>
            <a:off x="4532502" y="483810"/>
            <a:ext cx="4572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0070C0"/>
                </a:solidFill>
                <a:latin typeface="Comic Sans MS" panose="030F0702030302020204" pitchFamily="66" charset="0"/>
              </a:rPr>
              <a:t>Interactions between side chain amino acid result in the folding of proteins and their ultimate overall 3D shape.</a:t>
            </a:r>
          </a:p>
          <a:p>
            <a:pPr eaLnBrk="1" hangingPunct="1">
              <a:spcBef>
                <a:spcPct val="0"/>
              </a:spcBef>
              <a:buFontTx/>
              <a:buNone/>
            </a:pPr>
            <a:endParaRPr lang="en-US" altLang="en-US" sz="1800" dirty="0">
              <a:solidFill>
                <a:srgbClr val="0070C0"/>
              </a:solidFill>
              <a:latin typeface="Comic Sans MS" panose="030F0702030302020204" pitchFamily="66" charset="0"/>
            </a:endParaRPr>
          </a:p>
          <a:p>
            <a:pPr eaLnBrk="1" hangingPunct="1">
              <a:spcBef>
                <a:spcPct val="0"/>
              </a:spcBef>
              <a:buFontTx/>
              <a:buNone/>
            </a:pPr>
            <a:r>
              <a:rPr lang="en-US" altLang="en-US" sz="1800" dirty="0">
                <a:solidFill>
                  <a:srgbClr val="0070C0"/>
                </a:solidFill>
                <a:latin typeface="Comic Sans MS" panose="030F0702030302020204" pitchFamily="66" charset="0"/>
              </a:rPr>
              <a:t>Although cysteine and serine have similar polar R groups, cysteine can make a disulfide bridge with another cysteine in the amino acid chain which helps stabilize its</a:t>
            </a:r>
          </a:p>
          <a:p>
            <a:pPr eaLnBrk="1" hangingPunct="1">
              <a:spcBef>
                <a:spcPct val="0"/>
              </a:spcBef>
              <a:buFontTx/>
              <a:buNone/>
            </a:pPr>
            <a:r>
              <a:rPr lang="en-US" altLang="en-US" sz="1800" dirty="0">
                <a:solidFill>
                  <a:srgbClr val="0070C0"/>
                </a:solidFill>
                <a:latin typeface="Comic Sans MS" panose="030F0702030302020204" pitchFamily="66" charset="0"/>
              </a:rPr>
              <a:t>3 structure. </a:t>
            </a:r>
          </a:p>
          <a:p>
            <a:pPr eaLnBrk="1" hangingPunct="1">
              <a:spcBef>
                <a:spcPct val="0"/>
              </a:spcBef>
              <a:buFontTx/>
              <a:buNone/>
            </a:pPr>
            <a:endParaRPr lang="en-US" altLang="en-US" sz="1800" dirty="0">
              <a:solidFill>
                <a:srgbClr val="0070C0"/>
              </a:solidFill>
              <a:latin typeface="Comic Sans MS" panose="030F0702030302020204" pitchFamily="66" charset="0"/>
            </a:endParaRPr>
          </a:p>
          <a:p>
            <a:pPr eaLnBrk="1" hangingPunct="1">
              <a:spcBef>
                <a:spcPct val="0"/>
              </a:spcBef>
              <a:buFontTx/>
              <a:buNone/>
            </a:pPr>
            <a:r>
              <a:rPr lang="en-US" altLang="en-US" sz="1800" dirty="0">
                <a:solidFill>
                  <a:srgbClr val="0070C0"/>
                </a:solidFill>
                <a:latin typeface="Comic Sans MS" panose="030F0702030302020204" pitchFamily="66" charset="0"/>
              </a:rPr>
              <a:t>This mutation would impact the protein’s 3D shape by resulting in a cysteine bond not forming which could impact the stability of the protein. </a:t>
            </a:r>
          </a:p>
        </p:txBody>
      </p:sp>
      <p:sp>
        <p:nvSpPr>
          <p:cNvPr id="133125" name="Rectangle 6">
            <a:extLst>
              <a:ext uri="{FF2B5EF4-FFF2-40B4-BE49-F238E27FC236}">
                <a16:creationId xmlns:a16="http://schemas.microsoft.com/office/drawing/2014/main" id="{E5031E5F-EF6E-4857-843E-95E26665D06D}"/>
              </a:ext>
            </a:extLst>
          </p:cNvPr>
          <p:cNvSpPr>
            <a:spLocks noChangeArrowheads="1"/>
          </p:cNvSpPr>
          <p:nvPr/>
        </p:nvSpPr>
        <p:spPr bwMode="auto">
          <a:xfrm>
            <a:off x="4371181" y="9525"/>
            <a:ext cx="49736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1000" dirty="0">
                <a:latin typeface="Arial" panose="020B0604020202020204" pitchFamily="34" charset="0"/>
                <a:cs typeface="Arial" panose="020B0604020202020204" pitchFamily="34" charset="0"/>
              </a:rPr>
              <a:t>Image from: http://bio100.class.uic.edu/lectures/aminoacids01.jpg</a:t>
            </a:r>
            <a:br>
              <a:rPr lang="en-US" altLang="en-US" sz="1000" dirty="0">
                <a:latin typeface="Arial" panose="020B0604020202020204" pitchFamily="34" charset="0"/>
                <a:cs typeface="Arial" panose="020B0604020202020204" pitchFamily="34" charset="0"/>
              </a:rPr>
            </a:br>
            <a:endParaRPr lang="en-US" altLang="en-US" sz="1000" dirty="0">
              <a:latin typeface="Arial" panose="020B0604020202020204" pitchFamily="34" charset="0"/>
              <a:cs typeface="Arial" panose="020B0604020202020204" pitchFamily="34" charset="0"/>
            </a:endParaRPr>
          </a:p>
        </p:txBody>
      </p:sp>
      <p:sp>
        <p:nvSpPr>
          <p:cNvPr id="133127" name="Rectangle 1">
            <a:extLst>
              <a:ext uri="{FF2B5EF4-FFF2-40B4-BE49-F238E27FC236}">
                <a16:creationId xmlns:a16="http://schemas.microsoft.com/office/drawing/2014/main" id="{5DCD2564-871A-473F-A959-19633A418346}"/>
              </a:ext>
            </a:extLst>
          </p:cNvPr>
          <p:cNvSpPr>
            <a:spLocks noChangeArrowheads="1"/>
          </p:cNvSpPr>
          <p:nvPr/>
        </p:nvSpPr>
        <p:spPr bwMode="auto">
          <a:xfrm>
            <a:off x="9907588" y="180975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0070C0"/>
                </a:solidFill>
                <a:latin typeface="Comic Sans MS" panose="030F0702030302020204" pitchFamily="66" charset="0"/>
              </a:rPr>
              <a:t>.</a:t>
            </a:r>
          </a:p>
        </p:txBody>
      </p:sp>
      <p:sp>
        <p:nvSpPr>
          <p:cNvPr id="133126" name="Rectangle 9">
            <a:extLst>
              <a:ext uri="{FF2B5EF4-FFF2-40B4-BE49-F238E27FC236}">
                <a16:creationId xmlns:a16="http://schemas.microsoft.com/office/drawing/2014/main" id="{6FF653D1-D9FF-4836-A5F6-F012D6B61CD7}"/>
              </a:ext>
            </a:extLst>
          </p:cNvPr>
          <p:cNvSpPr>
            <a:spLocks noChangeArrowheads="1"/>
          </p:cNvSpPr>
          <p:nvPr/>
        </p:nvSpPr>
        <p:spPr bwMode="auto">
          <a:xfrm>
            <a:off x="0" y="5758946"/>
            <a:ext cx="922020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900" b="1" dirty="0">
                <a:latin typeface="Calibri" panose="020F0502020204030204" pitchFamily="34" charset="0"/>
                <a:cs typeface="Arial" panose="020B0604020202020204" pitchFamily="34" charset="0"/>
              </a:rPr>
              <a:t>SP 1.C Explain biological concepts, processes, and/or models in applied contexts </a:t>
            </a:r>
          </a:p>
          <a:p>
            <a:pPr eaLnBrk="1" hangingPunct="1">
              <a:spcBef>
                <a:spcPct val="0"/>
              </a:spcBef>
              <a:buNone/>
            </a:pPr>
            <a:r>
              <a:rPr lang="en-US" altLang="en-US" sz="900" b="1" dirty="0">
                <a:latin typeface="Calibri" panose="020F0502020204030204" pitchFamily="34" charset="0"/>
                <a:cs typeface="Arial" panose="020B0604020202020204" pitchFamily="34" charset="0"/>
              </a:rPr>
              <a:t>SP 6 E Predict the causes or effects of a change in or disruption to, one or more components in a biological system bases on a) Biological concepts or processes</a:t>
            </a:r>
            <a:endParaRPr lang="en-US" altLang="en-US" sz="900" dirty="0">
              <a:latin typeface="Calibri" panose="020F0502020204030204" pitchFamily="34" charset="0"/>
              <a:cs typeface="Arial" panose="020B0604020202020204" pitchFamily="34" charset="0"/>
            </a:endParaRPr>
          </a:p>
          <a:p>
            <a:pPr eaLnBrk="1" hangingPunct="1">
              <a:spcBef>
                <a:spcPct val="0"/>
              </a:spcBef>
              <a:buNone/>
            </a:pPr>
            <a:r>
              <a:rPr lang="en-US" altLang="en-US" sz="900" b="1" i="1" dirty="0">
                <a:latin typeface="Calibri" panose="020F0502020204030204" pitchFamily="34" charset="0"/>
                <a:cs typeface="Arial" panose="020B0604020202020204" pitchFamily="34" charset="0"/>
              </a:rPr>
              <a:t>SY</a:t>
            </a:r>
            <a:r>
              <a:rPr lang="en-US" altLang="en-US" sz="900" i="1" dirty="0">
                <a:latin typeface="Arial" panose="020B0604020202020204" pitchFamily="34" charset="0"/>
                <a:cs typeface="Arial" panose="020B0604020202020204" pitchFamily="34" charset="0"/>
              </a:rPr>
              <a:t>1 B. 2 </a:t>
            </a:r>
            <a:r>
              <a:rPr lang="en-US" sz="900" dirty="0"/>
              <a:t>b. In proteins, the specific order of amino acids in a polypeptide (primary structure) determines the overall shape of the protein. Amino acids have directionality, with an amino (NH2) </a:t>
            </a:r>
            <a:br>
              <a:rPr lang="en-US" sz="900" dirty="0"/>
            </a:br>
            <a:r>
              <a:rPr lang="en-US" sz="900" dirty="0"/>
              <a:t>    terminus and a carboxyl (COOH) terminus. The R group of an amino acid can be categorized by chemical properties (hydrophobic, hydrophilic, or ionic), and the interactions of these R groups </a:t>
            </a:r>
            <a:br>
              <a:rPr lang="en-US" sz="900" dirty="0"/>
            </a:br>
            <a:r>
              <a:rPr lang="en-US" sz="900" dirty="0"/>
              <a:t>     determine structure and function of that region of the protein</a:t>
            </a:r>
          </a:p>
          <a:p>
            <a:pPr eaLnBrk="1" hangingPunct="1">
              <a:spcBef>
                <a:spcPct val="0"/>
              </a:spcBef>
              <a:buNone/>
            </a:pPr>
            <a:r>
              <a:rPr lang="en-US" altLang="en-US" sz="900" i="1" dirty="0">
                <a:latin typeface="Arial" panose="020B0604020202020204" pitchFamily="34" charset="0"/>
                <a:cs typeface="Arial" panose="020B0604020202020204" pitchFamily="34" charset="0"/>
              </a:rPr>
              <a:t>SYI 1. C </a:t>
            </a:r>
            <a:r>
              <a:rPr lang="en-US" sz="900" dirty="0"/>
              <a:t>Explain how a change in the subunits of a polymer may lead to changes in structure or function of the macromolecule.</a:t>
            </a:r>
          </a:p>
          <a:p>
            <a:pPr>
              <a:buNone/>
            </a:pPr>
            <a:r>
              <a:rPr lang="en-US" sz="900" dirty="0"/>
              <a:t>SP 6 E. Predict the causes or effects of a change in or disruption to, one or more components in a biological system based on   b. A visual representation of a biological concept, process, or model.</a:t>
            </a:r>
          </a:p>
        </p:txBody>
      </p:sp>
    </p:spTree>
    <p:extLst>
      <p:ext uri="{BB962C8B-B14F-4D97-AF65-F5344CB8AC3E}">
        <p14:creationId xmlns:p14="http://schemas.microsoft.com/office/powerpoint/2010/main" val="4032403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4146" name="TextBox 3">
            <a:extLst>
              <a:ext uri="{FF2B5EF4-FFF2-40B4-BE49-F238E27FC236}">
                <a16:creationId xmlns:a16="http://schemas.microsoft.com/office/drawing/2014/main" id="{05EBE00E-3A52-4B3E-8241-89BE760CE516}"/>
              </a:ext>
            </a:extLst>
          </p:cNvPr>
          <p:cNvSpPr txBox="1">
            <a:spLocks noChangeArrowheads="1"/>
          </p:cNvSpPr>
          <p:nvPr/>
        </p:nvSpPr>
        <p:spPr bwMode="auto">
          <a:xfrm>
            <a:off x="61913" y="295275"/>
            <a:ext cx="908208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latin typeface="Comic Sans MS" panose="030F0702030302020204" pitchFamily="66" charset="0"/>
              </a:rPr>
              <a:t>Starch and cellulose are both </a:t>
            </a:r>
            <a:br>
              <a:rPr lang="en-US" altLang="en-US" sz="2400" dirty="0">
                <a:latin typeface="Comic Sans MS" panose="030F0702030302020204" pitchFamily="66" charset="0"/>
              </a:rPr>
            </a:br>
            <a:r>
              <a:rPr lang="en-US" altLang="en-US" sz="2400" dirty="0">
                <a:latin typeface="Comic Sans MS" panose="030F0702030302020204" pitchFamily="66" charset="0"/>
              </a:rPr>
              <a:t>polysaccharides made by plants. </a:t>
            </a:r>
            <a:br>
              <a:rPr lang="en-US" altLang="en-US" sz="2400" dirty="0">
                <a:latin typeface="Comic Sans MS" panose="030F0702030302020204" pitchFamily="66" charset="0"/>
              </a:rPr>
            </a:br>
            <a:r>
              <a:rPr lang="en-US" altLang="en-US" sz="2400" dirty="0">
                <a:latin typeface="Comic Sans MS" panose="030F0702030302020204" pitchFamily="66" charset="0"/>
              </a:rPr>
              <a:t>Many organisms including </a:t>
            </a:r>
            <a:br>
              <a:rPr lang="en-US" altLang="en-US" sz="2400" dirty="0">
                <a:latin typeface="Comic Sans MS" panose="030F0702030302020204" pitchFamily="66" charset="0"/>
              </a:rPr>
            </a:br>
            <a:r>
              <a:rPr lang="en-US" altLang="en-US" sz="2400" dirty="0">
                <a:latin typeface="Comic Sans MS" panose="030F0702030302020204" pitchFamily="66" charset="0"/>
              </a:rPr>
              <a:t>humans can digest starch but not </a:t>
            </a:r>
            <a:br>
              <a:rPr lang="en-US" altLang="en-US" sz="2400" dirty="0">
                <a:latin typeface="Comic Sans MS" panose="030F0702030302020204" pitchFamily="66" charset="0"/>
              </a:rPr>
            </a:br>
            <a:r>
              <a:rPr lang="en-US" altLang="en-US" sz="2400" dirty="0">
                <a:latin typeface="Comic Sans MS" panose="030F0702030302020204" pitchFamily="66" charset="0"/>
              </a:rPr>
              <a:t>cellulose. WHY?</a:t>
            </a:r>
          </a:p>
          <a:p>
            <a:pPr eaLnBrk="1" hangingPunct="1">
              <a:spcBef>
                <a:spcPct val="0"/>
              </a:spcBef>
              <a:buFontTx/>
              <a:buNone/>
            </a:pPr>
            <a:endParaRPr lang="en-US" altLang="en-US" sz="2400" dirty="0">
              <a:latin typeface="Comic Sans MS" panose="030F0702030302020204" pitchFamily="66" charset="0"/>
            </a:endParaRPr>
          </a:p>
          <a:p>
            <a:pPr eaLnBrk="1" hangingPunct="1">
              <a:spcBef>
                <a:spcPct val="0"/>
              </a:spcBef>
              <a:buFontTx/>
              <a:buNone/>
            </a:pPr>
            <a:endParaRPr lang="en-US" altLang="en-US" sz="2400" dirty="0">
              <a:latin typeface="Comic Sans MS" panose="030F0702030302020204" pitchFamily="66" charset="0"/>
            </a:endParaRPr>
          </a:p>
          <a:p>
            <a:pPr eaLnBrk="1" hangingPunct="1">
              <a:spcBef>
                <a:spcPct val="0"/>
              </a:spcBef>
              <a:buFontTx/>
              <a:buNone/>
            </a:pPr>
            <a:endParaRPr lang="en-US" altLang="en-US" sz="2400" dirty="0">
              <a:latin typeface="Comic Sans MS" panose="030F0702030302020204" pitchFamily="66" charset="0"/>
            </a:endParaRPr>
          </a:p>
          <a:p>
            <a:pPr eaLnBrk="1" hangingPunct="1">
              <a:spcBef>
                <a:spcPct val="0"/>
              </a:spcBef>
              <a:buFontTx/>
              <a:buNone/>
            </a:pPr>
            <a:r>
              <a:rPr lang="en-US" altLang="en-US" sz="2400" dirty="0">
                <a:latin typeface="Comic Sans MS" panose="030F0702030302020204" pitchFamily="66" charset="0"/>
              </a:rPr>
              <a:t>Explain how cows can survive on a diet of hay and grass if they can’t digest cellulose in their food ? </a:t>
            </a:r>
          </a:p>
        </p:txBody>
      </p:sp>
      <p:sp>
        <p:nvSpPr>
          <p:cNvPr id="5" name="TextBox 4">
            <a:extLst>
              <a:ext uri="{FF2B5EF4-FFF2-40B4-BE49-F238E27FC236}">
                <a16:creationId xmlns:a16="http://schemas.microsoft.com/office/drawing/2014/main" id="{E7166F13-1A8A-4970-8AFE-BB5CE4922243}"/>
              </a:ext>
            </a:extLst>
          </p:cNvPr>
          <p:cNvSpPr txBox="1">
            <a:spLocks noChangeArrowheads="1"/>
          </p:cNvSpPr>
          <p:nvPr/>
        </p:nvSpPr>
        <p:spPr bwMode="auto">
          <a:xfrm>
            <a:off x="91423" y="2149487"/>
            <a:ext cx="8716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rgbClr val="0070C0"/>
                </a:solidFill>
                <a:latin typeface="Comic Sans MS" panose="030F0702030302020204" pitchFamily="66" charset="0"/>
              </a:rPr>
              <a:t>They have enzymes to break </a:t>
            </a:r>
            <a:r>
              <a:rPr lang="el-GR" altLang="en-US" sz="2400" dirty="0">
                <a:solidFill>
                  <a:srgbClr val="0070C0"/>
                </a:solidFill>
                <a:latin typeface="Comic Sans MS" panose="030F0702030302020204" pitchFamily="66" charset="0"/>
              </a:rPr>
              <a:t>α</a:t>
            </a:r>
            <a:r>
              <a:rPr lang="en-US" altLang="en-US" sz="2400" dirty="0">
                <a:solidFill>
                  <a:srgbClr val="0070C0"/>
                </a:solidFill>
                <a:latin typeface="Comic Sans MS" panose="030F0702030302020204" pitchFamily="66" charset="0"/>
              </a:rPr>
              <a:t>-glycosidic linkages (starch) but not </a:t>
            </a:r>
            <a:r>
              <a:rPr lang="el-GR" altLang="en-US" sz="2400" dirty="0">
                <a:solidFill>
                  <a:srgbClr val="0070C0"/>
                </a:solidFill>
                <a:latin typeface="Comic Sans MS" panose="030F0702030302020204" pitchFamily="66" charset="0"/>
              </a:rPr>
              <a:t>β</a:t>
            </a:r>
            <a:r>
              <a:rPr lang="en-US" altLang="en-US" sz="2400" dirty="0">
                <a:solidFill>
                  <a:srgbClr val="0070C0"/>
                </a:solidFill>
                <a:latin typeface="Comic Sans MS" panose="030F0702030302020204" pitchFamily="66" charset="0"/>
              </a:rPr>
              <a:t>-glycosidic linkages (cellulose). </a:t>
            </a:r>
            <a:br>
              <a:rPr lang="en-US" altLang="en-US" sz="2400" dirty="0">
                <a:solidFill>
                  <a:srgbClr val="0070C0"/>
                </a:solidFill>
                <a:latin typeface="Comic Sans MS" panose="030F0702030302020204" pitchFamily="66" charset="0"/>
              </a:rPr>
            </a:br>
            <a:endParaRPr lang="en-US" altLang="en-US" sz="2400" dirty="0">
              <a:solidFill>
                <a:srgbClr val="0070C0"/>
              </a:solidFill>
              <a:latin typeface="Comic Sans MS" panose="030F0702030302020204" pitchFamily="66" charset="0"/>
            </a:endParaRPr>
          </a:p>
        </p:txBody>
      </p:sp>
      <p:sp>
        <p:nvSpPr>
          <p:cNvPr id="134148" name="Rectangle 6">
            <a:extLst>
              <a:ext uri="{FF2B5EF4-FFF2-40B4-BE49-F238E27FC236}">
                <a16:creationId xmlns:a16="http://schemas.microsoft.com/office/drawing/2014/main" id="{161AF69C-67C4-4FA4-8E8E-9C7F5B0F0DBA}"/>
              </a:ext>
            </a:extLst>
          </p:cNvPr>
          <p:cNvSpPr>
            <a:spLocks noChangeArrowheads="1"/>
          </p:cNvSpPr>
          <p:nvPr/>
        </p:nvSpPr>
        <p:spPr bwMode="auto">
          <a:xfrm>
            <a:off x="0" y="-15212"/>
            <a:ext cx="67611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1000" dirty="0">
                <a:latin typeface="Arial" panose="020B0604020202020204" pitchFamily="34" charset="0"/>
                <a:cs typeface="Arial" panose="020B0604020202020204" pitchFamily="34" charset="0"/>
              </a:rPr>
              <a:t>Image from: https://thumbs.dreamstime.com/t/huge-cow-eating-field-illustration-53978774.jpg</a:t>
            </a:r>
            <a:br>
              <a:rPr lang="en-US" altLang="en-US" sz="1000" dirty="0">
                <a:latin typeface="Arial" panose="020B0604020202020204" pitchFamily="34" charset="0"/>
                <a:cs typeface="Arial" panose="020B0604020202020204" pitchFamily="34" charset="0"/>
              </a:rPr>
            </a:br>
            <a:endParaRPr lang="en-US" altLang="en-US" sz="1000" dirty="0">
              <a:latin typeface="Arial" panose="020B0604020202020204" pitchFamily="34" charset="0"/>
              <a:cs typeface="Arial" panose="020B0604020202020204" pitchFamily="34" charset="0"/>
            </a:endParaRPr>
          </a:p>
        </p:txBody>
      </p:sp>
      <p:sp>
        <p:nvSpPr>
          <p:cNvPr id="134150" name="Rectangle 1">
            <a:extLst>
              <a:ext uri="{FF2B5EF4-FFF2-40B4-BE49-F238E27FC236}">
                <a16:creationId xmlns:a16="http://schemas.microsoft.com/office/drawing/2014/main" id="{8E7EBB50-2E62-463A-AF0F-39B25E829FEF}"/>
              </a:ext>
            </a:extLst>
          </p:cNvPr>
          <p:cNvSpPr>
            <a:spLocks noChangeArrowheads="1"/>
          </p:cNvSpPr>
          <p:nvPr/>
        </p:nvSpPr>
        <p:spPr bwMode="auto">
          <a:xfrm>
            <a:off x="9907588" y="180975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0070C0"/>
                </a:solidFill>
                <a:latin typeface="Comic Sans MS" panose="030F0702030302020204" pitchFamily="66" charset="0"/>
              </a:rPr>
              <a:t>.</a:t>
            </a:r>
          </a:p>
        </p:txBody>
      </p:sp>
      <p:pic>
        <p:nvPicPr>
          <p:cNvPr id="134151" name="Picture 5">
            <a:extLst>
              <a:ext uri="{FF2B5EF4-FFF2-40B4-BE49-F238E27FC236}">
                <a16:creationId xmlns:a16="http://schemas.microsoft.com/office/drawing/2014/main" id="{1605A5B6-CD0F-4571-92AA-4C3B8D30D0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6242" y="330604"/>
            <a:ext cx="2322513" cy="185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DF6E7B-42E5-4CFC-9487-11502EA5F4E3}"/>
              </a:ext>
            </a:extLst>
          </p:cNvPr>
          <p:cNvSpPr>
            <a:spLocks noChangeArrowheads="1"/>
          </p:cNvSpPr>
          <p:nvPr/>
        </p:nvSpPr>
        <p:spPr bwMode="auto">
          <a:xfrm>
            <a:off x="234950" y="4697413"/>
            <a:ext cx="83756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solidFill>
                  <a:srgbClr val="0070C0"/>
                </a:solidFill>
                <a:latin typeface="Comic Sans MS" panose="030F0702030302020204" pitchFamily="66" charset="0"/>
              </a:rPr>
              <a:t>Cows (and humans) have symbiotic bacteria that live in their gut which CAN break</a:t>
            </a:r>
            <a:r>
              <a:rPr lang="el-GR" altLang="en-US" sz="2800" dirty="0">
                <a:solidFill>
                  <a:srgbClr val="0070C0"/>
                </a:solidFill>
                <a:latin typeface="Comic Sans MS" panose="030F0702030302020204" pitchFamily="66" charset="0"/>
              </a:rPr>
              <a:t> β</a:t>
            </a:r>
            <a:r>
              <a:rPr lang="en-US" altLang="en-US" sz="2800" dirty="0">
                <a:solidFill>
                  <a:srgbClr val="0070C0"/>
                </a:solidFill>
                <a:latin typeface="Comic Sans MS" panose="030F0702030302020204" pitchFamily="66" charset="0"/>
              </a:rPr>
              <a:t> linkages </a:t>
            </a:r>
            <a:endParaRPr lang="en-US" altLang="en-US" sz="2800" dirty="0">
              <a:latin typeface="Comic Sans MS" panose="030F0702030302020204" pitchFamily="66" charset="0"/>
            </a:endParaRPr>
          </a:p>
        </p:txBody>
      </p:sp>
      <p:sp>
        <p:nvSpPr>
          <p:cNvPr id="134149" name="Rectangle 9">
            <a:extLst>
              <a:ext uri="{FF2B5EF4-FFF2-40B4-BE49-F238E27FC236}">
                <a16:creationId xmlns:a16="http://schemas.microsoft.com/office/drawing/2014/main" id="{D38097F0-9F45-40F2-9210-ECBD112787AF}"/>
              </a:ext>
            </a:extLst>
          </p:cNvPr>
          <p:cNvSpPr>
            <a:spLocks noChangeArrowheads="1"/>
          </p:cNvSpPr>
          <p:nvPr/>
        </p:nvSpPr>
        <p:spPr bwMode="auto">
          <a:xfrm>
            <a:off x="53892" y="6486716"/>
            <a:ext cx="922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latin typeface="Calibri" panose="020F0502020204030204" pitchFamily="34" charset="0"/>
                <a:cs typeface="Arial" panose="020B0604020202020204" pitchFamily="34" charset="0"/>
              </a:rPr>
              <a:t>SP 1 Explain biological concepts , processes, and models presented in written format.</a:t>
            </a:r>
            <a:br>
              <a:rPr lang="en-US" altLang="en-US" sz="1000" b="1" dirty="0">
                <a:latin typeface="Calibri" panose="020F0502020204030204" pitchFamily="34" charset="0"/>
                <a:cs typeface="Arial" panose="020B0604020202020204" pitchFamily="34" charset="0"/>
              </a:rPr>
            </a:br>
            <a:r>
              <a:rPr lang="en-US" altLang="en-US" sz="1000" b="1" dirty="0">
                <a:latin typeface="Calibri" panose="020F0502020204030204" pitchFamily="34" charset="0"/>
                <a:cs typeface="Arial" panose="020B0604020202020204" pitchFamily="34" charset="0"/>
              </a:rPr>
              <a:t> 1.C Explain biological concepts, processes, and/or models in applied contexts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A8D9F15-0A1B-4102-B092-D084F2A35147}"/>
              </a:ext>
            </a:extLst>
          </p:cNvPr>
          <p:cNvSpPr>
            <a:spLocks noGrp="1" noChangeArrowheads="1"/>
          </p:cNvSpPr>
          <p:nvPr>
            <p:ph type="body" sz="half" idx="2"/>
          </p:nvPr>
        </p:nvSpPr>
        <p:spPr>
          <a:xfrm>
            <a:off x="76200" y="108284"/>
            <a:ext cx="9067800" cy="2209800"/>
          </a:xfrm>
        </p:spPr>
        <p:txBody>
          <a:bodyPr/>
          <a:lstStyle/>
          <a:p>
            <a:pPr eaLnBrk="1" hangingPunct="1">
              <a:spcBef>
                <a:spcPct val="0"/>
              </a:spcBef>
              <a:buFontTx/>
              <a:buNone/>
            </a:pPr>
            <a:r>
              <a:rPr lang="en-US" altLang="en-US" b="1" dirty="0">
                <a:latin typeface="Comic Sans MS" panose="030F0702030302020204" pitchFamily="66" charset="0"/>
              </a:rPr>
              <a:t>Which chemical reaction is used by your</a:t>
            </a:r>
          </a:p>
          <a:p>
            <a:pPr eaLnBrk="1" hangingPunct="1">
              <a:spcBef>
                <a:spcPct val="0"/>
              </a:spcBef>
              <a:buFontTx/>
              <a:buNone/>
            </a:pPr>
            <a:r>
              <a:rPr lang="en-US" altLang="en-US" b="1" dirty="0">
                <a:latin typeface="Comic Sans MS" panose="030F0702030302020204" pitchFamily="66" charset="0"/>
              </a:rPr>
              <a:t>digestive tract to break down the</a:t>
            </a:r>
          </a:p>
          <a:p>
            <a:pPr eaLnBrk="1" hangingPunct="1">
              <a:spcBef>
                <a:spcPct val="0"/>
              </a:spcBef>
              <a:buFontTx/>
              <a:buNone/>
            </a:pPr>
            <a:r>
              <a:rPr lang="en-US" altLang="en-US" b="1" dirty="0">
                <a:latin typeface="Comic Sans MS" panose="030F0702030302020204" pitchFamily="66" charset="0"/>
              </a:rPr>
              <a:t>proteins in the cheeseburger you had for</a:t>
            </a:r>
          </a:p>
          <a:p>
            <a:pPr eaLnBrk="1" hangingPunct="1">
              <a:spcBef>
                <a:spcPct val="0"/>
              </a:spcBef>
              <a:buFontTx/>
              <a:buNone/>
            </a:pPr>
            <a:r>
              <a:rPr lang="en-US" altLang="en-US" b="1" dirty="0">
                <a:latin typeface="Comic Sans MS" panose="030F0702030302020204" pitchFamily="66" charset="0"/>
              </a:rPr>
              <a:t>lunch into amino acid subunits ?</a:t>
            </a:r>
            <a:br>
              <a:rPr lang="en-US" altLang="en-US" b="1" dirty="0">
                <a:latin typeface="Comic Sans MS" panose="030F0702030302020204" pitchFamily="66" charset="0"/>
              </a:rPr>
            </a:br>
            <a:endParaRPr lang="en-US" altLang="en-US" sz="4000" dirty="0">
              <a:latin typeface="Comic Sans MS" panose="030F0702030302020204" pitchFamily="66" charset="0"/>
            </a:endParaRPr>
          </a:p>
          <a:p>
            <a:pPr eaLnBrk="1" hangingPunct="1">
              <a:lnSpc>
                <a:spcPct val="90000"/>
              </a:lnSpc>
              <a:buFontTx/>
              <a:buNone/>
            </a:pPr>
            <a:endParaRPr lang="en-US" altLang="en-US" sz="4000" dirty="0">
              <a:latin typeface="Comic Sans MS" panose="030F0702030302020204" pitchFamily="66" charset="0"/>
            </a:endParaRPr>
          </a:p>
          <a:p>
            <a:pPr eaLnBrk="1" hangingPunct="1">
              <a:lnSpc>
                <a:spcPct val="90000"/>
              </a:lnSpc>
              <a:buFontTx/>
              <a:buNone/>
            </a:pPr>
            <a:r>
              <a:rPr lang="en-US" altLang="en-US" sz="4000" dirty="0">
                <a:latin typeface="Comic Sans MS" panose="030F0702030302020204" pitchFamily="66" charset="0"/>
              </a:rPr>
              <a:t>As the hydrogen ion concentration</a:t>
            </a:r>
          </a:p>
          <a:p>
            <a:pPr eaLnBrk="1" hangingPunct="1">
              <a:lnSpc>
                <a:spcPct val="90000"/>
              </a:lnSpc>
              <a:buFontTx/>
              <a:buNone/>
            </a:pPr>
            <a:r>
              <a:rPr lang="en-US" altLang="en-US" sz="4000" dirty="0">
                <a:latin typeface="Comic Sans MS" panose="030F0702030302020204" pitchFamily="66" charset="0"/>
              </a:rPr>
              <a:t>of a solution decreases, it’s pH</a:t>
            </a:r>
          </a:p>
          <a:p>
            <a:pPr eaLnBrk="1" hangingPunct="1">
              <a:lnSpc>
                <a:spcPct val="90000"/>
              </a:lnSpc>
              <a:buFontTx/>
              <a:buNone/>
            </a:pPr>
            <a:r>
              <a:rPr lang="en-US" altLang="en-US" sz="4000" dirty="0">
                <a:latin typeface="Comic Sans MS" panose="030F0702030302020204" pitchFamily="66" charset="0"/>
              </a:rPr>
              <a:t>_________</a:t>
            </a:r>
          </a:p>
          <a:p>
            <a:pPr eaLnBrk="1" hangingPunct="1">
              <a:lnSpc>
                <a:spcPct val="90000"/>
              </a:lnSpc>
              <a:buFontTx/>
              <a:buNone/>
            </a:pPr>
            <a:r>
              <a:rPr lang="en-US" altLang="en-US" sz="2400" dirty="0">
                <a:latin typeface="Comic Sans MS" panose="030F0702030302020204" pitchFamily="66" charset="0"/>
              </a:rPr>
              <a:t>increases  decreases</a:t>
            </a:r>
          </a:p>
          <a:p>
            <a:pPr eaLnBrk="1" hangingPunct="1">
              <a:lnSpc>
                <a:spcPct val="90000"/>
              </a:lnSpc>
              <a:buFontTx/>
              <a:buNone/>
            </a:pPr>
            <a:endParaRPr lang="en-US" altLang="en-US" sz="3600" b="1" dirty="0"/>
          </a:p>
          <a:p>
            <a:pPr algn="r" eaLnBrk="1" hangingPunct="1">
              <a:lnSpc>
                <a:spcPct val="90000"/>
              </a:lnSpc>
              <a:buFontTx/>
              <a:buNone/>
            </a:pPr>
            <a:br>
              <a:rPr lang="en-US" altLang="en-US" sz="3600" b="1" dirty="0"/>
            </a:br>
            <a:endParaRPr lang="en-US" altLang="en-US" sz="2400" b="1" dirty="0"/>
          </a:p>
        </p:txBody>
      </p:sp>
      <p:sp>
        <p:nvSpPr>
          <p:cNvPr id="154627" name="Text Box 3">
            <a:extLst>
              <a:ext uri="{FF2B5EF4-FFF2-40B4-BE49-F238E27FC236}">
                <a16:creationId xmlns:a16="http://schemas.microsoft.com/office/drawing/2014/main" id="{44DD84A7-2659-4A77-AFBC-5D22523AC4F4}"/>
              </a:ext>
            </a:extLst>
          </p:cNvPr>
          <p:cNvSpPr txBox="1">
            <a:spLocks noChangeArrowheads="1"/>
          </p:cNvSpPr>
          <p:nvPr/>
        </p:nvSpPr>
        <p:spPr bwMode="auto">
          <a:xfrm>
            <a:off x="2486075" y="2165109"/>
            <a:ext cx="24000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hydrolysis</a:t>
            </a:r>
          </a:p>
        </p:txBody>
      </p:sp>
      <p:sp>
        <p:nvSpPr>
          <p:cNvPr id="2" name="Rectangle 1">
            <a:extLst>
              <a:ext uri="{FF2B5EF4-FFF2-40B4-BE49-F238E27FC236}">
                <a16:creationId xmlns:a16="http://schemas.microsoft.com/office/drawing/2014/main" id="{69A26746-E787-45CE-8E35-F943B8D4175F}"/>
              </a:ext>
            </a:extLst>
          </p:cNvPr>
          <p:cNvSpPr/>
          <p:nvPr/>
        </p:nvSpPr>
        <p:spPr>
          <a:xfrm>
            <a:off x="88232" y="6488106"/>
            <a:ext cx="9137650" cy="430887"/>
          </a:xfrm>
          <a:prstGeom prst="rect">
            <a:avLst/>
          </a:prstGeom>
        </p:spPr>
        <p:txBody>
          <a:bodyPr>
            <a:spAutoFit/>
          </a:bodyPr>
          <a:lstStyle/>
          <a:p>
            <a:pPr>
              <a:defRPr/>
            </a:pPr>
            <a:r>
              <a:rPr lang="en-US" altLang="en-US" sz="1100" dirty="0">
                <a:latin typeface="Arial" panose="020B0604020202020204" pitchFamily="34" charset="0"/>
                <a:cs typeface="Arial" panose="020B0604020202020204" pitchFamily="34" charset="0"/>
              </a:rPr>
              <a:t>ESSENTIAL KNOWLEDGE</a:t>
            </a:r>
            <a:br>
              <a:rPr lang="en-US" altLang="en-US" sz="1100" dirty="0">
                <a:latin typeface="Arial" panose="020B0604020202020204" pitchFamily="34" charset="0"/>
                <a:cs typeface="Arial" panose="020B0604020202020204" pitchFamily="34" charset="0"/>
              </a:rPr>
            </a:br>
            <a:r>
              <a:rPr lang="en-US" altLang="en-US" sz="1100" dirty="0">
                <a:latin typeface="Arial" panose="020B0604020202020204" pitchFamily="34" charset="0"/>
                <a:cs typeface="Arial" panose="020B0604020202020204" pitchFamily="34" charset="0"/>
              </a:rPr>
              <a:t>SYI 1.B.1 </a:t>
            </a:r>
            <a:r>
              <a:rPr lang="en-US" altLang="en-US" sz="1100" dirty="0"/>
              <a:t>Hydrolysis and dehydration synthesis are used to cleave and form covalent bonds between monomers.</a:t>
            </a:r>
            <a:endParaRPr lang="en-US" sz="1100" dirty="0"/>
          </a:p>
        </p:txBody>
      </p:sp>
      <p:sp>
        <p:nvSpPr>
          <p:cNvPr id="3" name="Rectangle 2">
            <a:extLst>
              <a:ext uri="{FF2B5EF4-FFF2-40B4-BE49-F238E27FC236}">
                <a16:creationId xmlns:a16="http://schemas.microsoft.com/office/drawing/2014/main" id="{8F9EC4F7-A012-493A-9AF2-D9E58CFCFC04}"/>
              </a:ext>
            </a:extLst>
          </p:cNvPr>
          <p:cNvSpPr/>
          <p:nvPr/>
        </p:nvSpPr>
        <p:spPr>
          <a:xfrm>
            <a:off x="304800" y="4724400"/>
            <a:ext cx="2432076" cy="646331"/>
          </a:xfrm>
          <a:prstGeom prst="rect">
            <a:avLst/>
          </a:prstGeom>
        </p:spPr>
        <p:txBody>
          <a:bodyPr wrap="none">
            <a:spAutoFit/>
          </a:bodyPr>
          <a:lstStyle/>
          <a:p>
            <a:pPr eaLnBrk="1" hangingPunct="1">
              <a:lnSpc>
                <a:spcPct val="90000"/>
              </a:lnSpc>
              <a:buNone/>
            </a:pPr>
            <a:r>
              <a:rPr lang="en-US" altLang="en-US" dirty="0">
                <a:solidFill>
                  <a:schemeClr val="accent2"/>
                </a:solidFill>
              </a:rPr>
              <a:t>increases</a:t>
            </a:r>
          </a:p>
        </p:txBody>
      </p:sp>
      <p:pic>
        <p:nvPicPr>
          <p:cNvPr id="1026" name="Picture 2">
            <a:extLst>
              <a:ext uri="{FF2B5EF4-FFF2-40B4-BE49-F238E27FC236}">
                <a16:creationId xmlns:a16="http://schemas.microsoft.com/office/drawing/2014/main" id="{4C3971E7-6559-4237-BDCD-698546F314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00" b="60085"/>
          <a:stretch/>
        </p:blipFill>
        <p:spPr bwMode="auto">
          <a:xfrm>
            <a:off x="4886091" y="4855062"/>
            <a:ext cx="2194574" cy="6463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4627"/>
                                        </p:tgtEl>
                                        <p:attrNameLst>
                                          <p:attrName>style.visibility</p:attrName>
                                        </p:attrNameLst>
                                      </p:cBhvr>
                                      <p:to>
                                        <p:strVal val="visible"/>
                                      </p:to>
                                    </p:set>
                                    <p:animEffect transition="in" filter="dissolve">
                                      <p:cBhvr>
                                        <p:cTn id="7" dur="500"/>
                                        <p:tgtEl>
                                          <p:spTgt spid="1546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utoUpdateAnimBg="0"/>
      <p:bldP spid="2" grpId="0"/>
      <p:bldP spid="3"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098" name="Picture 2" descr="PhotoAlt">
            <a:extLst>
              <a:ext uri="{FF2B5EF4-FFF2-40B4-BE49-F238E27FC236}">
                <a16:creationId xmlns:a16="http://schemas.microsoft.com/office/drawing/2014/main" id="{A4CB4789-96D2-4727-B5DA-36EAED4236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31" r="21009" b="17628"/>
          <a:stretch/>
        </p:blipFill>
        <p:spPr bwMode="auto">
          <a:xfrm>
            <a:off x="329416" y="665747"/>
            <a:ext cx="8485167" cy="415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1">
            <a:extLst>
              <a:ext uri="{FF2B5EF4-FFF2-40B4-BE49-F238E27FC236}">
                <a16:creationId xmlns:a16="http://schemas.microsoft.com/office/drawing/2014/main" id="{F74D7725-1E31-489A-B3F4-B623512C8F07}"/>
              </a:ext>
            </a:extLst>
          </p:cNvPr>
          <p:cNvSpPr>
            <a:spLocks noChangeArrowheads="1"/>
          </p:cNvSpPr>
          <p:nvPr/>
        </p:nvSpPr>
        <p:spPr bwMode="auto">
          <a:xfrm>
            <a:off x="685800" y="31750"/>
            <a:ext cx="26527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CC3399"/>
                </a:solidFill>
              </a:rPr>
              <a:t>http://ondulyne.tumblr.com/post/6007971588</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7218" name="TextBox 2">
            <a:extLst>
              <a:ext uri="{FF2B5EF4-FFF2-40B4-BE49-F238E27FC236}">
                <a16:creationId xmlns:a16="http://schemas.microsoft.com/office/drawing/2014/main" id="{1A0DD944-1606-4129-BF17-83042AA277D0}"/>
              </a:ext>
            </a:extLst>
          </p:cNvPr>
          <p:cNvSpPr txBox="1">
            <a:spLocks noChangeArrowheads="1"/>
          </p:cNvSpPr>
          <p:nvPr/>
        </p:nvSpPr>
        <p:spPr bwMode="auto">
          <a:xfrm>
            <a:off x="254000" y="490538"/>
            <a:ext cx="8915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latin typeface="Comic Sans MS" panose="030F0702030302020204" pitchFamily="66" charset="0"/>
              </a:rPr>
              <a:t>Which is basic? </a:t>
            </a:r>
            <a:br>
              <a:rPr lang="en-US" altLang="en-US" sz="3600" dirty="0">
                <a:latin typeface="Comic Sans MS" panose="030F0702030302020204" pitchFamily="66" charset="0"/>
              </a:rPr>
            </a:br>
            <a:r>
              <a:rPr lang="en-US" altLang="en-US" sz="3600" dirty="0">
                <a:latin typeface="Comic Sans MS" panose="030F0702030302020204" pitchFamily="66" charset="0"/>
              </a:rPr>
              <a:t>EXPLAIN YOUR ANSWER</a:t>
            </a: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r>
              <a:rPr lang="en-US" altLang="en-US" sz="4000" dirty="0">
                <a:latin typeface="Comic Sans MS" panose="030F0702030302020204" pitchFamily="66" charset="0"/>
              </a:rPr>
              <a:t>      </a:t>
            </a:r>
            <a:r>
              <a:rPr lang="en-US" altLang="en-US" dirty="0">
                <a:latin typeface="Comic Sans MS" panose="030F0702030302020204" pitchFamily="66" charset="0"/>
              </a:rPr>
              <a:t>pH 4             pH  7            pH  9</a:t>
            </a:r>
            <a:br>
              <a:rPr lang="en-US" altLang="en-US" dirty="0">
                <a:latin typeface="Comic Sans MS" panose="030F0702030302020204" pitchFamily="66" charset="0"/>
              </a:rPr>
            </a:br>
            <a:r>
              <a:rPr lang="en-US" altLang="en-US" dirty="0">
                <a:latin typeface="Comic Sans MS" panose="030F0702030302020204" pitchFamily="66" charset="0"/>
              </a:rPr>
              <a:t>          A                   B                   C</a:t>
            </a:r>
          </a:p>
        </p:txBody>
      </p:sp>
      <p:sp>
        <p:nvSpPr>
          <p:cNvPr id="5" name="Rectangle 4">
            <a:extLst>
              <a:ext uri="{FF2B5EF4-FFF2-40B4-BE49-F238E27FC236}">
                <a16:creationId xmlns:a16="http://schemas.microsoft.com/office/drawing/2014/main" id="{E4F92926-915B-49B2-A7C6-72011B5377FF}"/>
              </a:ext>
            </a:extLst>
          </p:cNvPr>
          <p:cNvSpPr>
            <a:spLocks noChangeArrowheads="1"/>
          </p:cNvSpPr>
          <p:nvPr/>
        </p:nvSpPr>
        <p:spPr bwMode="auto">
          <a:xfrm>
            <a:off x="1146175" y="4919512"/>
            <a:ext cx="9169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solidFill>
                  <a:schemeClr val="accent2"/>
                </a:solidFill>
                <a:latin typeface="Comic Sans MS" panose="030F0702030302020204" pitchFamily="66" charset="0"/>
              </a:rPr>
              <a:t>pH &lt; 7 is acidic</a:t>
            </a:r>
            <a:br>
              <a:rPr lang="en-US" altLang="en-US" sz="2800" dirty="0">
                <a:solidFill>
                  <a:schemeClr val="accent2"/>
                </a:solidFill>
                <a:latin typeface="Comic Sans MS" panose="030F0702030302020204" pitchFamily="66" charset="0"/>
              </a:rPr>
            </a:br>
            <a:r>
              <a:rPr lang="en-US" altLang="en-US" sz="2800" dirty="0">
                <a:solidFill>
                  <a:schemeClr val="accent2"/>
                </a:solidFill>
                <a:latin typeface="Comic Sans MS" panose="030F0702030302020204" pitchFamily="66" charset="0"/>
              </a:rPr>
              <a:t>pH 7 = neutral</a:t>
            </a:r>
            <a:br>
              <a:rPr lang="en-US" altLang="en-US" sz="2800" dirty="0">
                <a:solidFill>
                  <a:schemeClr val="accent2"/>
                </a:solidFill>
                <a:latin typeface="Comic Sans MS" panose="030F0702030302020204" pitchFamily="66" charset="0"/>
              </a:rPr>
            </a:br>
            <a:r>
              <a:rPr lang="en-US" altLang="en-US" sz="2800" dirty="0">
                <a:solidFill>
                  <a:schemeClr val="accent2"/>
                </a:solidFill>
                <a:latin typeface="Comic Sans MS" panose="030F0702030302020204" pitchFamily="66" charset="0"/>
              </a:rPr>
              <a:t>pH &gt; 7 is basic</a:t>
            </a:r>
            <a:endParaRPr lang="en-US" altLang="en-US" sz="3600" dirty="0">
              <a:solidFill>
                <a:schemeClr val="accent2"/>
              </a:solidFill>
              <a:latin typeface="Comic Sans MS" panose="030F0702030302020204" pitchFamily="66" charset="0"/>
            </a:endParaRPr>
          </a:p>
        </p:txBody>
      </p:sp>
      <p:sp>
        <p:nvSpPr>
          <p:cNvPr id="137220" name="Rectangle 2">
            <a:extLst>
              <a:ext uri="{FF2B5EF4-FFF2-40B4-BE49-F238E27FC236}">
                <a16:creationId xmlns:a16="http://schemas.microsoft.com/office/drawing/2014/main" id="{FB5A50E2-5981-4E5D-BD85-639D6043743D}"/>
              </a:ext>
            </a:extLst>
          </p:cNvPr>
          <p:cNvSpPr>
            <a:spLocks noChangeArrowheads="1"/>
          </p:cNvSpPr>
          <p:nvPr/>
        </p:nvSpPr>
        <p:spPr bwMode="auto">
          <a:xfrm>
            <a:off x="762000" y="0"/>
            <a:ext cx="952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Images from: http://ppt.wz51z.com/PMP2/Science.To.WebText/animations/science/chemistry_physics/vp_beaker_bubbles_steam.htm</a:t>
            </a:r>
          </a:p>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http://nobel.scas.bcit.ca/debeck_pt/science/images/blue_bubbling_liquid.gif</a:t>
            </a:r>
          </a:p>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http://ps205.org/wp-content/uploads/2010/09/beaker_red_liquid_bubbling_sm_wht.gif</a:t>
            </a:r>
          </a:p>
        </p:txBody>
      </p:sp>
      <p:pic>
        <p:nvPicPr>
          <p:cNvPr id="137221" name="Picture 3">
            <a:extLst>
              <a:ext uri="{FF2B5EF4-FFF2-40B4-BE49-F238E27FC236}">
                <a16:creationId xmlns:a16="http://schemas.microsoft.com/office/drawing/2014/main" id="{3783F234-8AE5-49D8-A0FA-40067A000E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2020888"/>
            <a:ext cx="1238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5">
            <a:extLst>
              <a:ext uri="{FF2B5EF4-FFF2-40B4-BE49-F238E27FC236}">
                <a16:creationId xmlns:a16="http://schemas.microsoft.com/office/drawing/2014/main" id="{5721AC76-5CDB-48E0-B6C5-A52CB982B2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1885950"/>
            <a:ext cx="9715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Picture 1">
            <a:extLst>
              <a:ext uri="{FF2B5EF4-FFF2-40B4-BE49-F238E27FC236}">
                <a16:creationId xmlns:a16="http://schemas.microsoft.com/office/drawing/2014/main" id="{628F45DA-527D-4424-81F4-F2D89E7749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420938"/>
            <a:ext cx="915988"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A1014AB-9AD7-4DA1-8210-0B5017CC476D}"/>
              </a:ext>
            </a:extLst>
          </p:cNvPr>
          <p:cNvSpPr txBox="1"/>
          <p:nvPr/>
        </p:nvSpPr>
        <p:spPr>
          <a:xfrm>
            <a:off x="0" y="6581001"/>
            <a:ext cx="3669594" cy="276999"/>
          </a:xfrm>
          <a:prstGeom prst="rect">
            <a:avLst/>
          </a:prstGeom>
          <a:noFill/>
        </p:spPr>
        <p:txBody>
          <a:bodyPr wrap="none" rtlCol="0">
            <a:spAutoFit/>
          </a:bodyPr>
          <a:lstStyle/>
          <a:p>
            <a:r>
              <a:rPr lang="en-US" sz="1200" dirty="0"/>
              <a:t>SP 1.A Describe biological concepts or processes</a:t>
            </a:r>
          </a:p>
        </p:txBody>
      </p:sp>
      <p:sp>
        <p:nvSpPr>
          <p:cNvPr id="3" name="Oval 2">
            <a:extLst>
              <a:ext uri="{FF2B5EF4-FFF2-40B4-BE49-F238E27FC236}">
                <a16:creationId xmlns:a16="http://schemas.microsoft.com/office/drawing/2014/main" id="{B9F1561C-56D0-4168-BDF5-1BAAEA2EFF2A}"/>
              </a:ext>
            </a:extLst>
          </p:cNvPr>
          <p:cNvSpPr/>
          <p:nvPr/>
        </p:nvSpPr>
        <p:spPr>
          <a:xfrm>
            <a:off x="5524499" y="1905089"/>
            <a:ext cx="2473325" cy="323047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C61C932-ECCF-48D5-A0B7-E495009FAB7F}"/>
              </a:ext>
            </a:extLst>
          </p:cNvPr>
          <p:cNvSpPr txBox="1"/>
          <p:nvPr/>
        </p:nvSpPr>
        <p:spPr>
          <a:xfrm>
            <a:off x="5336732" y="5184602"/>
            <a:ext cx="2848857" cy="584775"/>
          </a:xfrm>
          <a:prstGeom prst="rect">
            <a:avLst/>
          </a:prstGeom>
          <a:noFill/>
        </p:spPr>
        <p:txBody>
          <a:bodyPr wrap="none" rtlCol="0">
            <a:spAutoFit/>
          </a:bodyPr>
          <a:lstStyle/>
          <a:p>
            <a:r>
              <a:rPr lang="en-US" sz="3200" dirty="0">
                <a:solidFill>
                  <a:schemeClr val="accent2"/>
                </a:solidFill>
              </a:rPr>
              <a:t>C has a pH &gt;7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8242" name="Text Box 6">
            <a:extLst>
              <a:ext uri="{FF2B5EF4-FFF2-40B4-BE49-F238E27FC236}">
                <a16:creationId xmlns:a16="http://schemas.microsoft.com/office/drawing/2014/main" id="{B347041E-A5F1-461B-8BB5-7E9E1F79C380}"/>
              </a:ext>
            </a:extLst>
          </p:cNvPr>
          <p:cNvSpPr txBox="1">
            <a:spLocks noChangeArrowheads="1"/>
          </p:cNvSpPr>
          <p:nvPr/>
        </p:nvSpPr>
        <p:spPr bwMode="auto">
          <a:xfrm>
            <a:off x="0" y="60325"/>
            <a:ext cx="664797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latin typeface="Comic Sans MS" panose="030F0702030302020204" pitchFamily="66" charset="0"/>
              </a:rPr>
              <a:t>Name this subunit used to build</a:t>
            </a:r>
            <a:br>
              <a:rPr lang="en-US" altLang="en-US" sz="2800" b="1" dirty="0">
                <a:latin typeface="Comic Sans MS" panose="030F0702030302020204" pitchFamily="66" charset="0"/>
              </a:rPr>
            </a:br>
            <a:r>
              <a:rPr lang="en-US" altLang="en-US" sz="2800" b="1" dirty="0">
                <a:latin typeface="Comic Sans MS" panose="030F0702030302020204" pitchFamily="66" charset="0"/>
              </a:rPr>
              <a:t>nucleic acids like DNA &amp; RNA</a:t>
            </a:r>
          </a:p>
          <a:p>
            <a:pPr eaLnBrk="1" hangingPunct="1">
              <a:spcBef>
                <a:spcPct val="0"/>
              </a:spcBef>
              <a:buFontTx/>
              <a:buNone/>
            </a:pPr>
            <a:endParaRPr lang="en-US" altLang="en-US" b="1" dirty="0">
              <a:latin typeface="Arial" panose="020B0604020202020204" pitchFamily="34" charset="0"/>
            </a:endParaRPr>
          </a:p>
          <a:p>
            <a:pPr eaLnBrk="1" hangingPunct="1">
              <a:spcBef>
                <a:spcPct val="0"/>
              </a:spcBef>
              <a:buFontTx/>
              <a:buNone/>
            </a:pPr>
            <a:endParaRPr lang="en-US" altLang="en-US" b="1" dirty="0">
              <a:latin typeface="Arial" panose="020B0604020202020204" pitchFamily="34" charset="0"/>
            </a:endParaRPr>
          </a:p>
          <a:p>
            <a:pPr eaLnBrk="1" hangingPunct="1">
              <a:spcBef>
                <a:spcPct val="0"/>
              </a:spcBef>
              <a:buFontTx/>
              <a:buNone/>
            </a:pPr>
            <a:r>
              <a:rPr lang="en-US" altLang="en-US" sz="2800" b="1" dirty="0">
                <a:latin typeface="Comic Sans MS" panose="030F0702030302020204" pitchFamily="66" charset="0"/>
              </a:rPr>
              <a:t>If this was going to make DNA what</a:t>
            </a:r>
            <a:br>
              <a:rPr lang="en-US" altLang="en-US" sz="2800" b="1" dirty="0">
                <a:latin typeface="Comic Sans MS" panose="030F0702030302020204" pitchFamily="66" charset="0"/>
              </a:rPr>
            </a:br>
            <a:r>
              <a:rPr lang="en-US" altLang="en-US" sz="2800" b="1" dirty="0">
                <a:latin typeface="Comic Sans MS" panose="030F0702030302020204" pitchFamily="66" charset="0"/>
              </a:rPr>
              <a:t>sugar would be used?</a:t>
            </a:r>
          </a:p>
          <a:p>
            <a:pPr eaLnBrk="1" hangingPunct="1">
              <a:spcBef>
                <a:spcPct val="0"/>
              </a:spcBef>
              <a:buFontTx/>
              <a:buNone/>
            </a:pPr>
            <a:endParaRPr lang="en-US" altLang="en-US" sz="2800" b="1" dirty="0">
              <a:latin typeface="Comic Sans MS" panose="030F0702030302020204" pitchFamily="66" charset="0"/>
            </a:endParaRPr>
          </a:p>
          <a:p>
            <a:pPr eaLnBrk="1" hangingPunct="1">
              <a:spcBef>
                <a:spcPct val="0"/>
              </a:spcBef>
              <a:buFontTx/>
              <a:buNone/>
            </a:pPr>
            <a:r>
              <a:rPr lang="en-US" altLang="en-US" sz="2800" b="1" dirty="0">
                <a:latin typeface="Comic Sans MS" panose="030F0702030302020204" pitchFamily="66" charset="0"/>
              </a:rPr>
              <a:t>Which nitrogen base </a:t>
            </a:r>
          </a:p>
          <a:p>
            <a:pPr eaLnBrk="1" hangingPunct="1">
              <a:spcBef>
                <a:spcPct val="0"/>
              </a:spcBef>
              <a:buFontTx/>
              <a:buNone/>
            </a:pPr>
            <a:r>
              <a:rPr lang="en-US" altLang="en-US" sz="2800" b="1" dirty="0">
                <a:latin typeface="Comic Sans MS" panose="030F0702030302020204" pitchFamily="66" charset="0"/>
              </a:rPr>
              <a:t>could NOT be used?</a:t>
            </a:r>
          </a:p>
        </p:txBody>
      </p:sp>
      <p:sp>
        <p:nvSpPr>
          <p:cNvPr id="138243" name="Rectangle 3">
            <a:extLst>
              <a:ext uri="{FF2B5EF4-FFF2-40B4-BE49-F238E27FC236}">
                <a16:creationId xmlns:a16="http://schemas.microsoft.com/office/drawing/2014/main" id="{9E6E92AF-8110-48EF-A3D3-6B97586D4955}"/>
              </a:ext>
            </a:extLst>
          </p:cNvPr>
          <p:cNvSpPr>
            <a:spLocks noGrp="1" noChangeArrowheads="1"/>
          </p:cNvSpPr>
          <p:nvPr>
            <p:ph type="body" sz="half" idx="2"/>
          </p:nvPr>
        </p:nvSpPr>
        <p:spPr>
          <a:xfrm>
            <a:off x="6781800" y="0"/>
            <a:ext cx="2514600" cy="304800"/>
          </a:xfrm>
        </p:spPr>
        <p:txBody>
          <a:bodyPr/>
          <a:lstStyle/>
          <a:p>
            <a:pPr eaLnBrk="1" hangingPunct="1">
              <a:buFontTx/>
              <a:buNone/>
            </a:pPr>
            <a:r>
              <a:rPr lang="en-US" altLang="en-US" sz="1400" b="1" dirty="0">
                <a:solidFill>
                  <a:srgbClr val="990099"/>
                </a:solidFill>
              </a:rPr>
              <a:t>Image by: Riedell</a:t>
            </a:r>
          </a:p>
        </p:txBody>
      </p:sp>
      <p:sp>
        <p:nvSpPr>
          <p:cNvPr id="65540" name="Text Box 4">
            <a:extLst>
              <a:ext uri="{FF2B5EF4-FFF2-40B4-BE49-F238E27FC236}">
                <a16:creationId xmlns:a16="http://schemas.microsoft.com/office/drawing/2014/main" id="{82F21FD8-12C1-49CE-823A-E9BFB0B63D4D}"/>
              </a:ext>
            </a:extLst>
          </p:cNvPr>
          <p:cNvSpPr txBox="1">
            <a:spLocks noChangeArrowheads="1"/>
          </p:cNvSpPr>
          <p:nvPr/>
        </p:nvSpPr>
        <p:spPr bwMode="auto">
          <a:xfrm>
            <a:off x="685800" y="1066800"/>
            <a:ext cx="36375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NUCLEOTIDE</a:t>
            </a:r>
          </a:p>
        </p:txBody>
      </p:sp>
      <p:pic>
        <p:nvPicPr>
          <p:cNvPr id="138245" name="Picture 5" descr="nucleotide labeled">
            <a:extLst>
              <a:ext uri="{FF2B5EF4-FFF2-40B4-BE49-F238E27FC236}">
                <a16:creationId xmlns:a16="http://schemas.microsoft.com/office/drawing/2014/main" id="{C83BDB4F-31C1-4C99-8CE1-257FC4191690}"/>
              </a:ext>
            </a:extLst>
          </p:cNvPr>
          <p:cNvPicPr>
            <a:picLocks noGrp="1" noChangeAspect="1" noChangeArrowheads="1"/>
          </p:cNvPicPr>
          <p:nvPr>
            <p:ph type="clipArt" sz="half"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519863" y="228600"/>
            <a:ext cx="2305050" cy="1325563"/>
          </a:xfrm>
        </p:spPr>
      </p:pic>
      <p:sp>
        <p:nvSpPr>
          <p:cNvPr id="65543" name="Rectangle 7">
            <a:extLst>
              <a:ext uri="{FF2B5EF4-FFF2-40B4-BE49-F238E27FC236}">
                <a16:creationId xmlns:a16="http://schemas.microsoft.com/office/drawing/2014/main" id="{D8AFB2DC-B19D-476C-BA1D-6EFC0A669CFC}"/>
              </a:ext>
            </a:extLst>
          </p:cNvPr>
          <p:cNvSpPr>
            <a:spLocks noChangeArrowheads="1"/>
          </p:cNvSpPr>
          <p:nvPr/>
        </p:nvSpPr>
        <p:spPr bwMode="auto">
          <a:xfrm>
            <a:off x="4832350" y="2667000"/>
            <a:ext cx="28328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deoxyribose</a:t>
            </a:r>
          </a:p>
        </p:txBody>
      </p:sp>
      <p:grpSp>
        <p:nvGrpSpPr>
          <p:cNvPr id="3" name="Group 2">
            <a:extLst>
              <a:ext uri="{FF2B5EF4-FFF2-40B4-BE49-F238E27FC236}">
                <a16:creationId xmlns:a16="http://schemas.microsoft.com/office/drawing/2014/main" id="{8396D250-B73C-460B-A63B-C8DE541089E1}"/>
              </a:ext>
            </a:extLst>
          </p:cNvPr>
          <p:cNvGrpSpPr>
            <a:grpSpLocks/>
          </p:cNvGrpSpPr>
          <p:nvPr/>
        </p:nvGrpSpPr>
        <p:grpSpPr bwMode="auto">
          <a:xfrm>
            <a:off x="86394" y="3965574"/>
            <a:ext cx="8763000" cy="2790825"/>
            <a:chOff x="-866" y="3943290"/>
            <a:chExt cx="8763000" cy="2789701"/>
          </a:xfrm>
        </p:grpSpPr>
        <p:sp>
          <p:nvSpPr>
            <p:cNvPr id="138248" name="Rectangle 9">
              <a:extLst>
                <a:ext uri="{FF2B5EF4-FFF2-40B4-BE49-F238E27FC236}">
                  <a16:creationId xmlns:a16="http://schemas.microsoft.com/office/drawing/2014/main" id="{2A983E6D-E382-4EEC-BAB3-EE561D6E0CBE}"/>
                </a:ext>
              </a:extLst>
            </p:cNvPr>
            <p:cNvSpPr>
              <a:spLocks noChangeArrowheads="1"/>
            </p:cNvSpPr>
            <p:nvPr/>
          </p:nvSpPr>
          <p:spPr bwMode="auto">
            <a:xfrm>
              <a:off x="4267200" y="3943290"/>
              <a:ext cx="1754006" cy="58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URACIL</a:t>
              </a:r>
            </a:p>
          </p:txBody>
        </p:sp>
        <p:sp>
          <p:nvSpPr>
            <p:cNvPr id="138249" name="TextBox 1">
              <a:extLst>
                <a:ext uri="{FF2B5EF4-FFF2-40B4-BE49-F238E27FC236}">
                  <a16:creationId xmlns:a16="http://schemas.microsoft.com/office/drawing/2014/main" id="{3EEB3E7E-3085-47D5-B5D7-8962AF6478B5}"/>
                </a:ext>
              </a:extLst>
            </p:cNvPr>
            <p:cNvSpPr txBox="1">
              <a:spLocks noChangeArrowheads="1"/>
            </p:cNvSpPr>
            <p:nvPr/>
          </p:nvSpPr>
          <p:spPr bwMode="auto">
            <a:xfrm>
              <a:off x="-866" y="5409831"/>
              <a:ext cx="8763000" cy="1323160"/>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b="1" i="1" dirty="0">
                  <a:solidFill>
                    <a:srgbClr val="000000"/>
                  </a:solidFill>
                  <a:cs typeface="Garamond" panose="02020404030301010803" pitchFamily="18" charset="0"/>
                </a:rPr>
                <a:t>Essential knowledge 3.A.1: DNA, and in some cases RNA, is the primary source of heritable information. </a:t>
              </a:r>
              <a:endParaRPr lang="en-US" altLang="en-US" sz="1000" dirty="0"/>
            </a:p>
            <a:p>
              <a:pPr eaLnBrk="1" hangingPunct="1">
                <a:spcBef>
                  <a:spcPct val="0"/>
                </a:spcBef>
                <a:buFontTx/>
                <a:buNone/>
              </a:pPr>
              <a:r>
                <a:rPr lang="en-US" altLang="en-US" sz="1000" dirty="0"/>
                <a:t>b. DNA and RNA molecules have structural similarities and differences that define function. [See also</a:t>
              </a:r>
              <a:r>
                <a:rPr lang="en-US" altLang="en-US" sz="1000" b="1" dirty="0"/>
                <a:t> 4.A.1</a:t>
              </a:r>
              <a:r>
                <a:rPr lang="en-US" altLang="en-US" sz="1000" dirty="0"/>
                <a:t>] </a:t>
              </a:r>
              <a:br>
                <a:rPr lang="en-US" altLang="en-US" sz="1000" dirty="0"/>
              </a:br>
              <a:r>
                <a:rPr lang="en-US" altLang="en-US" sz="1000" i="1" dirty="0"/>
                <a:t>Evidence of student learning is a demonstrated understanding of each of the following: </a:t>
              </a:r>
            </a:p>
            <a:p>
              <a:pPr eaLnBrk="1" hangingPunct="1">
                <a:spcBef>
                  <a:spcPct val="0"/>
                </a:spcBef>
                <a:buFontTx/>
                <a:buNone/>
              </a:pPr>
              <a:r>
                <a:rPr lang="en-US" altLang="en-US" sz="1000" dirty="0"/>
                <a:t>1. Both have three components — sugar, phosphate and a nitrogenous base — which form nucleotide units that are connected by covalent bonds to form a linear molecule with 3' and 5' ends, with the nitrogenous bases perpendicular to the sugar-phosphate backbone. </a:t>
              </a:r>
            </a:p>
            <a:p>
              <a:pPr eaLnBrk="1" hangingPunct="1">
                <a:spcBef>
                  <a:spcPct val="0"/>
                </a:spcBef>
                <a:buFontTx/>
                <a:buNone/>
              </a:pPr>
              <a:r>
                <a:rPr lang="en-US" altLang="en-US" sz="1000" dirty="0"/>
                <a:t>2. The basic structural differences include: </a:t>
              </a:r>
              <a:br>
                <a:rPr lang="en-US" altLang="en-US" sz="1000" dirty="0"/>
              </a:br>
              <a:r>
                <a:rPr lang="en-US" altLang="en-US" sz="1000" dirty="0"/>
                <a:t>  i. DNA contains deoxyribose (RNA contains ribose). </a:t>
              </a:r>
              <a:br>
                <a:rPr lang="en-US" altLang="en-US" sz="1000" dirty="0"/>
              </a:br>
              <a:r>
                <a:rPr lang="en-US" altLang="en-US" sz="1000" dirty="0"/>
                <a:t> ii. RNA contains uracil in lieu of thymine in DNA.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0-#ppt_w/2"/>
                                          </p:val>
                                        </p:tav>
                                        <p:tav tm="100000">
                                          <p:val>
                                            <p:strVal val="#ppt_x"/>
                                          </p:val>
                                        </p:tav>
                                      </p:tavLst>
                                    </p:anim>
                                    <p:anim calcmode="lin" valueType="num">
                                      <p:cBhvr additive="base">
                                        <p:cTn id="8" dur="500" fill="hold"/>
                                        <p:tgtEl>
                                          <p:spTgt spid="6554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5543"/>
                                        </p:tgtEl>
                                        <p:attrNameLst>
                                          <p:attrName>style.visibility</p:attrName>
                                        </p:attrNameLst>
                                      </p:cBhvr>
                                      <p:to>
                                        <p:strVal val="visible"/>
                                      </p:to>
                                    </p:set>
                                    <p:anim calcmode="lin" valueType="num">
                                      <p:cBhvr additive="base">
                                        <p:cTn id="13" dur="500" fill="hold"/>
                                        <p:tgtEl>
                                          <p:spTgt spid="65543"/>
                                        </p:tgtEl>
                                        <p:attrNameLst>
                                          <p:attrName>ppt_x</p:attrName>
                                        </p:attrNameLst>
                                      </p:cBhvr>
                                      <p:tavLst>
                                        <p:tav tm="0">
                                          <p:val>
                                            <p:strVal val="1+#ppt_w/2"/>
                                          </p:val>
                                        </p:tav>
                                        <p:tav tm="100000">
                                          <p:val>
                                            <p:strVal val="#ppt_x"/>
                                          </p:val>
                                        </p:tav>
                                      </p:tavLst>
                                    </p:anim>
                                    <p:anim calcmode="lin" valueType="num">
                                      <p:cBhvr additive="base">
                                        <p:cTn id="14" dur="500" fill="hold"/>
                                        <p:tgtEl>
                                          <p:spTgt spid="6554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P spid="65543"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9266" name="Rectangle 1">
            <a:extLst>
              <a:ext uri="{FF2B5EF4-FFF2-40B4-BE49-F238E27FC236}">
                <a16:creationId xmlns:a16="http://schemas.microsoft.com/office/drawing/2014/main" id="{19640B57-060D-4206-A0BA-1FBB620F8FE8}"/>
              </a:ext>
            </a:extLst>
          </p:cNvPr>
          <p:cNvSpPr>
            <a:spLocks noChangeArrowheads="1"/>
          </p:cNvSpPr>
          <p:nvPr/>
        </p:nvSpPr>
        <p:spPr bwMode="auto">
          <a:xfrm>
            <a:off x="130192" y="642490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latin typeface="Calibri" panose="020F0502020204030204" pitchFamily="34" charset="0"/>
                <a:cs typeface="Arial" panose="020B0604020202020204" pitchFamily="34" charset="0"/>
              </a:rPr>
              <a:t>SP 1 Explain biological concepts , processes, and models presented in written format.</a:t>
            </a:r>
            <a:br>
              <a:rPr lang="en-US" altLang="en-US" sz="1000" b="1" dirty="0">
                <a:latin typeface="Calibri" panose="020F0502020204030204" pitchFamily="34" charset="0"/>
                <a:cs typeface="Arial" panose="020B0604020202020204" pitchFamily="34" charset="0"/>
              </a:rPr>
            </a:br>
            <a:r>
              <a:rPr lang="en-US" altLang="en-US" sz="1000" b="1" dirty="0">
                <a:latin typeface="Calibri" panose="020F0502020204030204" pitchFamily="34" charset="0"/>
                <a:cs typeface="Arial" panose="020B0604020202020204" pitchFamily="34" charset="0"/>
              </a:rPr>
              <a:t> 1.C Explain biological concepts, processes, and/or models in applied contexts</a:t>
            </a:r>
            <a:endParaRPr lang="en-US" altLang="en-US" sz="1000" dirty="0">
              <a:latin typeface="Calibri" panose="020F0502020204030204" pitchFamily="34" charset="0"/>
              <a:cs typeface="Arial" panose="020B0604020202020204" pitchFamily="34" charset="0"/>
            </a:endParaRPr>
          </a:p>
        </p:txBody>
      </p:sp>
      <p:sp>
        <p:nvSpPr>
          <p:cNvPr id="139267" name="TextBox 2">
            <a:extLst>
              <a:ext uri="{FF2B5EF4-FFF2-40B4-BE49-F238E27FC236}">
                <a16:creationId xmlns:a16="http://schemas.microsoft.com/office/drawing/2014/main" id="{1F7E6766-C6E1-46CB-9A80-16EBD5C7EEB7}"/>
              </a:ext>
            </a:extLst>
          </p:cNvPr>
          <p:cNvSpPr txBox="1">
            <a:spLocks noChangeArrowheads="1"/>
          </p:cNvSpPr>
          <p:nvPr/>
        </p:nvSpPr>
        <p:spPr bwMode="auto">
          <a:xfrm>
            <a:off x="36513" y="152400"/>
            <a:ext cx="921226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latin typeface="Comic Sans MS" panose="030F0702030302020204" pitchFamily="66" charset="0"/>
              </a:rPr>
              <a:t>Our stomachs produce hydrochloric acid to kill germs and help </a:t>
            </a:r>
            <a:br>
              <a:rPr lang="en-US" altLang="en-US" sz="2400" dirty="0">
                <a:latin typeface="Comic Sans MS" panose="030F0702030302020204" pitchFamily="66" charset="0"/>
              </a:rPr>
            </a:br>
            <a:r>
              <a:rPr lang="en-US" altLang="en-US" sz="2400" dirty="0">
                <a:latin typeface="Comic Sans MS" panose="030F0702030302020204" pitchFamily="66" charset="0"/>
              </a:rPr>
              <a:t>break down the food we eat. Too much stomach acid can cause </a:t>
            </a:r>
            <a:br>
              <a:rPr lang="en-US" altLang="en-US" sz="2400" dirty="0">
                <a:latin typeface="Comic Sans MS" panose="030F0702030302020204" pitchFamily="66" charset="0"/>
              </a:rPr>
            </a:br>
            <a:r>
              <a:rPr lang="en-US" altLang="en-US" sz="2400" dirty="0">
                <a:latin typeface="Comic Sans MS" panose="030F0702030302020204" pitchFamily="66" charset="0"/>
              </a:rPr>
              <a:t>an upset stomach. Use what you learned about acids and </a:t>
            </a:r>
            <a:br>
              <a:rPr lang="en-US" altLang="en-US" sz="2400" dirty="0">
                <a:latin typeface="Comic Sans MS" panose="030F0702030302020204" pitchFamily="66" charset="0"/>
              </a:rPr>
            </a:br>
            <a:r>
              <a:rPr lang="en-US" altLang="en-US" sz="2400" dirty="0">
                <a:latin typeface="Comic Sans MS" panose="030F0702030302020204" pitchFamily="66" charset="0"/>
              </a:rPr>
              <a:t>bases to explain why people take antacids (like Maalox, Tums, </a:t>
            </a:r>
            <a:br>
              <a:rPr lang="en-US" altLang="en-US" sz="2400" dirty="0">
                <a:latin typeface="Comic Sans MS" panose="030F0702030302020204" pitchFamily="66" charset="0"/>
              </a:rPr>
            </a:br>
            <a:r>
              <a:rPr lang="en-US" altLang="en-US" sz="2400" dirty="0">
                <a:latin typeface="Comic Sans MS" panose="030F0702030302020204" pitchFamily="66" charset="0"/>
              </a:rPr>
              <a:t>or Rolaids) when they get heartburn. </a:t>
            </a:r>
            <a:br>
              <a:rPr lang="en-US" altLang="en-US" sz="2400" dirty="0">
                <a:latin typeface="Comic Sans MS" panose="030F0702030302020204" pitchFamily="66" charset="0"/>
              </a:rPr>
            </a:br>
            <a:r>
              <a:rPr lang="en-US" altLang="en-US" sz="2400" dirty="0">
                <a:latin typeface="Comic Sans MS" panose="030F0702030302020204" pitchFamily="66" charset="0"/>
              </a:rPr>
              <a:t>(Hint: The chemical in Maalox is magnesium HYDROXIDE)</a:t>
            </a:r>
          </a:p>
          <a:p>
            <a:pPr>
              <a:spcBef>
                <a:spcPct val="0"/>
              </a:spcBef>
              <a:buFontTx/>
              <a:buNone/>
            </a:pPr>
            <a:endParaRPr lang="en-US" altLang="en-US" sz="2400" dirty="0">
              <a:latin typeface="Comic Sans MS" panose="030F0702030302020204" pitchFamily="66" charset="0"/>
            </a:endParaRPr>
          </a:p>
        </p:txBody>
      </p:sp>
      <p:sp>
        <p:nvSpPr>
          <p:cNvPr id="5" name="Rectangle 4">
            <a:extLst>
              <a:ext uri="{FF2B5EF4-FFF2-40B4-BE49-F238E27FC236}">
                <a16:creationId xmlns:a16="http://schemas.microsoft.com/office/drawing/2014/main" id="{A71E9A6B-9C47-4AE9-8A4D-B95DCA0DE525}"/>
              </a:ext>
            </a:extLst>
          </p:cNvPr>
          <p:cNvSpPr>
            <a:spLocks noRot="1" noChangeAspect="1" noMove="1" noResize="1" noEditPoints="1" noAdjustHandles="1" noChangeArrowheads="1" noChangeShapeType="1" noTextEdit="1"/>
          </p:cNvSpPr>
          <p:nvPr/>
        </p:nvSpPr>
        <p:spPr bwMode="auto">
          <a:xfrm>
            <a:off x="130192" y="2835025"/>
            <a:ext cx="8650125" cy="1938992"/>
          </a:xfrm>
          <a:prstGeom prst="rect">
            <a:avLst/>
          </a:prstGeom>
          <a:blipFill rotWithShape="1">
            <a:blip r:embed="rId2"/>
            <a:stretch>
              <a:fillRect l="-1409" t="-3145" r="-423" b="-7862"/>
            </a:stretch>
          </a:blipFill>
          <a:ln>
            <a:noFill/>
          </a:ln>
        </p:spPr>
        <p:txBody>
          <a:bodyPr/>
          <a:lstStyle/>
          <a:p>
            <a:pPr eaLnBrk="1" hangingPunct="1">
              <a:defRPr/>
            </a:pPr>
            <a:r>
              <a:rPr lang="en-US" dirty="0">
                <a:no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C417EBA1-BDFD-4F34-8A9E-48FDEFB2F850}"/>
              </a:ext>
            </a:extLst>
          </p:cNvPr>
          <p:cNvSpPr>
            <a:spLocks noGrp="1" noChangeArrowheads="1"/>
          </p:cNvSpPr>
          <p:nvPr>
            <p:ph type="body" sz="half" idx="2"/>
          </p:nvPr>
        </p:nvSpPr>
        <p:spPr>
          <a:xfrm>
            <a:off x="76200" y="5253182"/>
            <a:ext cx="8991600" cy="609600"/>
          </a:xfrm>
        </p:spPr>
        <p:txBody>
          <a:bodyPr/>
          <a:lstStyle/>
          <a:p>
            <a:pPr eaLnBrk="1" hangingPunct="1">
              <a:lnSpc>
                <a:spcPct val="90000"/>
              </a:lnSpc>
              <a:buFontTx/>
              <a:buNone/>
            </a:pPr>
            <a:r>
              <a:rPr lang="en-US" altLang="en-US" b="1" dirty="0">
                <a:latin typeface="Comic Sans MS" panose="030F0702030302020204" pitchFamily="66" charset="0"/>
              </a:rPr>
              <a:t>Which of these molecules is a phospholipid?</a:t>
            </a:r>
          </a:p>
        </p:txBody>
      </p:sp>
      <p:sp>
        <p:nvSpPr>
          <p:cNvPr id="155651" name="Text Box 3">
            <a:extLst>
              <a:ext uri="{FF2B5EF4-FFF2-40B4-BE49-F238E27FC236}">
                <a16:creationId xmlns:a16="http://schemas.microsoft.com/office/drawing/2014/main" id="{84B6F266-156D-450E-9897-461E8C53631D}"/>
              </a:ext>
            </a:extLst>
          </p:cNvPr>
          <p:cNvSpPr txBox="1">
            <a:spLocks noChangeArrowheads="1"/>
          </p:cNvSpPr>
          <p:nvPr/>
        </p:nvSpPr>
        <p:spPr bwMode="auto">
          <a:xfrm rot="16200000">
            <a:off x="2647742" y="1247180"/>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141317" name="Picture 5" descr="nucleotide 1P labeled">
            <a:extLst>
              <a:ext uri="{FF2B5EF4-FFF2-40B4-BE49-F238E27FC236}">
                <a16:creationId xmlns:a16="http://schemas.microsoft.com/office/drawing/2014/main" id="{EFD91E60-5F15-455C-B621-D8397DA5442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5238" y="363538"/>
            <a:ext cx="28956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6" descr="helix6">
            <a:extLst>
              <a:ext uri="{FF2B5EF4-FFF2-40B4-BE49-F238E27FC236}">
                <a16:creationId xmlns:a16="http://schemas.microsoft.com/office/drawing/2014/main" id="{DA973630-6619-48CB-BD49-40B8BBBA6B8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2398" y="2135188"/>
            <a:ext cx="17176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Picture 8">
            <a:extLst>
              <a:ext uri="{FF2B5EF4-FFF2-40B4-BE49-F238E27FC236}">
                <a16:creationId xmlns:a16="http://schemas.microsoft.com/office/drawing/2014/main" id="{316B96E3-01C2-4594-BFD4-7B64B1AD01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76900" y="358775"/>
            <a:ext cx="296068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Picture 1">
            <a:extLst>
              <a:ext uri="{FF2B5EF4-FFF2-40B4-BE49-F238E27FC236}">
                <a16:creationId xmlns:a16="http://schemas.microsoft.com/office/drawing/2014/main" id="{38E57EBD-CFA8-4B62-9FF1-8B82EE09BE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8344" y="2424931"/>
            <a:ext cx="1979612"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9D0B453-1A34-43AD-BD2A-EF7F4194514C}"/>
              </a:ext>
            </a:extLst>
          </p:cNvPr>
          <p:cNvSpPr/>
          <p:nvPr/>
        </p:nvSpPr>
        <p:spPr>
          <a:xfrm>
            <a:off x="96838" y="6550025"/>
            <a:ext cx="9144000" cy="277813"/>
          </a:xfrm>
          <a:prstGeom prst="rect">
            <a:avLst/>
          </a:prstGeom>
        </p:spPr>
        <p:txBody>
          <a:bodyPr>
            <a:spAutoFit/>
          </a:bodyPr>
          <a:lstStyle/>
          <a:p>
            <a:pPr>
              <a:defRPr/>
            </a:pPr>
            <a:r>
              <a:rPr lang="en-US" sz="1200" b="1" i="1" kern="0" dirty="0">
                <a:solidFill>
                  <a:srgbClr val="000000"/>
                </a:solidFill>
                <a:latin typeface="+mn-lt"/>
              </a:rPr>
              <a:t>Essential knowledge ENE 1.A </a:t>
            </a:r>
            <a:r>
              <a:rPr lang="en-US" sz="1200" dirty="0">
                <a:latin typeface="+mn-lt"/>
              </a:rPr>
              <a:t>Describe the composition of macromolecules required by living organisms</a:t>
            </a:r>
            <a:r>
              <a:rPr lang="en-US" sz="1200" b="1" i="1" kern="0" dirty="0">
                <a:solidFill>
                  <a:srgbClr val="000000"/>
                </a:solidFill>
                <a:latin typeface="+mn-lt"/>
              </a:rPr>
              <a:t>  . </a:t>
            </a:r>
            <a:endParaRPr lang="en-US" sz="1200" dirty="0">
              <a:latin typeface="+mn-lt"/>
            </a:endParaRPr>
          </a:p>
        </p:txBody>
      </p:sp>
      <p:pic>
        <p:nvPicPr>
          <p:cNvPr id="4100" name="Picture 4">
            <a:extLst>
              <a:ext uri="{FF2B5EF4-FFF2-40B4-BE49-F238E27FC236}">
                <a16:creationId xmlns:a16="http://schemas.microsoft.com/office/drawing/2014/main" id="{F962F090-5F3A-4AB2-92D9-1BB5278642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455" t="2799" r="39446"/>
          <a:stretch/>
        </p:blipFill>
        <p:spPr bwMode="auto">
          <a:xfrm>
            <a:off x="544014" y="457200"/>
            <a:ext cx="1905207" cy="37467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B9C5E40-A8DD-44CD-A594-01212AAC2D7C}"/>
              </a:ext>
            </a:extLst>
          </p:cNvPr>
          <p:cNvSpPr/>
          <p:nvPr/>
        </p:nvSpPr>
        <p:spPr>
          <a:xfrm>
            <a:off x="72775" y="6099"/>
            <a:ext cx="4572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http://www.mrgscience.com/uploads/2/0/7/9/20796234/phospholipid.gif?438</a:t>
            </a:r>
            <a:endParaRPr lang="en-US" sz="1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5651"/>
                                        </p:tgtEl>
                                        <p:attrNameLst>
                                          <p:attrName>style.visibility</p:attrName>
                                        </p:attrNameLst>
                                      </p:cBhvr>
                                      <p:to>
                                        <p:strVal val="visible"/>
                                      </p:to>
                                    </p:set>
                                    <p:animEffect transition="in" filter="wipe(down)">
                                      <p:cBhvr>
                                        <p:cTn id="7" dur="500"/>
                                        <p:tgtEl>
                                          <p:spTgt spid="155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7107" name="Rectangle 1">
            <a:extLst>
              <a:ext uri="{FF2B5EF4-FFF2-40B4-BE49-F238E27FC236}">
                <a16:creationId xmlns:a16="http://schemas.microsoft.com/office/drawing/2014/main" id="{3F46FC78-B097-4D03-A13E-E7E40E9F99F3}"/>
              </a:ext>
            </a:extLst>
          </p:cNvPr>
          <p:cNvSpPr>
            <a:spLocks noChangeArrowheads="1"/>
          </p:cNvSpPr>
          <p:nvPr/>
        </p:nvSpPr>
        <p:spPr bwMode="auto">
          <a:xfrm>
            <a:off x="41275" y="5961720"/>
            <a:ext cx="9061450" cy="108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None/>
              <a:defRPr/>
            </a:pPr>
            <a:r>
              <a:rPr lang="en-US" sz="1000" b="1" i="1" dirty="0"/>
              <a:t>Essential knowledge SYI 1.C.1. </a:t>
            </a:r>
            <a:r>
              <a:rPr lang="en-US" sz="1000" dirty="0"/>
              <a:t>d. Proteins have primary structure determined by the sequence order of their constituent  amino acids, secondary structure that arises through local folding of the amino acid chain into elements such as alpha-helices and beta-sheets, tertiary structure that is the overall three-dimensional shape of the protein and often minimizes free energy, and quaternary structure that arises from interactions between multiple polypeptide units. The four elements of protein structure determine the function of a protein.</a:t>
            </a:r>
            <a:r>
              <a:rPr lang="en-US" sz="1000" b="1" i="1" kern="0" dirty="0">
                <a:solidFill>
                  <a:srgbClr val="000000"/>
                </a:solidFill>
                <a:latin typeface="Times New Roman"/>
              </a:rPr>
              <a:t>  </a:t>
            </a:r>
          </a:p>
          <a:p>
            <a:pPr eaLnBrk="1" hangingPunct="1">
              <a:buNone/>
              <a:defRPr/>
            </a:pPr>
            <a:r>
              <a:rPr lang="en-US" sz="1000" dirty="0"/>
              <a:t>SP 2. A. Describe characteristics of a biological concept, process or model represented visually.</a:t>
            </a:r>
          </a:p>
          <a:p>
            <a:pPr eaLnBrk="1" hangingPunct="1">
              <a:buNone/>
              <a:defRPr/>
            </a:pPr>
            <a:endParaRPr lang="en-US" sz="1000" b="1" i="1" dirty="0"/>
          </a:p>
        </p:txBody>
      </p:sp>
      <p:sp>
        <p:nvSpPr>
          <p:cNvPr id="47108" name="Rectangle 1">
            <a:extLst>
              <a:ext uri="{FF2B5EF4-FFF2-40B4-BE49-F238E27FC236}">
                <a16:creationId xmlns:a16="http://schemas.microsoft.com/office/drawing/2014/main" id="{7CF93B74-9A2E-4C92-ADF9-84981304FA4A}"/>
              </a:ext>
            </a:extLst>
          </p:cNvPr>
          <p:cNvSpPr>
            <a:spLocks noChangeArrowheads="1"/>
          </p:cNvSpPr>
          <p:nvPr/>
        </p:nvSpPr>
        <p:spPr bwMode="auto">
          <a:xfrm>
            <a:off x="163513" y="-19050"/>
            <a:ext cx="9666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FF33CC"/>
                </a:solidFill>
                <a:latin typeface="Arial" panose="020B0604020202020204" pitchFamily="34" charset="0"/>
                <a:cs typeface="Arial" panose="020B0604020202020204" pitchFamily="34" charset="0"/>
              </a:rPr>
              <a:t>https://s3.amazonaws.com/classconnection/448/flashcards/2303448/jpg/secondary_structure_proteins-14D1C8071264EA0F0FC.jpg</a:t>
            </a:r>
          </a:p>
        </p:txBody>
      </p:sp>
      <p:sp>
        <p:nvSpPr>
          <p:cNvPr id="47111" name="Rectangle 3">
            <a:extLst>
              <a:ext uri="{FF2B5EF4-FFF2-40B4-BE49-F238E27FC236}">
                <a16:creationId xmlns:a16="http://schemas.microsoft.com/office/drawing/2014/main" id="{083E0CD0-F594-4C95-83A9-8D2A85155F24}"/>
              </a:ext>
            </a:extLst>
          </p:cNvPr>
          <p:cNvSpPr>
            <a:spLocks noChangeArrowheads="1"/>
          </p:cNvSpPr>
          <p:nvPr/>
        </p:nvSpPr>
        <p:spPr bwMode="auto">
          <a:xfrm>
            <a:off x="3771645" y="2259449"/>
            <a:ext cx="5372355" cy="193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Hydrogen bonds between C=O on one amino acid and the N-H on another amino acid</a:t>
            </a:r>
          </a:p>
          <a:p>
            <a:pPr eaLnBrk="1" hangingPunct="1">
              <a:spcBef>
                <a:spcPct val="0"/>
              </a:spcBef>
              <a:buFontTx/>
              <a:buNone/>
            </a:pPr>
            <a:endParaRPr lang="en-US" altLang="en-US" sz="2400" b="1" dirty="0">
              <a:solidFill>
                <a:schemeClr val="accent2"/>
              </a:solidFill>
              <a:latin typeface="Comic Sans MS" panose="030F0702030302020204" pitchFamily="66" charset="0"/>
            </a:endParaRPr>
          </a:p>
          <a:p>
            <a:pPr eaLnBrk="1" hangingPunct="1">
              <a:spcBef>
                <a:spcPct val="0"/>
              </a:spcBef>
              <a:buFontTx/>
              <a:buNone/>
            </a:pPr>
            <a:r>
              <a:rPr lang="en-US" altLang="en-US" sz="2400" b="1" dirty="0">
                <a:solidFill>
                  <a:schemeClr val="accent2"/>
                </a:solidFill>
                <a:latin typeface="Comic Sans MS" panose="030F0702030302020204" pitchFamily="66" charset="0"/>
              </a:rPr>
              <a:t>R-groups NOT involved!</a:t>
            </a:r>
            <a:endParaRPr lang="en-US" altLang="en-US" sz="4000" dirty="0">
              <a:solidFill>
                <a:schemeClr val="accent2"/>
              </a:solidFill>
              <a:latin typeface="Comic Sans MS" panose="030F0702030302020204" pitchFamily="66" charset="0"/>
            </a:endParaRPr>
          </a:p>
        </p:txBody>
      </p:sp>
      <p:pic>
        <p:nvPicPr>
          <p:cNvPr id="47112" name="Picture 2">
            <a:extLst>
              <a:ext uri="{FF2B5EF4-FFF2-40B4-BE49-F238E27FC236}">
                <a16:creationId xmlns:a16="http://schemas.microsoft.com/office/drawing/2014/main" id="{5E4A3199-4291-4961-8A91-2E14BDEEEA01}"/>
              </a:ext>
            </a:extLst>
          </p:cNvPr>
          <p:cNvPicPr>
            <a:picLocks noChangeAspect="1"/>
          </p:cNvPicPr>
          <p:nvPr/>
        </p:nvPicPr>
        <p:blipFill>
          <a:blip r:embed="rId2">
            <a:extLst>
              <a:ext uri="{28A0092B-C50C-407E-A947-70E740481C1C}">
                <a14:useLocalDpi xmlns:a14="http://schemas.microsoft.com/office/drawing/2010/main" val="0"/>
              </a:ext>
            </a:extLst>
          </a:blip>
          <a:srcRect t="5663"/>
          <a:stretch>
            <a:fillRect/>
          </a:stretch>
        </p:blipFill>
        <p:spPr bwMode="auto">
          <a:xfrm>
            <a:off x="304800" y="1734642"/>
            <a:ext cx="3352405" cy="337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24A19E5-E0AA-4F12-8708-8184433720EB}"/>
              </a:ext>
            </a:extLst>
          </p:cNvPr>
          <p:cNvSpPr/>
          <p:nvPr/>
        </p:nvSpPr>
        <p:spPr>
          <a:xfrm>
            <a:off x="41275" y="212933"/>
            <a:ext cx="10263187" cy="1077218"/>
          </a:xfrm>
          <a:prstGeom prst="rect">
            <a:avLst/>
          </a:prstGeom>
        </p:spPr>
        <p:txBody>
          <a:bodyPr wrap="square">
            <a:spAutoFit/>
          </a:bodyPr>
          <a:lstStyle/>
          <a:p>
            <a:pPr eaLnBrk="1" hangingPunct="1"/>
            <a:r>
              <a:rPr lang="en-US" altLang="en-US" sz="3200" b="1" dirty="0"/>
              <a:t>What kinds of bonds are involved in holding </a:t>
            </a:r>
          </a:p>
          <a:p>
            <a:pPr eaLnBrk="1" hangingPunct="1"/>
            <a:r>
              <a:rPr lang="en-US" altLang="en-US" sz="3200" b="1" dirty="0"/>
              <a:t>this secondary shape in position?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wipe(down)">
                                      <p:cBhvr>
                                        <p:cTn id="7" dur="500"/>
                                        <p:tgtEl>
                                          <p:spTgt spid="4710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111"/>
                                        </p:tgtEl>
                                        <p:attrNameLst>
                                          <p:attrName>style.visibility</p:attrName>
                                        </p:attrNameLst>
                                      </p:cBhvr>
                                      <p:to>
                                        <p:strVal val="visible"/>
                                      </p:to>
                                    </p:set>
                                    <p:animEffect transition="in" filter="barn(inVertical)">
                                      <p:cBhvr>
                                        <p:cTn id="12" dur="5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P spid="47111"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B132F3-C4E6-48FE-8DBD-C75C985D9C19}"/>
              </a:ext>
            </a:extLst>
          </p:cNvPr>
          <p:cNvSpPr>
            <a:spLocks noGrp="1"/>
          </p:cNvSpPr>
          <p:nvPr>
            <p:ph idx="1"/>
          </p:nvPr>
        </p:nvSpPr>
        <p:spPr>
          <a:xfrm>
            <a:off x="114300" y="3733800"/>
            <a:ext cx="8915400" cy="2743200"/>
          </a:xfrm>
        </p:spPr>
        <p:txBody>
          <a:bodyPr rtlCol="0">
            <a:normAutofit fontScale="85000" lnSpcReduction="20000"/>
          </a:bodyPr>
          <a:lstStyle/>
          <a:p>
            <a:pPr marL="0" indent="0" fontAlgn="auto">
              <a:spcAft>
                <a:spcPts val="0"/>
              </a:spcAft>
              <a:buFont typeface="Arial" panose="020B0604020202020204" pitchFamily="34" charset="0"/>
              <a:buNone/>
              <a:defRPr/>
            </a:pPr>
            <a:r>
              <a:rPr lang="en-US" dirty="0">
                <a:solidFill>
                  <a:schemeClr val="accent6"/>
                </a:solidFill>
                <a:latin typeface="Comic Sans MS" panose="030F0702030302020204" pitchFamily="66" charset="0"/>
              </a:rPr>
              <a:t>Iodine turns black in presence of starch</a:t>
            </a:r>
          </a:p>
          <a:p>
            <a:pPr marL="0" indent="0" fontAlgn="auto">
              <a:spcAft>
                <a:spcPts val="0"/>
              </a:spcAft>
              <a:buFont typeface="Arial" panose="020B0604020202020204" pitchFamily="34" charset="0"/>
              <a:buNone/>
              <a:defRPr/>
            </a:pPr>
            <a:br>
              <a:rPr lang="en-US" dirty="0">
                <a:solidFill>
                  <a:schemeClr val="accent6"/>
                </a:solidFill>
                <a:latin typeface="Comic Sans MS" panose="030F0702030302020204" pitchFamily="66" charset="0"/>
              </a:rPr>
            </a:br>
            <a:r>
              <a:rPr lang="en-US" dirty="0">
                <a:solidFill>
                  <a:schemeClr val="accent6"/>
                </a:solidFill>
                <a:latin typeface="Comic Sans MS" panose="030F0702030302020204" pitchFamily="66" charset="0"/>
              </a:rPr>
              <a:t>Paper comes from plants. </a:t>
            </a:r>
            <a:br>
              <a:rPr lang="en-US" dirty="0">
                <a:solidFill>
                  <a:schemeClr val="accent6"/>
                </a:solidFill>
                <a:latin typeface="Comic Sans MS" panose="030F0702030302020204" pitchFamily="66" charset="0"/>
              </a:rPr>
            </a:br>
            <a:r>
              <a:rPr lang="en-US" dirty="0">
                <a:solidFill>
                  <a:schemeClr val="accent6"/>
                </a:solidFill>
                <a:latin typeface="Comic Sans MS" panose="030F0702030302020204" pitchFamily="66" charset="0"/>
              </a:rPr>
              <a:t>Plants store glucose as starch</a:t>
            </a:r>
            <a:br>
              <a:rPr lang="en-US" dirty="0">
                <a:solidFill>
                  <a:schemeClr val="accent6"/>
                </a:solidFill>
                <a:latin typeface="Comic Sans MS" panose="030F0702030302020204" pitchFamily="66" charset="0"/>
              </a:rPr>
            </a:br>
            <a:endParaRPr lang="en-US" dirty="0">
              <a:solidFill>
                <a:schemeClr val="accent6"/>
              </a:solidFill>
              <a:latin typeface="Comic Sans MS" panose="030F0702030302020204" pitchFamily="66" charset="0"/>
            </a:endParaRPr>
          </a:p>
          <a:p>
            <a:pPr marL="0" indent="0" fontAlgn="auto">
              <a:spcAft>
                <a:spcPts val="0"/>
              </a:spcAft>
              <a:buFont typeface="Arial" panose="020B0604020202020204" pitchFamily="34" charset="0"/>
              <a:buNone/>
              <a:defRPr/>
            </a:pPr>
            <a:r>
              <a:rPr lang="en-US" dirty="0">
                <a:solidFill>
                  <a:schemeClr val="accent6"/>
                </a:solidFill>
                <a:latin typeface="Comic Sans MS" panose="030F0702030302020204" pitchFamily="66" charset="0"/>
              </a:rPr>
              <a:t>Humans (animals) store glucose as glycogen (NO starch)  No starch so … no color change.</a:t>
            </a:r>
          </a:p>
        </p:txBody>
      </p:sp>
      <p:pic>
        <p:nvPicPr>
          <p:cNvPr id="142339" name="Picture 2">
            <a:extLst>
              <a:ext uri="{FF2B5EF4-FFF2-40B4-BE49-F238E27FC236}">
                <a16:creationId xmlns:a16="http://schemas.microsoft.com/office/drawing/2014/main" id="{C5094753-2D2E-4AE8-9141-8360CCFBA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52" t="29292" r="7751" b="12225"/>
          <a:stretch>
            <a:fillRect/>
          </a:stretch>
        </p:blipFill>
        <p:spPr bwMode="auto">
          <a:xfrm>
            <a:off x="5635625" y="381000"/>
            <a:ext cx="3241675"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Rectangle 1">
            <a:extLst>
              <a:ext uri="{FF2B5EF4-FFF2-40B4-BE49-F238E27FC236}">
                <a16:creationId xmlns:a16="http://schemas.microsoft.com/office/drawing/2014/main" id="{FBBDF8D1-F85A-4F8F-A880-64798BE53DB9}"/>
              </a:ext>
            </a:extLst>
          </p:cNvPr>
          <p:cNvSpPr>
            <a:spLocks noChangeArrowheads="1"/>
          </p:cNvSpPr>
          <p:nvPr/>
        </p:nvSpPr>
        <p:spPr bwMode="auto">
          <a:xfrm>
            <a:off x="152400" y="261938"/>
            <a:ext cx="5483225"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latin typeface="Comic Sans MS" panose="030F0702030302020204" pitchFamily="66" charset="0"/>
              </a:rPr>
              <a:t>During the food lab in Honors Bio you used iodine to test for the presence of starch. You accidently spill IODINE on your lab paper and get it on your finger while cleaning up. </a:t>
            </a:r>
            <a:br>
              <a:rPr lang="en-US" altLang="en-US" sz="2400" dirty="0">
                <a:latin typeface="Comic Sans MS" panose="030F0702030302020204" pitchFamily="66" charset="0"/>
              </a:rPr>
            </a:br>
            <a:br>
              <a:rPr lang="en-US" altLang="en-US" sz="2400" dirty="0">
                <a:latin typeface="Comic Sans MS" panose="030F0702030302020204" pitchFamily="66" charset="0"/>
              </a:rPr>
            </a:br>
            <a:r>
              <a:rPr lang="en-US" altLang="en-US" sz="2400" dirty="0">
                <a:solidFill>
                  <a:srgbClr val="FF0000"/>
                </a:solidFill>
                <a:latin typeface="Comic Sans MS" panose="030F0702030302020204" pitchFamily="66" charset="0"/>
              </a:rPr>
              <a:t>EXPLAIN</a:t>
            </a:r>
            <a:r>
              <a:rPr lang="en-US" altLang="en-US" sz="2400" dirty="0">
                <a:solidFill>
                  <a:srgbClr val="FF0066"/>
                </a:solidFill>
                <a:latin typeface="Comic Sans MS" panose="030F0702030302020204" pitchFamily="66" charset="0"/>
              </a:rPr>
              <a:t> WHY </a:t>
            </a:r>
            <a:r>
              <a:rPr lang="en-US" altLang="en-US" sz="2400" dirty="0">
                <a:latin typeface="Comic Sans MS" panose="030F0702030302020204" pitchFamily="66" charset="0"/>
              </a:rPr>
              <a:t>your lab paper turns black but your finger doesn’t.</a:t>
            </a:r>
          </a:p>
          <a:p>
            <a:pPr eaLnBrk="1" hangingPunct="1">
              <a:spcBef>
                <a:spcPct val="0"/>
              </a:spcBef>
              <a:buFontTx/>
              <a:buNone/>
            </a:pPr>
            <a:r>
              <a:rPr lang="en-US" altLang="en-US" sz="2800" dirty="0">
                <a:latin typeface="Comic Sans MS" panose="030F0702030302020204" pitchFamily="66" charset="0"/>
              </a:rPr>
              <a:t> </a:t>
            </a:r>
          </a:p>
        </p:txBody>
      </p:sp>
      <p:sp>
        <p:nvSpPr>
          <p:cNvPr id="142341" name="Rectangle 9">
            <a:extLst>
              <a:ext uri="{FF2B5EF4-FFF2-40B4-BE49-F238E27FC236}">
                <a16:creationId xmlns:a16="http://schemas.microsoft.com/office/drawing/2014/main" id="{0CB0202D-A214-4056-963D-A3DE6156169B}"/>
              </a:ext>
            </a:extLst>
          </p:cNvPr>
          <p:cNvSpPr>
            <a:spLocks noChangeArrowheads="1"/>
          </p:cNvSpPr>
          <p:nvPr/>
        </p:nvSpPr>
        <p:spPr bwMode="auto">
          <a:xfrm>
            <a:off x="3429000" y="0"/>
            <a:ext cx="5715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FF0066"/>
                </a:solidFill>
                <a:latin typeface="Calibri" panose="020F0502020204030204" pitchFamily="34" charset="0"/>
              </a:rPr>
              <a:t>http://emp.byui.edu/wellerg/Molecules%20of%20the%20Cell%20Lab/images/instructions/iodineboth.jpg</a:t>
            </a:r>
          </a:p>
        </p:txBody>
      </p:sp>
      <p:sp>
        <p:nvSpPr>
          <p:cNvPr id="2" name="TextBox 1">
            <a:extLst>
              <a:ext uri="{FF2B5EF4-FFF2-40B4-BE49-F238E27FC236}">
                <a16:creationId xmlns:a16="http://schemas.microsoft.com/office/drawing/2014/main" id="{5DA048B1-C3DB-4989-85C0-149BB13ED33C}"/>
              </a:ext>
            </a:extLst>
          </p:cNvPr>
          <p:cNvSpPr txBox="1"/>
          <p:nvPr/>
        </p:nvSpPr>
        <p:spPr>
          <a:xfrm>
            <a:off x="114300" y="6412854"/>
            <a:ext cx="5613588" cy="461665"/>
          </a:xfrm>
          <a:prstGeom prst="rect">
            <a:avLst/>
          </a:prstGeom>
          <a:noFill/>
        </p:spPr>
        <p:txBody>
          <a:bodyPr wrap="none">
            <a:spAutoFit/>
          </a:bodyPr>
          <a:lstStyle/>
          <a:p>
            <a:pPr eaLnBrk="1" hangingPunct="1"/>
            <a:r>
              <a:rPr lang="en-US" altLang="en-US" sz="1200" b="1" dirty="0">
                <a:latin typeface="Calibri" panose="020F0502020204030204" pitchFamily="34" charset="0"/>
                <a:cs typeface="Arial" panose="020B0604020202020204" pitchFamily="34" charset="0"/>
              </a:rPr>
              <a:t>SP 1 Explain biological concepts , processes, and models presented in written format.</a:t>
            </a:r>
            <a:br>
              <a:rPr lang="en-US" altLang="en-US" sz="1200" b="1" dirty="0">
                <a:latin typeface="Calibri" panose="020F0502020204030204" pitchFamily="34" charset="0"/>
                <a:cs typeface="Arial" panose="020B0604020202020204" pitchFamily="34" charset="0"/>
              </a:rPr>
            </a:br>
            <a:r>
              <a:rPr lang="en-US" altLang="en-US" sz="1200" b="1" dirty="0">
                <a:latin typeface="Calibri" panose="020F0502020204030204" pitchFamily="34" charset="0"/>
                <a:cs typeface="Arial" panose="020B0604020202020204" pitchFamily="34" charset="0"/>
              </a:rPr>
              <a:t> 1.C Explain biological concepts, processes, and/or models in applied contexts</a:t>
            </a:r>
            <a:endParaRPr lang="en-US" altLang="en-US" sz="1200" dirty="0">
              <a:latin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ABEEC734-DF92-4DEF-BF66-78EF33568E0F}"/>
              </a:ext>
            </a:extLst>
          </p:cNvPr>
          <p:cNvPicPr>
            <a:picLocks noChangeAspect="1"/>
          </p:cNvPicPr>
          <p:nvPr/>
        </p:nvPicPr>
        <p:blipFill>
          <a:blip r:embed="rId2">
            <a:extLst>
              <a:ext uri="{28A0092B-C50C-407E-A947-70E740481C1C}">
                <a14:useLocalDpi xmlns:a14="http://schemas.microsoft.com/office/drawing/2010/main" val="0"/>
              </a:ext>
            </a:extLst>
          </a:blip>
          <a:srcRect l="13272" b="2979"/>
          <a:stretch>
            <a:fillRect/>
          </a:stretch>
        </p:blipFill>
        <p:spPr bwMode="auto">
          <a:xfrm>
            <a:off x="0" y="42863"/>
            <a:ext cx="4421188"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3">
            <a:extLst>
              <a:ext uri="{FF2B5EF4-FFF2-40B4-BE49-F238E27FC236}">
                <a16:creationId xmlns:a16="http://schemas.microsoft.com/office/drawing/2014/main" id="{7CA5C88A-A7FF-4A0D-85C4-CECB6C3C03C7}"/>
              </a:ext>
            </a:extLst>
          </p:cNvPr>
          <p:cNvSpPr txBox="1">
            <a:spLocks noChangeArrowheads="1"/>
          </p:cNvSpPr>
          <p:nvPr/>
        </p:nvSpPr>
        <p:spPr bwMode="auto">
          <a:xfrm>
            <a:off x="4421188" y="466720"/>
            <a:ext cx="3571812"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latin typeface="Comic Sans MS" panose="030F0702030302020204" pitchFamily="66" charset="0"/>
              </a:rPr>
              <a:t>Which of these amino </a:t>
            </a:r>
            <a:br>
              <a:rPr lang="en-US" altLang="en-US" sz="2400" dirty="0">
                <a:latin typeface="Comic Sans MS" panose="030F0702030302020204" pitchFamily="66" charset="0"/>
              </a:rPr>
            </a:br>
            <a:r>
              <a:rPr lang="en-US" altLang="en-US" sz="2400" dirty="0">
                <a:latin typeface="Comic Sans MS" panose="030F0702030302020204" pitchFamily="66" charset="0"/>
              </a:rPr>
              <a:t>acids have non-polar </a:t>
            </a:r>
            <a:br>
              <a:rPr lang="en-US" altLang="en-US" sz="2400" dirty="0">
                <a:latin typeface="Comic Sans MS" panose="030F0702030302020204" pitchFamily="66" charset="0"/>
              </a:rPr>
            </a:br>
            <a:r>
              <a:rPr lang="en-US" altLang="en-US" sz="2400" dirty="0">
                <a:latin typeface="Comic Sans MS" panose="030F0702030302020204" pitchFamily="66" charset="0"/>
              </a:rPr>
              <a:t>side chains?</a:t>
            </a:r>
          </a:p>
          <a:p>
            <a:pPr eaLnBrk="1" hangingPunct="1">
              <a:spcBef>
                <a:spcPct val="0"/>
              </a:spcBef>
              <a:buFontTx/>
              <a:buNone/>
            </a:pPr>
            <a:endParaRPr lang="en-US" altLang="en-US" sz="2400" dirty="0">
              <a:latin typeface="Comic Sans MS" panose="030F0702030302020204" pitchFamily="66" charset="0"/>
            </a:endParaRPr>
          </a:p>
          <a:p>
            <a:pPr eaLnBrk="1" hangingPunct="1">
              <a:spcBef>
                <a:spcPct val="0"/>
              </a:spcBef>
              <a:buFontTx/>
              <a:buNone/>
            </a:pPr>
            <a:endParaRPr lang="en-US" altLang="en-US" sz="2400" dirty="0">
              <a:latin typeface="Comic Sans MS" panose="030F0702030302020204" pitchFamily="66" charset="0"/>
            </a:endParaRPr>
          </a:p>
          <a:p>
            <a:pPr eaLnBrk="1" hangingPunct="1">
              <a:spcBef>
                <a:spcPct val="0"/>
              </a:spcBef>
              <a:buFontTx/>
              <a:buNone/>
            </a:pPr>
            <a:endParaRPr lang="en-US" altLang="en-US" sz="2400" dirty="0">
              <a:latin typeface="Comic Sans MS" panose="030F0702030302020204" pitchFamily="66" charset="0"/>
            </a:endParaRPr>
          </a:p>
          <a:p>
            <a:pPr eaLnBrk="1" hangingPunct="1">
              <a:spcBef>
                <a:spcPct val="0"/>
              </a:spcBef>
              <a:buFontTx/>
              <a:buNone/>
            </a:pPr>
            <a:br>
              <a:rPr lang="en-US" altLang="en-US" sz="2400" dirty="0">
                <a:latin typeface="Comic Sans MS" panose="030F0702030302020204" pitchFamily="66" charset="0"/>
              </a:rPr>
            </a:br>
            <a:r>
              <a:rPr lang="en-US" altLang="en-US" sz="2400" dirty="0">
                <a:latin typeface="Comic Sans MS" panose="030F0702030302020204" pitchFamily="66" charset="0"/>
              </a:rPr>
              <a:t>Which amino acids have</a:t>
            </a:r>
            <a:br>
              <a:rPr lang="en-US" altLang="en-US" sz="2400" dirty="0">
                <a:latin typeface="Comic Sans MS" panose="030F0702030302020204" pitchFamily="66" charset="0"/>
              </a:rPr>
            </a:br>
            <a:r>
              <a:rPr lang="en-US" altLang="en-US" sz="2400" dirty="0">
                <a:latin typeface="Comic Sans MS" panose="030F0702030302020204" pitchFamily="66" charset="0"/>
              </a:rPr>
              <a:t> R groups that would</a:t>
            </a:r>
            <a:br>
              <a:rPr lang="en-US" altLang="en-US" sz="2400" dirty="0">
                <a:latin typeface="Comic Sans MS" panose="030F0702030302020204" pitchFamily="66" charset="0"/>
              </a:rPr>
            </a:br>
            <a:r>
              <a:rPr lang="en-US" altLang="en-US" sz="2400" dirty="0">
                <a:latin typeface="Comic Sans MS" panose="030F0702030302020204" pitchFamily="66" charset="0"/>
              </a:rPr>
              <a:t> be hydrophilic?</a:t>
            </a:r>
          </a:p>
          <a:p>
            <a:pPr eaLnBrk="1" hangingPunct="1">
              <a:spcBef>
                <a:spcPct val="0"/>
              </a:spcBef>
              <a:buFontTx/>
              <a:buNone/>
            </a:pPr>
            <a:endParaRPr lang="en-US" altLang="en-US" dirty="0">
              <a:latin typeface="Comic Sans MS" panose="030F0702030302020204" pitchFamily="66" charset="0"/>
            </a:endParaRPr>
          </a:p>
        </p:txBody>
      </p:sp>
      <p:sp>
        <p:nvSpPr>
          <p:cNvPr id="5" name="TextBox 4">
            <a:extLst>
              <a:ext uri="{FF2B5EF4-FFF2-40B4-BE49-F238E27FC236}">
                <a16:creationId xmlns:a16="http://schemas.microsoft.com/office/drawing/2014/main" id="{1EC56465-BDEB-4229-A02F-99B7F01E67E7}"/>
              </a:ext>
            </a:extLst>
          </p:cNvPr>
          <p:cNvSpPr txBox="1">
            <a:spLocks noChangeArrowheads="1"/>
          </p:cNvSpPr>
          <p:nvPr/>
        </p:nvSpPr>
        <p:spPr bwMode="auto">
          <a:xfrm>
            <a:off x="4522304" y="1590482"/>
            <a:ext cx="437594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6"/>
                </a:solidFill>
                <a:latin typeface="Comic Sans MS" panose="030F0702030302020204" pitchFamily="66" charset="0"/>
              </a:rPr>
              <a:t>Glycine, alanine, valine, leucine, isoleucine, methionine, phenylalanine, tryptophan, proline have phobic side chains.</a:t>
            </a:r>
          </a:p>
        </p:txBody>
      </p:sp>
      <p:sp>
        <p:nvSpPr>
          <p:cNvPr id="116741" name="Rectangle 6">
            <a:extLst>
              <a:ext uri="{FF2B5EF4-FFF2-40B4-BE49-F238E27FC236}">
                <a16:creationId xmlns:a16="http://schemas.microsoft.com/office/drawing/2014/main" id="{8C9D402B-066B-42F8-ABFE-C90CEB29C33B}"/>
              </a:ext>
            </a:extLst>
          </p:cNvPr>
          <p:cNvSpPr>
            <a:spLocks noChangeArrowheads="1"/>
          </p:cNvSpPr>
          <p:nvPr/>
        </p:nvSpPr>
        <p:spPr bwMode="auto">
          <a:xfrm>
            <a:off x="4330459" y="3323"/>
            <a:ext cx="4956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1000" dirty="0">
                <a:latin typeface="Arial" panose="020B0604020202020204" pitchFamily="34" charset="0"/>
                <a:cs typeface="Arial" panose="020B0604020202020204" pitchFamily="34" charset="0"/>
              </a:rPr>
              <a:t>Image from: http://bio100.class.uic.edu/lectures/aminoacids01.jpg</a:t>
            </a:r>
            <a:br>
              <a:rPr lang="en-US" altLang="en-US" sz="1000" dirty="0">
                <a:latin typeface="Arial" panose="020B0604020202020204" pitchFamily="34" charset="0"/>
                <a:cs typeface="Arial" panose="020B0604020202020204" pitchFamily="34" charset="0"/>
              </a:rPr>
            </a:br>
            <a:endParaRPr lang="en-US" altLang="en-US" sz="1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8BE0335-2B11-40CA-AF16-6B5B33E856A0}"/>
              </a:ext>
            </a:extLst>
          </p:cNvPr>
          <p:cNvSpPr txBox="1">
            <a:spLocks noChangeArrowheads="1"/>
          </p:cNvSpPr>
          <p:nvPr/>
        </p:nvSpPr>
        <p:spPr bwMode="auto">
          <a:xfrm>
            <a:off x="4437753" y="4213039"/>
            <a:ext cx="53665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6"/>
                </a:solidFill>
                <a:latin typeface="Comic Sans MS" panose="030F0702030302020204" pitchFamily="66" charset="0"/>
              </a:rPr>
              <a:t>Serine, threonine, cysteine, tyrosine, asparagine, glutamine, aspartate, glutamate, lysine, arginine, histidine</a:t>
            </a:r>
          </a:p>
        </p:txBody>
      </p:sp>
      <p:sp>
        <p:nvSpPr>
          <p:cNvPr id="116743" name="Rectangle 9">
            <a:extLst>
              <a:ext uri="{FF2B5EF4-FFF2-40B4-BE49-F238E27FC236}">
                <a16:creationId xmlns:a16="http://schemas.microsoft.com/office/drawing/2014/main" id="{B671F035-4B7B-4D6B-B687-48A5FCC370B8}"/>
              </a:ext>
            </a:extLst>
          </p:cNvPr>
          <p:cNvSpPr>
            <a:spLocks noChangeArrowheads="1"/>
          </p:cNvSpPr>
          <p:nvPr/>
        </p:nvSpPr>
        <p:spPr bwMode="auto">
          <a:xfrm>
            <a:off x="-38100" y="6350169"/>
            <a:ext cx="92202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SYI 1 B. 2 </a:t>
            </a:r>
            <a:r>
              <a:rPr lang="en-US" sz="900" dirty="0"/>
              <a:t>b. In proteins, the specific order of amino acids in a polypeptide (primary structure) determines the overall shape of the protein. Amino acids have directionality, with an amino (NH2) terminus and a carboxyl (COOH) terminus. The R group of an amino acid can be categorized by chemical properties (hydrophobic, hydrophilic, or ionic), and the interactions of these R groups determine structure and function of that region of the protein.</a:t>
            </a:r>
            <a:endParaRPr lang="en-US" altLang="en-US" sz="900" dirty="0">
              <a:latin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6743"/>
                                        </p:tgtEl>
                                        <p:attrNameLst>
                                          <p:attrName>style.visibility</p:attrName>
                                        </p:attrNameLst>
                                      </p:cBhvr>
                                      <p:to>
                                        <p:strVal val="visible"/>
                                      </p:to>
                                    </p:set>
                                    <p:animEffect transition="in" filter="barn(inVertical)">
                                      <p:cBhvr>
                                        <p:cTn id="17" dur="500"/>
                                        <p:tgtEl>
                                          <p:spTgt spid="116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6743"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5410" name="TextBox 2">
            <a:extLst>
              <a:ext uri="{FF2B5EF4-FFF2-40B4-BE49-F238E27FC236}">
                <a16:creationId xmlns:a16="http://schemas.microsoft.com/office/drawing/2014/main" id="{2D57EB02-0B52-4212-B938-C54C1509E7D6}"/>
              </a:ext>
            </a:extLst>
          </p:cNvPr>
          <p:cNvSpPr txBox="1">
            <a:spLocks noChangeArrowheads="1"/>
          </p:cNvSpPr>
          <p:nvPr/>
        </p:nvSpPr>
        <p:spPr bwMode="auto">
          <a:xfrm>
            <a:off x="0" y="555718"/>
            <a:ext cx="8807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latin typeface="Comic Sans MS" panose="030F0702030302020204" pitchFamily="66" charset="0"/>
              </a:rPr>
              <a:t>EXPLAIN how the polar properties of water result in cell membrane formation.</a:t>
            </a:r>
          </a:p>
        </p:txBody>
      </p:sp>
      <p:sp>
        <p:nvSpPr>
          <p:cNvPr id="145411" name="Rectangle 3">
            <a:extLst>
              <a:ext uri="{FF2B5EF4-FFF2-40B4-BE49-F238E27FC236}">
                <a16:creationId xmlns:a16="http://schemas.microsoft.com/office/drawing/2014/main" id="{5398AEBE-87ED-4B91-8D25-91F85987CBFE}"/>
              </a:ext>
            </a:extLst>
          </p:cNvPr>
          <p:cNvSpPr>
            <a:spLocks noChangeArrowheads="1"/>
          </p:cNvSpPr>
          <p:nvPr/>
        </p:nvSpPr>
        <p:spPr bwMode="auto">
          <a:xfrm>
            <a:off x="-25676" y="-55060"/>
            <a:ext cx="4572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900" dirty="0">
                <a:solidFill>
                  <a:srgbClr val="CC0099"/>
                </a:solidFill>
                <a:latin typeface="Arial" panose="020B0604020202020204" pitchFamily="34" charset="0"/>
                <a:cs typeface="Arial" panose="020B0604020202020204" pitchFamily="34" charset="0"/>
              </a:rPr>
              <a:t>Images from:https://o.quizlet.com/UjH7VJTp7w1js70vvFKSRw_m.jpg</a:t>
            </a:r>
          </a:p>
          <a:p>
            <a:pPr eaLnBrk="1" hangingPunct="1">
              <a:spcBef>
                <a:spcPct val="0"/>
              </a:spcBef>
              <a:buFontTx/>
              <a:buNone/>
            </a:pPr>
            <a:r>
              <a:rPr lang="en-US" altLang="en-US" sz="900" dirty="0">
                <a:solidFill>
                  <a:srgbClr val="CC3399"/>
                </a:solidFill>
                <a:latin typeface="Arial" panose="020B0604020202020204" pitchFamily="34" charset="0"/>
                <a:cs typeface="Arial" panose="020B0604020202020204" pitchFamily="34" charset="0"/>
              </a:rPr>
              <a:t>https://i.ytimg.com/vi/LTK8wFcglyg/maxresdefault.jpg</a:t>
            </a:r>
          </a:p>
          <a:p>
            <a:pPr eaLnBrk="1" hangingPunct="1">
              <a:spcBef>
                <a:spcPct val="0"/>
              </a:spcBef>
              <a:buFontTx/>
              <a:buNone/>
            </a:pPr>
            <a:endParaRPr lang="en-US" altLang="en-US" sz="900" dirty="0">
              <a:solidFill>
                <a:srgbClr val="CC0099"/>
              </a:solidFill>
              <a:latin typeface="Arial" panose="020B0604020202020204" pitchFamily="34" charset="0"/>
              <a:cs typeface="Arial" panose="020B0604020202020204" pitchFamily="34" charset="0"/>
            </a:endParaRPr>
          </a:p>
        </p:txBody>
      </p:sp>
      <p:grpSp>
        <p:nvGrpSpPr>
          <p:cNvPr id="145414" name="Group 8">
            <a:extLst>
              <a:ext uri="{FF2B5EF4-FFF2-40B4-BE49-F238E27FC236}">
                <a16:creationId xmlns:a16="http://schemas.microsoft.com/office/drawing/2014/main" id="{8385D334-68C3-4A10-9B99-89B3E3B0255F}"/>
              </a:ext>
            </a:extLst>
          </p:cNvPr>
          <p:cNvGrpSpPr>
            <a:grpSpLocks/>
          </p:cNvGrpSpPr>
          <p:nvPr/>
        </p:nvGrpSpPr>
        <p:grpSpPr bwMode="auto">
          <a:xfrm>
            <a:off x="78708" y="637391"/>
            <a:ext cx="9065292" cy="5307813"/>
            <a:chOff x="78733" y="623983"/>
            <a:chExt cx="9065526" cy="5307198"/>
          </a:xfrm>
        </p:grpSpPr>
        <p:sp>
          <p:nvSpPr>
            <p:cNvPr id="145415" name="Rectangle 4">
              <a:extLst>
                <a:ext uri="{FF2B5EF4-FFF2-40B4-BE49-F238E27FC236}">
                  <a16:creationId xmlns:a16="http://schemas.microsoft.com/office/drawing/2014/main" id="{1C648B4C-5B0D-42B0-8019-152A7FA0F41B}"/>
                </a:ext>
              </a:extLst>
            </p:cNvPr>
            <p:cNvSpPr>
              <a:spLocks noChangeArrowheads="1"/>
            </p:cNvSpPr>
            <p:nvPr/>
          </p:nvSpPr>
          <p:spPr bwMode="auto">
            <a:xfrm>
              <a:off x="78733" y="1264127"/>
              <a:ext cx="9065526" cy="347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solidFill>
                    <a:schemeClr val="accent2"/>
                  </a:solidFill>
                  <a:latin typeface="Comic Sans MS" panose="030F0702030302020204" pitchFamily="66" charset="0"/>
                </a:rPr>
                <a:t>~ Polarity of H</a:t>
              </a:r>
              <a:r>
                <a:rPr lang="en-US" altLang="en-US" sz="2000" b="1" baseline="-25000" dirty="0">
                  <a:solidFill>
                    <a:schemeClr val="accent2"/>
                  </a:solidFill>
                  <a:latin typeface="Comic Sans MS" panose="030F0702030302020204" pitchFamily="66" charset="0"/>
                </a:rPr>
                <a:t>2</a:t>
              </a:r>
              <a:r>
                <a:rPr lang="en-US" altLang="en-US" sz="2000" b="1" dirty="0">
                  <a:solidFill>
                    <a:schemeClr val="accent2"/>
                  </a:solidFill>
                  <a:latin typeface="Comic Sans MS" panose="030F0702030302020204" pitchFamily="66" charset="0"/>
                </a:rPr>
                <a:t>O </a:t>
              </a:r>
              <a:r>
                <a:rPr lang="en-US" altLang="en-US" sz="2000" dirty="0">
                  <a:solidFill>
                    <a:schemeClr val="accent2"/>
                  </a:solidFill>
                  <a:latin typeface="Comic Sans MS" panose="030F0702030302020204" pitchFamily="66" charset="0"/>
                </a:rPr>
                <a:t>molecules result in the insolubility of  </a:t>
              </a: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molecules that are HYDROPHOBIC (lipids)</a:t>
              </a:r>
            </a:p>
            <a:p>
              <a:pPr eaLnBrk="1" hangingPunct="1">
                <a:spcBef>
                  <a:spcPct val="0"/>
                </a:spcBef>
                <a:buFontTx/>
                <a:buNone/>
              </a:pPr>
              <a:endParaRPr lang="en-US" altLang="en-US" sz="2000" dirty="0">
                <a:solidFill>
                  <a:schemeClr val="accent2"/>
                </a:solidFill>
                <a:latin typeface="Comic Sans MS" panose="030F0702030302020204" pitchFamily="66" charset="0"/>
              </a:endParaRPr>
            </a:p>
            <a:p>
              <a:pPr eaLnBrk="1" hangingPunct="1">
                <a:spcBef>
                  <a:spcPct val="0"/>
                </a:spcBef>
                <a:buFontTx/>
                <a:buNone/>
              </a:pPr>
              <a:r>
                <a:rPr lang="en-US" altLang="en-US" sz="2000" dirty="0">
                  <a:solidFill>
                    <a:schemeClr val="accent2"/>
                  </a:solidFill>
                  <a:latin typeface="Comic Sans MS" panose="030F0702030302020204" pitchFamily="66" charset="0"/>
                </a:rPr>
                <a:t>~ interaction with phospholipids results in the hydrophilic/polar heads orienting themselves in a bilayer with the polar/hydrophilic facing outward</a:t>
              </a: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touching cytoplasm OR extracellular fluid, which are mostly water and the hydrophobic/nonpolar tails facing inward away from water</a:t>
              </a:r>
            </a:p>
            <a:p>
              <a:pPr eaLnBrk="1" hangingPunct="1">
                <a:spcBef>
                  <a:spcPct val="0"/>
                </a:spcBef>
                <a:buFontTx/>
                <a:buNone/>
              </a:pPr>
              <a:endParaRPr lang="en-US" altLang="en-US" sz="2000" dirty="0">
                <a:solidFill>
                  <a:schemeClr val="accent2"/>
                </a:solidFill>
                <a:latin typeface="Comic Sans MS" panose="030F0702030302020204" pitchFamily="66" charset="0"/>
              </a:endParaRPr>
            </a:p>
            <a:p>
              <a:pPr eaLnBrk="1" hangingPunct="1">
                <a:spcBef>
                  <a:spcPct val="0"/>
                </a:spcBef>
                <a:buFontTx/>
                <a:buNone/>
              </a:pPr>
              <a:r>
                <a:rPr lang="en-US" altLang="en-US" sz="2000" dirty="0">
                  <a:solidFill>
                    <a:schemeClr val="accent2"/>
                  </a:solidFill>
                  <a:latin typeface="Comic Sans MS" panose="030F0702030302020204" pitchFamily="66" charset="0"/>
                </a:rPr>
                <a:t>~ allows cell membranes to form the structure of cells and results in internal compartmentalization of chemical reactions in cells (Ex: mitochondria, chloroplasts, ER, lysosomes, etc.) </a:t>
              </a:r>
            </a:p>
          </p:txBody>
        </p:sp>
        <p:pic>
          <p:nvPicPr>
            <p:cNvPr id="145416" name="Picture 2">
              <a:extLst>
                <a:ext uri="{FF2B5EF4-FFF2-40B4-BE49-F238E27FC236}">
                  <a16:creationId xmlns:a16="http://schemas.microsoft.com/office/drawing/2014/main" id="{62DF1133-AC89-45CF-B552-300145A0C2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36626" y="623983"/>
              <a:ext cx="1346614" cy="15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7" name="Picture 7">
              <a:extLst>
                <a:ext uri="{FF2B5EF4-FFF2-40B4-BE49-F238E27FC236}">
                  <a16:creationId xmlns:a16="http://schemas.microsoft.com/office/drawing/2014/main" id="{F1F2A3D8-B9EF-4B01-9285-0DB227B51629}"/>
                </a:ext>
              </a:extLst>
            </p:cNvPr>
            <p:cNvPicPr>
              <a:picLocks noChangeAspect="1"/>
            </p:cNvPicPr>
            <p:nvPr/>
          </p:nvPicPr>
          <p:blipFill>
            <a:blip r:embed="rId3">
              <a:extLst>
                <a:ext uri="{28A0092B-C50C-407E-A947-70E740481C1C}">
                  <a14:useLocalDpi xmlns:a14="http://schemas.microsoft.com/office/drawing/2010/main" val="0"/>
                </a:ext>
              </a:extLst>
            </a:blip>
            <a:srcRect l="21342" t="13316" r="21492" b="29901"/>
            <a:stretch>
              <a:fillRect/>
            </a:stretch>
          </p:blipFill>
          <p:spPr bwMode="auto">
            <a:xfrm>
              <a:off x="6740552" y="4737138"/>
              <a:ext cx="2137000" cy="119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383416B9-16A4-4B48-AB09-3CC77A226818}"/>
              </a:ext>
            </a:extLst>
          </p:cNvPr>
          <p:cNvSpPr/>
          <p:nvPr/>
        </p:nvSpPr>
        <p:spPr bwMode="auto">
          <a:xfrm>
            <a:off x="-19050" y="5842337"/>
            <a:ext cx="9144000" cy="1015663"/>
          </a:xfrm>
          <a:prstGeom prst="rect">
            <a:avLst/>
          </a:prstGeom>
        </p:spPr>
        <p:txBody>
          <a:bodyPr>
            <a:spAutoFit/>
          </a:bodyPr>
          <a:lstStyle/>
          <a:p>
            <a:pPr eaLnBrk="1" hangingPunct="1"/>
            <a:r>
              <a:rPr lang="en-US" altLang="en-US" sz="1000" b="1" dirty="0">
                <a:latin typeface="Calibri" panose="020F0502020204030204" pitchFamily="34" charset="0"/>
                <a:cs typeface="Arial" panose="020B0604020202020204" pitchFamily="34" charset="0"/>
              </a:rPr>
              <a:t>ESSENTIAL KNOWLEDGE</a:t>
            </a:r>
            <a:br>
              <a:rPr lang="en-US" altLang="en-US" sz="1000" b="1" dirty="0">
                <a:latin typeface="Calibri" panose="020F0502020204030204" pitchFamily="34" charset="0"/>
                <a:cs typeface="Arial" panose="020B0604020202020204" pitchFamily="34" charset="0"/>
              </a:rPr>
            </a:br>
            <a:r>
              <a:rPr lang="en-US" altLang="en-US" sz="1000" b="1" dirty="0">
                <a:latin typeface="Calibri" panose="020F0502020204030204" pitchFamily="34" charset="0"/>
                <a:cs typeface="Arial" panose="020B0604020202020204" pitchFamily="34" charset="0"/>
              </a:rPr>
              <a:t>SYI 1.A.2  </a:t>
            </a:r>
            <a:r>
              <a:rPr lang="en-US" sz="1000" dirty="0"/>
              <a:t>Living systems depend on properties of water that result from its polarity and hydrogen bonding</a:t>
            </a:r>
          </a:p>
          <a:p>
            <a:pPr eaLnBrk="1" hangingPunct="1"/>
            <a:r>
              <a:rPr lang="en-US" altLang="en-US" sz="1000" b="1" dirty="0">
                <a:latin typeface="Calibri" panose="020F0502020204030204" pitchFamily="34" charset="0"/>
                <a:cs typeface="Arial" panose="020B0604020202020204" pitchFamily="34" charset="0"/>
              </a:rPr>
              <a:t>ENE 2.A.1 </a:t>
            </a:r>
            <a:r>
              <a:rPr lang="en-US" sz="1000" dirty="0"/>
              <a:t>Phospholipids have both hydrophilic and hydrophobic regions. The hydrophilic phosphate regions of the phospholipids are oriented toward the   </a:t>
            </a:r>
          </a:p>
          <a:p>
            <a:pPr eaLnBrk="1" hangingPunct="1"/>
            <a:r>
              <a:rPr lang="en-US" sz="1000" dirty="0"/>
              <a:t>     aqueous external or internal environments, while the hydrophobic fatty acid regions face each other within the interior of the membrane.</a:t>
            </a:r>
            <a:br>
              <a:rPr lang="en-US" altLang="en-US" sz="1000" b="1" dirty="0">
                <a:latin typeface="Calibri" panose="020F0502020204030204" pitchFamily="34" charset="0"/>
                <a:cs typeface="Arial" panose="020B0604020202020204" pitchFamily="34" charset="0"/>
              </a:rPr>
            </a:br>
            <a:r>
              <a:rPr lang="en-US" altLang="en-US" sz="1000" b="1" dirty="0">
                <a:latin typeface="Calibri" panose="020F0502020204030204" pitchFamily="34" charset="0"/>
                <a:cs typeface="Arial" panose="020B0604020202020204" pitchFamily="34" charset="0"/>
              </a:rPr>
              <a:t>SP 1 Explain biological concepts , processes, and models presented in written format.</a:t>
            </a:r>
            <a:br>
              <a:rPr lang="en-US" altLang="en-US" sz="1000" b="1" dirty="0">
                <a:latin typeface="Calibri" panose="020F0502020204030204" pitchFamily="34" charset="0"/>
                <a:cs typeface="Arial" panose="020B0604020202020204" pitchFamily="34" charset="0"/>
              </a:rPr>
            </a:br>
            <a:r>
              <a:rPr lang="en-US" altLang="en-US" sz="1000" b="1" dirty="0">
                <a:latin typeface="Calibri" panose="020F0502020204030204" pitchFamily="34" charset="0"/>
                <a:cs typeface="Arial" panose="020B0604020202020204" pitchFamily="34" charset="0"/>
              </a:rPr>
              <a:t> 1.C Explain biological concepts, processes, and/or models in applied contexts</a:t>
            </a:r>
            <a:endParaRPr lang="en-US" altLang="en-US" sz="1000" dirty="0">
              <a:latin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5414"/>
                                        </p:tgtEl>
                                        <p:attrNameLst>
                                          <p:attrName>style.visibility</p:attrName>
                                        </p:attrNameLst>
                                      </p:cBhvr>
                                      <p:to>
                                        <p:strVal val="visible"/>
                                      </p:to>
                                    </p:set>
                                    <p:animEffect transition="in" filter="barn(inVertical)">
                                      <p:cBhvr>
                                        <p:cTn id="7" dur="500"/>
                                        <p:tgtEl>
                                          <p:spTgt spid="1454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F54B503-2738-4100-AF42-C2CFD7E78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8600"/>
            <a:ext cx="66294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
            <a:extLst>
              <a:ext uri="{FF2B5EF4-FFF2-40B4-BE49-F238E27FC236}">
                <a16:creationId xmlns:a16="http://schemas.microsoft.com/office/drawing/2014/main" id="{087F23FE-FAE5-444A-856C-BA257DB1AC8D}"/>
              </a:ext>
            </a:extLst>
          </p:cNvPr>
          <p:cNvSpPr>
            <a:spLocks noChangeArrowheads="1"/>
          </p:cNvSpPr>
          <p:nvPr/>
        </p:nvSpPr>
        <p:spPr bwMode="auto">
          <a:xfrm>
            <a:off x="0" y="23813"/>
            <a:ext cx="6629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D60093"/>
                </a:solidFill>
              </a:rPr>
              <a:t>http://bestlifemistake.blogspot.com/2014/02/middle-school-science-teacher-humor.html</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4387" name="TextBox 2">
            <a:extLst>
              <a:ext uri="{FF2B5EF4-FFF2-40B4-BE49-F238E27FC236}">
                <a16:creationId xmlns:a16="http://schemas.microsoft.com/office/drawing/2014/main" id="{65C2B57F-83A9-4078-BC78-6DC37DD0A240}"/>
              </a:ext>
            </a:extLst>
          </p:cNvPr>
          <p:cNvSpPr txBox="1">
            <a:spLocks noChangeArrowheads="1"/>
          </p:cNvSpPr>
          <p:nvPr/>
        </p:nvSpPr>
        <p:spPr bwMode="auto">
          <a:xfrm>
            <a:off x="155132" y="413881"/>
            <a:ext cx="8807450" cy="1015663"/>
          </a:xfrm>
          <a:prstGeom prst="rect">
            <a:avLst/>
          </a:prstGeom>
          <a:noFill/>
          <a:ln>
            <a:noFill/>
          </a:ln>
        </p:spPr>
        <p:txBody>
          <a:bodyPr>
            <a:spAutoFit/>
          </a:bodyPr>
          <a:lstStyle>
            <a:lvl1pPr eaLnBrk="0" hangingPunct="0">
              <a:defRPr sz="4000">
                <a:solidFill>
                  <a:schemeClr val="tx1"/>
                </a:solidFill>
                <a:latin typeface="Comic Sans MS" pitchFamily="66" charset="0"/>
              </a:defRPr>
            </a:lvl1pPr>
            <a:lvl2pPr marL="742950" indent="-285750" eaLnBrk="0" hangingPunct="0">
              <a:defRPr sz="4000">
                <a:solidFill>
                  <a:schemeClr val="tx1"/>
                </a:solidFill>
                <a:latin typeface="Comic Sans MS" pitchFamily="66" charset="0"/>
              </a:defRPr>
            </a:lvl2pPr>
            <a:lvl3pPr marL="1143000" indent="-228600" eaLnBrk="0" hangingPunct="0">
              <a:defRPr sz="4000">
                <a:solidFill>
                  <a:schemeClr val="tx1"/>
                </a:solidFill>
                <a:latin typeface="Comic Sans MS" pitchFamily="66" charset="0"/>
              </a:defRPr>
            </a:lvl3pPr>
            <a:lvl4pPr marL="1600200" indent="-228600" eaLnBrk="0" hangingPunct="0">
              <a:defRPr sz="4000">
                <a:solidFill>
                  <a:schemeClr val="tx1"/>
                </a:solidFill>
                <a:latin typeface="Comic Sans MS" pitchFamily="66" charset="0"/>
              </a:defRPr>
            </a:lvl4pPr>
            <a:lvl5pPr marL="2057400" indent="-228600" eaLnBrk="0" hangingPunct="0">
              <a:defRPr sz="4000">
                <a:solidFill>
                  <a:schemeClr val="tx1"/>
                </a:solidFill>
                <a:latin typeface="Comic Sans MS" pitchFamily="66" charset="0"/>
              </a:defRPr>
            </a:lvl5pPr>
            <a:lvl6pPr marL="2514600" indent="-228600" eaLnBrk="0" fontAlgn="base" hangingPunct="0">
              <a:spcBef>
                <a:spcPct val="0"/>
              </a:spcBef>
              <a:spcAft>
                <a:spcPct val="0"/>
              </a:spcAft>
              <a:defRPr sz="4000">
                <a:solidFill>
                  <a:schemeClr val="tx1"/>
                </a:solidFill>
                <a:latin typeface="Comic Sans MS" pitchFamily="66" charset="0"/>
              </a:defRPr>
            </a:lvl6pPr>
            <a:lvl7pPr marL="2971800" indent="-228600" eaLnBrk="0" fontAlgn="base" hangingPunct="0">
              <a:spcBef>
                <a:spcPct val="0"/>
              </a:spcBef>
              <a:spcAft>
                <a:spcPct val="0"/>
              </a:spcAft>
              <a:defRPr sz="4000">
                <a:solidFill>
                  <a:schemeClr val="tx1"/>
                </a:solidFill>
                <a:latin typeface="Comic Sans MS" pitchFamily="66" charset="0"/>
              </a:defRPr>
            </a:lvl7pPr>
            <a:lvl8pPr marL="3429000" indent="-228600" eaLnBrk="0" fontAlgn="base" hangingPunct="0">
              <a:spcBef>
                <a:spcPct val="0"/>
              </a:spcBef>
              <a:spcAft>
                <a:spcPct val="0"/>
              </a:spcAft>
              <a:defRPr sz="4000">
                <a:solidFill>
                  <a:schemeClr val="tx1"/>
                </a:solidFill>
                <a:latin typeface="Comic Sans MS" pitchFamily="66" charset="0"/>
              </a:defRPr>
            </a:lvl8pPr>
            <a:lvl9pPr marL="3886200" indent="-228600" eaLnBrk="0" fontAlgn="base" hangingPunct="0">
              <a:spcBef>
                <a:spcPct val="0"/>
              </a:spcBef>
              <a:spcAft>
                <a:spcPct val="0"/>
              </a:spcAft>
              <a:defRPr sz="4000">
                <a:solidFill>
                  <a:schemeClr val="tx1"/>
                </a:solidFill>
                <a:latin typeface="Comic Sans MS" pitchFamily="66" charset="0"/>
              </a:defRPr>
            </a:lvl9pPr>
          </a:lstStyle>
          <a:p>
            <a:pPr eaLnBrk="1" hangingPunct="1">
              <a:defRPr/>
            </a:pPr>
            <a:r>
              <a:rPr lang="en-US" altLang="en-US" sz="2000" dirty="0">
                <a:solidFill>
                  <a:schemeClr val="accent4"/>
                </a:solidFill>
              </a:rPr>
              <a:t>Water is ONLY substance that is LESS DENSE AS A SOLID THAN AS A LIQUID.  Explain how this unique property of water allows aquatic life to survive when water freezes in winter.</a:t>
            </a:r>
          </a:p>
        </p:txBody>
      </p:sp>
      <p:sp>
        <p:nvSpPr>
          <p:cNvPr id="146436" name="Rectangle 2">
            <a:extLst>
              <a:ext uri="{FF2B5EF4-FFF2-40B4-BE49-F238E27FC236}">
                <a16:creationId xmlns:a16="http://schemas.microsoft.com/office/drawing/2014/main" id="{F445D526-52CB-49E6-A8C5-E3804C95456F}"/>
              </a:ext>
            </a:extLst>
          </p:cNvPr>
          <p:cNvSpPr>
            <a:spLocks noChangeArrowheads="1"/>
          </p:cNvSpPr>
          <p:nvPr/>
        </p:nvSpPr>
        <p:spPr bwMode="auto">
          <a:xfrm>
            <a:off x="0" y="-26017"/>
            <a:ext cx="6858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 from:https://bsciencecenter.files.wordpress.com/2013/02/screen-shot-2013-02-09-at-6-16-44-pm.png</a:t>
            </a:r>
          </a:p>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 http://www.pitara.com/wordpress/wp-content/uploads/2013/12/5wh-25_1.gif</a:t>
            </a:r>
          </a:p>
          <a:p>
            <a:pPr eaLnBrk="1" hangingPunct="1">
              <a:spcBef>
                <a:spcPct val="0"/>
              </a:spcBef>
              <a:buFontTx/>
              <a:buNone/>
            </a:pPr>
            <a:endParaRPr lang="en-US" altLang="en-US" sz="1000" dirty="0">
              <a:solidFill>
                <a:srgbClr val="CC0099"/>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CD7376E-0AFE-4ADA-98DB-C577A77D0350}"/>
              </a:ext>
            </a:extLst>
          </p:cNvPr>
          <p:cNvGrpSpPr>
            <a:grpSpLocks/>
          </p:cNvGrpSpPr>
          <p:nvPr/>
        </p:nvGrpSpPr>
        <p:grpSpPr bwMode="auto">
          <a:xfrm>
            <a:off x="179388" y="1302664"/>
            <a:ext cx="8964612" cy="4146101"/>
            <a:chOff x="167017" y="1203067"/>
            <a:chExt cx="8963168" cy="4146579"/>
          </a:xfrm>
        </p:grpSpPr>
        <p:sp>
          <p:nvSpPr>
            <p:cNvPr id="146438" name="Rectangle 4">
              <a:extLst>
                <a:ext uri="{FF2B5EF4-FFF2-40B4-BE49-F238E27FC236}">
                  <a16:creationId xmlns:a16="http://schemas.microsoft.com/office/drawing/2014/main" id="{81D8E43D-9817-4A7D-BEC1-2A9D12AB2A83}"/>
                </a:ext>
              </a:extLst>
            </p:cNvPr>
            <p:cNvSpPr>
              <a:spLocks noChangeArrowheads="1"/>
            </p:cNvSpPr>
            <p:nvPr/>
          </p:nvSpPr>
          <p:spPr bwMode="auto">
            <a:xfrm>
              <a:off x="167017" y="1368883"/>
              <a:ext cx="8963168" cy="347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2"/>
                  </a:solidFill>
                  <a:latin typeface="Comic Sans MS" panose="030F0702030302020204" pitchFamily="66" charset="0"/>
                </a:rPr>
                <a:t>When water changes from liquid to solid, the molecules</a:t>
              </a: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form a lattice structure that causes the molecules to move </a:t>
              </a: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farther apart. </a:t>
              </a:r>
              <a:br>
                <a:rPr lang="en-US" altLang="en-US" sz="2000" dirty="0">
                  <a:solidFill>
                    <a:schemeClr val="accent2"/>
                  </a:solidFill>
                  <a:latin typeface="Comic Sans MS" panose="030F0702030302020204" pitchFamily="66" charset="0"/>
                </a:rPr>
              </a:b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Water expands as it freezes instead of contracting like other liquids. Since ice is less dense than liquid water lakes/ponds freeze from the top down instead of the bottom up. </a:t>
              </a:r>
              <a:br>
                <a:rPr lang="en-US" altLang="en-US" sz="2000" dirty="0">
                  <a:solidFill>
                    <a:schemeClr val="accent2"/>
                  </a:solidFill>
                  <a:latin typeface="Comic Sans MS" panose="030F0702030302020204" pitchFamily="66" charset="0"/>
                </a:rPr>
              </a:br>
              <a:br>
                <a:rPr lang="en-US" altLang="en-US" sz="2000" dirty="0">
                  <a:solidFill>
                    <a:schemeClr val="accent2"/>
                  </a:solidFill>
                  <a:latin typeface="Comic Sans MS" panose="030F0702030302020204" pitchFamily="66" charset="0"/>
                </a:rPr>
              </a:b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Living things can survive under the surface </a:t>
              </a: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of the ice during winter.</a:t>
              </a:r>
            </a:p>
          </p:txBody>
        </p:sp>
        <p:pic>
          <p:nvPicPr>
            <p:cNvPr id="146439" name="Picture 3">
              <a:extLst>
                <a:ext uri="{FF2B5EF4-FFF2-40B4-BE49-F238E27FC236}">
                  <a16:creationId xmlns:a16="http://schemas.microsoft.com/office/drawing/2014/main" id="{9CF7D8E0-30B7-4BFA-AB82-D6AEDF04AF32}"/>
                </a:ext>
              </a:extLst>
            </p:cNvPr>
            <p:cNvPicPr>
              <a:picLocks noChangeAspect="1"/>
            </p:cNvPicPr>
            <p:nvPr/>
          </p:nvPicPr>
          <p:blipFill>
            <a:blip r:embed="rId2">
              <a:extLst>
                <a:ext uri="{28A0092B-C50C-407E-A947-70E740481C1C}">
                  <a14:useLocalDpi xmlns:a14="http://schemas.microsoft.com/office/drawing/2010/main" val="0"/>
                </a:ext>
              </a:extLst>
            </a:blip>
            <a:srcRect b="32516"/>
            <a:stretch>
              <a:fillRect/>
            </a:stretch>
          </p:blipFill>
          <p:spPr bwMode="auto">
            <a:xfrm>
              <a:off x="5945940" y="3390975"/>
              <a:ext cx="2879387" cy="195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0" name="Picture 5">
              <a:extLst>
                <a:ext uri="{FF2B5EF4-FFF2-40B4-BE49-F238E27FC236}">
                  <a16:creationId xmlns:a16="http://schemas.microsoft.com/office/drawing/2014/main" id="{88996733-CC37-4CD9-80ED-AE9E559B79B2}"/>
                </a:ext>
              </a:extLst>
            </p:cNvPr>
            <p:cNvPicPr>
              <a:picLocks noChangeAspect="1"/>
            </p:cNvPicPr>
            <p:nvPr/>
          </p:nvPicPr>
          <p:blipFill>
            <a:blip r:embed="rId3">
              <a:extLst>
                <a:ext uri="{28A0092B-C50C-407E-A947-70E740481C1C}">
                  <a14:useLocalDpi xmlns:a14="http://schemas.microsoft.com/office/drawing/2010/main" val="0"/>
                </a:ext>
              </a:extLst>
            </a:blip>
            <a:srcRect r="50000"/>
            <a:stretch>
              <a:fillRect/>
            </a:stretch>
          </p:blipFill>
          <p:spPr bwMode="auto">
            <a:xfrm>
              <a:off x="8102094" y="1203067"/>
              <a:ext cx="938411" cy="129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6434" name="Rectangle 1">
            <a:extLst>
              <a:ext uri="{FF2B5EF4-FFF2-40B4-BE49-F238E27FC236}">
                <a16:creationId xmlns:a16="http://schemas.microsoft.com/office/drawing/2014/main" id="{FAAB0044-3347-4CBE-9F12-4F3858B6D21E}"/>
              </a:ext>
            </a:extLst>
          </p:cNvPr>
          <p:cNvSpPr>
            <a:spLocks noChangeArrowheads="1"/>
          </p:cNvSpPr>
          <p:nvPr/>
        </p:nvSpPr>
        <p:spPr bwMode="auto">
          <a:xfrm>
            <a:off x="108635" y="6195338"/>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100" b="1" dirty="0">
                <a:latin typeface="+mn-lt"/>
                <a:cs typeface="Arial" panose="020B0604020202020204" pitchFamily="34" charset="0"/>
              </a:rPr>
              <a:t>ESSENTIAL KNOKWLEDGE</a:t>
            </a:r>
            <a:br>
              <a:rPr lang="en-US" altLang="en-US" sz="1100" b="1" dirty="0">
                <a:latin typeface="+mn-lt"/>
                <a:cs typeface="Arial" panose="020B0604020202020204" pitchFamily="34" charset="0"/>
              </a:rPr>
            </a:br>
            <a:r>
              <a:rPr lang="en-US" altLang="en-US" sz="1100" b="1" dirty="0">
                <a:latin typeface="+mn-lt"/>
                <a:cs typeface="Arial" panose="020B0604020202020204" pitchFamily="34" charset="0"/>
              </a:rPr>
              <a:t>SYI 1.A  </a:t>
            </a:r>
            <a:r>
              <a:rPr lang="en-US" sz="1100" dirty="0">
                <a:latin typeface="+mn-lt"/>
              </a:rPr>
              <a:t>Explain how the properties of water that result from its polarity and hydrogen bonding affect its biological function.</a:t>
            </a:r>
          </a:p>
          <a:p>
            <a:pPr eaLnBrk="1" hangingPunct="1">
              <a:spcBef>
                <a:spcPct val="0"/>
              </a:spcBef>
              <a:buFontTx/>
              <a:buNone/>
            </a:pPr>
            <a:r>
              <a:rPr lang="en-US" altLang="en-US" sz="1100" b="1" dirty="0">
                <a:latin typeface="+mn-lt"/>
                <a:cs typeface="Arial" panose="020B0604020202020204" pitchFamily="34" charset="0"/>
              </a:rPr>
              <a:t>SP 1 C Explain biological concepts, processes, and/or models in applied contexts.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62C5A0B0-6433-4EC2-808C-C02B30F181E7}"/>
              </a:ext>
            </a:extLst>
          </p:cNvPr>
          <p:cNvSpPr>
            <a:spLocks noGrp="1" noChangeArrowheads="1"/>
          </p:cNvSpPr>
          <p:nvPr>
            <p:ph type="body" sz="half" idx="2"/>
          </p:nvPr>
        </p:nvSpPr>
        <p:spPr>
          <a:xfrm>
            <a:off x="22225" y="474663"/>
            <a:ext cx="9144000" cy="1981200"/>
          </a:xfrm>
        </p:spPr>
        <p:txBody>
          <a:bodyPr/>
          <a:lstStyle/>
          <a:p>
            <a:pPr eaLnBrk="1" hangingPunct="1">
              <a:buFontTx/>
              <a:buNone/>
            </a:pPr>
            <a:r>
              <a:rPr lang="en-US" altLang="en-US" b="1" dirty="0">
                <a:latin typeface="Comic Sans MS" panose="030F0702030302020204" pitchFamily="66" charset="0"/>
              </a:rPr>
              <a:t>EXPLAIN the difference between an ISOTOPE and an ISOMER.</a:t>
            </a:r>
          </a:p>
        </p:txBody>
      </p:sp>
      <p:sp>
        <p:nvSpPr>
          <p:cNvPr id="148483" name="Rectangle 2">
            <a:extLst>
              <a:ext uri="{FF2B5EF4-FFF2-40B4-BE49-F238E27FC236}">
                <a16:creationId xmlns:a16="http://schemas.microsoft.com/office/drawing/2014/main" id="{44D8484E-6F0F-4856-93FC-F65FE6E2BFAE}"/>
              </a:ext>
            </a:extLst>
          </p:cNvPr>
          <p:cNvSpPr>
            <a:spLocks noChangeArrowheads="1"/>
          </p:cNvSpPr>
          <p:nvPr/>
        </p:nvSpPr>
        <p:spPr bwMode="auto">
          <a:xfrm>
            <a:off x="22225" y="6532563"/>
            <a:ext cx="9144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dirty="0">
                <a:latin typeface="Arial" panose="020B0604020202020204" pitchFamily="34" charset="0"/>
                <a:cs typeface="Arial" panose="020B0604020202020204" pitchFamily="34" charset="0"/>
              </a:rPr>
              <a:t>VOCAB</a:t>
            </a:r>
            <a:endParaRPr lang="en-US" altLang="en-US" sz="1200" dirty="0">
              <a:latin typeface="Arial" panose="020B0604020202020204" pitchFamily="34" charset="0"/>
              <a:cs typeface="Arial" panose="020B0604020202020204" pitchFamily="34" charset="0"/>
            </a:endParaRPr>
          </a:p>
        </p:txBody>
      </p:sp>
      <p:sp>
        <p:nvSpPr>
          <p:cNvPr id="148484" name="Rectangle 2">
            <a:extLst>
              <a:ext uri="{FF2B5EF4-FFF2-40B4-BE49-F238E27FC236}">
                <a16:creationId xmlns:a16="http://schemas.microsoft.com/office/drawing/2014/main" id="{C0A7FFEC-F22F-450F-90DF-A371E673CC90}"/>
              </a:ext>
            </a:extLst>
          </p:cNvPr>
          <p:cNvSpPr>
            <a:spLocks noChangeArrowheads="1"/>
          </p:cNvSpPr>
          <p:nvPr/>
        </p:nvSpPr>
        <p:spPr bwMode="auto">
          <a:xfrm>
            <a:off x="3879850" y="0"/>
            <a:ext cx="68357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Images from: </a:t>
            </a:r>
            <a:br>
              <a:rPr lang="en-US" altLang="en-US" sz="1000" dirty="0">
                <a:solidFill>
                  <a:srgbClr val="CC0099"/>
                </a:solidFill>
                <a:latin typeface="Arial" panose="020B0604020202020204" pitchFamily="34" charset="0"/>
                <a:cs typeface="Arial" panose="020B0604020202020204" pitchFamily="34" charset="0"/>
              </a:rPr>
            </a:br>
            <a:r>
              <a:rPr lang="en-US" altLang="en-US" sz="1000" dirty="0">
                <a:solidFill>
                  <a:srgbClr val="CC0099"/>
                </a:solidFill>
                <a:latin typeface="Arial" panose="020B0604020202020204" pitchFamily="34" charset="0"/>
                <a:cs typeface="Arial" panose="020B0604020202020204" pitchFamily="34" charset="0"/>
              </a:rPr>
              <a:t>https://upload.wikimedia.org/wikipedia/commons/6/6c/Protium_deuterium_tritium.jpg</a:t>
            </a:r>
          </a:p>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http://credit-help.biz/img/2551/monosaccharides1350254591202972.jpg</a:t>
            </a:r>
          </a:p>
        </p:txBody>
      </p:sp>
      <p:grpSp>
        <p:nvGrpSpPr>
          <p:cNvPr id="6" name="Group 5">
            <a:extLst>
              <a:ext uri="{FF2B5EF4-FFF2-40B4-BE49-F238E27FC236}">
                <a16:creationId xmlns:a16="http://schemas.microsoft.com/office/drawing/2014/main" id="{0C309E37-06E2-4962-BA6D-6EED43EED47E}"/>
              </a:ext>
            </a:extLst>
          </p:cNvPr>
          <p:cNvGrpSpPr>
            <a:grpSpLocks/>
          </p:cNvGrpSpPr>
          <p:nvPr/>
        </p:nvGrpSpPr>
        <p:grpSpPr bwMode="auto">
          <a:xfrm>
            <a:off x="112713" y="1514475"/>
            <a:ext cx="9118600" cy="4838700"/>
            <a:chOff x="228599" y="1600200"/>
            <a:chExt cx="9118202" cy="4838230"/>
          </a:xfrm>
        </p:grpSpPr>
        <p:sp>
          <p:nvSpPr>
            <p:cNvPr id="148486" name="Text Box 3">
              <a:extLst>
                <a:ext uri="{FF2B5EF4-FFF2-40B4-BE49-F238E27FC236}">
                  <a16:creationId xmlns:a16="http://schemas.microsoft.com/office/drawing/2014/main" id="{68BF5E3A-BF58-41F1-B01D-1EFF7766FB8A}"/>
                </a:ext>
              </a:extLst>
            </p:cNvPr>
            <p:cNvSpPr txBox="1">
              <a:spLocks noChangeArrowheads="1"/>
            </p:cNvSpPr>
            <p:nvPr/>
          </p:nvSpPr>
          <p:spPr bwMode="auto">
            <a:xfrm>
              <a:off x="228599" y="1600200"/>
              <a:ext cx="911820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solidFill>
                    <a:schemeClr val="accent2"/>
                  </a:solidFill>
                  <a:latin typeface="Comic Sans MS" panose="030F0702030302020204" pitchFamily="66" charset="0"/>
                </a:rPr>
                <a:t>Isotopes are </a:t>
              </a:r>
              <a:br>
                <a:rPr lang="en-US" altLang="en-US" sz="2800"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ATOMS </a:t>
              </a:r>
              <a:r>
                <a:rPr lang="en-US" altLang="en-US" sz="2800" dirty="0">
                  <a:solidFill>
                    <a:schemeClr val="accent2"/>
                  </a:solidFill>
                  <a:latin typeface="Comic Sans MS" panose="030F0702030302020204" pitchFamily="66" charset="0"/>
                </a:rPr>
                <a:t>that have the</a:t>
              </a:r>
              <a:br>
                <a:rPr lang="en-US" altLang="en-US" sz="2800" dirty="0">
                  <a:solidFill>
                    <a:schemeClr val="accent2"/>
                  </a:solidFill>
                  <a:latin typeface="Comic Sans MS" panose="030F0702030302020204" pitchFamily="66" charset="0"/>
                </a:rPr>
              </a:br>
              <a:r>
                <a:rPr lang="en-US" altLang="en-US" sz="2800" dirty="0">
                  <a:solidFill>
                    <a:schemeClr val="accent2"/>
                  </a:solidFill>
                  <a:latin typeface="Comic Sans MS" panose="030F0702030302020204" pitchFamily="66" charset="0"/>
                </a:rPr>
                <a:t>same number of protons </a:t>
              </a:r>
              <a:br>
                <a:rPr lang="en-US" altLang="en-US" sz="2800" dirty="0">
                  <a:solidFill>
                    <a:schemeClr val="accent2"/>
                  </a:solidFill>
                  <a:latin typeface="Comic Sans MS" panose="030F0702030302020204" pitchFamily="66" charset="0"/>
                </a:rPr>
              </a:br>
              <a:r>
                <a:rPr lang="en-US" altLang="en-US" sz="2800" dirty="0">
                  <a:solidFill>
                    <a:schemeClr val="accent2"/>
                  </a:solidFill>
                  <a:latin typeface="Comic Sans MS" panose="030F0702030302020204" pitchFamily="66" charset="0"/>
                </a:rPr>
                <a:t>&amp; electrons but </a:t>
              </a:r>
              <a:r>
                <a:rPr lang="en-US" altLang="en-US" sz="2800" b="1" dirty="0">
                  <a:solidFill>
                    <a:schemeClr val="accent2"/>
                  </a:solidFill>
                  <a:latin typeface="Comic Sans MS" panose="030F0702030302020204" pitchFamily="66" charset="0"/>
                </a:rPr>
                <a:t>different </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numbers of neutrons</a:t>
              </a:r>
            </a:p>
            <a:p>
              <a:pPr eaLnBrk="1" hangingPunct="1">
                <a:spcBef>
                  <a:spcPct val="0"/>
                </a:spcBef>
                <a:buFontTx/>
                <a:buNone/>
              </a:pPr>
              <a:endParaRPr lang="en-US" altLang="en-US" sz="2800" dirty="0">
                <a:solidFill>
                  <a:schemeClr val="accent2"/>
                </a:solidFill>
                <a:latin typeface="Comic Sans MS" panose="030F0702030302020204" pitchFamily="66" charset="0"/>
              </a:endParaRPr>
            </a:p>
            <a:p>
              <a:pPr eaLnBrk="1" hangingPunct="1">
                <a:spcBef>
                  <a:spcPct val="0"/>
                </a:spcBef>
                <a:buFontTx/>
                <a:buNone/>
              </a:pPr>
              <a:r>
                <a:rPr lang="en-US" altLang="en-US" sz="2800" dirty="0">
                  <a:solidFill>
                    <a:schemeClr val="accent2"/>
                  </a:solidFill>
                  <a:latin typeface="Comic Sans MS" panose="030F0702030302020204" pitchFamily="66" charset="0"/>
                </a:rPr>
                <a:t>                                  Isomers are </a:t>
              </a:r>
              <a:r>
                <a:rPr lang="en-US" altLang="en-US" sz="2800" b="1" dirty="0">
                  <a:solidFill>
                    <a:schemeClr val="accent2"/>
                  </a:solidFill>
                  <a:latin typeface="Comic Sans MS" panose="030F0702030302020204" pitchFamily="66" charset="0"/>
                </a:rPr>
                <a:t>MOLECULES</a:t>
              </a:r>
              <a:r>
                <a:rPr lang="en-US" altLang="en-US" sz="2800" dirty="0">
                  <a:solidFill>
                    <a:schemeClr val="accent2"/>
                  </a:solidFill>
                  <a:latin typeface="Comic Sans MS" panose="030F0702030302020204" pitchFamily="66" charset="0"/>
                </a:rPr>
                <a:t> that </a:t>
              </a:r>
              <a:br>
                <a:rPr lang="en-US" altLang="en-US" sz="2800" dirty="0">
                  <a:solidFill>
                    <a:schemeClr val="accent2"/>
                  </a:solidFill>
                  <a:latin typeface="Comic Sans MS" panose="030F0702030302020204" pitchFamily="66" charset="0"/>
                </a:rPr>
              </a:br>
              <a:r>
                <a:rPr lang="en-US" altLang="en-US" sz="2800" dirty="0">
                  <a:solidFill>
                    <a:schemeClr val="accent2"/>
                  </a:solidFill>
                  <a:latin typeface="Comic Sans MS" panose="030F0702030302020204" pitchFamily="66" charset="0"/>
                </a:rPr>
                <a:t>                                  contain the same numbers and </a:t>
              </a:r>
              <a:br>
                <a:rPr lang="en-US" altLang="en-US" sz="2800" dirty="0">
                  <a:solidFill>
                    <a:schemeClr val="accent2"/>
                  </a:solidFill>
                  <a:latin typeface="Comic Sans MS" panose="030F0702030302020204" pitchFamily="66" charset="0"/>
                </a:rPr>
              </a:br>
              <a:r>
                <a:rPr lang="en-US" altLang="en-US" sz="2800" dirty="0">
                  <a:solidFill>
                    <a:schemeClr val="accent2"/>
                  </a:solidFill>
                  <a:latin typeface="Comic Sans MS" panose="030F0702030302020204" pitchFamily="66" charset="0"/>
                </a:rPr>
                <a:t>                                  kinds of atoms </a:t>
              </a:r>
              <a:r>
                <a:rPr lang="en-US" altLang="en-US" sz="2800" b="1" dirty="0">
                  <a:solidFill>
                    <a:schemeClr val="accent2"/>
                  </a:solidFill>
                  <a:latin typeface="Comic Sans MS" panose="030F0702030302020204" pitchFamily="66" charset="0"/>
                </a:rPr>
                <a:t>arranged in a</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                       different way</a:t>
              </a:r>
            </a:p>
          </p:txBody>
        </p:sp>
        <p:pic>
          <p:nvPicPr>
            <p:cNvPr id="148487" name="Picture 3">
              <a:extLst>
                <a:ext uri="{FF2B5EF4-FFF2-40B4-BE49-F238E27FC236}">
                  <a16:creationId xmlns:a16="http://schemas.microsoft.com/office/drawing/2014/main" id="{5842DAAE-2562-4CAA-9102-525E4A8FEB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2925" y="1600200"/>
              <a:ext cx="4514249" cy="227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8" name="Picture 4">
              <a:extLst>
                <a:ext uri="{FF2B5EF4-FFF2-40B4-BE49-F238E27FC236}">
                  <a16:creationId xmlns:a16="http://schemas.microsoft.com/office/drawing/2014/main" id="{7EF2D08F-1FCE-4437-97D7-CDD795FA026D}"/>
                </a:ext>
              </a:extLst>
            </p:cNvPr>
            <p:cNvPicPr>
              <a:picLocks noChangeAspect="1"/>
            </p:cNvPicPr>
            <p:nvPr/>
          </p:nvPicPr>
          <p:blipFill>
            <a:blip r:embed="rId3">
              <a:extLst>
                <a:ext uri="{28A0092B-C50C-407E-A947-70E740481C1C}">
                  <a14:useLocalDpi xmlns:a14="http://schemas.microsoft.com/office/drawing/2010/main" val="0"/>
                </a:ext>
              </a:extLst>
            </a:blip>
            <a:srcRect l="5283" t="6000" r="6546" b="6711"/>
            <a:stretch>
              <a:fillRect/>
            </a:stretch>
          </p:blipFill>
          <p:spPr bwMode="auto">
            <a:xfrm>
              <a:off x="228599" y="4186549"/>
              <a:ext cx="3411940" cy="225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11618" name="TextBox 2">
            <a:extLst>
              <a:ext uri="{FF2B5EF4-FFF2-40B4-BE49-F238E27FC236}">
                <a16:creationId xmlns:a16="http://schemas.microsoft.com/office/drawing/2014/main" id="{E70573F2-C0F7-481E-83D0-BCCF17BA8CE3}"/>
              </a:ext>
            </a:extLst>
          </p:cNvPr>
          <p:cNvSpPr txBox="1">
            <a:spLocks noChangeArrowheads="1"/>
          </p:cNvSpPr>
          <p:nvPr/>
        </p:nvSpPr>
        <p:spPr bwMode="auto">
          <a:xfrm>
            <a:off x="156949" y="361321"/>
            <a:ext cx="6509303"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700" dirty="0">
                <a:latin typeface="Comic Sans MS" panose="030F0702030302020204" pitchFamily="66" charset="0"/>
              </a:rPr>
              <a:t>Which is more basic? </a:t>
            </a:r>
            <a:br>
              <a:rPr lang="en-US" altLang="en-US" sz="2700" dirty="0">
                <a:latin typeface="Comic Sans MS" panose="030F0702030302020204" pitchFamily="66" charset="0"/>
              </a:rPr>
            </a:br>
            <a:r>
              <a:rPr lang="en-US" altLang="en-US" sz="2700" dirty="0">
                <a:latin typeface="Comic Sans MS" panose="030F0702030302020204" pitchFamily="66" charset="0"/>
              </a:rPr>
              <a:t>How much more?</a:t>
            </a:r>
            <a:br>
              <a:rPr lang="en-US" altLang="en-US" sz="2700" dirty="0">
                <a:latin typeface="Comic Sans MS" panose="030F0702030302020204" pitchFamily="66" charset="0"/>
              </a:rPr>
            </a:br>
            <a:r>
              <a:rPr lang="en-US" altLang="en-US" sz="2700" dirty="0">
                <a:latin typeface="Comic Sans MS" panose="030F0702030302020204" pitchFamily="66" charset="0"/>
              </a:rPr>
              <a:t>EXPLAIN YOUR ANSWER</a:t>
            </a:r>
          </a:p>
          <a:p>
            <a:pPr eaLnBrk="1" hangingPunct="1">
              <a:spcBef>
                <a:spcPct val="0"/>
              </a:spcBef>
              <a:buFontTx/>
              <a:buNone/>
            </a:pPr>
            <a:endParaRPr lang="en-US" altLang="en-US" sz="3000" dirty="0">
              <a:latin typeface="Comic Sans MS" panose="030F0702030302020204" pitchFamily="66" charset="0"/>
            </a:endParaRPr>
          </a:p>
          <a:p>
            <a:pPr eaLnBrk="1" hangingPunct="1">
              <a:spcBef>
                <a:spcPct val="0"/>
              </a:spcBef>
              <a:buFontTx/>
              <a:buNone/>
            </a:pPr>
            <a:endParaRPr lang="en-US" altLang="en-US" sz="3000" dirty="0">
              <a:latin typeface="Comic Sans MS" panose="030F0702030302020204" pitchFamily="66" charset="0"/>
            </a:endParaRPr>
          </a:p>
          <a:p>
            <a:pPr eaLnBrk="1" hangingPunct="1">
              <a:spcBef>
                <a:spcPct val="0"/>
              </a:spcBef>
              <a:buFontTx/>
              <a:buNone/>
            </a:pPr>
            <a:endParaRPr lang="en-US" altLang="en-US" sz="3000" dirty="0">
              <a:latin typeface="Comic Sans MS" panose="030F0702030302020204" pitchFamily="66" charset="0"/>
            </a:endParaRPr>
          </a:p>
          <a:p>
            <a:pPr eaLnBrk="1" hangingPunct="1">
              <a:spcBef>
                <a:spcPct val="0"/>
              </a:spcBef>
              <a:buFontTx/>
              <a:buNone/>
            </a:pPr>
            <a:r>
              <a:rPr lang="en-US" altLang="en-US" sz="3000" dirty="0">
                <a:latin typeface="Comic Sans MS" panose="030F0702030302020204" pitchFamily="66" charset="0"/>
              </a:rPr>
              <a:t>                 </a:t>
            </a:r>
            <a:r>
              <a:rPr lang="en-US" altLang="en-US" sz="2400" dirty="0">
                <a:latin typeface="Comic Sans MS" panose="030F0702030302020204" pitchFamily="66" charset="0"/>
              </a:rPr>
              <a:t>pH 8                     pH  12</a:t>
            </a:r>
            <a:br>
              <a:rPr lang="en-US" altLang="en-US" sz="2400" dirty="0">
                <a:latin typeface="Comic Sans MS" panose="030F0702030302020204" pitchFamily="66" charset="0"/>
              </a:rPr>
            </a:br>
            <a:r>
              <a:rPr lang="en-US" altLang="en-US" sz="2400" dirty="0">
                <a:latin typeface="Comic Sans MS" panose="030F0702030302020204" pitchFamily="66" charset="0"/>
              </a:rPr>
              <a:t>                       A                            B</a:t>
            </a:r>
          </a:p>
        </p:txBody>
      </p:sp>
      <p:sp>
        <p:nvSpPr>
          <p:cNvPr id="5" name="Rectangle 4">
            <a:extLst>
              <a:ext uri="{FF2B5EF4-FFF2-40B4-BE49-F238E27FC236}">
                <a16:creationId xmlns:a16="http://schemas.microsoft.com/office/drawing/2014/main" id="{07F554B2-E5FB-4722-82A4-6508B567173D}"/>
              </a:ext>
            </a:extLst>
          </p:cNvPr>
          <p:cNvSpPr>
            <a:spLocks noChangeArrowheads="1"/>
          </p:cNvSpPr>
          <p:nvPr/>
        </p:nvSpPr>
        <p:spPr bwMode="auto">
          <a:xfrm>
            <a:off x="1872002" y="4802316"/>
            <a:ext cx="650930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100" dirty="0">
                <a:solidFill>
                  <a:schemeClr val="accent6"/>
                </a:solidFill>
                <a:latin typeface="Comic Sans MS" panose="030F0702030302020204" pitchFamily="66" charset="0"/>
              </a:rPr>
              <a:t>pH greater than 7 is basic ; so both are basic</a:t>
            </a:r>
            <a:br>
              <a:rPr lang="en-US" altLang="en-US" sz="2100" dirty="0">
                <a:solidFill>
                  <a:schemeClr val="accent6"/>
                </a:solidFill>
                <a:latin typeface="Comic Sans MS" panose="030F0702030302020204" pitchFamily="66" charset="0"/>
              </a:rPr>
            </a:br>
            <a:r>
              <a:rPr lang="en-US" altLang="en-US" sz="2100" dirty="0">
                <a:solidFill>
                  <a:schemeClr val="accent6"/>
                </a:solidFill>
                <a:latin typeface="Comic Sans MS" panose="030F0702030302020204" pitchFamily="66" charset="0"/>
              </a:rPr>
              <a:t>each unit difference = 10 times more</a:t>
            </a:r>
            <a:br>
              <a:rPr lang="en-US" altLang="en-US" sz="2100" dirty="0">
                <a:solidFill>
                  <a:schemeClr val="accent6"/>
                </a:solidFill>
                <a:latin typeface="Comic Sans MS" panose="030F0702030302020204" pitchFamily="66" charset="0"/>
              </a:rPr>
            </a:br>
            <a:r>
              <a:rPr lang="en-US" altLang="en-US" sz="2100" dirty="0">
                <a:solidFill>
                  <a:schemeClr val="accent6"/>
                </a:solidFill>
                <a:latin typeface="Comic Sans MS" panose="030F0702030302020204" pitchFamily="66" charset="0"/>
              </a:rPr>
              <a:t>pH 12 is 10,000 times more basic than pH 8 </a:t>
            </a:r>
            <a:br>
              <a:rPr lang="en-US" altLang="en-US" sz="2100" dirty="0">
                <a:solidFill>
                  <a:schemeClr val="accent6"/>
                </a:solidFill>
                <a:latin typeface="Comic Sans MS" panose="030F0702030302020204" pitchFamily="66" charset="0"/>
              </a:rPr>
            </a:br>
            <a:endParaRPr lang="en-US" altLang="en-US" sz="2100" dirty="0">
              <a:solidFill>
                <a:schemeClr val="accent6"/>
              </a:solidFill>
              <a:latin typeface="Comic Sans MS" panose="030F0702030302020204" pitchFamily="66" charset="0"/>
            </a:endParaRPr>
          </a:p>
        </p:txBody>
      </p:sp>
      <p:sp>
        <p:nvSpPr>
          <p:cNvPr id="111620" name="Rectangle 2">
            <a:extLst>
              <a:ext uri="{FF2B5EF4-FFF2-40B4-BE49-F238E27FC236}">
                <a16:creationId xmlns:a16="http://schemas.microsoft.com/office/drawing/2014/main" id="{FB9987C7-F8F5-46BB-8F86-2C61FD150153}"/>
              </a:ext>
            </a:extLst>
          </p:cNvPr>
          <p:cNvSpPr>
            <a:spLocks noChangeArrowheads="1"/>
          </p:cNvSpPr>
          <p:nvPr/>
        </p:nvSpPr>
        <p:spPr bwMode="auto">
          <a:xfrm>
            <a:off x="152400" y="0"/>
            <a:ext cx="71437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750" dirty="0">
                <a:solidFill>
                  <a:srgbClr val="CC0099"/>
                </a:solidFill>
                <a:latin typeface="Arial" panose="020B0604020202020204" pitchFamily="34" charset="0"/>
                <a:cs typeface="Arial" panose="020B0604020202020204" pitchFamily="34" charset="0"/>
              </a:rPr>
              <a:t>Images from: http://ppt.wz51z.com/PMP2/Science.To.WebText/animations/science/chemistry_physics/vp_beaker_bubbles_steam.htm</a:t>
            </a:r>
          </a:p>
          <a:p>
            <a:pPr eaLnBrk="1" hangingPunct="1">
              <a:spcBef>
                <a:spcPct val="0"/>
              </a:spcBef>
              <a:buFontTx/>
              <a:buNone/>
            </a:pPr>
            <a:r>
              <a:rPr lang="en-US" altLang="en-US" sz="750" dirty="0">
                <a:solidFill>
                  <a:srgbClr val="CC0099"/>
                </a:solidFill>
                <a:latin typeface="Arial" panose="020B0604020202020204" pitchFamily="34" charset="0"/>
                <a:cs typeface="Arial" panose="020B0604020202020204" pitchFamily="34" charset="0"/>
              </a:rPr>
              <a:t>http://nobel.scas.bcit.ca/debeck_pt/science/images/blue_bubbling_liquid.gif</a:t>
            </a:r>
          </a:p>
        </p:txBody>
      </p:sp>
      <p:pic>
        <p:nvPicPr>
          <p:cNvPr id="111621" name="Picture 3">
            <a:extLst>
              <a:ext uri="{FF2B5EF4-FFF2-40B4-BE49-F238E27FC236}">
                <a16:creationId xmlns:a16="http://schemas.microsoft.com/office/drawing/2014/main" id="{D8C3ED6B-E261-4AC7-B487-9B2B7C7FCE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4056" y="1844013"/>
            <a:ext cx="928688" cy="111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5">
            <a:extLst>
              <a:ext uri="{FF2B5EF4-FFF2-40B4-BE49-F238E27FC236}">
                <a16:creationId xmlns:a16="http://schemas.microsoft.com/office/drawing/2014/main" id="{20C26E7C-785D-41DB-A022-FEE4FB6DB7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9851" y="1793411"/>
            <a:ext cx="728663"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E13F5AE3-AF1A-4CCB-9200-FF599B797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772" y="492255"/>
            <a:ext cx="3365484" cy="5701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4EA968B-981E-4901-95A0-CDB1ED7052A3}"/>
              </a:ext>
            </a:extLst>
          </p:cNvPr>
          <p:cNvSpPr/>
          <p:nvPr/>
        </p:nvSpPr>
        <p:spPr>
          <a:xfrm>
            <a:off x="152400" y="6550223"/>
            <a:ext cx="4572000" cy="307777"/>
          </a:xfrm>
          <a:prstGeom prst="rect">
            <a:avLst/>
          </a:prstGeom>
        </p:spPr>
        <p:txBody>
          <a:bodyPr>
            <a:spAutoFit/>
          </a:bodyPr>
          <a:lstStyle/>
          <a:p>
            <a:r>
              <a:rPr lang="en-US" sz="1400" dirty="0">
                <a:latin typeface="+mn-lt"/>
              </a:rPr>
              <a:t>SP 1.A Describe biological concepts or processes</a:t>
            </a:r>
          </a:p>
        </p:txBody>
      </p:sp>
      <p:sp>
        <p:nvSpPr>
          <p:cNvPr id="9" name="Oval 8">
            <a:extLst>
              <a:ext uri="{FF2B5EF4-FFF2-40B4-BE49-F238E27FC236}">
                <a16:creationId xmlns:a16="http://schemas.microsoft.com/office/drawing/2014/main" id="{3D2CD53F-09DA-4631-BC7F-F149ACDD9BDC}"/>
              </a:ext>
            </a:extLst>
          </p:cNvPr>
          <p:cNvSpPr/>
          <p:nvPr/>
        </p:nvSpPr>
        <p:spPr>
          <a:xfrm>
            <a:off x="3864818" y="1303645"/>
            <a:ext cx="2473325" cy="323047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9506" name="TextBox 2">
            <a:extLst>
              <a:ext uri="{FF2B5EF4-FFF2-40B4-BE49-F238E27FC236}">
                <a16:creationId xmlns:a16="http://schemas.microsoft.com/office/drawing/2014/main" id="{9EA5F587-94A5-4334-A0FE-9AEA79F630AC}"/>
              </a:ext>
            </a:extLst>
          </p:cNvPr>
          <p:cNvSpPr txBox="1">
            <a:spLocks noChangeArrowheads="1"/>
          </p:cNvSpPr>
          <p:nvPr/>
        </p:nvSpPr>
        <p:spPr bwMode="auto">
          <a:xfrm>
            <a:off x="76347" y="484590"/>
            <a:ext cx="61341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latin typeface="Comic Sans MS" panose="030F0702030302020204" pitchFamily="66" charset="0"/>
              </a:rPr>
              <a:t>EXPLAIN why water in </a:t>
            </a:r>
            <a:br>
              <a:rPr lang="en-US" altLang="en-US" sz="2800" dirty="0">
                <a:latin typeface="Comic Sans MS" panose="030F0702030302020204" pitchFamily="66" charset="0"/>
              </a:rPr>
            </a:br>
            <a:r>
              <a:rPr lang="en-US" altLang="en-US" sz="2800" dirty="0">
                <a:latin typeface="Comic Sans MS" panose="030F0702030302020204" pitchFamily="66" charset="0"/>
              </a:rPr>
              <a:t>a glass graduated cylinder forms a meniscus</a:t>
            </a:r>
            <a:r>
              <a:rPr lang="en-US" altLang="en-US" dirty="0">
                <a:latin typeface="Comic Sans MS" panose="030F0702030302020204" pitchFamily="66" charset="0"/>
              </a:rPr>
              <a:t>.</a:t>
            </a:r>
          </a:p>
        </p:txBody>
      </p:sp>
      <p:sp>
        <p:nvSpPr>
          <p:cNvPr id="149511" name="Rectangle 4">
            <a:extLst>
              <a:ext uri="{FF2B5EF4-FFF2-40B4-BE49-F238E27FC236}">
                <a16:creationId xmlns:a16="http://schemas.microsoft.com/office/drawing/2014/main" id="{E5272079-F7E6-45AD-956D-A7847F1040EE}"/>
              </a:ext>
            </a:extLst>
          </p:cNvPr>
          <p:cNvSpPr>
            <a:spLocks noChangeArrowheads="1"/>
          </p:cNvSpPr>
          <p:nvPr/>
        </p:nvSpPr>
        <p:spPr bwMode="auto">
          <a:xfrm>
            <a:off x="114300" y="1847935"/>
            <a:ext cx="13335730" cy="304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Polarity of H</a:t>
            </a:r>
            <a:r>
              <a:rPr lang="en-US" altLang="en-US" sz="2400" b="1" baseline="-25000" dirty="0">
                <a:solidFill>
                  <a:schemeClr val="accent2"/>
                </a:solidFill>
                <a:latin typeface="Comic Sans MS" panose="030F0702030302020204" pitchFamily="66" charset="0"/>
              </a:rPr>
              <a:t>2</a:t>
            </a:r>
            <a:r>
              <a:rPr lang="en-US" altLang="en-US" sz="2400" b="1" dirty="0">
                <a:solidFill>
                  <a:schemeClr val="accent2"/>
                </a:solidFill>
                <a:latin typeface="Comic Sans MS" panose="030F0702030302020204" pitchFamily="66" charset="0"/>
              </a:rPr>
              <a:t>O </a:t>
            </a:r>
            <a:r>
              <a:rPr lang="en-US" altLang="en-US" sz="2400" dirty="0">
                <a:solidFill>
                  <a:schemeClr val="accent2"/>
                </a:solidFill>
                <a:latin typeface="Comic Sans MS" panose="030F0702030302020204" pitchFamily="66" charset="0"/>
              </a:rPr>
              <a:t>molecules </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results in ability of water</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molecules to </a:t>
            </a:r>
            <a:r>
              <a:rPr lang="en-US" altLang="en-US" sz="2400" b="1" dirty="0">
                <a:solidFill>
                  <a:schemeClr val="accent2"/>
                </a:solidFill>
                <a:latin typeface="Comic Sans MS" panose="030F0702030302020204" pitchFamily="66" charset="0"/>
              </a:rPr>
              <a:t>form hydrogen bonds</a:t>
            </a:r>
            <a:r>
              <a:rPr lang="en-US" altLang="en-US" sz="2400" dirty="0">
                <a:solidFill>
                  <a:schemeClr val="accent2"/>
                </a:solidFill>
                <a:latin typeface="Comic Sans MS" panose="030F0702030302020204" pitchFamily="66" charset="0"/>
              </a:rPr>
              <a:t> between water </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molecules (</a:t>
            </a:r>
            <a:r>
              <a:rPr lang="en-US" altLang="en-US" sz="2400" b="1" dirty="0">
                <a:solidFill>
                  <a:schemeClr val="accent2"/>
                </a:solidFill>
                <a:latin typeface="Comic Sans MS" panose="030F0702030302020204" pitchFamily="66" charset="0"/>
              </a:rPr>
              <a:t>cohesion</a:t>
            </a:r>
            <a:r>
              <a:rPr lang="en-US" altLang="en-US" sz="2400" dirty="0">
                <a:solidFill>
                  <a:schemeClr val="accent2"/>
                </a:solidFill>
                <a:latin typeface="Comic Sans MS" panose="030F0702030302020204" pitchFamily="66" charset="0"/>
              </a:rPr>
              <a:t>) and between water </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molecules and the surface of the glass (</a:t>
            </a:r>
            <a:r>
              <a:rPr lang="en-US" altLang="en-US" sz="2400" b="1" dirty="0">
                <a:solidFill>
                  <a:schemeClr val="accent2"/>
                </a:solidFill>
                <a:latin typeface="Comic Sans MS" panose="030F0702030302020204" pitchFamily="66" charset="0"/>
              </a:rPr>
              <a:t>adhesion</a:t>
            </a:r>
            <a:r>
              <a:rPr lang="en-US" altLang="en-US" sz="2400" dirty="0">
                <a:solidFill>
                  <a:schemeClr val="accent2"/>
                </a:solidFill>
                <a:latin typeface="Comic Sans MS" panose="030F0702030302020204" pitchFamily="66" charset="0"/>
              </a:rPr>
              <a:t>).</a:t>
            </a:r>
          </a:p>
          <a:p>
            <a:pPr eaLnBrk="1" hangingPunct="1">
              <a:spcBef>
                <a:spcPct val="0"/>
              </a:spcBef>
              <a:buFontTx/>
              <a:buNone/>
            </a:pP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Because water is attracted to the glass, it moves up </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the sides of the graduated cylinder.</a:t>
            </a:r>
          </a:p>
        </p:txBody>
      </p:sp>
      <p:sp>
        <p:nvSpPr>
          <p:cNvPr id="149508" name="Rectangle 2">
            <a:extLst>
              <a:ext uri="{FF2B5EF4-FFF2-40B4-BE49-F238E27FC236}">
                <a16:creationId xmlns:a16="http://schemas.microsoft.com/office/drawing/2014/main" id="{DCBFFDA9-FC8E-41CF-A3A2-AEBC485013EF}"/>
              </a:ext>
            </a:extLst>
          </p:cNvPr>
          <p:cNvSpPr>
            <a:spLocks noChangeArrowheads="1"/>
          </p:cNvSpPr>
          <p:nvPr/>
        </p:nvSpPr>
        <p:spPr bwMode="auto">
          <a:xfrm>
            <a:off x="53143" y="-7534"/>
            <a:ext cx="77247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 from:   http://water.usgs.gov/edu/pictures/meniscus-small.jpg</a:t>
            </a:r>
          </a:p>
        </p:txBody>
      </p:sp>
      <p:pic>
        <p:nvPicPr>
          <p:cNvPr id="149509" name="Picture 2">
            <a:extLst>
              <a:ext uri="{FF2B5EF4-FFF2-40B4-BE49-F238E27FC236}">
                <a16:creationId xmlns:a16="http://schemas.microsoft.com/office/drawing/2014/main" id="{A0608D16-3BFC-4EA5-893E-CE3798832EFC}"/>
              </a:ext>
            </a:extLst>
          </p:cNvPr>
          <p:cNvPicPr>
            <a:picLocks noChangeAspect="1"/>
          </p:cNvPicPr>
          <p:nvPr/>
        </p:nvPicPr>
        <p:blipFill>
          <a:blip r:embed="rId2">
            <a:extLst>
              <a:ext uri="{28A0092B-C50C-407E-A947-70E740481C1C}">
                <a14:useLocalDpi xmlns:a14="http://schemas.microsoft.com/office/drawing/2010/main" val="0"/>
              </a:ext>
            </a:extLst>
          </a:blip>
          <a:srcRect b="15108"/>
          <a:stretch>
            <a:fillRect/>
          </a:stretch>
        </p:blipFill>
        <p:spPr bwMode="auto">
          <a:xfrm>
            <a:off x="6274409" y="238528"/>
            <a:ext cx="2945791"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C29F941-27CB-4B43-8B8E-5BF51EBD174E}"/>
              </a:ext>
            </a:extLst>
          </p:cNvPr>
          <p:cNvSpPr/>
          <p:nvPr/>
        </p:nvSpPr>
        <p:spPr bwMode="auto">
          <a:xfrm>
            <a:off x="86583" y="6353245"/>
            <a:ext cx="9144000" cy="707886"/>
          </a:xfrm>
          <a:prstGeom prst="rect">
            <a:avLst/>
          </a:prstGeom>
        </p:spPr>
        <p:txBody>
          <a:bodyPr>
            <a:spAutoFit/>
          </a:bodyPr>
          <a:lstStyle/>
          <a:p>
            <a:r>
              <a:rPr lang="en-US" sz="1000" dirty="0">
                <a:latin typeface="+mn-lt"/>
                <a:cs typeface="Times New Roman" panose="02020603050405020304" pitchFamily="18" charset="0"/>
              </a:rPr>
              <a:t>SP 1.C Explain biological concepts, processes, and/or models in applied contexts</a:t>
            </a:r>
          </a:p>
          <a:p>
            <a:r>
              <a:rPr lang="en-US" sz="1000" dirty="0">
                <a:latin typeface="+mn-lt"/>
              </a:rPr>
              <a:t>SYI 1.A. Explain how the properties of water that result from its polarity and hydrogen bonding affect its biological function.</a:t>
            </a:r>
            <a:endParaRPr lang="en-US" sz="1000" dirty="0">
              <a:latin typeface="+mn-lt"/>
              <a:cs typeface="Times New Roman" panose="02020603050405020304" pitchFamily="18" charset="0"/>
            </a:endParaRPr>
          </a:p>
          <a:p>
            <a:r>
              <a:rPr lang="en-US" sz="1000" dirty="0">
                <a:latin typeface="+mn-lt"/>
                <a:cs typeface="Times New Roman" panose="02020603050405020304" pitchFamily="18" charset="0"/>
              </a:rPr>
              <a:t>SYI 1.A.3 </a:t>
            </a:r>
            <a:r>
              <a:rPr lang="en-US" sz="1000" dirty="0">
                <a:latin typeface="+mn-lt"/>
              </a:rPr>
              <a:t>The hydrogen bonds between water molecules result in cohesion, adhesion and surface tension.</a:t>
            </a:r>
            <a:endParaRPr lang="en-US" sz="1000" dirty="0">
              <a:latin typeface="+mn-lt"/>
              <a:cs typeface="Times New Roman" panose="02020603050405020304" pitchFamily="18" charset="0"/>
            </a:endParaRPr>
          </a:p>
          <a:p>
            <a:pPr marL="171450" indent="-171450" eaLnBrk="1" hangingPunct="1">
              <a:buFont typeface="Arial" panose="020B0604020202020204" pitchFamily="34" charset="0"/>
              <a:buChar char="•"/>
              <a:defRPr/>
            </a:pPr>
            <a:endParaRPr lang="en-US" altLang="en-US" sz="1000" b="1" dirty="0">
              <a:latin typeface="Calibri"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9511"/>
                                        </p:tgtEl>
                                        <p:attrNameLst>
                                          <p:attrName>style.visibility</p:attrName>
                                        </p:attrNameLst>
                                      </p:cBhvr>
                                      <p:to>
                                        <p:strVal val="visible"/>
                                      </p:to>
                                    </p:set>
                                    <p:animEffect transition="in" filter="barn(inVertical)">
                                      <p:cBhvr>
                                        <p:cTn id="7"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4387" name="TextBox 2">
            <a:extLst>
              <a:ext uri="{FF2B5EF4-FFF2-40B4-BE49-F238E27FC236}">
                <a16:creationId xmlns:a16="http://schemas.microsoft.com/office/drawing/2014/main" id="{842D8F0E-35AD-4A2B-A5DE-16CD75699055}"/>
              </a:ext>
            </a:extLst>
          </p:cNvPr>
          <p:cNvSpPr txBox="1">
            <a:spLocks noChangeArrowheads="1"/>
          </p:cNvSpPr>
          <p:nvPr/>
        </p:nvSpPr>
        <p:spPr bwMode="auto">
          <a:xfrm>
            <a:off x="142461" y="593528"/>
            <a:ext cx="9172575" cy="3293209"/>
          </a:xfrm>
          <a:prstGeom prst="rect">
            <a:avLst/>
          </a:prstGeom>
          <a:noFill/>
          <a:ln>
            <a:noFill/>
          </a:ln>
        </p:spPr>
        <p:txBody>
          <a:bodyPr>
            <a:spAutoFit/>
          </a:bodyPr>
          <a:lstStyle>
            <a:lvl1pPr eaLnBrk="0" hangingPunct="0">
              <a:defRPr sz="4000">
                <a:solidFill>
                  <a:schemeClr val="tx1"/>
                </a:solidFill>
                <a:latin typeface="Comic Sans MS" pitchFamily="66" charset="0"/>
              </a:defRPr>
            </a:lvl1pPr>
            <a:lvl2pPr marL="742950" indent="-285750" eaLnBrk="0" hangingPunct="0">
              <a:defRPr sz="4000">
                <a:solidFill>
                  <a:schemeClr val="tx1"/>
                </a:solidFill>
                <a:latin typeface="Comic Sans MS" pitchFamily="66" charset="0"/>
              </a:defRPr>
            </a:lvl2pPr>
            <a:lvl3pPr marL="1143000" indent="-228600" eaLnBrk="0" hangingPunct="0">
              <a:defRPr sz="4000">
                <a:solidFill>
                  <a:schemeClr val="tx1"/>
                </a:solidFill>
                <a:latin typeface="Comic Sans MS" pitchFamily="66" charset="0"/>
              </a:defRPr>
            </a:lvl3pPr>
            <a:lvl4pPr marL="1600200" indent="-228600" eaLnBrk="0" hangingPunct="0">
              <a:defRPr sz="4000">
                <a:solidFill>
                  <a:schemeClr val="tx1"/>
                </a:solidFill>
                <a:latin typeface="Comic Sans MS" pitchFamily="66" charset="0"/>
              </a:defRPr>
            </a:lvl4pPr>
            <a:lvl5pPr marL="2057400" indent="-228600" eaLnBrk="0" hangingPunct="0">
              <a:defRPr sz="4000">
                <a:solidFill>
                  <a:schemeClr val="tx1"/>
                </a:solidFill>
                <a:latin typeface="Comic Sans MS" pitchFamily="66" charset="0"/>
              </a:defRPr>
            </a:lvl5pPr>
            <a:lvl6pPr marL="2514600" indent="-228600" eaLnBrk="0" fontAlgn="base" hangingPunct="0">
              <a:spcBef>
                <a:spcPct val="0"/>
              </a:spcBef>
              <a:spcAft>
                <a:spcPct val="0"/>
              </a:spcAft>
              <a:defRPr sz="4000">
                <a:solidFill>
                  <a:schemeClr val="tx1"/>
                </a:solidFill>
                <a:latin typeface="Comic Sans MS" pitchFamily="66" charset="0"/>
              </a:defRPr>
            </a:lvl6pPr>
            <a:lvl7pPr marL="2971800" indent="-228600" eaLnBrk="0" fontAlgn="base" hangingPunct="0">
              <a:spcBef>
                <a:spcPct val="0"/>
              </a:spcBef>
              <a:spcAft>
                <a:spcPct val="0"/>
              </a:spcAft>
              <a:defRPr sz="4000">
                <a:solidFill>
                  <a:schemeClr val="tx1"/>
                </a:solidFill>
                <a:latin typeface="Comic Sans MS" pitchFamily="66" charset="0"/>
              </a:defRPr>
            </a:lvl7pPr>
            <a:lvl8pPr marL="3429000" indent="-228600" eaLnBrk="0" fontAlgn="base" hangingPunct="0">
              <a:spcBef>
                <a:spcPct val="0"/>
              </a:spcBef>
              <a:spcAft>
                <a:spcPct val="0"/>
              </a:spcAft>
              <a:defRPr sz="4000">
                <a:solidFill>
                  <a:schemeClr val="tx1"/>
                </a:solidFill>
                <a:latin typeface="Comic Sans MS" pitchFamily="66" charset="0"/>
              </a:defRPr>
            </a:lvl8pPr>
            <a:lvl9pPr marL="3886200" indent="-228600" eaLnBrk="0" fontAlgn="base" hangingPunct="0">
              <a:spcBef>
                <a:spcPct val="0"/>
              </a:spcBef>
              <a:spcAft>
                <a:spcPct val="0"/>
              </a:spcAft>
              <a:defRPr sz="4000">
                <a:solidFill>
                  <a:schemeClr val="tx1"/>
                </a:solidFill>
                <a:latin typeface="Comic Sans MS" pitchFamily="66" charset="0"/>
              </a:defRPr>
            </a:lvl9pPr>
          </a:lstStyle>
          <a:p>
            <a:pPr eaLnBrk="1" hangingPunct="1">
              <a:defRPr/>
            </a:pPr>
            <a:r>
              <a:rPr lang="en-US" altLang="en-US" sz="2400" dirty="0">
                <a:solidFill>
                  <a:schemeClr val="accent4"/>
                </a:solidFill>
              </a:rPr>
              <a:t>Use the properties of water to EXPLAIN why </a:t>
            </a:r>
            <a:br>
              <a:rPr lang="en-US" altLang="en-US" sz="2400" dirty="0">
                <a:solidFill>
                  <a:schemeClr val="accent4"/>
                </a:solidFill>
              </a:rPr>
            </a:br>
            <a:r>
              <a:rPr lang="en-US" altLang="en-US" sz="2400" dirty="0">
                <a:solidFill>
                  <a:schemeClr val="accent4"/>
                </a:solidFill>
              </a:rPr>
              <a:t>water bugs can “walk on water”. </a:t>
            </a:r>
          </a:p>
          <a:p>
            <a:pPr eaLnBrk="1" hangingPunct="1">
              <a:defRPr/>
            </a:pPr>
            <a:endParaRPr lang="en-US" altLang="en-US" sz="2800" dirty="0">
              <a:solidFill>
                <a:schemeClr val="accent4"/>
              </a:solidFill>
            </a:endParaRPr>
          </a:p>
          <a:p>
            <a:pPr eaLnBrk="1" hangingPunct="1">
              <a:defRPr/>
            </a:pPr>
            <a:endParaRPr lang="en-US" altLang="en-US" sz="2800" dirty="0">
              <a:solidFill>
                <a:schemeClr val="accent4"/>
              </a:solidFill>
            </a:endParaRPr>
          </a:p>
          <a:p>
            <a:pPr eaLnBrk="1" hangingPunct="1">
              <a:defRPr/>
            </a:pPr>
            <a:endParaRPr lang="en-US" altLang="en-US" sz="2800" dirty="0">
              <a:solidFill>
                <a:schemeClr val="accent4"/>
              </a:solidFill>
            </a:endParaRPr>
          </a:p>
          <a:p>
            <a:pPr eaLnBrk="1" hangingPunct="1">
              <a:defRPr/>
            </a:pPr>
            <a:endParaRPr lang="en-US" altLang="en-US" sz="2800" dirty="0">
              <a:solidFill>
                <a:schemeClr val="accent4"/>
              </a:solidFill>
            </a:endParaRPr>
          </a:p>
          <a:p>
            <a:pPr eaLnBrk="1" hangingPunct="1">
              <a:defRPr/>
            </a:pPr>
            <a:endParaRPr lang="en-US" altLang="en-US" sz="2800" dirty="0">
              <a:solidFill>
                <a:schemeClr val="accent4"/>
              </a:solidFill>
            </a:endParaRPr>
          </a:p>
          <a:p>
            <a:pPr eaLnBrk="1" hangingPunct="1">
              <a:defRPr/>
            </a:pPr>
            <a:endParaRPr lang="en-US" altLang="en-US" sz="2000" dirty="0">
              <a:solidFill>
                <a:schemeClr val="accent4"/>
              </a:solidFill>
            </a:endParaRPr>
          </a:p>
        </p:txBody>
      </p:sp>
      <p:sp>
        <p:nvSpPr>
          <p:cNvPr id="153604" name="Rectangle 2">
            <a:extLst>
              <a:ext uri="{FF2B5EF4-FFF2-40B4-BE49-F238E27FC236}">
                <a16:creationId xmlns:a16="http://schemas.microsoft.com/office/drawing/2014/main" id="{E57E1622-FC9C-4239-920E-D5D866D64C51}"/>
              </a:ext>
            </a:extLst>
          </p:cNvPr>
          <p:cNvSpPr>
            <a:spLocks noChangeArrowheads="1"/>
          </p:cNvSpPr>
          <p:nvPr/>
        </p:nvSpPr>
        <p:spPr bwMode="auto">
          <a:xfrm>
            <a:off x="139838" y="-38992"/>
            <a:ext cx="6858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 from:  http://fusedglass.org/imgs/02_surface_tension.jpg</a:t>
            </a:r>
          </a:p>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http://www.dailyrogers.com/wp-content/uploads/2015/08/water_strider_robot-1.jpg</a:t>
            </a:r>
          </a:p>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http://cuntamination.tumblr.com/post/17029767902</a:t>
            </a:r>
          </a:p>
          <a:p>
            <a:pPr eaLnBrk="1" hangingPunct="1">
              <a:spcBef>
                <a:spcPct val="0"/>
              </a:spcBef>
              <a:buFontTx/>
              <a:buNone/>
            </a:pPr>
            <a:br>
              <a:rPr lang="en-US" altLang="en-US" sz="1000" dirty="0">
                <a:solidFill>
                  <a:srgbClr val="CC0099"/>
                </a:solidFill>
                <a:latin typeface="Arial" panose="020B0604020202020204" pitchFamily="34" charset="0"/>
                <a:cs typeface="Arial" panose="020B0604020202020204" pitchFamily="34" charset="0"/>
              </a:rPr>
            </a:br>
            <a:endParaRPr lang="en-US" altLang="en-US" sz="1000" dirty="0">
              <a:solidFill>
                <a:srgbClr val="CC0099"/>
              </a:solidFill>
              <a:latin typeface="Arial" panose="020B0604020202020204" pitchFamily="34" charset="0"/>
              <a:cs typeface="Arial" panose="020B0604020202020204" pitchFamily="34" charset="0"/>
            </a:endParaRPr>
          </a:p>
        </p:txBody>
      </p:sp>
      <p:pic>
        <p:nvPicPr>
          <p:cNvPr id="153605" name="Picture 7">
            <a:extLst>
              <a:ext uri="{FF2B5EF4-FFF2-40B4-BE49-F238E27FC236}">
                <a16:creationId xmlns:a16="http://schemas.microsoft.com/office/drawing/2014/main" id="{4FD515CC-1992-4463-AA3E-C003D0D081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044" y="3767931"/>
            <a:ext cx="30480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DAF1721-74F6-4A4F-9DC5-C4F79C1EC0C0}"/>
              </a:ext>
            </a:extLst>
          </p:cNvPr>
          <p:cNvSpPr>
            <a:spLocks noChangeArrowheads="1"/>
          </p:cNvSpPr>
          <p:nvPr/>
        </p:nvSpPr>
        <p:spPr bwMode="auto">
          <a:xfrm>
            <a:off x="152400" y="1371600"/>
            <a:ext cx="89693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2"/>
                </a:solidFill>
                <a:latin typeface="Comic Sans MS" panose="030F0702030302020204" pitchFamily="66" charset="0"/>
              </a:rPr>
              <a:t>SURFACE TENSION is a measure of how difficult it is to stretch or break the surface of a liquid. There is an attraction between water molecules (COHESION) due to HYDROGEN bonds causing them to pull toward each other and gives water a very high surface tension which makes it behave as though it were coated with an invisible film. </a:t>
            </a:r>
          </a:p>
          <a:p>
            <a:pPr eaLnBrk="1" hangingPunct="1">
              <a:spcBef>
                <a:spcPct val="0"/>
              </a:spcBef>
              <a:buFontTx/>
              <a:buNone/>
            </a:pPr>
            <a:r>
              <a:rPr lang="en-US" altLang="en-US" sz="2000" dirty="0">
                <a:solidFill>
                  <a:schemeClr val="accent2"/>
                </a:solidFill>
                <a:latin typeface="Comic Sans MS" panose="030F0702030302020204" pitchFamily="66" charset="0"/>
              </a:rPr>
              <a:t>This is enough to provide the support to hold up some organisms.</a:t>
            </a:r>
          </a:p>
        </p:txBody>
      </p:sp>
      <p:pic>
        <p:nvPicPr>
          <p:cNvPr id="153607" name="Picture 2">
            <a:extLst>
              <a:ext uri="{FF2B5EF4-FFF2-40B4-BE49-F238E27FC236}">
                <a16:creationId xmlns:a16="http://schemas.microsoft.com/office/drawing/2014/main" id="{46CB74A8-B3F7-498D-8853-B9D15BA193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7490" y="3767931"/>
            <a:ext cx="2989263"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3">
            <a:extLst>
              <a:ext uri="{FF2B5EF4-FFF2-40B4-BE49-F238E27FC236}">
                <a16:creationId xmlns:a16="http://schemas.microsoft.com/office/drawing/2014/main" id="{601DFE35-F91F-4EE9-BDD2-E8191A927F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199" y="3717071"/>
            <a:ext cx="23431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AEBC3DD-5B37-4F95-A653-2B1A8F91BDE3}"/>
              </a:ext>
            </a:extLst>
          </p:cNvPr>
          <p:cNvSpPr/>
          <p:nvPr/>
        </p:nvSpPr>
        <p:spPr>
          <a:xfrm>
            <a:off x="65087" y="5996226"/>
            <a:ext cx="9144000" cy="861774"/>
          </a:xfrm>
          <a:prstGeom prst="rect">
            <a:avLst/>
          </a:prstGeom>
        </p:spPr>
        <p:txBody>
          <a:bodyPr>
            <a:spAutoFit/>
          </a:bodyPr>
          <a:lstStyle/>
          <a:p>
            <a:pPr eaLnBrk="1" hangingPunct="1">
              <a:defRPr/>
            </a:pPr>
            <a:r>
              <a:rPr lang="en-US" altLang="en-US" sz="1000" dirty="0">
                <a:latin typeface="+mn-lt"/>
                <a:cs typeface="Arial" charset="0"/>
              </a:rPr>
              <a:t>SYI A. </a:t>
            </a:r>
            <a:r>
              <a:rPr lang="en-US" sz="1000" dirty="0">
                <a:latin typeface="+mn-lt"/>
              </a:rPr>
              <a:t>Explain how the properties of water that result from its polarity and hydrogen bonding affect its biological function</a:t>
            </a:r>
            <a:br>
              <a:rPr lang="en-US" sz="1000" dirty="0">
                <a:latin typeface="+mn-lt"/>
              </a:rPr>
            </a:br>
            <a:r>
              <a:rPr lang="en-US" sz="1000" dirty="0">
                <a:latin typeface="+mn-lt"/>
              </a:rPr>
              <a:t>1.A. 2 Living systems depend on properties of water that result from its polarity and hydrogen bonding</a:t>
            </a:r>
          </a:p>
          <a:p>
            <a:pPr eaLnBrk="1" hangingPunct="1">
              <a:defRPr/>
            </a:pPr>
            <a:r>
              <a:rPr lang="en-US" altLang="en-US" sz="1000" dirty="0">
                <a:latin typeface="+mn-lt"/>
                <a:cs typeface="Arial" charset="0"/>
              </a:rPr>
              <a:t>1. A. 3 </a:t>
            </a:r>
            <a:r>
              <a:rPr lang="en-US" sz="1000" dirty="0">
                <a:latin typeface="+mn-lt"/>
              </a:rPr>
              <a:t>The hydrogen bonds between water molecules result in cohesion, adhesion and surface tension.</a:t>
            </a:r>
          </a:p>
          <a:p>
            <a:pPr eaLnBrk="1" hangingPunct="1">
              <a:defRPr/>
            </a:pPr>
            <a:r>
              <a:rPr lang="en-US" altLang="en-US" sz="1000" dirty="0">
                <a:latin typeface="+mn-lt"/>
                <a:cs typeface="Arial" panose="020B0604020202020204" pitchFamily="34" charset="0"/>
              </a:rPr>
              <a:t>SP 1 Explain biological concepts , processes, and models presented in written format.</a:t>
            </a:r>
            <a:br>
              <a:rPr lang="en-US" altLang="en-US" sz="1000" dirty="0">
                <a:latin typeface="+mn-lt"/>
                <a:cs typeface="Arial" panose="020B0604020202020204" pitchFamily="34" charset="0"/>
              </a:rPr>
            </a:br>
            <a:r>
              <a:rPr lang="en-US" altLang="en-US" sz="1000" dirty="0">
                <a:latin typeface="+mn-lt"/>
                <a:cs typeface="Arial" panose="020B0604020202020204" pitchFamily="34" charset="0"/>
              </a:rPr>
              <a:t> 1.C Explain biological concepts, processes, and/or models in applied contexts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57698" name="Picture 2">
            <a:extLst>
              <a:ext uri="{FF2B5EF4-FFF2-40B4-BE49-F238E27FC236}">
                <a16:creationId xmlns:a16="http://schemas.microsoft.com/office/drawing/2014/main" id="{B718226F-964B-419A-85AE-4766B78AC8D9}"/>
              </a:ext>
            </a:extLst>
          </p:cNvPr>
          <p:cNvPicPr>
            <a:picLocks noChangeAspect="1"/>
          </p:cNvPicPr>
          <p:nvPr/>
        </p:nvPicPr>
        <p:blipFill>
          <a:blip r:embed="rId2">
            <a:extLst>
              <a:ext uri="{28A0092B-C50C-407E-A947-70E740481C1C}">
                <a14:useLocalDpi xmlns:a14="http://schemas.microsoft.com/office/drawing/2010/main" val="0"/>
              </a:ext>
            </a:extLst>
          </a:blip>
          <a:srcRect l="13808" b="2979"/>
          <a:stretch>
            <a:fillRect/>
          </a:stretch>
        </p:blipFill>
        <p:spPr bwMode="auto">
          <a:xfrm>
            <a:off x="26988" y="328864"/>
            <a:ext cx="4394200"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Box 3">
            <a:extLst>
              <a:ext uri="{FF2B5EF4-FFF2-40B4-BE49-F238E27FC236}">
                <a16:creationId xmlns:a16="http://schemas.microsoft.com/office/drawing/2014/main" id="{BCC9C3D7-EF4D-4113-87D8-C0F24F327C76}"/>
              </a:ext>
            </a:extLst>
          </p:cNvPr>
          <p:cNvSpPr txBox="1">
            <a:spLocks noChangeArrowheads="1"/>
          </p:cNvSpPr>
          <p:nvPr/>
        </p:nvSpPr>
        <p:spPr bwMode="auto">
          <a:xfrm>
            <a:off x="4484688" y="304801"/>
            <a:ext cx="4572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Comic Sans MS" panose="030F0702030302020204" pitchFamily="66" charset="0"/>
              </a:rPr>
              <a:t>In aqueous solutions at pH 7, </a:t>
            </a:r>
            <a:br>
              <a:rPr lang="en-US" altLang="en-US" sz="2000" dirty="0">
                <a:latin typeface="Comic Sans MS" panose="030F0702030302020204" pitchFamily="66" charset="0"/>
              </a:rPr>
            </a:br>
            <a:r>
              <a:rPr lang="en-US" altLang="en-US" sz="2000" dirty="0">
                <a:latin typeface="Comic Sans MS" panose="030F0702030302020204" pitchFamily="66" charset="0"/>
              </a:rPr>
              <a:t>most proteins fold so that </a:t>
            </a:r>
            <a:br>
              <a:rPr lang="en-US" altLang="en-US" sz="2000" dirty="0">
                <a:latin typeface="Comic Sans MS" panose="030F0702030302020204" pitchFamily="66" charset="0"/>
              </a:rPr>
            </a:br>
            <a:r>
              <a:rPr lang="en-US" altLang="en-US" sz="2000" dirty="0">
                <a:latin typeface="Comic Sans MS" panose="030F0702030302020204" pitchFamily="66" charset="0"/>
              </a:rPr>
              <a:t>non polar amino acid side chains</a:t>
            </a:r>
            <a:br>
              <a:rPr lang="en-US" altLang="en-US" sz="2000" dirty="0">
                <a:latin typeface="Comic Sans MS" panose="030F0702030302020204" pitchFamily="66" charset="0"/>
              </a:rPr>
            </a:br>
            <a:r>
              <a:rPr lang="en-US" altLang="en-US" sz="2000" dirty="0">
                <a:latin typeface="Comic Sans MS" panose="030F0702030302020204" pitchFamily="66" charset="0"/>
              </a:rPr>
              <a:t>are inside and most of the polar </a:t>
            </a:r>
            <a:br>
              <a:rPr lang="en-US" altLang="en-US" sz="2000" dirty="0">
                <a:latin typeface="Comic Sans MS" panose="030F0702030302020204" pitchFamily="66" charset="0"/>
              </a:rPr>
            </a:br>
            <a:r>
              <a:rPr lang="en-US" altLang="en-US" sz="2000" dirty="0">
                <a:latin typeface="Comic Sans MS" panose="030F0702030302020204" pitchFamily="66" charset="0"/>
              </a:rPr>
              <a:t>side chains are outside in </a:t>
            </a:r>
            <a:br>
              <a:rPr lang="en-US" altLang="en-US" sz="2000" dirty="0">
                <a:latin typeface="Comic Sans MS" panose="030F0702030302020204" pitchFamily="66" charset="0"/>
              </a:rPr>
            </a:br>
            <a:r>
              <a:rPr lang="en-US" altLang="en-US" sz="2000" dirty="0">
                <a:latin typeface="Comic Sans MS" panose="030F0702030302020204" pitchFamily="66" charset="0"/>
              </a:rPr>
              <a:t>contact with the water. </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EXPLAIN why might Glycine and Alanine be found  either inside or out?</a:t>
            </a:r>
            <a:br>
              <a:rPr lang="en-US" altLang="en-US" sz="2000" dirty="0">
                <a:latin typeface="Comic Sans MS" panose="030F0702030302020204" pitchFamily="66" charset="0"/>
              </a:rPr>
            </a:br>
            <a:endParaRPr lang="en-US" altLang="en-US" sz="2000" dirty="0">
              <a:latin typeface="Comic Sans MS" panose="030F0702030302020204" pitchFamily="66" charset="0"/>
            </a:endParaRPr>
          </a:p>
          <a:p>
            <a:pPr eaLnBrk="1" hangingPunct="1">
              <a:spcBef>
                <a:spcPct val="0"/>
              </a:spcBef>
              <a:buFontTx/>
              <a:buNone/>
            </a:pPr>
            <a:endParaRPr lang="en-US" altLang="en-US" dirty="0">
              <a:latin typeface="Comic Sans MS" panose="030F0702030302020204" pitchFamily="66" charset="0"/>
            </a:endParaRPr>
          </a:p>
        </p:txBody>
      </p:sp>
      <p:sp>
        <p:nvSpPr>
          <p:cNvPr id="5" name="TextBox 4">
            <a:extLst>
              <a:ext uri="{FF2B5EF4-FFF2-40B4-BE49-F238E27FC236}">
                <a16:creationId xmlns:a16="http://schemas.microsoft.com/office/drawing/2014/main" id="{688AEA9F-45C2-49F8-A7C6-EA1646F73F3F}"/>
              </a:ext>
            </a:extLst>
          </p:cNvPr>
          <p:cNvSpPr txBox="1">
            <a:spLocks noChangeArrowheads="1"/>
          </p:cNvSpPr>
          <p:nvPr/>
        </p:nvSpPr>
        <p:spPr bwMode="auto">
          <a:xfrm>
            <a:off x="4521793" y="3429000"/>
            <a:ext cx="44846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6">
                    <a:lumMod val="75000"/>
                  </a:schemeClr>
                </a:solidFill>
                <a:latin typeface="Comic Sans MS" panose="030F0702030302020204" pitchFamily="66" charset="0"/>
              </a:rPr>
              <a:t>These have small side chains-</a:t>
            </a:r>
            <a:br>
              <a:rPr lang="en-US" altLang="en-US" sz="2000" dirty="0">
                <a:solidFill>
                  <a:schemeClr val="accent6">
                    <a:lumMod val="75000"/>
                  </a:schemeClr>
                </a:solidFill>
                <a:latin typeface="Comic Sans MS" panose="030F0702030302020204" pitchFamily="66" charset="0"/>
              </a:rPr>
            </a:br>
            <a:r>
              <a:rPr lang="en-US" altLang="en-US" sz="2000" dirty="0">
                <a:solidFill>
                  <a:schemeClr val="accent6">
                    <a:lumMod val="75000"/>
                  </a:schemeClr>
                </a:solidFill>
                <a:latin typeface="Comic Sans MS" panose="030F0702030302020204" pitchFamily="66" charset="0"/>
              </a:rPr>
              <a:t>Not large enough to be strongly hydrophobic. So these can be found either place</a:t>
            </a:r>
            <a:r>
              <a:rPr lang="en-US" altLang="en-US" sz="2400" dirty="0">
                <a:solidFill>
                  <a:schemeClr val="accent6">
                    <a:lumMod val="75000"/>
                  </a:schemeClr>
                </a:solidFill>
                <a:latin typeface="Comic Sans MS" panose="030F0702030302020204" pitchFamily="66" charset="0"/>
              </a:rPr>
              <a:t>.</a:t>
            </a:r>
          </a:p>
        </p:txBody>
      </p:sp>
      <p:sp>
        <p:nvSpPr>
          <p:cNvPr id="157701" name="Rectangle 6">
            <a:extLst>
              <a:ext uri="{FF2B5EF4-FFF2-40B4-BE49-F238E27FC236}">
                <a16:creationId xmlns:a16="http://schemas.microsoft.com/office/drawing/2014/main" id="{E944C02B-1E8F-408A-8F24-09A5FC3DE069}"/>
              </a:ext>
            </a:extLst>
          </p:cNvPr>
          <p:cNvSpPr>
            <a:spLocks noChangeArrowheads="1"/>
          </p:cNvSpPr>
          <p:nvPr/>
        </p:nvSpPr>
        <p:spPr bwMode="auto">
          <a:xfrm>
            <a:off x="4451563" y="0"/>
            <a:ext cx="4821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Arial" panose="020B0604020202020204" pitchFamily="34" charset="0"/>
                <a:cs typeface="Arial" panose="020B0604020202020204" pitchFamily="34" charset="0"/>
              </a:rPr>
              <a:t>Image from: http://bio100.class.uic.edu/lectures/aminoacids01.jpg</a:t>
            </a:r>
          </a:p>
          <a:p>
            <a:pPr eaLnBrk="1" hangingPunct="1">
              <a:spcBef>
                <a:spcPct val="0"/>
              </a:spcBef>
              <a:buFontTx/>
              <a:buNone/>
            </a:pPr>
            <a:endParaRPr lang="en-US" altLang="en-US" sz="1000" dirty="0">
              <a:latin typeface="Arial" panose="020B0604020202020204" pitchFamily="34" charset="0"/>
              <a:cs typeface="Arial" panose="020B0604020202020204" pitchFamily="34" charset="0"/>
            </a:endParaRPr>
          </a:p>
        </p:txBody>
      </p:sp>
      <p:sp>
        <p:nvSpPr>
          <p:cNvPr id="157703" name="Rectangle 1">
            <a:extLst>
              <a:ext uri="{FF2B5EF4-FFF2-40B4-BE49-F238E27FC236}">
                <a16:creationId xmlns:a16="http://schemas.microsoft.com/office/drawing/2014/main" id="{87CBAB31-F815-4092-A4C0-55715E34C4DD}"/>
              </a:ext>
            </a:extLst>
          </p:cNvPr>
          <p:cNvSpPr>
            <a:spLocks noChangeArrowheads="1"/>
          </p:cNvSpPr>
          <p:nvPr/>
        </p:nvSpPr>
        <p:spPr bwMode="auto">
          <a:xfrm>
            <a:off x="9907588" y="180975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0070C0"/>
                </a:solidFill>
                <a:latin typeface="Comic Sans MS" panose="030F0702030302020204" pitchFamily="66" charset="0"/>
              </a:rPr>
              <a:t>.</a:t>
            </a:r>
          </a:p>
        </p:txBody>
      </p:sp>
      <p:sp>
        <p:nvSpPr>
          <p:cNvPr id="9" name="Rectangle 8">
            <a:extLst>
              <a:ext uri="{FF2B5EF4-FFF2-40B4-BE49-F238E27FC236}">
                <a16:creationId xmlns:a16="http://schemas.microsoft.com/office/drawing/2014/main" id="{959097EC-F871-4603-992D-9AC80E77DFF0}"/>
              </a:ext>
            </a:extLst>
          </p:cNvPr>
          <p:cNvSpPr/>
          <p:nvPr/>
        </p:nvSpPr>
        <p:spPr>
          <a:xfrm>
            <a:off x="-4428" y="235535"/>
            <a:ext cx="1909428" cy="11643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702" name="Rectangle 9">
            <a:extLst>
              <a:ext uri="{FF2B5EF4-FFF2-40B4-BE49-F238E27FC236}">
                <a16:creationId xmlns:a16="http://schemas.microsoft.com/office/drawing/2014/main" id="{2C4D55BB-583B-417C-A285-8FB17F979B2B}"/>
              </a:ext>
            </a:extLst>
          </p:cNvPr>
          <p:cNvSpPr>
            <a:spLocks noChangeArrowheads="1"/>
          </p:cNvSpPr>
          <p:nvPr/>
        </p:nvSpPr>
        <p:spPr bwMode="auto">
          <a:xfrm>
            <a:off x="26988" y="5806804"/>
            <a:ext cx="922020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900" b="1" i="1" dirty="0">
                <a:latin typeface="+mn-lt"/>
                <a:cs typeface="Arial" panose="020B0604020202020204" pitchFamily="34" charset="0"/>
              </a:rPr>
              <a:t>SYI 1 B. 2 </a:t>
            </a:r>
            <a:r>
              <a:rPr lang="en-US" sz="900" b="1" dirty="0">
                <a:latin typeface="+mn-lt"/>
              </a:rPr>
              <a:t>b. In proteins, the specific order of amino acids in a polypeptide (primary structure) determines the overall shape of the protein. Amino acids have directionality, with an amino (NH2) terminus and a carboxyl (COOH) terminus. The R group of an amino acid can be categorized by chemical properties (hydrophobic, hydrophilic, or ionic), and the interactions of these R groups determine structure and function of that region of the protein</a:t>
            </a:r>
          </a:p>
          <a:p>
            <a:pPr eaLnBrk="1" hangingPunct="1">
              <a:spcBef>
                <a:spcPct val="0"/>
              </a:spcBef>
              <a:buFontTx/>
              <a:buNone/>
            </a:pPr>
            <a:r>
              <a:rPr lang="en-US" altLang="en-US" sz="900" b="1" i="1" dirty="0">
                <a:latin typeface="+mn-lt"/>
                <a:cs typeface="Arial" panose="020B0604020202020204" pitchFamily="34" charset="0"/>
              </a:rPr>
              <a:t>SYI 1. C </a:t>
            </a:r>
            <a:r>
              <a:rPr lang="en-US" sz="900" b="1" dirty="0">
                <a:latin typeface="+mn-lt"/>
              </a:rPr>
              <a:t>Explain how a change in the subunits of a polymer may lead to changes in structure or function of the macromolecule</a:t>
            </a:r>
          </a:p>
          <a:p>
            <a:pPr eaLnBrk="1" hangingPunct="1">
              <a:spcBef>
                <a:spcPct val="0"/>
              </a:spcBef>
              <a:buNone/>
            </a:pPr>
            <a:r>
              <a:rPr lang="en-US" altLang="en-US" sz="900" b="1" dirty="0">
                <a:latin typeface="+mn-lt"/>
                <a:cs typeface="Arial" panose="020B0604020202020204" pitchFamily="34" charset="0"/>
              </a:rPr>
              <a:t>SP 1 Explain biological concepts , processes, and models presented in written format.</a:t>
            </a:r>
            <a:br>
              <a:rPr lang="en-US" altLang="en-US" sz="900" b="1" dirty="0">
                <a:latin typeface="+mn-lt"/>
                <a:cs typeface="Arial" panose="020B0604020202020204" pitchFamily="34" charset="0"/>
              </a:rPr>
            </a:br>
            <a:r>
              <a:rPr lang="en-US" altLang="en-US" sz="900" b="1" dirty="0">
                <a:latin typeface="+mn-lt"/>
                <a:cs typeface="Arial" panose="020B0604020202020204" pitchFamily="34" charset="0"/>
              </a:rPr>
              <a:t> 1.C Explain biological concepts, processes, and/or models in applied contexts</a:t>
            </a:r>
          </a:p>
          <a:p>
            <a:pPr eaLnBrk="1" hangingPunct="1">
              <a:spcBef>
                <a:spcPct val="0"/>
              </a:spcBef>
              <a:buFontTx/>
              <a:buNone/>
            </a:pPr>
            <a:r>
              <a:rPr lang="en-US" sz="900" b="1" dirty="0">
                <a:latin typeface="+mn-lt"/>
              </a:rPr>
              <a:t>.</a:t>
            </a:r>
            <a:endParaRPr lang="en-US" altLang="en-US" sz="900" b="1" dirty="0">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074" name="Picture 2" descr="https://upload.wikimedia.org/wikipedia/commons/d/d3/0322_DNA_Nucleotides.jpg">
            <a:extLst>
              <a:ext uri="{FF2B5EF4-FFF2-40B4-BE49-F238E27FC236}">
                <a16:creationId xmlns:a16="http://schemas.microsoft.com/office/drawing/2014/main" id="{2134F71A-8040-4E29-850C-A0AC9133D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649" t="-354" r="-1302" b="61247"/>
          <a:stretch>
            <a:fillRect/>
          </a:stretch>
        </p:blipFill>
        <p:spPr bwMode="auto">
          <a:xfrm>
            <a:off x="1295400" y="291054"/>
            <a:ext cx="5715000" cy="332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2B081858-08FE-4385-A816-EAF818D5514B}"/>
              </a:ext>
            </a:extLst>
          </p:cNvPr>
          <p:cNvSpPr>
            <a:spLocks noChangeArrowheads="1"/>
          </p:cNvSpPr>
          <p:nvPr/>
        </p:nvSpPr>
        <p:spPr bwMode="auto">
          <a:xfrm>
            <a:off x="76200" y="-14999"/>
            <a:ext cx="8991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dirty="0">
                <a:solidFill>
                  <a:srgbClr val="CC0099"/>
                </a:solidFill>
              </a:rPr>
              <a:t>Image modified from: https://upload.wikimedia.org/wikipedia/commons/d/d3/0322_DNA_Nucleotides.jpg</a:t>
            </a:r>
          </a:p>
        </p:txBody>
      </p:sp>
      <p:sp>
        <p:nvSpPr>
          <p:cNvPr id="3076" name="TextBox 4">
            <a:extLst>
              <a:ext uri="{FF2B5EF4-FFF2-40B4-BE49-F238E27FC236}">
                <a16:creationId xmlns:a16="http://schemas.microsoft.com/office/drawing/2014/main" id="{D6DAEB7D-9400-46BD-962D-C1F7029AF41B}"/>
              </a:ext>
            </a:extLst>
          </p:cNvPr>
          <p:cNvSpPr txBox="1">
            <a:spLocks noChangeArrowheads="1"/>
          </p:cNvSpPr>
          <p:nvPr/>
        </p:nvSpPr>
        <p:spPr bwMode="auto">
          <a:xfrm>
            <a:off x="24714" y="3658567"/>
            <a:ext cx="926247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Comic Sans MS" panose="030F0702030302020204" pitchFamily="66" charset="0"/>
              </a:rPr>
              <a:t>Eukaryotic genes have regions of DNA called TATA boxes which have large </a:t>
            </a:r>
          </a:p>
          <a:p>
            <a:pPr eaLnBrk="1" hangingPunct="1">
              <a:spcBef>
                <a:spcPct val="0"/>
              </a:spcBef>
              <a:buFontTx/>
              <a:buNone/>
            </a:pPr>
            <a:r>
              <a:rPr lang="en-US" altLang="en-US" sz="2000" dirty="0">
                <a:latin typeface="Comic Sans MS" panose="030F0702030302020204" pitchFamily="66" charset="0"/>
              </a:rPr>
              <a:t>numbers of A-T base pairs located nearby the promoter at the start of a</a:t>
            </a:r>
            <a:br>
              <a:rPr lang="en-US" altLang="en-US" sz="2000" dirty="0">
                <a:latin typeface="Comic Sans MS" panose="030F0702030302020204" pitchFamily="66" charset="0"/>
              </a:rPr>
            </a:br>
            <a:r>
              <a:rPr lang="en-US" altLang="en-US" sz="2000" dirty="0">
                <a:latin typeface="Comic Sans MS" panose="030F0702030302020204" pitchFamily="66" charset="0"/>
              </a:rPr>
              <a:t>gene. How might the arrangement of hydrogen bonds in these regions </a:t>
            </a:r>
            <a:br>
              <a:rPr lang="en-US" altLang="en-US" sz="2000" dirty="0">
                <a:latin typeface="Comic Sans MS" panose="030F0702030302020204" pitchFamily="66" charset="0"/>
              </a:rPr>
            </a:br>
            <a:r>
              <a:rPr lang="en-US" altLang="en-US" sz="2000" dirty="0">
                <a:latin typeface="Comic Sans MS" panose="030F0702030302020204" pitchFamily="66" charset="0"/>
              </a:rPr>
              <a:t>explain the ability of TATA boxes to help open the DNA more easily in </a:t>
            </a:r>
            <a:br>
              <a:rPr lang="en-US" altLang="en-US" sz="2000" dirty="0">
                <a:latin typeface="Comic Sans MS" panose="030F0702030302020204" pitchFamily="66" charset="0"/>
              </a:rPr>
            </a:br>
            <a:r>
              <a:rPr lang="en-US" altLang="en-US" sz="2000" dirty="0">
                <a:latin typeface="Comic Sans MS" panose="030F0702030302020204" pitchFamily="66" charset="0"/>
              </a:rPr>
              <a:t>these regions to increase transcription of the gene?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4387" name="TextBox 2">
            <a:extLst>
              <a:ext uri="{FF2B5EF4-FFF2-40B4-BE49-F238E27FC236}">
                <a16:creationId xmlns:a16="http://schemas.microsoft.com/office/drawing/2014/main" id="{D22BF05C-ACE5-4473-A661-9DD7F34F81CF}"/>
              </a:ext>
            </a:extLst>
          </p:cNvPr>
          <p:cNvSpPr txBox="1">
            <a:spLocks noChangeArrowheads="1"/>
          </p:cNvSpPr>
          <p:nvPr/>
        </p:nvSpPr>
        <p:spPr bwMode="auto">
          <a:xfrm>
            <a:off x="47625" y="415925"/>
            <a:ext cx="9102725" cy="3970338"/>
          </a:xfrm>
          <a:prstGeom prst="rect">
            <a:avLst/>
          </a:prstGeom>
          <a:noFill/>
          <a:ln>
            <a:noFill/>
          </a:ln>
        </p:spPr>
        <p:txBody>
          <a:bodyPr>
            <a:spAutoFit/>
          </a:bodyPr>
          <a:lstStyle>
            <a:lvl1pPr eaLnBrk="0" hangingPunct="0">
              <a:defRPr sz="4000">
                <a:solidFill>
                  <a:schemeClr val="tx1"/>
                </a:solidFill>
                <a:latin typeface="Comic Sans MS" pitchFamily="66" charset="0"/>
              </a:defRPr>
            </a:lvl1pPr>
            <a:lvl2pPr marL="742950" indent="-285750" eaLnBrk="0" hangingPunct="0">
              <a:defRPr sz="4000">
                <a:solidFill>
                  <a:schemeClr val="tx1"/>
                </a:solidFill>
                <a:latin typeface="Comic Sans MS" pitchFamily="66" charset="0"/>
              </a:defRPr>
            </a:lvl2pPr>
            <a:lvl3pPr marL="1143000" indent="-228600" eaLnBrk="0" hangingPunct="0">
              <a:defRPr sz="4000">
                <a:solidFill>
                  <a:schemeClr val="tx1"/>
                </a:solidFill>
                <a:latin typeface="Comic Sans MS" pitchFamily="66" charset="0"/>
              </a:defRPr>
            </a:lvl3pPr>
            <a:lvl4pPr marL="1600200" indent="-228600" eaLnBrk="0" hangingPunct="0">
              <a:defRPr sz="4000">
                <a:solidFill>
                  <a:schemeClr val="tx1"/>
                </a:solidFill>
                <a:latin typeface="Comic Sans MS" pitchFamily="66" charset="0"/>
              </a:defRPr>
            </a:lvl4pPr>
            <a:lvl5pPr marL="2057400" indent="-228600" eaLnBrk="0" hangingPunct="0">
              <a:defRPr sz="4000">
                <a:solidFill>
                  <a:schemeClr val="tx1"/>
                </a:solidFill>
                <a:latin typeface="Comic Sans MS" pitchFamily="66" charset="0"/>
              </a:defRPr>
            </a:lvl5pPr>
            <a:lvl6pPr marL="2514600" indent="-228600" eaLnBrk="0" fontAlgn="base" hangingPunct="0">
              <a:spcBef>
                <a:spcPct val="0"/>
              </a:spcBef>
              <a:spcAft>
                <a:spcPct val="0"/>
              </a:spcAft>
              <a:defRPr sz="4000">
                <a:solidFill>
                  <a:schemeClr val="tx1"/>
                </a:solidFill>
                <a:latin typeface="Comic Sans MS" pitchFamily="66" charset="0"/>
              </a:defRPr>
            </a:lvl6pPr>
            <a:lvl7pPr marL="2971800" indent="-228600" eaLnBrk="0" fontAlgn="base" hangingPunct="0">
              <a:spcBef>
                <a:spcPct val="0"/>
              </a:spcBef>
              <a:spcAft>
                <a:spcPct val="0"/>
              </a:spcAft>
              <a:defRPr sz="4000">
                <a:solidFill>
                  <a:schemeClr val="tx1"/>
                </a:solidFill>
                <a:latin typeface="Comic Sans MS" pitchFamily="66" charset="0"/>
              </a:defRPr>
            </a:lvl7pPr>
            <a:lvl8pPr marL="3429000" indent="-228600" eaLnBrk="0" fontAlgn="base" hangingPunct="0">
              <a:spcBef>
                <a:spcPct val="0"/>
              </a:spcBef>
              <a:spcAft>
                <a:spcPct val="0"/>
              </a:spcAft>
              <a:defRPr sz="4000">
                <a:solidFill>
                  <a:schemeClr val="tx1"/>
                </a:solidFill>
                <a:latin typeface="Comic Sans MS" pitchFamily="66" charset="0"/>
              </a:defRPr>
            </a:lvl8pPr>
            <a:lvl9pPr marL="3886200" indent="-228600" eaLnBrk="0" fontAlgn="base" hangingPunct="0">
              <a:spcBef>
                <a:spcPct val="0"/>
              </a:spcBef>
              <a:spcAft>
                <a:spcPct val="0"/>
              </a:spcAft>
              <a:defRPr sz="4000">
                <a:solidFill>
                  <a:schemeClr val="tx1"/>
                </a:solidFill>
                <a:latin typeface="Comic Sans MS" pitchFamily="66" charset="0"/>
              </a:defRPr>
            </a:lvl9pPr>
          </a:lstStyle>
          <a:p>
            <a:pPr eaLnBrk="1" hangingPunct="1">
              <a:defRPr/>
            </a:pPr>
            <a:r>
              <a:rPr lang="en-US" altLang="en-US" sz="2800" dirty="0">
                <a:solidFill>
                  <a:schemeClr val="accent4"/>
                </a:solidFill>
              </a:rPr>
              <a:t>The amount of energy that must be absorbed for</a:t>
            </a:r>
            <a:br>
              <a:rPr lang="en-US" altLang="en-US" sz="2800" dirty="0">
                <a:solidFill>
                  <a:schemeClr val="accent4"/>
                </a:solidFill>
              </a:rPr>
            </a:br>
            <a:r>
              <a:rPr lang="en-US" altLang="en-US" sz="2800" dirty="0">
                <a:solidFill>
                  <a:schemeClr val="accent4"/>
                </a:solidFill>
              </a:rPr>
              <a:t> 1 g of liquid to be converted to gas =</a:t>
            </a:r>
            <a:br>
              <a:rPr lang="en-US" altLang="en-US" sz="2800" dirty="0">
                <a:solidFill>
                  <a:schemeClr val="accent4"/>
                </a:solidFill>
              </a:rPr>
            </a:br>
            <a:r>
              <a:rPr lang="en-US" altLang="en-US" sz="2800" dirty="0">
                <a:solidFill>
                  <a:schemeClr val="accent4"/>
                </a:solidFill>
              </a:rPr>
              <a:t>________________ </a:t>
            </a:r>
          </a:p>
          <a:p>
            <a:pPr eaLnBrk="1" hangingPunct="1">
              <a:defRPr/>
            </a:pPr>
            <a:endParaRPr lang="en-US" altLang="en-US" sz="2800" dirty="0">
              <a:solidFill>
                <a:schemeClr val="accent4"/>
              </a:solidFill>
            </a:endParaRPr>
          </a:p>
          <a:p>
            <a:pPr eaLnBrk="1" hangingPunct="1">
              <a:defRPr/>
            </a:pPr>
            <a:endParaRPr lang="en-US" altLang="en-US" sz="2800" dirty="0">
              <a:solidFill>
                <a:schemeClr val="accent4"/>
              </a:solidFill>
            </a:endParaRPr>
          </a:p>
          <a:p>
            <a:pPr eaLnBrk="1" hangingPunct="1">
              <a:defRPr/>
            </a:pPr>
            <a:r>
              <a:rPr lang="en-US" altLang="en-US" sz="2800" dirty="0">
                <a:solidFill>
                  <a:schemeClr val="accent4"/>
                </a:solidFill>
              </a:rPr>
              <a:t>The amount of energy that must be absorbed for</a:t>
            </a:r>
            <a:br>
              <a:rPr lang="en-US" altLang="en-US" sz="2800" dirty="0">
                <a:solidFill>
                  <a:schemeClr val="accent4"/>
                </a:solidFill>
              </a:rPr>
            </a:br>
            <a:r>
              <a:rPr lang="en-US" altLang="en-US" sz="2800" dirty="0">
                <a:solidFill>
                  <a:schemeClr val="accent4"/>
                </a:solidFill>
              </a:rPr>
              <a:t> 1 g of solid to be converted to liquid =</a:t>
            </a:r>
            <a:br>
              <a:rPr lang="en-US" altLang="en-US" sz="2800" dirty="0">
                <a:solidFill>
                  <a:schemeClr val="accent4"/>
                </a:solidFill>
              </a:rPr>
            </a:br>
            <a:r>
              <a:rPr lang="en-US" altLang="en-US" sz="2800" dirty="0">
                <a:solidFill>
                  <a:schemeClr val="accent4"/>
                </a:solidFill>
              </a:rPr>
              <a:t>________________ </a:t>
            </a:r>
          </a:p>
          <a:p>
            <a:pPr eaLnBrk="1" hangingPunct="1">
              <a:defRPr/>
            </a:pPr>
            <a:endParaRPr lang="en-US" altLang="en-US" sz="2800" dirty="0">
              <a:solidFill>
                <a:schemeClr val="accent4"/>
              </a:solidFill>
            </a:endParaRPr>
          </a:p>
        </p:txBody>
      </p:sp>
      <p:sp>
        <p:nvSpPr>
          <p:cNvPr id="158723" name="Rectangle 2">
            <a:extLst>
              <a:ext uri="{FF2B5EF4-FFF2-40B4-BE49-F238E27FC236}">
                <a16:creationId xmlns:a16="http://schemas.microsoft.com/office/drawing/2014/main" id="{C98BF8F0-0201-4C64-B51E-20B80BC67B76}"/>
              </a:ext>
            </a:extLst>
          </p:cNvPr>
          <p:cNvSpPr>
            <a:spLocks noChangeArrowheads="1"/>
          </p:cNvSpPr>
          <p:nvPr/>
        </p:nvSpPr>
        <p:spPr bwMode="auto">
          <a:xfrm>
            <a:off x="2263775" y="0"/>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 from:  http://i.stack.imgur.com/sucSu.jpg</a:t>
            </a:r>
          </a:p>
        </p:txBody>
      </p:sp>
      <p:sp>
        <p:nvSpPr>
          <p:cNvPr id="5" name="Rectangle 4">
            <a:extLst>
              <a:ext uri="{FF2B5EF4-FFF2-40B4-BE49-F238E27FC236}">
                <a16:creationId xmlns:a16="http://schemas.microsoft.com/office/drawing/2014/main" id="{003C3595-90B8-4B54-9D6F-0C637E7004E0}"/>
              </a:ext>
            </a:extLst>
          </p:cNvPr>
          <p:cNvSpPr>
            <a:spLocks noChangeArrowheads="1"/>
          </p:cNvSpPr>
          <p:nvPr/>
        </p:nvSpPr>
        <p:spPr bwMode="auto">
          <a:xfrm>
            <a:off x="117475" y="1277938"/>
            <a:ext cx="8963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chemeClr val="accent2"/>
                </a:solidFill>
                <a:latin typeface="Comic Sans MS" panose="030F0702030302020204" pitchFamily="66" charset="0"/>
              </a:rPr>
              <a:t> </a:t>
            </a:r>
            <a:r>
              <a:rPr lang="en-US" altLang="en-US" sz="2800" dirty="0">
                <a:solidFill>
                  <a:schemeClr val="accent2"/>
                </a:solidFill>
                <a:latin typeface="Comic Sans MS" panose="030F0702030302020204" pitchFamily="66" charset="0"/>
              </a:rPr>
              <a:t>heat of vaporization</a:t>
            </a:r>
            <a:endParaRPr lang="en-US" altLang="en-US" sz="2400" dirty="0">
              <a:solidFill>
                <a:schemeClr val="accent2"/>
              </a:solidFill>
              <a:latin typeface="Comic Sans MS" panose="030F0702030302020204" pitchFamily="66" charset="0"/>
            </a:endParaRPr>
          </a:p>
        </p:txBody>
      </p:sp>
      <p:grpSp>
        <p:nvGrpSpPr>
          <p:cNvPr id="4" name="Group 3">
            <a:extLst>
              <a:ext uri="{FF2B5EF4-FFF2-40B4-BE49-F238E27FC236}">
                <a16:creationId xmlns:a16="http://schemas.microsoft.com/office/drawing/2014/main" id="{D36090DA-C78E-44C6-AD50-517C8240F91F}"/>
              </a:ext>
            </a:extLst>
          </p:cNvPr>
          <p:cNvGrpSpPr>
            <a:grpSpLocks/>
          </p:cNvGrpSpPr>
          <p:nvPr/>
        </p:nvGrpSpPr>
        <p:grpSpPr bwMode="auto">
          <a:xfrm>
            <a:off x="117475" y="3336925"/>
            <a:ext cx="9144000" cy="3537117"/>
            <a:chOff x="117475" y="3336667"/>
            <a:chExt cx="9144000" cy="3537377"/>
          </a:xfrm>
        </p:grpSpPr>
        <p:sp>
          <p:nvSpPr>
            <p:cNvPr id="2" name="Rectangle 1">
              <a:extLst>
                <a:ext uri="{FF2B5EF4-FFF2-40B4-BE49-F238E27FC236}">
                  <a16:creationId xmlns:a16="http://schemas.microsoft.com/office/drawing/2014/main" id="{B5297CF8-C3E5-4086-9755-766AFD00AF82}"/>
                </a:ext>
              </a:extLst>
            </p:cNvPr>
            <p:cNvSpPr/>
            <p:nvPr/>
          </p:nvSpPr>
          <p:spPr bwMode="auto">
            <a:xfrm>
              <a:off x="117475" y="6166106"/>
              <a:ext cx="9144000" cy="707938"/>
            </a:xfrm>
            <a:prstGeom prst="rect">
              <a:avLst/>
            </a:prstGeom>
          </p:spPr>
          <p:txBody>
            <a:bodyPr>
              <a:spAutoFit/>
            </a:bodyPr>
            <a:lstStyle/>
            <a:p>
              <a:pPr eaLnBrk="1" hangingPunct="1">
                <a:defRPr/>
              </a:pPr>
              <a:r>
                <a:rPr lang="en-US" altLang="en-US" sz="1000" b="1" dirty="0">
                  <a:latin typeface="Calibri" pitchFamily="34" charset="0"/>
                  <a:cs typeface="Arial" charset="0"/>
                </a:rPr>
                <a:t>ESSENTIAL KNOWLEDGE</a:t>
              </a:r>
              <a:br>
                <a:rPr lang="en-US" altLang="en-US" sz="1000" b="1" dirty="0">
                  <a:latin typeface="Calibri" pitchFamily="34" charset="0"/>
                  <a:cs typeface="Arial" charset="0"/>
                </a:rPr>
              </a:br>
              <a:r>
                <a:rPr lang="en-US" altLang="en-US" sz="1000" b="1" dirty="0">
                  <a:latin typeface="Calibri" pitchFamily="34" charset="0"/>
                  <a:cs typeface="Arial" charset="0"/>
                </a:rPr>
                <a:t>SYI A. </a:t>
              </a:r>
              <a:r>
                <a:rPr lang="en-US" sz="1000" dirty="0"/>
                <a:t>Explain how the properties of water that result from its polarity and hydrogen bonding affect its biological function</a:t>
              </a:r>
              <a:br>
                <a:rPr lang="en-US" sz="1000" dirty="0"/>
              </a:br>
              <a:r>
                <a:rPr lang="en-US" sz="1000" dirty="0"/>
                <a:t>1.A. 2 Living systems depend on properties of water that result from its polarity and hydrogen bonding</a:t>
              </a:r>
              <a:br>
                <a:rPr lang="en-US" sz="1000" dirty="0"/>
              </a:br>
              <a:r>
                <a:rPr lang="en-US" altLang="en-US" sz="1000" b="1" dirty="0">
                  <a:latin typeface="Calibri" pitchFamily="34" charset="0"/>
                  <a:cs typeface="Arial" charset="0"/>
                </a:rPr>
                <a:t> 1. A. 3 </a:t>
              </a:r>
              <a:r>
                <a:rPr lang="en-US" sz="1000" dirty="0"/>
                <a:t>The hydrogen bonds between water molecules result in cohesion, adhesion and surface tension.</a:t>
              </a:r>
            </a:p>
          </p:txBody>
        </p:sp>
        <p:sp>
          <p:nvSpPr>
            <p:cNvPr id="158727" name="Rectangle 2">
              <a:extLst>
                <a:ext uri="{FF2B5EF4-FFF2-40B4-BE49-F238E27FC236}">
                  <a16:creationId xmlns:a16="http://schemas.microsoft.com/office/drawing/2014/main" id="{DFE59D83-C1C7-40A4-A023-7A5472C2E293}"/>
                </a:ext>
              </a:extLst>
            </p:cNvPr>
            <p:cNvSpPr>
              <a:spLocks noChangeArrowheads="1"/>
            </p:cNvSpPr>
            <p:nvPr/>
          </p:nvSpPr>
          <p:spPr bwMode="auto">
            <a:xfrm>
              <a:off x="126574" y="3336667"/>
              <a:ext cx="25506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solidFill>
                    <a:schemeClr val="accent2"/>
                  </a:solidFill>
                  <a:latin typeface="Comic Sans MS" panose="030F0702030302020204" pitchFamily="66" charset="0"/>
                </a:rPr>
                <a:t>heat of fusion</a:t>
              </a:r>
              <a:endParaRPr lang="en-US" altLang="en-US" sz="2800" dirty="0">
                <a:latin typeface="Comic Sans MS" panose="030F0702030302020204"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7CC1FF-08AD-4987-B7AA-F2C207F02DA6}"/>
              </a:ext>
            </a:extLst>
          </p:cNvPr>
          <p:cNvSpPr/>
          <p:nvPr/>
        </p:nvSpPr>
        <p:spPr>
          <a:xfrm>
            <a:off x="0" y="5938213"/>
            <a:ext cx="9144000" cy="1015663"/>
          </a:xfrm>
          <a:prstGeom prst="rect">
            <a:avLst/>
          </a:prstGeom>
        </p:spPr>
        <p:txBody>
          <a:bodyPr>
            <a:spAutoFit/>
          </a:bodyPr>
          <a:lstStyle/>
          <a:p>
            <a:pPr eaLnBrk="1" hangingPunct="1">
              <a:defRPr/>
            </a:pPr>
            <a:r>
              <a:rPr lang="en-US" altLang="en-US" sz="1000" dirty="0">
                <a:latin typeface="+mn-lt"/>
                <a:cs typeface="Arial" charset="0"/>
              </a:rPr>
              <a:t>SYI A. </a:t>
            </a:r>
            <a:r>
              <a:rPr lang="en-US" sz="1000" dirty="0">
                <a:latin typeface="+mn-lt"/>
              </a:rPr>
              <a:t>Explain how the properties of water that result from its polarity and hydrogen bonding affect its biological function</a:t>
            </a:r>
            <a:br>
              <a:rPr lang="en-US" sz="1000" dirty="0">
                <a:latin typeface="+mn-lt"/>
              </a:rPr>
            </a:br>
            <a:r>
              <a:rPr lang="en-US" sz="1000" dirty="0">
                <a:latin typeface="+mn-lt"/>
              </a:rPr>
              <a:t>1.A. 2 Living systems depend on properties of water that result from its polarity and hydrogen bonding</a:t>
            </a:r>
          </a:p>
          <a:p>
            <a:pPr eaLnBrk="1" hangingPunct="1">
              <a:defRPr/>
            </a:pPr>
            <a:r>
              <a:rPr lang="en-US" altLang="en-US" sz="1000" dirty="0">
                <a:latin typeface="+mn-lt"/>
                <a:cs typeface="Arial" charset="0"/>
              </a:rPr>
              <a:t>1. A. 3 </a:t>
            </a:r>
            <a:r>
              <a:rPr lang="en-US" sz="1000" dirty="0">
                <a:latin typeface="+mn-lt"/>
              </a:rPr>
              <a:t>The hydrogen bonds between water molecules result in cohesion, adhesion and surface tension.</a:t>
            </a:r>
          </a:p>
          <a:p>
            <a:pPr eaLnBrk="1" hangingPunct="1">
              <a:defRPr/>
            </a:pPr>
            <a:r>
              <a:rPr lang="en-US" altLang="en-US" sz="1000" dirty="0">
                <a:latin typeface="+mn-lt"/>
                <a:cs typeface="Arial" panose="020B0604020202020204" pitchFamily="34" charset="0"/>
              </a:rPr>
              <a:t>SP 1 Explain biological concepts , processes, and models presented in written format.</a:t>
            </a:r>
            <a:br>
              <a:rPr lang="en-US" altLang="en-US" sz="1000" dirty="0">
                <a:latin typeface="+mn-lt"/>
                <a:cs typeface="Arial" panose="020B0604020202020204" pitchFamily="34" charset="0"/>
              </a:rPr>
            </a:br>
            <a:r>
              <a:rPr lang="en-US" altLang="en-US" sz="1000" dirty="0">
                <a:latin typeface="+mn-lt"/>
                <a:cs typeface="Arial" panose="020B0604020202020204" pitchFamily="34" charset="0"/>
              </a:rPr>
              <a:t>    SP 1.C Explain biological concepts, processes, and/or models in applied contexts</a:t>
            </a:r>
          </a:p>
          <a:p>
            <a:pPr eaLnBrk="1" hangingPunct="1">
              <a:defRPr/>
            </a:pPr>
            <a:endParaRPr lang="en-US" sz="1000" dirty="0"/>
          </a:p>
        </p:txBody>
      </p:sp>
      <p:sp>
        <p:nvSpPr>
          <p:cNvPr id="159747" name="TextBox 2">
            <a:extLst>
              <a:ext uri="{FF2B5EF4-FFF2-40B4-BE49-F238E27FC236}">
                <a16:creationId xmlns:a16="http://schemas.microsoft.com/office/drawing/2014/main" id="{C02F2EB8-45D1-4627-B97A-DDD940114EBB}"/>
              </a:ext>
            </a:extLst>
          </p:cNvPr>
          <p:cNvSpPr txBox="1">
            <a:spLocks noChangeArrowheads="1"/>
          </p:cNvSpPr>
          <p:nvPr/>
        </p:nvSpPr>
        <p:spPr bwMode="auto">
          <a:xfrm>
            <a:off x="114300" y="149225"/>
            <a:ext cx="63452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latin typeface="Comic Sans MS" panose="030F0702030302020204" pitchFamily="66" charset="0"/>
              </a:rPr>
              <a:t>EXPLAIN how the properties of</a:t>
            </a:r>
            <a:br>
              <a:rPr lang="en-US" altLang="en-US" dirty="0">
                <a:latin typeface="Comic Sans MS" panose="030F0702030302020204" pitchFamily="66" charset="0"/>
              </a:rPr>
            </a:br>
            <a:r>
              <a:rPr lang="en-US" altLang="en-US" dirty="0">
                <a:latin typeface="Comic Sans MS" panose="030F0702030302020204" pitchFamily="66" charset="0"/>
              </a:rPr>
              <a:t>water work to move water from roots to shoots in a tree.</a:t>
            </a:r>
          </a:p>
        </p:txBody>
      </p:sp>
      <p:sp>
        <p:nvSpPr>
          <p:cNvPr id="5" name="Rectangle 4">
            <a:extLst>
              <a:ext uri="{FF2B5EF4-FFF2-40B4-BE49-F238E27FC236}">
                <a16:creationId xmlns:a16="http://schemas.microsoft.com/office/drawing/2014/main" id="{781215C1-5584-41A3-8867-D0FC751B5180}"/>
              </a:ext>
            </a:extLst>
          </p:cNvPr>
          <p:cNvSpPr>
            <a:spLocks noChangeArrowheads="1"/>
          </p:cNvSpPr>
          <p:nvPr/>
        </p:nvSpPr>
        <p:spPr bwMode="auto">
          <a:xfrm>
            <a:off x="114300" y="2019336"/>
            <a:ext cx="13335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solidFill>
                  <a:schemeClr val="accent2"/>
                </a:solidFill>
                <a:latin typeface="Comic Sans MS" panose="030F0702030302020204" pitchFamily="66" charset="0"/>
              </a:rPr>
              <a:t>Polarity of H</a:t>
            </a:r>
            <a:r>
              <a:rPr lang="en-US" altLang="en-US" sz="2000" b="1" baseline="-25000" dirty="0">
                <a:solidFill>
                  <a:schemeClr val="accent2"/>
                </a:solidFill>
                <a:latin typeface="Comic Sans MS" panose="030F0702030302020204" pitchFamily="66" charset="0"/>
              </a:rPr>
              <a:t>2</a:t>
            </a:r>
            <a:r>
              <a:rPr lang="en-US" altLang="en-US" sz="2000" b="1" dirty="0">
                <a:solidFill>
                  <a:schemeClr val="accent2"/>
                </a:solidFill>
                <a:latin typeface="Comic Sans MS" panose="030F0702030302020204" pitchFamily="66" charset="0"/>
              </a:rPr>
              <a:t>O </a:t>
            </a:r>
            <a:r>
              <a:rPr lang="en-US" altLang="en-US" sz="2000" dirty="0">
                <a:solidFill>
                  <a:schemeClr val="accent2"/>
                </a:solidFill>
                <a:latin typeface="Comic Sans MS" panose="030F0702030302020204" pitchFamily="66" charset="0"/>
              </a:rPr>
              <a:t>molecules results in ability of water molecules to </a:t>
            </a:r>
            <a:r>
              <a:rPr lang="en-US" altLang="en-US" sz="2000" b="1" dirty="0">
                <a:solidFill>
                  <a:schemeClr val="accent2"/>
                </a:solidFill>
                <a:latin typeface="Comic Sans MS" panose="030F0702030302020204" pitchFamily="66" charset="0"/>
              </a:rPr>
              <a:t>form </a:t>
            </a:r>
            <a:br>
              <a:rPr lang="en-US" altLang="en-US" sz="2000" b="1" dirty="0">
                <a:solidFill>
                  <a:schemeClr val="accent2"/>
                </a:solidFill>
                <a:latin typeface="Comic Sans MS" panose="030F0702030302020204" pitchFamily="66" charset="0"/>
              </a:rPr>
            </a:br>
            <a:r>
              <a:rPr lang="en-US" altLang="en-US" sz="2000" b="1" dirty="0">
                <a:solidFill>
                  <a:schemeClr val="accent2"/>
                </a:solidFill>
                <a:latin typeface="Comic Sans MS" panose="030F0702030302020204" pitchFamily="66" charset="0"/>
              </a:rPr>
              <a:t>hydrogen bonds</a:t>
            </a:r>
            <a:r>
              <a:rPr lang="en-US" altLang="en-US" sz="2000" dirty="0">
                <a:solidFill>
                  <a:schemeClr val="accent2"/>
                </a:solidFill>
                <a:latin typeface="Comic Sans MS" panose="030F0702030302020204" pitchFamily="66" charset="0"/>
              </a:rPr>
              <a:t> between water molecules (</a:t>
            </a:r>
            <a:r>
              <a:rPr lang="en-US" altLang="en-US" sz="2000" b="1" dirty="0">
                <a:solidFill>
                  <a:schemeClr val="accent2"/>
                </a:solidFill>
                <a:latin typeface="Comic Sans MS" panose="030F0702030302020204" pitchFamily="66" charset="0"/>
              </a:rPr>
              <a:t>cohesion</a:t>
            </a:r>
            <a:r>
              <a:rPr lang="en-US" altLang="en-US" sz="2000" dirty="0">
                <a:solidFill>
                  <a:schemeClr val="accent2"/>
                </a:solidFill>
                <a:latin typeface="Comic Sans MS" panose="030F0702030302020204" pitchFamily="66" charset="0"/>
              </a:rPr>
              <a:t>) and between water </a:t>
            </a: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molecules and other surfaces (</a:t>
            </a:r>
            <a:r>
              <a:rPr lang="en-US" altLang="en-US" sz="2000" b="1" dirty="0">
                <a:solidFill>
                  <a:schemeClr val="accent2"/>
                </a:solidFill>
                <a:latin typeface="Comic Sans MS" panose="030F0702030302020204" pitchFamily="66" charset="0"/>
              </a:rPr>
              <a:t>adhesion</a:t>
            </a:r>
            <a:r>
              <a:rPr lang="en-US" altLang="en-US" sz="2000" dirty="0">
                <a:solidFill>
                  <a:schemeClr val="accent2"/>
                </a:solidFill>
                <a:latin typeface="Comic Sans MS" panose="030F0702030302020204" pitchFamily="66" charset="0"/>
              </a:rPr>
              <a:t>).</a:t>
            </a:r>
          </a:p>
          <a:p>
            <a:pPr eaLnBrk="1" hangingPunct="1">
              <a:spcBef>
                <a:spcPct val="0"/>
              </a:spcBef>
              <a:buFontTx/>
              <a:buNone/>
            </a:pP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As water evaporates from leaf surface via openings (stomata), water </a:t>
            </a: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molecules below are pulled up like “beads on string” due to </a:t>
            </a:r>
            <a:r>
              <a:rPr lang="en-US" altLang="en-US" sz="2000" b="1" dirty="0">
                <a:solidFill>
                  <a:schemeClr val="accent2"/>
                </a:solidFill>
                <a:latin typeface="Comic Sans MS" panose="030F0702030302020204" pitchFamily="66" charset="0"/>
              </a:rPr>
              <a:t>cohesion. </a:t>
            </a:r>
            <a:br>
              <a:rPr lang="en-US" altLang="en-US" sz="2000" dirty="0">
                <a:solidFill>
                  <a:schemeClr val="accent2"/>
                </a:solidFill>
                <a:latin typeface="Comic Sans MS" panose="030F0702030302020204" pitchFamily="66" charset="0"/>
              </a:rPr>
            </a:br>
            <a:r>
              <a:rPr lang="en-US" altLang="en-US" sz="2000" b="1" dirty="0">
                <a:solidFill>
                  <a:schemeClr val="accent2"/>
                </a:solidFill>
                <a:latin typeface="Comic Sans MS" panose="030F0702030302020204" pitchFamily="66" charset="0"/>
              </a:rPr>
              <a:t>Adhesion</a:t>
            </a:r>
            <a:r>
              <a:rPr lang="en-US" altLang="en-US" sz="2000" dirty="0">
                <a:solidFill>
                  <a:schemeClr val="accent2"/>
                </a:solidFill>
                <a:latin typeface="Comic Sans MS" panose="030F0702030302020204" pitchFamily="66" charset="0"/>
              </a:rPr>
              <a:t> of water molecules to the cell walls of transport tubes (xylem) </a:t>
            </a: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resists pull of gravity back downward as water moves up from roots to </a:t>
            </a: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leaves. </a:t>
            </a:r>
            <a:br>
              <a:rPr lang="en-US" altLang="en-US" sz="2000" dirty="0">
                <a:solidFill>
                  <a:schemeClr val="accent2"/>
                </a:solidFill>
                <a:latin typeface="Comic Sans MS" panose="030F0702030302020204" pitchFamily="66" charset="0"/>
              </a:rPr>
            </a:br>
            <a:br>
              <a:rPr lang="en-US" altLang="en-US" sz="2000" dirty="0">
                <a:solidFill>
                  <a:schemeClr val="accent2"/>
                </a:solidFill>
                <a:latin typeface="Comic Sans MS" panose="030F0702030302020204" pitchFamily="66" charset="0"/>
              </a:rPr>
            </a:br>
            <a:r>
              <a:rPr lang="en-US" altLang="en-US" sz="2000" b="1" dirty="0">
                <a:solidFill>
                  <a:schemeClr val="accent2"/>
                </a:solidFill>
                <a:latin typeface="Comic Sans MS" panose="030F0702030302020204" pitchFamily="66" charset="0"/>
              </a:rPr>
              <a:t>Cohesion, adhesion, and surface tension</a:t>
            </a:r>
            <a:r>
              <a:rPr lang="en-US" altLang="en-US" sz="2000" dirty="0">
                <a:solidFill>
                  <a:schemeClr val="accent2"/>
                </a:solidFill>
                <a:latin typeface="Comic Sans MS" panose="030F0702030302020204" pitchFamily="66" charset="0"/>
              </a:rPr>
              <a:t> create a capillary action that </a:t>
            </a: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keeps water molecules interacting and moving through the plant.</a:t>
            </a:r>
          </a:p>
        </p:txBody>
      </p:sp>
      <p:sp>
        <p:nvSpPr>
          <p:cNvPr id="159749" name="TextBox 3">
            <a:extLst>
              <a:ext uri="{FF2B5EF4-FFF2-40B4-BE49-F238E27FC236}">
                <a16:creationId xmlns:a16="http://schemas.microsoft.com/office/drawing/2014/main" id="{81169462-FFAC-42EE-BE82-BFDBF5C92356}"/>
              </a:ext>
            </a:extLst>
          </p:cNvPr>
          <p:cNvSpPr txBox="1">
            <a:spLocks noChangeArrowheads="1"/>
          </p:cNvSpPr>
          <p:nvPr/>
        </p:nvSpPr>
        <p:spPr bwMode="auto">
          <a:xfrm>
            <a:off x="7335838" y="5715000"/>
            <a:ext cx="1504950" cy="523875"/>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solidFill>
                  <a:srgbClr val="FF0000"/>
                </a:solidFill>
                <a:latin typeface="Comic Sans MS" panose="030F0702030302020204" pitchFamily="66" charset="0"/>
                <a:hlinkClick r:id="rId2"/>
              </a:rPr>
              <a:t>VIDEO</a:t>
            </a:r>
            <a:endParaRPr lang="en-US" altLang="en-US" sz="2800" dirty="0">
              <a:solidFill>
                <a:srgbClr val="FF0000"/>
              </a:solidFill>
              <a:latin typeface="Comic Sans MS" panose="030F0702030302020204" pitchFamily="66" charset="0"/>
            </a:endParaRPr>
          </a:p>
        </p:txBody>
      </p:sp>
      <p:sp>
        <p:nvSpPr>
          <p:cNvPr id="159750" name="Rectangle 2">
            <a:extLst>
              <a:ext uri="{FF2B5EF4-FFF2-40B4-BE49-F238E27FC236}">
                <a16:creationId xmlns:a16="http://schemas.microsoft.com/office/drawing/2014/main" id="{9D209708-96D4-49C3-B15A-A8D8A215A8DB}"/>
              </a:ext>
            </a:extLst>
          </p:cNvPr>
          <p:cNvSpPr>
            <a:spLocks noChangeArrowheads="1"/>
          </p:cNvSpPr>
          <p:nvPr/>
        </p:nvSpPr>
        <p:spPr bwMode="auto">
          <a:xfrm>
            <a:off x="1111250" y="26988"/>
            <a:ext cx="77247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Animation from: http://stream1.gifsoup.com/view4/4699896/transpiration-pull-o.gif</a:t>
            </a:r>
          </a:p>
        </p:txBody>
      </p:sp>
      <p:pic>
        <p:nvPicPr>
          <p:cNvPr id="159751" name="Picture 3">
            <a:extLst>
              <a:ext uri="{FF2B5EF4-FFF2-40B4-BE49-F238E27FC236}">
                <a16:creationId xmlns:a16="http://schemas.microsoft.com/office/drawing/2014/main" id="{75620908-280F-4CF4-AC97-DD7D00DD4C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1125" y="-63500"/>
            <a:ext cx="26844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4387" name="TextBox 2">
            <a:extLst>
              <a:ext uri="{FF2B5EF4-FFF2-40B4-BE49-F238E27FC236}">
                <a16:creationId xmlns:a16="http://schemas.microsoft.com/office/drawing/2014/main" id="{036E024F-7AC7-407A-BB7C-5801EBD39E61}"/>
              </a:ext>
            </a:extLst>
          </p:cNvPr>
          <p:cNvSpPr txBox="1">
            <a:spLocks noChangeArrowheads="1"/>
          </p:cNvSpPr>
          <p:nvPr/>
        </p:nvSpPr>
        <p:spPr bwMode="auto">
          <a:xfrm>
            <a:off x="47625" y="415925"/>
            <a:ext cx="9102725" cy="830997"/>
          </a:xfrm>
          <a:prstGeom prst="rect">
            <a:avLst/>
          </a:prstGeom>
          <a:noFill/>
          <a:ln>
            <a:noFill/>
          </a:ln>
        </p:spPr>
        <p:txBody>
          <a:bodyPr>
            <a:spAutoFit/>
          </a:bodyPr>
          <a:lstStyle>
            <a:lvl1pPr eaLnBrk="0" hangingPunct="0">
              <a:defRPr sz="4000">
                <a:solidFill>
                  <a:schemeClr val="tx1"/>
                </a:solidFill>
                <a:latin typeface="Comic Sans MS" pitchFamily="66" charset="0"/>
              </a:defRPr>
            </a:lvl1pPr>
            <a:lvl2pPr marL="742950" indent="-285750" eaLnBrk="0" hangingPunct="0">
              <a:defRPr sz="4000">
                <a:solidFill>
                  <a:schemeClr val="tx1"/>
                </a:solidFill>
                <a:latin typeface="Comic Sans MS" pitchFamily="66" charset="0"/>
              </a:defRPr>
            </a:lvl2pPr>
            <a:lvl3pPr marL="1143000" indent="-228600" eaLnBrk="0" hangingPunct="0">
              <a:defRPr sz="4000">
                <a:solidFill>
                  <a:schemeClr val="tx1"/>
                </a:solidFill>
                <a:latin typeface="Comic Sans MS" pitchFamily="66" charset="0"/>
              </a:defRPr>
            </a:lvl3pPr>
            <a:lvl4pPr marL="1600200" indent="-228600" eaLnBrk="0" hangingPunct="0">
              <a:defRPr sz="4000">
                <a:solidFill>
                  <a:schemeClr val="tx1"/>
                </a:solidFill>
                <a:latin typeface="Comic Sans MS" pitchFamily="66" charset="0"/>
              </a:defRPr>
            </a:lvl4pPr>
            <a:lvl5pPr marL="2057400" indent="-228600" eaLnBrk="0" hangingPunct="0">
              <a:defRPr sz="4000">
                <a:solidFill>
                  <a:schemeClr val="tx1"/>
                </a:solidFill>
                <a:latin typeface="Comic Sans MS" pitchFamily="66" charset="0"/>
              </a:defRPr>
            </a:lvl5pPr>
            <a:lvl6pPr marL="2514600" indent="-228600" eaLnBrk="0" fontAlgn="base" hangingPunct="0">
              <a:spcBef>
                <a:spcPct val="0"/>
              </a:spcBef>
              <a:spcAft>
                <a:spcPct val="0"/>
              </a:spcAft>
              <a:defRPr sz="4000">
                <a:solidFill>
                  <a:schemeClr val="tx1"/>
                </a:solidFill>
                <a:latin typeface="Comic Sans MS" pitchFamily="66" charset="0"/>
              </a:defRPr>
            </a:lvl6pPr>
            <a:lvl7pPr marL="2971800" indent="-228600" eaLnBrk="0" fontAlgn="base" hangingPunct="0">
              <a:spcBef>
                <a:spcPct val="0"/>
              </a:spcBef>
              <a:spcAft>
                <a:spcPct val="0"/>
              </a:spcAft>
              <a:defRPr sz="4000">
                <a:solidFill>
                  <a:schemeClr val="tx1"/>
                </a:solidFill>
                <a:latin typeface="Comic Sans MS" pitchFamily="66" charset="0"/>
              </a:defRPr>
            </a:lvl7pPr>
            <a:lvl8pPr marL="3429000" indent="-228600" eaLnBrk="0" fontAlgn="base" hangingPunct="0">
              <a:spcBef>
                <a:spcPct val="0"/>
              </a:spcBef>
              <a:spcAft>
                <a:spcPct val="0"/>
              </a:spcAft>
              <a:defRPr sz="4000">
                <a:solidFill>
                  <a:schemeClr val="tx1"/>
                </a:solidFill>
                <a:latin typeface="Comic Sans MS" pitchFamily="66" charset="0"/>
              </a:defRPr>
            </a:lvl8pPr>
            <a:lvl9pPr marL="3886200" indent="-228600" eaLnBrk="0" fontAlgn="base" hangingPunct="0">
              <a:spcBef>
                <a:spcPct val="0"/>
              </a:spcBef>
              <a:spcAft>
                <a:spcPct val="0"/>
              </a:spcAft>
              <a:defRPr sz="4000">
                <a:solidFill>
                  <a:schemeClr val="tx1"/>
                </a:solidFill>
                <a:latin typeface="Comic Sans MS" pitchFamily="66" charset="0"/>
              </a:defRPr>
            </a:lvl9pPr>
          </a:lstStyle>
          <a:p>
            <a:pPr eaLnBrk="1" hangingPunct="1">
              <a:defRPr/>
            </a:pPr>
            <a:r>
              <a:rPr lang="en-US" altLang="en-US" sz="2400" dirty="0">
                <a:solidFill>
                  <a:schemeClr val="accent4"/>
                </a:solidFill>
              </a:rPr>
              <a:t>Do you think this molecule is hydrophilic </a:t>
            </a:r>
          </a:p>
          <a:p>
            <a:pPr eaLnBrk="1" hangingPunct="1">
              <a:defRPr/>
            </a:pPr>
            <a:r>
              <a:rPr lang="en-US" altLang="en-US" sz="2400" dirty="0">
                <a:solidFill>
                  <a:schemeClr val="accent4"/>
                </a:solidFill>
              </a:rPr>
              <a:t>or hydrophobic?  EXPLAIN YOUR ANSWER</a:t>
            </a:r>
          </a:p>
        </p:txBody>
      </p:sp>
      <p:sp>
        <p:nvSpPr>
          <p:cNvPr id="160771" name="Rectangle 2">
            <a:extLst>
              <a:ext uri="{FF2B5EF4-FFF2-40B4-BE49-F238E27FC236}">
                <a16:creationId xmlns:a16="http://schemas.microsoft.com/office/drawing/2014/main" id="{4AD2D15B-0E57-440C-BF2E-9CD15AE25629}"/>
              </a:ext>
            </a:extLst>
          </p:cNvPr>
          <p:cNvSpPr>
            <a:spLocks noChangeArrowheads="1"/>
          </p:cNvSpPr>
          <p:nvPr/>
        </p:nvSpPr>
        <p:spPr bwMode="auto">
          <a:xfrm>
            <a:off x="152400" y="0"/>
            <a:ext cx="685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1000" dirty="0">
                <a:solidFill>
                  <a:srgbClr val="CC0099"/>
                </a:solidFill>
                <a:latin typeface="Arial" panose="020B0604020202020204" pitchFamily="34" charset="0"/>
                <a:cs typeface="Arial" panose="020B0604020202020204" pitchFamily="34" charset="0"/>
              </a:rPr>
              <a:t>Image  and question from: Holtzclaw &amp; Holtzclaw study guide</a:t>
            </a:r>
            <a:br>
              <a:rPr lang="en-US" altLang="en-US" sz="1000" dirty="0">
                <a:solidFill>
                  <a:srgbClr val="CC0099"/>
                </a:solidFill>
                <a:latin typeface="Arial" panose="020B0604020202020204" pitchFamily="34" charset="0"/>
                <a:cs typeface="Arial" panose="020B0604020202020204" pitchFamily="34" charset="0"/>
              </a:rPr>
            </a:br>
            <a:endParaRPr lang="en-US" altLang="en-US" sz="1000" dirty="0">
              <a:solidFill>
                <a:srgbClr val="CC3399"/>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C44334F-14B5-4E79-8403-15A205CD8A5F}"/>
              </a:ext>
            </a:extLst>
          </p:cNvPr>
          <p:cNvSpPr>
            <a:spLocks noChangeArrowheads="1"/>
          </p:cNvSpPr>
          <p:nvPr/>
        </p:nvSpPr>
        <p:spPr bwMode="auto">
          <a:xfrm>
            <a:off x="152400" y="1815364"/>
            <a:ext cx="741741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chemeClr val="accent2"/>
                </a:solidFill>
                <a:latin typeface="Comic Sans MS" panose="030F0702030302020204" pitchFamily="66" charset="0"/>
              </a:rPr>
              <a:t>The addition of a carboxyl group makes this</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molecule more hydrophilic because the carboxyl </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group can lose a H</a:t>
            </a:r>
            <a:r>
              <a:rPr lang="en-US" altLang="en-US" sz="2400" baseline="30000" dirty="0">
                <a:solidFill>
                  <a:schemeClr val="accent2"/>
                </a:solidFill>
                <a:latin typeface="Comic Sans MS" panose="030F0702030302020204" pitchFamily="66" charset="0"/>
              </a:rPr>
              <a:t>+</a:t>
            </a:r>
            <a:r>
              <a:rPr lang="en-US" altLang="en-US" sz="2400" dirty="0">
                <a:solidFill>
                  <a:schemeClr val="accent2"/>
                </a:solidFill>
                <a:latin typeface="Comic Sans MS" panose="030F0702030302020204" pitchFamily="66" charset="0"/>
              </a:rPr>
              <a:t> ion to become slightly charged.</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This would make it associate with a polar molecule</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like water.</a:t>
            </a:r>
            <a:endParaRPr lang="en-US" altLang="en-US" sz="2400" dirty="0">
              <a:latin typeface="Comic Sans MS" panose="030F0702030302020204" pitchFamily="66" charset="0"/>
            </a:endParaRPr>
          </a:p>
        </p:txBody>
      </p:sp>
      <p:pic>
        <p:nvPicPr>
          <p:cNvPr id="160774" name="Picture 2">
            <a:extLst>
              <a:ext uri="{FF2B5EF4-FFF2-40B4-BE49-F238E27FC236}">
                <a16:creationId xmlns:a16="http://schemas.microsoft.com/office/drawing/2014/main" id="{CF1644B6-8124-45CE-8F2C-2FCC56FF0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956" t="2448" r="37129" b="51048"/>
          <a:stretch>
            <a:fillRect/>
          </a:stretch>
        </p:blipFill>
        <p:spPr bwMode="auto">
          <a:xfrm>
            <a:off x="6705600" y="185737"/>
            <a:ext cx="2257425" cy="162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F6EFDB1-C479-47EB-8BCC-ADEDED5B1197}"/>
              </a:ext>
            </a:extLst>
          </p:cNvPr>
          <p:cNvSpPr/>
          <p:nvPr/>
        </p:nvSpPr>
        <p:spPr bwMode="auto">
          <a:xfrm>
            <a:off x="21121" y="6549231"/>
            <a:ext cx="9144000" cy="246063"/>
          </a:xfrm>
          <a:prstGeom prst="rect">
            <a:avLst/>
          </a:prstGeom>
        </p:spPr>
        <p:txBody>
          <a:bodyPr>
            <a:spAutoFit/>
          </a:bodyPr>
          <a:lstStyle/>
          <a:p>
            <a:pPr>
              <a:defRPr/>
            </a:pPr>
            <a:r>
              <a:rPr lang="en-US" sz="1000" b="1" i="1" kern="0" dirty="0">
                <a:solidFill>
                  <a:srgbClr val="000000"/>
                </a:solidFill>
                <a:latin typeface="Times New Roman"/>
              </a:rPr>
              <a:t>Essential knowledge SYI 1.A.1  </a:t>
            </a:r>
            <a:r>
              <a:rPr lang="en-US" sz="1000" dirty="0"/>
              <a:t>The subcomponents of biological molecules and their sequence determine the properties of that molecule</a:t>
            </a:r>
            <a:r>
              <a:rPr lang="en-US" sz="1000" b="1" i="1" kern="0" dirty="0">
                <a:solidFill>
                  <a:srgbClr val="000000"/>
                </a:solidFill>
                <a:latin typeface="Times New Roman"/>
              </a:rPr>
              <a:t>.</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2882" name="TextBox 2">
            <a:extLst>
              <a:ext uri="{FF2B5EF4-FFF2-40B4-BE49-F238E27FC236}">
                <a16:creationId xmlns:a16="http://schemas.microsoft.com/office/drawing/2014/main" id="{EA9681C9-C774-4C4F-A4D2-8A78AD3E3B18}"/>
              </a:ext>
            </a:extLst>
          </p:cNvPr>
          <p:cNvSpPr txBox="1">
            <a:spLocks noChangeArrowheads="1"/>
          </p:cNvSpPr>
          <p:nvPr/>
        </p:nvSpPr>
        <p:spPr bwMode="auto">
          <a:xfrm>
            <a:off x="253503" y="551429"/>
            <a:ext cx="872211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700" dirty="0">
                <a:latin typeface="Comic Sans MS" panose="030F0702030302020204" pitchFamily="66" charset="0"/>
              </a:rPr>
              <a:t>As the H</a:t>
            </a:r>
            <a:r>
              <a:rPr lang="en-US" altLang="en-US" sz="2700" baseline="30000" dirty="0">
                <a:latin typeface="Comic Sans MS" panose="030F0702030302020204" pitchFamily="66" charset="0"/>
              </a:rPr>
              <a:t>+</a:t>
            </a:r>
            <a:r>
              <a:rPr lang="en-US" altLang="en-US" sz="2700" dirty="0">
                <a:latin typeface="Comic Sans MS" panose="030F0702030302020204" pitchFamily="66" charset="0"/>
              </a:rPr>
              <a:t> ion concentration of a solution</a:t>
            </a:r>
            <a:br>
              <a:rPr lang="en-US" altLang="en-US" sz="2700" dirty="0">
                <a:latin typeface="Comic Sans MS" panose="030F0702030302020204" pitchFamily="66" charset="0"/>
              </a:rPr>
            </a:br>
            <a:r>
              <a:rPr lang="en-US" altLang="en-US" sz="2700" dirty="0">
                <a:latin typeface="Comic Sans MS" panose="030F0702030302020204" pitchFamily="66" charset="0"/>
              </a:rPr>
              <a:t>increases, what happens to its pH value?</a:t>
            </a:r>
          </a:p>
          <a:p>
            <a:pPr eaLnBrk="1" hangingPunct="1">
              <a:spcBef>
                <a:spcPct val="0"/>
              </a:spcBef>
              <a:buFontTx/>
              <a:buNone/>
            </a:pPr>
            <a:endParaRPr lang="en-US" altLang="en-US" sz="2700" dirty="0">
              <a:latin typeface="Comic Sans MS" panose="030F0702030302020204" pitchFamily="66" charset="0"/>
            </a:endParaRPr>
          </a:p>
          <a:p>
            <a:pPr eaLnBrk="1" hangingPunct="1">
              <a:spcBef>
                <a:spcPct val="0"/>
              </a:spcBef>
              <a:buFontTx/>
              <a:buNone/>
            </a:pPr>
            <a:endParaRPr lang="en-US" altLang="en-US" sz="2700" dirty="0">
              <a:latin typeface="Comic Sans MS" panose="030F0702030302020204" pitchFamily="66" charset="0"/>
            </a:endParaRPr>
          </a:p>
          <a:p>
            <a:pPr eaLnBrk="1" hangingPunct="1">
              <a:spcBef>
                <a:spcPct val="0"/>
              </a:spcBef>
              <a:buFontTx/>
              <a:buNone/>
            </a:pPr>
            <a:endParaRPr lang="en-US" altLang="en-US" sz="2700" dirty="0">
              <a:latin typeface="Comic Sans MS" panose="030F0702030302020204" pitchFamily="66" charset="0"/>
            </a:endParaRPr>
          </a:p>
          <a:p>
            <a:pPr eaLnBrk="1" hangingPunct="1">
              <a:spcBef>
                <a:spcPct val="0"/>
              </a:spcBef>
              <a:buFontTx/>
              <a:buNone/>
            </a:pPr>
            <a:endParaRPr lang="en-US" altLang="en-US" sz="2700" dirty="0">
              <a:latin typeface="Comic Sans MS" panose="030F0702030302020204" pitchFamily="66" charset="0"/>
            </a:endParaRPr>
          </a:p>
          <a:p>
            <a:pPr eaLnBrk="1" hangingPunct="1">
              <a:spcBef>
                <a:spcPct val="0"/>
              </a:spcBef>
              <a:buFontTx/>
              <a:buNone/>
            </a:pPr>
            <a:endParaRPr lang="en-US" altLang="en-US" sz="2700" dirty="0">
              <a:latin typeface="Comic Sans MS" panose="030F0702030302020204" pitchFamily="66" charset="0"/>
            </a:endParaRPr>
          </a:p>
          <a:p>
            <a:pPr eaLnBrk="1" hangingPunct="1">
              <a:spcBef>
                <a:spcPct val="0"/>
              </a:spcBef>
              <a:buFontTx/>
              <a:buNone/>
            </a:pPr>
            <a:endParaRPr lang="en-US" altLang="en-US" sz="2700" dirty="0">
              <a:latin typeface="Comic Sans MS" panose="030F0702030302020204" pitchFamily="66" charset="0"/>
            </a:endParaRPr>
          </a:p>
          <a:p>
            <a:pPr eaLnBrk="1" hangingPunct="1">
              <a:spcBef>
                <a:spcPct val="0"/>
              </a:spcBef>
              <a:buFontTx/>
              <a:buNone/>
            </a:pPr>
            <a:endParaRPr lang="en-US" altLang="en-US" sz="2700" dirty="0">
              <a:latin typeface="Comic Sans MS" panose="030F0702030302020204" pitchFamily="66" charset="0"/>
            </a:endParaRPr>
          </a:p>
          <a:p>
            <a:pPr eaLnBrk="1" hangingPunct="1">
              <a:spcBef>
                <a:spcPct val="0"/>
              </a:spcBef>
              <a:buFontTx/>
              <a:buNone/>
            </a:pPr>
            <a:endParaRPr lang="en-US" altLang="en-US" sz="2700" dirty="0">
              <a:latin typeface="Comic Sans MS" panose="030F0702030302020204" pitchFamily="66" charset="0"/>
            </a:endParaRPr>
          </a:p>
        </p:txBody>
      </p:sp>
      <p:sp>
        <p:nvSpPr>
          <p:cNvPr id="5" name="Rectangle 4">
            <a:extLst>
              <a:ext uri="{FF2B5EF4-FFF2-40B4-BE49-F238E27FC236}">
                <a16:creationId xmlns:a16="http://schemas.microsoft.com/office/drawing/2014/main" id="{878B57CB-DFC1-4D87-A0DB-0DB1202744A5}"/>
              </a:ext>
            </a:extLst>
          </p:cNvPr>
          <p:cNvSpPr>
            <a:spLocks noChangeArrowheads="1"/>
          </p:cNvSpPr>
          <p:nvPr/>
        </p:nvSpPr>
        <p:spPr bwMode="auto">
          <a:xfrm>
            <a:off x="533400" y="2773054"/>
            <a:ext cx="789586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100" dirty="0">
                <a:solidFill>
                  <a:schemeClr val="accent2"/>
                </a:solidFill>
                <a:latin typeface="Comic Sans MS" panose="030F0702030302020204" pitchFamily="66" charset="0"/>
              </a:rPr>
              <a:t>There is an inverse relationship between pH and H</a:t>
            </a:r>
            <a:r>
              <a:rPr lang="en-US" altLang="en-US" sz="2100" baseline="30000" dirty="0">
                <a:solidFill>
                  <a:schemeClr val="accent2"/>
                </a:solidFill>
                <a:latin typeface="Comic Sans MS" panose="030F0702030302020204" pitchFamily="66" charset="0"/>
              </a:rPr>
              <a:t>+</a:t>
            </a:r>
            <a:r>
              <a:rPr lang="en-US" altLang="en-US" sz="2100" dirty="0">
                <a:solidFill>
                  <a:schemeClr val="accent2"/>
                </a:solidFill>
                <a:latin typeface="Comic Sans MS" panose="030F0702030302020204" pitchFamily="66" charset="0"/>
              </a:rPr>
              <a:t> concentration.  As the hydrogen ion concentration increases, a solution’s pH decreases.  </a:t>
            </a:r>
          </a:p>
        </p:txBody>
      </p:sp>
      <p:pic>
        <p:nvPicPr>
          <p:cNvPr id="1026" name="Picture 2">
            <a:extLst>
              <a:ext uri="{FF2B5EF4-FFF2-40B4-BE49-F238E27FC236}">
                <a16:creationId xmlns:a16="http://schemas.microsoft.com/office/drawing/2014/main" id="{5E647A71-F7A3-49C3-834B-C824D4F3E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89675"/>
            <a:ext cx="2193813" cy="3716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FD2833-267A-47ED-9278-F4AB4AE7D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20928">
            <a:off x="3635266" y="1262033"/>
            <a:ext cx="1047802" cy="1622403"/>
          </a:xfrm>
          <a:prstGeom prst="rect">
            <a:avLst/>
          </a:prstGeom>
        </p:spPr>
      </p:pic>
      <p:sp>
        <p:nvSpPr>
          <p:cNvPr id="4" name="TextBox 3">
            <a:extLst>
              <a:ext uri="{FF2B5EF4-FFF2-40B4-BE49-F238E27FC236}">
                <a16:creationId xmlns:a16="http://schemas.microsoft.com/office/drawing/2014/main" id="{7C8C75ED-237A-472C-BBBA-EA2D51B21953}"/>
              </a:ext>
            </a:extLst>
          </p:cNvPr>
          <p:cNvSpPr txBox="1"/>
          <p:nvPr/>
        </p:nvSpPr>
        <p:spPr>
          <a:xfrm>
            <a:off x="253503" y="6306571"/>
            <a:ext cx="4544834" cy="415498"/>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ESSENTIAL KNOWLEDGE</a:t>
            </a:r>
            <a:br>
              <a:rPr lang="en-US" sz="1050" dirty="0">
                <a:latin typeface="Times New Roman" panose="02020603050405020304" pitchFamily="18" charset="0"/>
                <a:cs typeface="Times New Roman" panose="02020603050405020304" pitchFamily="18" charset="0"/>
              </a:rPr>
            </a:br>
            <a:r>
              <a:rPr lang="en-US" sz="1050" dirty="0">
                <a:latin typeface="Times New Roman" panose="02020603050405020304" pitchFamily="18" charset="0"/>
                <a:cs typeface="Times New Roman" panose="02020603050405020304" pitchFamily="18" charset="0"/>
              </a:rPr>
              <a:t>SP 1.C Explain biological concepts, processes, and/or models in applied contexts</a:t>
            </a:r>
          </a:p>
        </p:txBody>
      </p:sp>
    </p:spTree>
    <p:extLst>
      <p:ext uri="{BB962C8B-B14F-4D97-AF65-F5344CB8AC3E}">
        <p14:creationId xmlns:p14="http://schemas.microsoft.com/office/powerpoint/2010/main" val="340520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4387" name="TextBox 2">
            <a:extLst>
              <a:ext uri="{FF2B5EF4-FFF2-40B4-BE49-F238E27FC236}">
                <a16:creationId xmlns:a16="http://schemas.microsoft.com/office/drawing/2014/main" id="{BE366831-77B7-4085-8C5C-AC8A0C97E446}"/>
              </a:ext>
            </a:extLst>
          </p:cNvPr>
          <p:cNvSpPr txBox="1">
            <a:spLocks noChangeArrowheads="1"/>
          </p:cNvSpPr>
          <p:nvPr/>
        </p:nvSpPr>
        <p:spPr bwMode="auto">
          <a:xfrm>
            <a:off x="100013" y="169863"/>
            <a:ext cx="9102725" cy="4832350"/>
          </a:xfrm>
          <a:prstGeom prst="rect">
            <a:avLst/>
          </a:prstGeom>
          <a:noFill/>
          <a:ln>
            <a:noFill/>
          </a:ln>
        </p:spPr>
        <p:txBody>
          <a:bodyPr>
            <a:spAutoFit/>
          </a:bodyPr>
          <a:lstStyle>
            <a:lvl1pPr eaLnBrk="0" hangingPunct="0">
              <a:defRPr sz="4000">
                <a:solidFill>
                  <a:schemeClr val="tx1"/>
                </a:solidFill>
                <a:latin typeface="Comic Sans MS" pitchFamily="66" charset="0"/>
              </a:defRPr>
            </a:lvl1pPr>
            <a:lvl2pPr marL="742950" indent="-285750" eaLnBrk="0" hangingPunct="0">
              <a:defRPr sz="4000">
                <a:solidFill>
                  <a:schemeClr val="tx1"/>
                </a:solidFill>
                <a:latin typeface="Comic Sans MS" pitchFamily="66" charset="0"/>
              </a:defRPr>
            </a:lvl2pPr>
            <a:lvl3pPr marL="1143000" indent="-228600" eaLnBrk="0" hangingPunct="0">
              <a:defRPr sz="4000">
                <a:solidFill>
                  <a:schemeClr val="tx1"/>
                </a:solidFill>
                <a:latin typeface="Comic Sans MS" pitchFamily="66" charset="0"/>
              </a:defRPr>
            </a:lvl3pPr>
            <a:lvl4pPr marL="1600200" indent="-228600" eaLnBrk="0" hangingPunct="0">
              <a:defRPr sz="4000">
                <a:solidFill>
                  <a:schemeClr val="tx1"/>
                </a:solidFill>
                <a:latin typeface="Comic Sans MS" pitchFamily="66" charset="0"/>
              </a:defRPr>
            </a:lvl4pPr>
            <a:lvl5pPr marL="2057400" indent="-228600" eaLnBrk="0" hangingPunct="0">
              <a:defRPr sz="4000">
                <a:solidFill>
                  <a:schemeClr val="tx1"/>
                </a:solidFill>
                <a:latin typeface="Comic Sans MS" pitchFamily="66" charset="0"/>
              </a:defRPr>
            </a:lvl5pPr>
            <a:lvl6pPr marL="2514600" indent="-228600" eaLnBrk="0" fontAlgn="base" hangingPunct="0">
              <a:spcBef>
                <a:spcPct val="0"/>
              </a:spcBef>
              <a:spcAft>
                <a:spcPct val="0"/>
              </a:spcAft>
              <a:defRPr sz="4000">
                <a:solidFill>
                  <a:schemeClr val="tx1"/>
                </a:solidFill>
                <a:latin typeface="Comic Sans MS" pitchFamily="66" charset="0"/>
              </a:defRPr>
            </a:lvl6pPr>
            <a:lvl7pPr marL="2971800" indent="-228600" eaLnBrk="0" fontAlgn="base" hangingPunct="0">
              <a:spcBef>
                <a:spcPct val="0"/>
              </a:spcBef>
              <a:spcAft>
                <a:spcPct val="0"/>
              </a:spcAft>
              <a:defRPr sz="4000">
                <a:solidFill>
                  <a:schemeClr val="tx1"/>
                </a:solidFill>
                <a:latin typeface="Comic Sans MS" pitchFamily="66" charset="0"/>
              </a:defRPr>
            </a:lvl7pPr>
            <a:lvl8pPr marL="3429000" indent="-228600" eaLnBrk="0" fontAlgn="base" hangingPunct="0">
              <a:spcBef>
                <a:spcPct val="0"/>
              </a:spcBef>
              <a:spcAft>
                <a:spcPct val="0"/>
              </a:spcAft>
              <a:defRPr sz="4000">
                <a:solidFill>
                  <a:schemeClr val="tx1"/>
                </a:solidFill>
                <a:latin typeface="Comic Sans MS" pitchFamily="66" charset="0"/>
              </a:defRPr>
            </a:lvl8pPr>
            <a:lvl9pPr marL="3886200" indent="-228600" eaLnBrk="0" fontAlgn="base" hangingPunct="0">
              <a:spcBef>
                <a:spcPct val="0"/>
              </a:spcBef>
              <a:spcAft>
                <a:spcPct val="0"/>
              </a:spcAft>
              <a:defRPr sz="4000">
                <a:solidFill>
                  <a:schemeClr val="tx1"/>
                </a:solidFill>
                <a:latin typeface="Comic Sans MS" pitchFamily="66" charset="0"/>
              </a:defRPr>
            </a:lvl9pPr>
          </a:lstStyle>
          <a:p>
            <a:pPr eaLnBrk="1" hangingPunct="1">
              <a:defRPr/>
            </a:pPr>
            <a:r>
              <a:rPr lang="en-US" altLang="en-US" sz="2800" dirty="0">
                <a:solidFill>
                  <a:schemeClr val="accent4"/>
                </a:solidFill>
              </a:rPr>
              <a:t>One type of question you may encounter on the AP Exam asks you to interpret a graph.  What is happening to water molecules between points A-B and C-D on this graph.</a:t>
            </a:r>
          </a:p>
          <a:p>
            <a:pPr eaLnBrk="1" hangingPunct="1">
              <a:defRPr/>
            </a:pPr>
            <a:endParaRPr lang="en-US" altLang="en-US" sz="2800" dirty="0">
              <a:solidFill>
                <a:schemeClr val="accent4"/>
              </a:solidFill>
            </a:endParaRPr>
          </a:p>
          <a:p>
            <a:pPr eaLnBrk="1" hangingPunct="1">
              <a:defRPr/>
            </a:pPr>
            <a:endParaRPr lang="en-US" altLang="en-US" sz="2800" dirty="0">
              <a:solidFill>
                <a:schemeClr val="accent4"/>
              </a:solidFill>
            </a:endParaRPr>
          </a:p>
          <a:p>
            <a:pPr eaLnBrk="1" hangingPunct="1">
              <a:defRPr/>
            </a:pPr>
            <a:r>
              <a:rPr lang="en-US" altLang="en-US" sz="2800" dirty="0">
                <a:solidFill>
                  <a:schemeClr val="accent4"/>
                </a:solidFill>
              </a:rPr>
              <a:t>                                 What is happening between  </a:t>
            </a:r>
            <a:br>
              <a:rPr lang="en-US" altLang="en-US" sz="2800" dirty="0">
                <a:solidFill>
                  <a:schemeClr val="accent4"/>
                </a:solidFill>
              </a:rPr>
            </a:br>
            <a:r>
              <a:rPr lang="en-US" altLang="en-US" sz="2800" dirty="0">
                <a:solidFill>
                  <a:schemeClr val="accent4"/>
                </a:solidFill>
              </a:rPr>
              <a:t>                                  points B-C and D-E?</a:t>
            </a:r>
          </a:p>
          <a:p>
            <a:pPr eaLnBrk="1" hangingPunct="1">
              <a:defRPr/>
            </a:pPr>
            <a:endParaRPr lang="en-US" altLang="en-US" sz="2800" dirty="0">
              <a:solidFill>
                <a:schemeClr val="accent4"/>
              </a:solidFill>
            </a:endParaRPr>
          </a:p>
          <a:p>
            <a:pPr eaLnBrk="1" hangingPunct="1">
              <a:defRPr/>
            </a:pPr>
            <a:br>
              <a:rPr lang="en-US" altLang="en-US" sz="2800" dirty="0">
                <a:solidFill>
                  <a:schemeClr val="accent4"/>
                </a:solidFill>
              </a:rPr>
            </a:br>
            <a:endParaRPr lang="en-US" altLang="en-US" sz="2800" dirty="0">
              <a:solidFill>
                <a:schemeClr val="accent4"/>
              </a:solidFill>
            </a:endParaRPr>
          </a:p>
        </p:txBody>
      </p:sp>
      <p:sp>
        <p:nvSpPr>
          <p:cNvPr id="165891" name="Rectangle 2">
            <a:extLst>
              <a:ext uri="{FF2B5EF4-FFF2-40B4-BE49-F238E27FC236}">
                <a16:creationId xmlns:a16="http://schemas.microsoft.com/office/drawing/2014/main" id="{F11F10EA-F685-477E-95AD-9CCBC251D8E8}"/>
              </a:ext>
            </a:extLst>
          </p:cNvPr>
          <p:cNvSpPr>
            <a:spLocks noChangeArrowheads="1"/>
          </p:cNvSpPr>
          <p:nvPr/>
        </p:nvSpPr>
        <p:spPr bwMode="auto">
          <a:xfrm>
            <a:off x="2263775" y="0"/>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 from:  http://i.stack.imgur.com/sucSu.jpg</a:t>
            </a:r>
          </a:p>
        </p:txBody>
      </p:sp>
      <p:sp>
        <p:nvSpPr>
          <p:cNvPr id="5" name="Rectangle 4">
            <a:extLst>
              <a:ext uri="{FF2B5EF4-FFF2-40B4-BE49-F238E27FC236}">
                <a16:creationId xmlns:a16="http://schemas.microsoft.com/office/drawing/2014/main" id="{75E24DB7-87FB-4AAC-A8B3-4EFE3177A92F}"/>
              </a:ext>
            </a:extLst>
          </p:cNvPr>
          <p:cNvSpPr>
            <a:spLocks noChangeArrowheads="1"/>
          </p:cNvSpPr>
          <p:nvPr/>
        </p:nvSpPr>
        <p:spPr bwMode="auto">
          <a:xfrm>
            <a:off x="3629025" y="1600200"/>
            <a:ext cx="5464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2"/>
                </a:solidFill>
                <a:latin typeface="Comic Sans MS" panose="030F0702030302020204" pitchFamily="66" charset="0"/>
              </a:rPr>
              <a:t> Adding energy increases the kinetic energy of the molecules and the temperature of the H</a:t>
            </a:r>
            <a:r>
              <a:rPr lang="en-US" altLang="en-US" sz="2000" baseline="-25000" dirty="0">
                <a:solidFill>
                  <a:schemeClr val="accent2"/>
                </a:solidFill>
                <a:latin typeface="Comic Sans MS" panose="030F0702030302020204" pitchFamily="66" charset="0"/>
              </a:rPr>
              <a:t>2</a:t>
            </a:r>
            <a:r>
              <a:rPr lang="en-US" altLang="en-US" sz="2000" dirty="0">
                <a:solidFill>
                  <a:schemeClr val="accent2"/>
                </a:solidFill>
                <a:latin typeface="Comic Sans MS" panose="030F0702030302020204" pitchFamily="66" charset="0"/>
              </a:rPr>
              <a:t>O molecules increases. </a:t>
            </a:r>
          </a:p>
        </p:txBody>
      </p:sp>
      <p:pic>
        <p:nvPicPr>
          <p:cNvPr id="165893" name="Picture 3">
            <a:extLst>
              <a:ext uri="{FF2B5EF4-FFF2-40B4-BE49-F238E27FC236}">
                <a16:creationId xmlns:a16="http://schemas.microsoft.com/office/drawing/2014/main" id="{34CB51D6-0E4E-4A1F-91EB-89C419B259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981200"/>
            <a:ext cx="33877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4C37C28-EBC1-44FF-B77D-1E11401F63A4}"/>
              </a:ext>
            </a:extLst>
          </p:cNvPr>
          <p:cNvSpPr/>
          <p:nvPr/>
        </p:nvSpPr>
        <p:spPr bwMode="auto">
          <a:xfrm>
            <a:off x="79375" y="6061144"/>
            <a:ext cx="9144000" cy="707886"/>
          </a:xfrm>
          <a:prstGeom prst="rect">
            <a:avLst/>
          </a:prstGeom>
        </p:spPr>
        <p:txBody>
          <a:bodyPr>
            <a:spAutoFit/>
          </a:bodyPr>
          <a:lstStyle/>
          <a:p>
            <a:pPr eaLnBrk="1" hangingPunct="1">
              <a:defRPr/>
            </a:pPr>
            <a:r>
              <a:rPr lang="en-US" altLang="en-US" sz="1000" b="1" dirty="0">
                <a:latin typeface="Calibri" pitchFamily="34" charset="0"/>
                <a:cs typeface="Arial" charset="0"/>
              </a:rPr>
              <a:t>ESSENTIAL KNOWLEDGE</a:t>
            </a:r>
            <a:endParaRPr lang="en-US" altLang="en-US" sz="1000" b="1" dirty="0">
              <a:latin typeface="+mn-lt"/>
              <a:cs typeface="Arial" charset="0"/>
            </a:endParaRPr>
          </a:p>
          <a:p>
            <a:pPr eaLnBrk="1" hangingPunct="1">
              <a:defRPr/>
            </a:pPr>
            <a:r>
              <a:rPr lang="en-US" altLang="en-US" sz="1000" b="1" dirty="0">
                <a:latin typeface="+mn-lt"/>
                <a:cs typeface="Arial" charset="0"/>
              </a:rPr>
              <a:t>SYI A. </a:t>
            </a:r>
            <a:r>
              <a:rPr lang="en-US" sz="1000" dirty="0">
                <a:latin typeface="+mn-lt"/>
              </a:rPr>
              <a:t>Explain how the properties of water that result from its polarity and hydrogen bonding affect its biological function</a:t>
            </a:r>
            <a:br>
              <a:rPr lang="en-US" sz="1000" dirty="0">
                <a:latin typeface="+mn-lt"/>
              </a:rPr>
            </a:br>
            <a:r>
              <a:rPr lang="en-US" sz="1000" dirty="0">
                <a:latin typeface="+mn-lt"/>
              </a:rPr>
              <a:t>1.A. 2 Living systems depend on properties of water that result from its polarity and hydrogen bonding</a:t>
            </a:r>
          </a:p>
          <a:p>
            <a:pPr eaLnBrk="1" hangingPunct="1">
              <a:defRPr/>
            </a:pPr>
            <a:r>
              <a:rPr lang="en-US" altLang="en-US" sz="1000" b="1" dirty="0">
                <a:latin typeface="+mn-lt"/>
                <a:cs typeface="Arial" charset="0"/>
              </a:rPr>
              <a:t>1. A. 3 </a:t>
            </a:r>
            <a:r>
              <a:rPr lang="en-US" sz="1000" dirty="0">
                <a:latin typeface="+mn-lt"/>
              </a:rPr>
              <a:t>The hydrogen bonds between water molecules result in cohesion, adhesion and surface tension.</a:t>
            </a:r>
            <a:endParaRPr lang="en-US" altLang="en-US" sz="1000" b="1" dirty="0">
              <a:latin typeface="+mn-lt"/>
              <a:cs typeface="Arial" charset="0"/>
            </a:endParaRPr>
          </a:p>
        </p:txBody>
      </p:sp>
      <p:sp>
        <p:nvSpPr>
          <p:cNvPr id="3" name="Rectangle 2">
            <a:extLst>
              <a:ext uri="{FF2B5EF4-FFF2-40B4-BE49-F238E27FC236}">
                <a16:creationId xmlns:a16="http://schemas.microsoft.com/office/drawing/2014/main" id="{C29E7E1C-715F-4307-AAB0-7CB364E1AC4D}"/>
              </a:ext>
            </a:extLst>
          </p:cNvPr>
          <p:cNvSpPr>
            <a:spLocks noChangeArrowheads="1"/>
          </p:cNvSpPr>
          <p:nvPr/>
        </p:nvSpPr>
        <p:spPr bwMode="auto">
          <a:xfrm>
            <a:off x="3705225" y="3581400"/>
            <a:ext cx="53879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2"/>
                </a:solidFill>
                <a:latin typeface="Comic Sans MS" panose="030F0702030302020204" pitchFamily="66" charset="0"/>
              </a:rPr>
              <a:t>At these points on the graph, water is changing phase (solid </a:t>
            </a:r>
            <a:r>
              <a:rPr lang="en-US" altLang="en-US" sz="2000" dirty="0">
                <a:solidFill>
                  <a:schemeClr val="accent2"/>
                </a:solidFill>
                <a:latin typeface="Arial" panose="020B0604020202020204" pitchFamily="34" charset="0"/>
                <a:cs typeface="Arial" panose="020B0604020202020204" pitchFamily="34" charset="0"/>
              </a:rPr>
              <a:t>→</a:t>
            </a:r>
            <a:r>
              <a:rPr lang="en-US" altLang="en-US" sz="2000" dirty="0">
                <a:solidFill>
                  <a:schemeClr val="accent2"/>
                </a:solidFill>
                <a:latin typeface="Comic Sans MS" panose="030F0702030302020204" pitchFamily="66" charset="0"/>
              </a:rPr>
              <a:t> liquid/liquid </a:t>
            </a:r>
            <a:r>
              <a:rPr lang="en-US" altLang="en-US" sz="2000" dirty="0">
                <a:solidFill>
                  <a:schemeClr val="accent2"/>
                </a:solidFill>
                <a:latin typeface="Arial" panose="020B0604020202020204" pitchFamily="34" charset="0"/>
                <a:cs typeface="Arial" panose="020B0604020202020204" pitchFamily="34" charset="0"/>
              </a:rPr>
              <a:t>→</a:t>
            </a:r>
            <a:r>
              <a:rPr lang="en-US" altLang="en-US" sz="2000" dirty="0">
                <a:solidFill>
                  <a:schemeClr val="accent2"/>
                </a:solidFill>
                <a:latin typeface="Comic Sans MS" panose="030F0702030302020204" pitchFamily="66" charset="0"/>
              </a:rPr>
              <a:t>gas) and adding energy increases the kinetic energy of the molecules but the</a:t>
            </a:r>
            <a:br>
              <a:rPr lang="en-US" altLang="en-US" sz="2000" dirty="0">
                <a:solidFill>
                  <a:schemeClr val="accent2"/>
                </a:solidFill>
                <a:latin typeface="Comic Sans MS" panose="030F0702030302020204" pitchFamily="66" charset="0"/>
              </a:rPr>
            </a:br>
            <a:r>
              <a:rPr lang="en-US" altLang="en-US" sz="2000" dirty="0">
                <a:solidFill>
                  <a:schemeClr val="accent2"/>
                </a:solidFill>
                <a:latin typeface="Comic Sans MS" panose="030F0702030302020204" pitchFamily="66" charset="0"/>
              </a:rPr>
              <a:t>temperature of the H</a:t>
            </a:r>
            <a:r>
              <a:rPr lang="en-US" altLang="en-US" sz="2000" baseline="-25000" dirty="0">
                <a:solidFill>
                  <a:schemeClr val="accent2"/>
                </a:solidFill>
                <a:latin typeface="Comic Sans MS" panose="030F0702030302020204" pitchFamily="66" charset="0"/>
              </a:rPr>
              <a:t>2</a:t>
            </a:r>
            <a:r>
              <a:rPr lang="en-US" altLang="en-US" sz="2000" dirty="0">
                <a:solidFill>
                  <a:schemeClr val="accent2"/>
                </a:solidFill>
                <a:latin typeface="Comic Sans MS" panose="030F0702030302020204" pitchFamily="66" charset="0"/>
              </a:rPr>
              <a:t>O molecules stays the same until enough molecules have the energy to change phase.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CC4A2A-C69D-4690-B6E9-A9A2063D962C}"/>
              </a:ext>
            </a:extLst>
          </p:cNvPr>
          <p:cNvSpPr/>
          <p:nvPr/>
        </p:nvSpPr>
        <p:spPr>
          <a:xfrm>
            <a:off x="23812" y="6088132"/>
            <a:ext cx="9144000" cy="707886"/>
          </a:xfrm>
          <a:prstGeom prst="rect">
            <a:avLst/>
          </a:prstGeom>
        </p:spPr>
        <p:txBody>
          <a:bodyPr>
            <a:spAutoFit/>
          </a:bodyPr>
          <a:lstStyle/>
          <a:p>
            <a:pPr eaLnBrk="1" hangingPunct="1">
              <a:defRPr/>
            </a:pPr>
            <a:r>
              <a:rPr lang="en-US" altLang="en-US" sz="1000" b="1" dirty="0">
                <a:latin typeface="Calibri" pitchFamily="34" charset="0"/>
                <a:cs typeface="Arial" charset="0"/>
              </a:rPr>
              <a:t>ESSENTIAL KNOWLEDGE </a:t>
            </a:r>
          </a:p>
          <a:p>
            <a:pPr eaLnBrk="1" hangingPunct="1">
              <a:defRPr/>
            </a:pPr>
            <a:r>
              <a:rPr lang="en-US" altLang="en-US" sz="1000" dirty="0">
                <a:latin typeface="+mn-lt"/>
                <a:cs typeface="Arial" charset="0"/>
              </a:rPr>
              <a:t>SYI A. </a:t>
            </a:r>
            <a:r>
              <a:rPr lang="en-US" sz="1000" dirty="0">
                <a:latin typeface="+mn-lt"/>
              </a:rPr>
              <a:t>Explain how the properties of water that result from its polarity and hydrogen bonding affect its biological function</a:t>
            </a:r>
            <a:br>
              <a:rPr lang="en-US" sz="1000" dirty="0">
                <a:latin typeface="+mn-lt"/>
              </a:rPr>
            </a:br>
            <a:r>
              <a:rPr lang="en-US" sz="1000" dirty="0">
                <a:latin typeface="+mn-lt"/>
              </a:rPr>
              <a:t>1.A. 2 Living systems depend on properties of water that result from its polarity and hydrogen bonding</a:t>
            </a:r>
          </a:p>
          <a:p>
            <a:pPr eaLnBrk="1" hangingPunct="1">
              <a:defRPr/>
            </a:pPr>
            <a:r>
              <a:rPr lang="en-US" altLang="en-US" sz="1000" dirty="0">
                <a:latin typeface="+mn-lt"/>
                <a:cs typeface="Arial" charset="0"/>
              </a:rPr>
              <a:t>1. A. 3 </a:t>
            </a:r>
            <a:r>
              <a:rPr lang="en-US" sz="1000" dirty="0">
                <a:latin typeface="+mn-lt"/>
              </a:rPr>
              <a:t>The hydrogen bonds between water molecules result in cohesion, adhesion and surface tension.</a:t>
            </a:r>
          </a:p>
        </p:txBody>
      </p:sp>
      <p:sp>
        <p:nvSpPr>
          <p:cNvPr id="144387" name="TextBox 2">
            <a:extLst>
              <a:ext uri="{FF2B5EF4-FFF2-40B4-BE49-F238E27FC236}">
                <a16:creationId xmlns:a16="http://schemas.microsoft.com/office/drawing/2014/main" id="{00676421-E2DD-443D-8603-61078D4E869F}"/>
              </a:ext>
            </a:extLst>
          </p:cNvPr>
          <p:cNvSpPr txBox="1">
            <a:spLocks noChangeArrowheads="1"/>
          </p:cNvSpPr>
          <p:nvPr/>
        </p:nvSpPr>
        <p:spPr bwMode="auto">
          <a:xfrm>
            <a:off x="47625" y="415925"/>
            <a:ext cx="9096375" cy="3848100"/>
          </a:xfrm>
          <a:prstGeom prst="rect">
            <a:avLst/>
          </a:prstGeom>
          <a:noFill/>
          <a:ln>
            <a:noFill/>
          </a:ln>
        </p:spPr>
        <p:txBody>
          <a:bodyPr>
            <a:spAutoFit/>
          </a:bodyPr>
          <a:lstStyle>
            <a:lvl1pPr eaLnBrk="0" hangingPunct="0">
              <a:defRPr sz="4000">
                <a:solidFill>
                  <a:schemeClr val="tx1"/>
                </a:solidFill>
                <a:latin typeface="Comic Sans MS" pitchFamily="66" charset="0"/>
              </a:defRPr>
            </a:lvl1pPr>
            <a:lvl2pPr marL="742950" indent="-285750" eaLnBrk="0" hangingPunct="0">
              <a:defRPr sz="4000">
                <a:solidFill>
                  <a:schemeClr val="tx1"/>
                </a:solidFill>
                <a:latin typeface="Comic Sans MS" pitchFamily="66" charset="0"/>
              </a:defRPr>
            </a:lvl2pPr>
            <a:lvl3pPr marL="1143000" indent="-228600" eaLnBrk="0" hangingPunct="0">
              <a:defRPr sz="4000">
                <a:solidFill>
                  <a:schemeClr val="tx1"/>
                </a:solidFill>
                <a:latin typeface="Comic Sans MS" pitchFamily="66" charset="0"/>
              </a:defRPr>
            </a:lvl3pPr>
            <a:lvl4pPr marL="1600200" indent="-228600" eaLnBrk="0" hangingPunct="0">
              <a:defRPr sz="4000">
                <a:solidFill>
                  <a:schemeClr val="tx1"/>
                </a:solidFill>
                <a:latin typeface="Comic Sans MS" pitchFamily="66" charset="0"/>
              </a:defRPr>
            </a:lvl4pPr>
            <a:lvl5pPr marL="2057400" indent="-228600" eaLnBrk="0" hangingPunct="0">
              <a:defRPr sz="4000">
                <a:solidFill>
                  <a:schemeClr val="tx1"/>
                </a:solidFill>
                <a:latin typeface="Comic Sans MS" pitchFamily="66" charset="0"/>
              </a:defRPr>
            </a:lvl5pPr>
            <a:lvl6pPr marL="2514600" indent="-228600" eaLnBrk="0" fontAlgn="base" hangingPunct="0">
              <a:spcBef>
                <a:spcPct val="0"/>
              </a:spcBef>
              <a:spcAft>
                <a:spcPct val="0"/>
              </a:spcAft>
              <a:defRPr sz="4000">
                <a:solidFill>
                  <a:schemeClr val="tx1"/>
                </a:solidFill>
                <a:latin typeface="Comic Sans MS" pitchFamily="66" charset="0"/>
              </a:defRPr>
            </a:lvl6pPr>
            <a:lvl7pPr marL="2971800" indent="-228600" eaLnBrk="0" fontAlgn="base" hangingPunct="0">
              <a:spcBef>
                <a:spcPct val="0"/>
              </a:spcBef>
              <a:spcAft>
                <a:spcPct val="0"/>
              </a:spcAft>
              <a:defRPr sz="4000">
                <a:solidFill>
                  <a:schemeClr val="tx1"/>
                </a:solidFill>
                <a:latin typeface="Comic Sans MS" pitchFamily="66" charset="0"/>
              </a:defRPr>
            </a:lvl7pPr>
            <a:lvl8pPr marL="3429000" indent="-228600" eaLnBrk="0" fontAlgn="base" hangingPunct="0">
              <a:spcBef>
                <a:spcPct val="0"/>
              </a:spcBef>
              <a:spcAft>
                <a:spcPct val="0"/>
              </a:spcAft>
              <a:defRPr sz="4000">
                <a:solidFill>
                  <a:schemeClr val="tx1"/>
                </a:solidFill>
                <a:latin typeface="Comic Sans MS" pitchFamily="66" charset="0"/>
              </a:defRPr>
            </a:lvl8pPr>
            <a:lvl9pPr marL="3886200" indent="-228600" eaLnBrk="0" fontAlgn="base" hangingPunct="0">
              <a:spcBef>
                <a:spcPct val="0"/>
              </a:spcBef>
              <a:spcAft>
                <a:spcPct val="0"/>
              </a:spcAft>
              <a:defRPr sz="4000">
                <a:solidFill>
                  <a:schemeClr val="tx1"/>
                </a:solidFill>
                <a:latin typeface="Comic Sans MS" pitchFamily="66" charset="0"/>
              </a:defRPr>
            </a:lvl9pPr>
          </a:lstStyle>
          <a:p>
            <a:pPr eaLnBrk="1" hangingPunct="1">
              <a:defRPr/>
            </a:pPr>
            <a:r>
              <a:rPr lang="en-US" altLang="en-US" sz="2800" dirty="0">
                <a:solidFill>
                  <a:schemeClr val="accent4"/>
                </a:solidFill>
              </a:rPr>
              <a:t>The amount of heat that must be absorbed or lost for 1 g of a substance to change its temperature by 1° C = _____________</a:t>
            </a:r>
          </a:p>
          <a:p>
            <a:pPr eaLnBrk="1" hangingPunct="1">
              <a:defRPr/>
            </a:pPr>
            <a:endParaRPr lang="en-US" altLang="en-US" sz="2800" dirty="0">
              <a:solidFill>
                <a:schemeClr val="accent4"/>
              </a:solidFill>
            </a:endParaRPr>
          </a:p>
          <a:p>
            <a:pPr eaLnBrk="1" hangingPunct="1">
              <a:defRPr/>
            </a:pPr>
            <a:r>
              <a:rPr lang="en-US" altLang="en-US" sz="2800" dirty="0">
                <a:solidFill>
                  <a:schemeClr val="accent4"/>
                </a:solidFill>
              </a:rPr>
              <a:t>Compared to other substances water has a very</a:t>
            </a:r>
          </a:p>
          <a:p>
            <a:pPr eaLnBrk="1" hangingPunct="1">
              <a:defRPr/>
            </a:pPr>
            <a:r>
              <a:rPr lang="en-US" altLang="en-US" sz="2800" dirty="0">
                <a:solidFill>
                  <a:schemeClr val="accent4"/>
                </a:solidFill>
              </a:rPr>
              <a:t>________  specific heat due to _________ bonding.</a:t>
            </a:r>
            <a:br>
              <a:rPr lang="en-US" altLang="en-US" sz="2800" dirty="0">
                <a:solidFill>
                  <a:schemeClr val="accent4"/>
                </a:solidFill>
              </a:rPr>
            </a:br>
            <a:r>
              <a:rPr lang="en-US" altLang="en-US" sz="2000" dirty="0">
                <a:solidFill>
                  <a:schemeClr val="accent4"/>
                </a:solidFill>
              </a:rPr>
              <a:t>LOW   HIGH</a:t>
            </a:r>
            <a:endParaRPr lang="en-US" altLang="en-US" sz="2800" dirty="0">
              <a:solidFill>
                <a:schemeClr val="accent4"/>
              </a:solidFill>
            </a:endParaRPr>
          </a:p>
          <a:p>
            <a:pPr eaLnBrk="1" hangingPunct="1">
              <a:defRPr/>
            </a:pPr>
            <a:br>
              <a:rPr lang="en-US" altLang="en-US" sz="2800" dirty="0">
                <a:solidFill>
                  <a:schemeClr val="accent4"/>
                </a:solidFill>
              </a:rPr>
            </a:br>
            <a:r>
              <a:rPr lang="en-US" altLang="en-US" sz="2800" dirty="0">
                <a:solidFill>
                  <a:schemeClr val="accent4"/>
                </a:solidFill>
              </a:rPr>
              <a:t>Give an example of how this impacts life on Earth.</a:t>
            </a:r>
          </a:p>
        </p:txBody>
      </p:sp>
      <p:sp>
        <p:nvSpPr>
          <p:cNvPr id="167940" name="Rectangle 2">
            <a:extLst>
              <a:ext uri="{FF2B5EF4-FFF2-40B4-BE49-F238E27FC236}">
                <a16:creationId xmlns:a16="http://schemas.microsoft.com/office/drawing/2014/main" id="{9EFD4382-4915-40FD-A7C6-E61207996E3E}"/>
              </a:ext>
            </a:extLst>
          </p:cNvPr>
          <p:cNvSpPr>
            <a:spLocks noChangeArrowheads="1"/>
          </p:cNvSpPr>
          <p:nvPr/>
        </p:nvSpPr>
        <p:spPr bwMode="auto">
          <a:xfrm>
            <a:off x="2263775" y="0"/>
            <a:ext cx="685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 from:  http://fusedglass.org/imgs/02_surface_tension.jpg</a:t>
            </a:r>
            <a:br>
              <a:rPr lang="en-US" altLang="en-US" sz="1000" dirty="0">
                <a:solidFill>
                  <a:srgbClr val="CC0099"/>
                </a:solidFill>
                <a:latin typeface="Arial" panose="020B0604020202020204" pitchFamily="34" charset="0"/>
                <a:cs typeface="Arial" panose="020B0604020202020204" pitchFamily="34" charset="0"/>
              </a:rPr>
            </a:br>
            <a:endParaRPr lang="en-US" altLang="en-US" sz="1000" dirty="0">
              <a:solidFill>
                <a:srgbClr val="CC0099"/>
              </a:solidFill>
              <a:latin typeface="Arial" panose="020B0604020202020204" pitchFamily="34" charset="0"/>
              <a:cs typeface="Arial" panose="020B0604020202020204" pitchFamily="34" charset="0"/>
            </a:endParaRPr>
          </a:p>
        </p:txBody>
      </p:sp>
      <p:sp>
        <p:nvSpPr>
          <p:cNvPr id="147461" name="Rectangle 4">
            <a:extLst>
              <a:ext uri="{FF2B5EF4-FFF2-40B4-BE49-F238E27FC236}">
                <a16:creationId xmlns:a16="http://schemas.microsoft.com/office/drawing/2014/main" id="{9FF4B9C3-12D0-4555-8CCE-6D1D14ECD39E}"/>
              </a:ext>
            </a:extLst>
          </p:cNvPr>
          <p:cNvSpPr>
            <a:spLocks noChangeArrowheads="1"/>
          </p:cNvSpPr>
          <p:nvPr/>
        </p:nvSpPr>
        <p:spPr bwMode="auto">
          <a:xfrm>
            <a:off x="381000" y="255111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HIGH</a:t>
            </a:r>
          </a:p>
        </p:txBody>
      </p:sp>
      <p:sp>
        <p:nvSpPr>
          <p:cNvPr id="4" name="Rectangle 3">
            <a:extLst>
              <a:ext uri="{FF2B5EF4-FFF2-40B4-BE49-F238E27FC236}">
                <a16:creationId xmlns:a16="http://schemas.microsoft.com/office/drawing/2014/main" id="{F97F0589-5AC5-49EC-AA85-AE99BD21EACE}"/>
              </a:ext>
            </a:extLst>
          </p:cNvPr>
          <p:cNvSpPr>
            <a:spLocks noChangeArrowheads="1"/>
          </p:cNvSpPr>
          <p:nvPr/>
        </p:nvSpPr>
        <p:spPr bwMode="auto">
          <a:xfrm>
            <a:off x="1295400" y="1277938"/>
            <a:ext cx="3979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solidFill>
                  <a:schemeClr val="accent2"/>
                </a:solidFill>
                <a:latin typeface="Comic Sans MS" panose="030F0702030302020204" pitchFamily="66" charset="0"/>
              </a:rPr>
              <a:t>Specific heat</a:t>
            </a:r>
          </a:p>
        </p:txBody>
      </p:sp>
      <p:sp>
        <p:nvSpPr>
          <p:cNvPr id="147463" name="Rectangle 5">
            <a:extLst>
              <a:ext uri="{FF2B5EF4-FFF2-40B4-BE49-F238E27FC236}">
                <a16:creationId xmlns:a16="http://schemas.microsoft.com/office/drawing/2014/main" id="{706B4224-A868-42A6-A662-4FD6BD234EE9}"/>
              </a:ext>
            </a:extLst>
          </p:cNvPr>
          <p:cNvSpPr>
            <a:spLocks noChangeArrowheads="1"/>
          </p:cNvSpPr>
          <p:nvPr/>
        </p:nvSpPr>
        <p:spPr bwMode="auto">
          <a:xfrm>
            <a:off x="5562600" y="2551113"/>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HYDROGEN</a:t>
            </a:r>
          </a:p>
        </p:txBody>
      </p:sp>
      <p:sp>
        <p:nvSpPr>
          <p:cNvPr id="147464" name="Rectangle 6">
            <a:extLst>
              <a:ext uri="{FF2B5EF4-FFF2-40B4-BE49-F238E27FC236}">
                <a16:creationId xmlns:a16="http://schemas.microsoft.com/office/drawing/2014/main" id="{44EA8CBA-54C5-4BC9-8232-AF132D3205CA}"/>
              </a:ext>
            </a:extLst>
          </p:cNvPr>
          <p:cNvSpPr>
            <a:spLocks noChangeArrowheads="1"/>
          </p:cNvSpPr>
          <p:nvPr/>
        </p:nvSpPr>
        <p:spPr bwMode="auto">
          <a:xfrm>
            <a:off x="228600" y="4260850"/>
            <a:ext cx="8915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2"/>
                </a:solidFill>
                <a:latin typeface="Comic Sans MS" panose="030F0702030302020204" pitchFamily="66" charset="0"/>
              </a:rPr>
              <a:t>Moderates climate: Large bodies of water absorb and store heat from sun in day/summer and return it to environment at night/winter.</a:t>
            </a:r>
          </a:p>
          <a:p>
            <a:pPr eaLnBrk="1" hangingPunct="1">
              <a:spcBef>
                <a:spcPct val="0"/>
              </a:spcBef>
              <a:buFontTx/>
              <a:buNone/>
            </a:pPr>
            <a:r>
              <a:rPr lang="en-US" altLang="en-US" sz="2000" dirty="0">
                <a:solidFill>
                  <a:schemeClr val="accent2"/>
                </a:solidFill>
                <a:latin typeface="Comic Sans MS" panose="030F0702030302020204" pitchFamily="66" charset="0"/>
              </a:rPr>
              <a:t>Keeps temps on land/water within range that supports life.</a:t>
            </a:r>
          </a:p>
          <a:p>
            <a:pPr eaLnBrk="1" hangingPunct="1">
              <a:spcBef>
                <a:spcPct val="0"/>
              </a:spcBef>
              <a:buFontTx/>
              <a:buNone/>
            </a:pPr>
            <a:endParaRPr lang="en-US" altLang="en-US" sz="2000" dirty="0">
              <a:solidFill>
                <a:schemeClr val="accent2"/>
              </a:solidFill>
              <a:latin typeface="Comic Sans MS" panose="030F0702030302020204" pitchFamily="66" charset="0"/>
            </a:endParaRPr>
          </a:p>
          <a:p>
            <a:pPr eaLnBrk="1" hangingPunct="1">
              <a:spcBef>
                <a:spcPct val="0"/>
              </a:spcBef>
              <a:buFontTx/>
              <a:buNone/>
            </a:pPr>
            <a:r>
              <a:rPr lang="en-US" altLang="en-US" sz="2000" dirty="0">
                <a:solidFill>
                  <a:schemeClr val="accent2"/>
                </a:solidFill>
                <a:latin typeface="Comic Sans MS" panose="030F0702030302020204" pitchFamily="66" charset="0"/>
              </a:rPr>
              <a:t>Bodies of living things mainly water; resist changes in body temp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7461"/>
                                        </p:tgtEl>
                                        <p:attrNameLst>
                                          <p:attrName>style.visibility</p:attrName>
                                        </p:attrNameLst>
                                      </p:cBhvr>
                                      <p:to>
                                        <p:strVal val="visible"/>
                                      </p:to>
                                    </p:set>
                                    <p:animEffect transition="in" filter="wipe(down)">
                                      <p:cBhvr>
                                        <p:cTn id="12" dur="500"/>
                                        <p:tgtEl>
                                          <p:spTgt spid="1474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7463"/>
                                        </p:tgtEl>
                                        <p:attrNameLst>
                                          <p:attrName>style.visibility</p:attrName>
                                        </p:attrNameLst>
                                      </p:cBhvr>
                                      <p:to>
                                        <p:strVal val="visible"/>
                                      </p:to>
                                    </p:set>
                                    <p:animEffect transition="in" filter="barn(inVertical)">
                                      <p:cBhvr>
                                        <p:cTn id="17" dur="500"/>
                                        <p:tgtEl>
                                          <p:spTgt spid="1474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7464"/>
                                        </p:tgtEl>
                                        <p:attrNameLst>
                                          <p:attrName>style.visibility</p:attrName>
                                        </p:attrNameLst>
                                      </p:cBhvr>
                                      <p:to>
                                        <p:strVal val="visible"/>
                                      </p:to>
                                    </p:set>
                                    <p:animEffect transition="in" filter="barn(inVertical)">
                                      <p:cBhvr>
                                        <p:cTn id="22" dur="500"/>
                                        <p:tgtEl>
                                          <p:spTgt spid="147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p:bldP spid="4" grpId="0"/>
      <p:bldP spid="147463" grpId="0"/>
      <p:bldP spid="147464" grpId="0"/>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4387" name="TextBox 2">
            <a:extLst>
              <a:ext uri="{FF2B5EF4-FFF2-40B4-BE49-F238E27FC236}">
                <a16:creationId xmlns:a16="http://schemas.microsoft.com/office/drawing/2014/main" id="{E712009E-B094-446F-8CAF-2E95F141AE4D}"/>
              </a:ext>
            </a:extLst>
          </p:cNvPr>
          <p:cNvSpPr txBox="1">
            <a:spLocks noChangeArrowheads="1"/>
          </p:cNvSpPr>
          <p:nvPr/>
        </p:nvSpPr>
        <p:spPr bwMode="auto">
          <a:xfrm>
            <a:off x="14288" y="469900"/>
            <a:ext cx="9177337" cy="4555093"/>
          </a:xfrm>
          <a:prstGeom prst="rect">
            <a:avLst/>
          </a:prstGeom>
          <a:noFill/>
          <a:ln>
            <a:noFill/>
          </a:ln>
        </p:spPr>
        <p:txBody>
          <a:bodyPr>
            <a:spAutoFit/>
          </a:bodyPr>
          <a:lstStyle>
            <a:lvl1pPr eaLnBrk="0" hangingPunct="0">
              <a:defRPr sz="4000">
                <a:solidFill>
                  <a:schemeClr val="tx1"/>
                </a:solidFill>
                <a:latin typeface="Comic Sans MS" pitchFamily="66" charset="0"/>
              </a:defRPr>
            </a:lvl1pPr>
            <a:lvl2pPr marL="742950" indent="-285750" eaLnBrk="0" hangingPunct="0">
              <a:defRPr sz="4000">
                <a:solidFill>
                  <a:schemeClr val="tx1"/>
                </a:solidFill>
                <a:latin typeface="Comic Sans MS" pitchFamily="66" charset="0"/>
              </a:defRPr>
            </a:lvl2pPr>
            <a:lvl3pPr marL="1143000" indent="-228600" eaLnBrk="0" hangingPunct="0">
              <a:defRPr sz="4000">
                <a:solidFill>
                  <a:schemeClr val="tx1"/>
                </a:solidFill>
                <a:latin typeface="Comic Sans MS" pitchFamily="66" charset="0"/>
              </a:defRPr>
            </a:lvl3pPr>
            <a:lvl4pPr marL="1600200" indent="-228600" eaLnBrk="0" hangingPunct="0">
              <a:defRPr sz="4000">
                <a:solidFill>
                  <a:schemeClr val="tx1"/>
                </a:solidFill>
                <a:latin typeface="Comic Sans MS" pitchFamily="66" charset="0"/>
              </a:defRPr>
            </a:lvl4pPr>
            <a:lvl5pPr marL="2057400" indent="-228600" eaLnBrk="0" hangingPunct="0">
              <a:defRPr sz="4000">
                <a:solidFill>
                  <a:schemeClr val="tx1"/>
                </a:solidFill>
                <a:latin typeface="Comic Sans MS" pitchFamily="66" charset="0"/>
              </a:defRPr>
            </a:lvl5pPr>
            <a:lvl6pPr marL="2514600" indent="-228600" eaLnBrk="0" fontAlgn="base" hangingPunct="0">
              <a:spcBef>
                <a:spcPct val="0"/>
              </a:spcBef>
              <a:spcAft>
                <a:spcPct val="0"/>
              </a:spcAft>
              <a:defRPr sz="4000">
                <a:solidFill>
                  <a:schemeClr val="tx1"/>
                </a:solidFill>
                <a:latin typeface="Comic Sans MS" pitchFamily="66" charset="0"/>
              </a:defRPr>
            </a:lvl6pPr>
            <a:lvl7pPr marL="2971800" indent="-228600" eaLnBrk="0" fontAlgn="base" hangingPunct="0">
              <a:spcBef>
                <a:spcPct val="0"/>
              </a:spcBef>
              <a:spcAft>
                <a:spcPct val="0"/>
              </a:spcAft>
              <a:defRPr sz="4000">
                <a:solidFill>
                  <a:schemeClr val="tx1"/>
                </a:solidFill>
                <a:latin typeface="Comic Sans MS" pitchFamily="66" charset="0"/>
              </a:defRPr>
            </a:lvl7pPr>
            <a:lvl8pPr marL="3429000" indent="-228600" eaLnBrk="0" fontAlgn="base" hangingPunct="0">
              <a:spcBef>
                <a:spcPct val="0"/>
              </a:spcBef>
              <a:spcAft>
                <a:spcPct val="0"/>
              </a:spcAft>
              <a:defRPr sz="4000">
                <a:solidFill>
                  <a:schemeClr val="tx1"/>
                </a:solidFill>
                <a:latin typeface="Comic Sans MS" pitchFamily="66" charset="0"/>
              </a:defRPr>
            </a:lvl8pPr>
            <a:lvl9pPr marL="3886200" indent="-228600" eaLnBrk="0" fontAlgn="base" hangingPunct="0">
              <a:spcBef>
                <a:spcPct val="0"/>
              </a:spcBef>
              <a:spcAft>
                <a:spcPct val="0"/>
              </a:spcAft>
              <a:defRPr sz="4000">
                <a:solidFill>
                  <a:schemeClr val="tx1"/>
                </a:solidFill>
                <a:latin typeface="Comic Sans MS" pitchFamily="66" charset="0"/>
              </a:defRPr>
            </a:lvl9pPr>
          </a:lstStyle>
          <a:p>
            <a:pPr eaLnBrk="1" hangingPunct="1">
              <a:defRPr/>
            </a:pPr>
            <a:r>
              <a:rPr lang="en-US" altLang="en-US" sz="2800" dirty="0">
                <a:solidFill>
                  <a:schemeClr val="accent4"/>
                </a:solidFill>
              </a:rPr>
              <a:t>Water molecules must ___________________ the </a:t>
            </a:r>
            <a:br>
              <a:rPr lang="en-US" altLang="en-US" sz="2800" dirty="0">
                <a:solidFill>
                  <a:schemeClr val="accent4"/>
                </a:solidFill>
              </a:rPr>
            </a:br>
            <a:r>
              <a:rPr lang="en-US" altLang="en-US" sz="1800" dirty="0">
                <a:solidFill>
                  <a:schemeClr val="accent4"/>
                </a:solidFill>
              </a:rPr>
              <a:t>                                                      absorb energy from     release energy to</a:t>
            </a:r>
            <a:br>
              <a:rPr lang="en-US" altLang="en-US" sz="1800" dirty="0">
                <a:solidFill>
                  <a:schemeClr val="accent4"/>
                </a:solidFill>
              </a:rPr>
            </a:br>
            <a:r>
              <a:rPr lang="en-US" altLang="en-US" sz="2800" dirty="0">
                <a:solidFill>
                  <a:schemeClr val="accent4"/>
                </a:solidFill>
              </a:rPr>
              <a:t>environment in order to change phase from liquid to </a:t>
            </a:r>
            <a:br>
              <a:rPr lang="en-US" altLang="en-US" sz="2800" dirty="0">
                <a:solidFill>
                  <a:schemeClr val="accent4"/>
                </a:solidFill>
              </a:rPr>
            </a:br>
            <a:r>
              <a:rPr lang="en-US" altLang="en-US" sz="2800" dirty="0">
                <a:solidFill>
                  <a:schemeClr val="accent4"/>
                </a:solidFill>
              </a:rPr>
              <a:t>gas during evaporative cooling</a:t>
            </a:r>
            <a:endParaRPr lang="en-US" altLang="en-US" sz="2400" dirty="0">
              <a:solidFill>
                <a:schemeClr val="accent4"/>
              </a:solidFill>
            </a:endParaRPr>
          </a:p>
          <a:p>
            <a:pPr eaLnBrk="1" hangingPunct="1">
              <a:defRPr/>
            </a:pPr>
            <a:endParaRPr lang="en-US" altLang="en-US" sz="2400" dirty="0">
              <a:solidFill>
                <a:schemeClr val="accent4"/>
              </a:solidFill>
            </a:endParaRPr>
          </a:p>
          <a:p>
            <a:pPr eaLnBrk="1" hangingPunct="1">
              <a:defRPr/>
            </a:pPr>
            <a:endParaRPr lang="en-US" altLang="en-US" sz="2400" dirty="0">
              <a:solidFill>
                <a:schemeClr val="accent4"/>
              </a:solidFill>
            </a:endParaRPr>
          </a:p>
          <a:p>
            <a:pPr eaLnBrk="1" hangingPunct="1">
              <a:defRPr/>
            </a:pPr>
            <a:endParaRPr lang="en-US" altLang="en-US" sz="2800" dirty="0">
              <a:solidFill>
                <a:schemeClr val="accent4"/>
              </a:solidFill>
            </a:endParaRPr>
          </a:p>
          <a:p>
            <a:pPr eaLnBrk="1" hangingPunct="1">
              <a:defRPr/>
            </a:pPr>
            <a:endParaRPr lang="en-US" altLang="en-US" sz="2800" dirty="0">
              <a:solidFill>
                <a:schemeClr val="accent4"/>
              </a:solidFill>
            </a:endParaRPr>
          </a:p>
          <a:p>
            <a:pPr eaLnBrk="1" hangingPunct="1">
              <a:defRPr/>
            </a:pPr>
            <a:r>
              <a:rPr lang="en-US" altLang="en-US" sz="2800" dirty="0">
                <a:solidFill>
                  <a:schemeClr val="accent4"/>
                </a:solidFill>
              </a:rPr>
              <a:t>The evaporation of water (transpiration) from the surface of leaves helps keep the tissues ________</a:t>
            </a:r>
          </a:p>
          <a:p>
            <a:pPr eaLnBrk="1" hangingPunct="1">
              <a:defRPr/>
            </a:pPr>
            <a:r>
              <a:rPr lang="en-US" altLang="en-US" sz="2800" dirty="0">
                <a:solidFill>
                  <a:schemeClr val="accent4"/>
                </a:solidFill>
              </a:rPr>
              <a:t>                                                             </a:t>
            </a:r>
            <a:r>
              <a:rPr lang="en-US" altLang="en-US" sz="2400" dirty="0">
                <a:solidFill>
                  <a:schemeClr val="accent4"/>
                </a:solidFill>
              </a:rPr>
              <a:t>warmer   cooler</a:t>
            </a:r>
          </a:p>
        </p:txBody>
      </p:sp>
      <p:sp>
        <p:nvSpPr>
          <p:cNvPr id="2" name="Rectangle 1">
            <a:extLst>
              <a:ext uri="{FF2B5EF4-FFF2-40B4-BE49-F238E27FC236}">
                <a16:creationId xmlns:a16="http://schemas.microsoft.com/office/drawing/2014/main" id="{9F08F33B-9644-467A-BB15-25468F0BB56A}"/>
              </a:ext>
            </a:extLst>
          </p:cNvPr>
          <p:cNvSpPr/>
          <p:nvPr/>
        </p:nvSpPr>
        <p:spPr>
          <a:xfrm>
            <a:off x="0" y="6257151"/>
            <a:ext cx="9144000" cy="553998"/>
          </a:xfrm>
          <a:prstGeom prst="rect">
            <a:avLst/>
          </a:prstGeom>
        </p:spPr>
        <p:txBody>
          <a:bodyPr>
            <a:spAutoFit/>
          </a:bodyPr>
          <a:lstStyle/>
          <a:p>
            <a:pPr eaLnBrk="1" hangingPunct="1">
              <a:defRPr/>
            </a:pPr>
            <a:r>
              <a:rPr lang="en-US" altLang="en-US" sz="1000" b="1" dirty="0">
                <a:latin typeface="Calibri" pitchFamily="34" charset="0"/>
                <a:cs typeface="Arial" charset="0"/>
              </a:rPr>
              <a:t>ESSENTIAL KNOWLEDGE </a:t>
            </a:r>
          </a:p>
          <a:p>
            <a:pPr eaLnBrk="1" hangingPunct="1">
              <a:defRPr/>
            </a:pPr>
            <a:r>
              <a:rPr lang="en-US" altLang="en-US" sz="1000" b="1" dirty="0">
                <a:latin typeface="+mn-lt"/>
                <a:cs typeface="Arial" charset="0"/>
              </a:rPr>
              <a:t>SYI A. </a:t>
            </a:r>
            <a:r>
              <a:rPr lang="en-US" sz="1000" dirty="0">
                <a:latin typeface="+mn-lt"/>
              </a:rPr>
              <a:t>Explain how the properties of water that result from its polarity and hydrogen bonding affect its biological function</a:t>
            </a:r>
            <a:br>
              <a:rPr lang="en-US" sz="1000" dirty="0">
                <a:latin typeface="+mn-lt"/>
              </a:rPr>
            </a:br>
            <a:r>
              <a:rPr lang="en-US" sz="1000" dirty="0">
                <a:latin typeface="+mn-lt"/>
              </a:rPr>
              <a:t>1.A. 2 Living systems depend on properties of water that result from its polarity and hydrogen bonding.</a:t>
            </a:r>
          </a:p>
        </p:txBody>
      </p:sp>
      <p:sp>
        <p:nvSpPr>
          <p:cNvPr id="168964" name="Rectangle 2">
            <a:extLst>
              <a:ext uri="{FF2B5EF4-FFF2-40B4-BE49-F238E27FC236}">
                <a16:creationId xmlns:a16="http://schemas.microsoft.com/office/drawing/2014/main" id="{DF619A89-1BDE-4934-9977-EA2F8A15BBED}"/>
              </a:ext>
            </a:extLst>
          </p:cNvPr>
          <p:cNvSpPr>
            <a:spLocks noChangeArrowheads="1"/>
          </p:cNvSpPr>
          <p:nvPr/>
        </p:nvSpPr>
        <p:spPr bwMode="auto">
          <a:xfrm>
            <a:off x="80963" y="0"/>
            <a:ext cx="9040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 from:  http://image.shutterstock.com/z/stock-vector-sweating-cartoon-man-dying-of-heat-and-using-a-mini-fan-120823501.jpg</a:t>
            </a:r>
          </a:p>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http://citadel.sjfc.edu/students/kmd06085/e-port/msti260/transpiration.gif</a:t>
            </a:r>
          </a:p>
        </p:txBody>
      </p:sp>
      <p:sp>
        <p:nvSpPr>
          <p:cNvPr id="148485" name="Rectangle 4">
            <a:extLst>
              <a:ext uri="{FF2B5EF4-FFF2-40B4-BE49-F238E27FC236}">
                <a16:creationId xmlns:a16="http://schemas.microsoft.com/office/drawing/2014/main" id="{1AF32DE1-E1E2-4C0D-B94D-676E3283A7FA}"/>
              </a:ext>
            </a:extLst>
          </p:cNvPr>
          <p:cNvSpPr>
            <a:spLocks noChangeArrowheads="1"/>
          </p:cNvSpPr>
          <p:nvPr/>
        </p:nvSpPr>
        <p:spPr bwMode="auto">
          <a:xfrm>
            <a:off x="160514" y="377012"/>
            <a:ext cx="9042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chemeClr val="accent2"/>
                </a:solidFill>
                <a:latin typeface="Comic Sans MS" panose="030F0702030302020204" pitchFamily="66" charset="0"/>
              </a:rPr>
              <a:t>                                          </a:t>
            </a:r>
            <a:endParaRPr lang="en-US" altLang="en-US" dirty="0">
              <a:solidFill>
                <a:schemeClr val="accent2"/>
              </a:solidFill>
              <a:latin typeface="Comic Sans MS" panose="030F0702030302020204" pitchFamily="66" charset="0"/>
            </a:endParaRPr>
          </a:p>
          <a:p>
            <a:pPr eaLnBrk="1" hangingPunct="1">
              <a:spcBef>
                <a:spcPct val="0"/>
              </a:spcBef>
              <a:buFontTx/>
              <a:buNone/>
            </a:pPr>
            <a:r>
              <a:rPr lang="en-US" altLang="en-US" dirty="0">
                <a:solidFill>
                  <a:schemeClr val="accent2"/>
                </a:solidFill>
                <a:latin typeface="Comic Sans MS" panose="030F0702030302020204" pitchFamily="66" charset="0"/>
              </a:rPr>
              <a:t>                     </a:t>
            </a:r>
          </a:p>
          <a:p>
            <a:pPr eaLnBrk="1" hangingPunct="1">
              <a:spcBef>
                <a:spcPct val="0"/>
              </a:spcBef>
              <a:buFontTx/>
              <a:buNone/>
            </a:pPr>
            <a:endParaRPr lang="en-US" altLang="en-US" sz="2400" dirty="0">
              <a:solidFill>
                <a:schemeClr val="accent2"/>
              </a:solidFill>
              <a:latin typeface="Comic Sans MS" panose="030F0702030302020204" pitchFamily="66" charset="0"/>
            </a:endParaRPr>
          </a:p>
          <a:p>
            <a:pPr eaLnBrk="1" hangingPunct="1">
              <a:spcBef>
                <a:spcPct val="0"/>
              </a:spcBef>
              <a:buFontTx/>
              <a:buNone/>
            </a:pPr>
            <a:endParaRPr lang="en-US" altLang="en-US" sz="2400" dirty="0">
              <a:solidFill>
                <a:schemeClr val="accent2"/>
              </a:solidFill>
              <a:latin typeface="Comic Sans MS" panose="030F0702030302020204" pitchFamily="66" charset="0"/>
            </a:endParaRPr>
          </a:p>
        </p:txBody>
      </p:sp>
      <p:sp>
        <p:nvSpPr>
          <p:cNvPr id="148486" name="Rectangle 3">
            <a:extLst>
              <a:ext uri="{FF2B5EF4-FFF2-40B4-BE49-F238E27FC236}">
                <a16:creationId xmlns:a16="http://schemas.microsoft.com/office/drawing/2014/main" id="{7DDBA354-BA59-4DA5-956C-DAED80F9B60E}"/>
              </a:ext>
            </a:extLst>
          </p:cNvPr>
          <p:cNvSpPr>
            <a:spLocks noChangeArrowheads="1"/>
          </p:cNvSpPr>
          <p:nvPr/>
        </p:nvSpPr>
        <p:spPr bwMode="auto">
          <a:xfrm>
            <a:off x="6873875" y="3995738"/>
            <a:ext cx="167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chemeClr val="accent2"/>
                </a:solidFill>
                <a:latin typeface="Comic Sans MS" panose="030F0702030302020204" pitchFamily="66" charset="0"/>
              </a:rPr>
              <a:t>cooler</a:t>
            </a:r>
          </a:p>
        </p:txBody>
      </p:sp>
      <p:pic>
        <p:nvPicPr>
          <p:cNvPr id="168967" name="Picture 5">
            <a:extLst>
              <a:ext uri="{FF2B5EF4-FFF2-40B4-BE49-F238E27FC236}">
                <a16:creationId xmlns:a16="http://schemas.microsoft.com/office/drawing/2014/main" id="{198D6661-9EC1-4EB5-BFB9-5268DC7F10AB}"/>
              </a:ext>
            </a:extLst>
          </p:cNvPr>
          <p:cNvPicPr>
            <a:picLocks noChangeAspect="1"/>
          </p:cNvPicPr>
          <p:nvPr/>
        </p:nvPicPr>
        <p:blipFill>
          <a:blip r:embed="rId2">
            <a:extLst>
              <a:ext uri="{28A0092B-C50C-407E-A947-70E740481C1C}">
                <a14:useLocalDpi xmlns:a14="http://schemas.microsoft.com/office/drawing/2010/main" val="0"/>
              </a:ext>
            </a:extLst>
          </a:blip>
          <a:srcRect b="6667"/>
          <a:stretch>
            <a:fillRect/>
          </a:stretch>
        </p:blipFill>
        <p:spPr bwMode="auto">
          <a:xfrm>
            <a:off x="6400800" y="1724025"/>
            <a:ext cx="1579563"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8" name="Picture 6">
            <a:extLst>
              <a:ext uri="{FF2B5EF4-FFF2-40B4-BE49-F238E27FC236}">
                <a16:creationId xmlns:a16="http://schemas.microsoft.com/office/drawing/2014/main" id="{545D8E0C-475E-4D07-A634-4479BF8D34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63" y="4579938"/>
            <a:ext cx="22193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A152ABE-D59B-4476-B5A3-CDD9AD9E1739}"/>
              </a:ext>
            </a:extLst>
          </p:cNvPr>
          <p:cNvSpPr/>
          <p:nvPr/>
        </p:nvSpPr>
        <p:spPr>
          <a:xfrm>
            <a:off x="3978275" y="373244"/>
            <a:ext cx="4572000" cy="523220"/>
          </a:xfrm>
          <a:prstGeom prst="rect">
            <a:avLst/>
          </a:prstGeom>
        </p:spPr>
        <p:txBody>
          <a:bodyPr>
            <a:spAutoFit/>
          </a:bodyPr>
          <a:lstStyle/>
          <a:p>
            <a:r>
              <a:rPr lang="en-US" altLang="en-US" sz="2800" dirty="0">
                <a:solidFill>
                  <a:schemeClr val="accent2"/>
                </a:solidFill>
              </a:rPr>
              <a:t>absorb energy from</a:t>
            </a:r>
            <a:endParaRPr lang="en-US" sz="2800" dirty="0"/>
          </a:p>
        </p:txBody>
      </p:sp>
      <p:sp>
        <p:nvSpPr>
          <p:cNvPr id="4" name="Rectangle 3">
            <a:extLst>
              <a:ext uri="{FF2B5EF4-FFF2-40B4-BE49-F238E27FC236}">
                <a16:creationId xmlns:a16="http://schemas.microsoft.com/office/drawing/2014/main" id="{A1B3A2A4-479B-47A0-B644-832EBF272AC8}"/>
              </a:ext>
            </a:extLst>
          </p:cNvPr>
          <p:cNvSpPr/>
          <p:nvPr/>
        </p:nvSpPr>
        <p:spPr>
          <a:xfrm>
            <a:off x="381000" y="2183781"/>
            <a:ext cx="9612313" cy="1200329"/>
          </a:xfrm>
          <a:prstGeom prst="rect">
            <a:avLst/>
          </a:prstGeom>
        </p:spPr>
        <p:txBody>
          <a:bodyPr wrap="square">
            <a:spAutoFit/>
          </a:bodyPr>
          <a:lstStyle/>
          <a:p>
            <a:pPr eaLnBrk="1" hangingPunct="1">
              <a:defRPr/>
            </a:pPr>
            <a:r>
              <a:rPr lang="en-US" altLang="en-US" sz="2400" dirty="0">
                <a:solidFill>
                  <a:schemeClr val="accent2"/>
                </a:solidFill>
              </a:rPr>
              <a:t>Body heat provides this energy. </a:t>
            </a:r>
            <a:br>
              <a:rPr lang="en-US" altLang="en-US" sz="2400" dirty="0">
                <a:solidFill>
                  <a:schemeClr val="accent2"/>
                </a:solidFill>
              </a:rPr>
            </a:br>
            <a:r>
              <a:rPr lang="en-US" altLang="en-US" sz="2400" dirty="0">
                <a:solidFill>
                  <a:schemeClr val="accent2"/>
                </a:solidFill>
              </a:rPr>
              <a:t>(It’s the reason why sweating when</a:t>
            </a:r>
            <a:br>
              <a:rPr lang="en-US" altLang="en-US" sz="2400" dirty="0">
                <a:solidFill>
                  <a:schemeClr val="accent2"/>
                </a:solidFill>
              </a:rPr>
            </a:br>
            <a:r>
              <a:rPr lang="en-US" altLang="en-US" sz="2400" dirty="0">
                <a:solidFill>
                  <a:schemeClr val="accent2"/>
                </a:solidFill>
              </a:rPr>
              <a:t>it’s hot cools you off)</a:t>
            </a:r>
            <a:endParaRPr lang="en-US" altLang="en-US" sz="2400" dirty="0">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8486"/>
                                        </p:tgtEl>
                                        <p:attrNameLst>
                                          <p:attrName>style.visibility</p:attrName>
                                        </p:attrNameLst>
                                      </p:cBhvr>
                                      <p:to>
                                        <p:strVal val="visible"/>
                                      </p:to>
                                    </p:set>
                                    <p:animEffect transition="in" filter="wipe(left)">
                                      <p:cBhvr>
                                        <p:cTn id="17" dur="500"/>
                                        <p:tgtEl>
                                          <p:spTgt spid="148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6" grpId="0"/>
      <p:bldP spid="3" grpId="0"/>
      <p:bldP spid="4"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4387" name="TextBox 2">
            <a:extLst>
              <a:ext uri="{FF2B5EF4-FFF2-40B4-BE49-F238E27FC236}">
                <a16:creationId xmlns:a16="http://schemas.microsoft.com/office/drawing/2014/main" id="{B69A861B-1570-421C-B8CE-EBC969551ED9}"/>
              </a:ext>
            </a:extLst>
          </p:cNvPr>
          <p:cNvSpPr txBox="1">
            <a:spLocks noChangeArrowheads="1"/>
          </p:cNvSpPr>
          <p:nvPr/>
        </p:nvSpPr>
        <p:spPr bwMode="auto">
          <a:xfrm>
            <a:off x="47625" y="415925"/>
            <a:ext cx="9102725" cy="1816100"/>
          </a:xfrm>
          <a:prstGeom prst="rect">
            <a:avLst/>
          </a:prstGeom>
          <a:noFill/>
          <a:ln>
            <a:noFill/>
          </a:ln>
        </p:spPr>
        <p:txBody>
          <a:bodyPr>
            <a:spAutoFit/>
          </a:bodyPr>
          <a:lstStyle>
            <a:lvl1pPr eaLnBrk="0" hangingPunct="0">
              <a:defRPr sz="4000">
                <a:solidFill>
                  <a:schemeClr val="tx1"/>
                </a:solidFill>
                <a:latin typeface="Comic Sans MS" pitchFamily="66" charset="0"/>
              </a:defRPr>
            </a:lvl1pPr>
            <a:lvl2pPr marL="742950" indent="-285750" eaLnBrk="0" hangingPunct="0">
              <a:defRPr sz="4000">
                <a:solidFill>
                  <a:schemeClr val="tx1"/>
                </a:solidFill>
                <a:latin typeface="Comic Sans MS" pitchFamily="66" charset="0"/>
              </a:defRPr>
            </a:lvl2pPr>
            <a:lvl3pPr marL="1143000" indent="-228600" eaLnBrk="0" hangingPunct="0">
              <a:defRPr sz="4000">
                <a:solidFill>
                  <a:schemeClr val="tx1"/>
                </a:solidFill>
                <a:latin typeface="Comic Sans MS" pitchFamily="66" charset="0"/>
              </a:defRPr>
            </a:lvl3pPr>
            <a:lvl4pPr marL="1600200" indent="-228600" eaLnBrk="0" hangingPunct="0">
              <a:defRPr sz="4000">
                <a:solidFill>
                  <a:schemeClr val="tx1"/>
                </a:solidFill>
                <a:latin typeface="Comic Sans MS" pitchFamily="66" charset="0"/>
              </a:defRPr>
            </a:lvl4pPr>
            <a:lvl5pPr marL="2057400" indent="-228600" eaLnBrk="0" hangingPunct="0">
              <a:defRPr sz="4000">
                <a:solidFill>
                  <a:schemeClr val="tx1"/>
                </a:solidFill>
                <a:latin typeface="Comic Sans MS" pitchFamily="66" charset="0"/>
              </a:defRPr>
            </a:lvl5pPr>
            <a:lvl6pPr marL="2514600" indent="-228600" eaLnBrk="0" fontAlgn="base" hangingPunct="0">
              <a:spcBef>
                <a:spcPct val="0"/>
              </a:spcBef>
              <a:spcAft>
                <a:spcPct val="0"/>
              </a:spcAft>
              <a:defRPr sz="4000">
                <a:solidFill>
                  <a:schemeClr val="tx1"/>
                </a:solidFill>
                <a:latin typeface="Comic Sans MS" pitchFamily="66" charset="0"/>
              </a:defRPr>
            </a:lvl6pPr>
            <a:lvl7pPr marL="2971800" indent="-228600" eaLnBrk="0" fontAlgn="base" hangingPunct="0">
              <a:spcBef>
                <a:spcPct val="0"/>
              </a:spcBef>
              <a:spcAft>
                <a:spcPct val="0"/>
              </a:spcAft>
              <a:defRPr sz="4000">
                <a:solidFill>
                  <a:schemeClr val="tx1"/>
                </a:solidFill>
                <a:latin typeface="Comic Sans MS" pitchFamily="66" charset="0"/>
              </a:defRPr>
            </a:lvl7pPr>
            <a:lvl8pPr marL="3429000" indent="-228600" eaLnBrk="0" fontAlgn="base" hangingPunct="0">
              <a:spcBef>
                <a:spcPct val="0"/>
              </a:spcBef>
              <a:spcAft>
                <a:spcPct val="0"/>
              </a:spcAft>
              <a:defRPr sz="4000">
                <a:solidFill>
                  <a:schemeClr val="tx1"/>
                </a:solidFill>
                <a:latin typeface="Comic Sans MS" pitchFamily="66" charset="0"/>
              </a:defRPr>
            </a:lvl8pPr>
            <a:lvl9pPr marL="3886200" indent="-228600" eaLnBrk="0" fontAlgn="base" hangingPunct="0">
              <a:spcBef>
                <a:spcPct val="0"/>
              </a:spcBef>
              <a:spcAft>
                <a:spcPct val="0"/>
              </a:spcAft>
              <a:defRPr sz="4000">
                <a:solidFill>
                  <a:schemeClr val="tx1"/>
                </a:solidFill>
                <a:latin typeface="Comic Sans MS" pitchFamily="66" charset="0"/>
              </a:defRPr>
            </a:lvl9pPr>
          </a:lstStyle>
          <a:p>
            <a:pPr eaLnBrk="1" hangingPunct="1">
              <a:defRPr/>
            </a:pPr>
            <a:r>
              <a:rPr lang="en-US" altLang="en-US" sz="2800" dirty="0">
                <a:solidFill>
                  <a:schemeClr val="accent4"/>
                </a:solidFill>
              </a:rPr>
              <a:t>In the graph shown, the line between points D-E                 </a:t>
            </a:r>
            <a:br>
              <a:rPr lang="en-US" altLang="en-US" sz="2800" dirty="0">
                <a:solidFill>
                  <a:schemeClr val="accent4"/>
                </a:solidFill>
              </a:rPr>
            </a:br>
            <a:r>
              <a:rPr lang="en-US" altLang="en-US" sz="2800" dirty="0">
                <a:solidFill>
                  <a:schemeClr val="accent4"/>
                </a:solidFill>
              </a:rPr>
              <a:t>doesn’t increase even though energy is added because water has a _____ heat of vaporization</a:t>
            </a:r>
            <a:br>
              <a:rPr lang="en-US" altLang="en-US" sz="2800" dirty="0">
                <a:solidFill>
                  <a:schemeClr val="accent4"/>
                </a:solidFill>
              </a:rPr>
            </a:br>
            <a:r>
              <a:rPr lang="en-US" altLang="en-US" sz="2800" dirty="0">
                <a:solidFill>
                  <a:schemeClr val="accent4"/>
                </a:solidFill>
              </a:rPr>
              <a:t>                                </a:t>
            </a:r>
            <a:r>
              <a:rPr lang="en-US" altLang="en-US" sz="2400" dirty="0">
                <a:solidFill>
                  <a:schemeClr val="accent4"/>
                </a:solidFill>
              </a:rPr>
              <a:t>low   high                </a:t>
            </a:r>
            <a:endParaRPr lang="en-US" altLang="en-US" sz="2800" dirty="0">
              <a:solidFill>
                <a:schemeClr val="accent4"/>
              </a:solidFill>
            </a:endParaRPr>
          </a:p>
        </p:txBody>
      </p:sp>
      <p:sp>
        <p:nvSpPr>
          <p:cNvPr id="169987" name="Rectangle 2">
            <a:extLst>
              <a:ext uri="{FF2B5EF4-FFF2-40B4-BE49-F238E27FC236}">
                <a16:creationId xmlns:a16="http://schemas.microsoft.com/office/drawing/2014/main" id="{15645F66-C7BE-4B41-BCC8-A0C86E474166}"/>
              </a:ext>
            </a:extLst>
          </p:cNvPr>
          <p:cNvSpPr>
            <a:spLocks noChangeArrowheads="1"/>
          </p:cNvSpPr>
          <p:nvPr/>
        </p:nvSpPr>
        <p:spPr bwMode="auto">
          <a:xfrm>
            <a:off x="2263775" y="0"/>
            <a:ext cx="685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 from:  http://i.stack.imgur.com/sucSu.jpg</a:t>
            </a:r>
          </a:p>
        </p:txBody>
      </p:sp>
      <p:pic>
        <p:nvPicPr>
          <p:cNvPr id="169988" name="Picture 3">
            <a:extLst>
              <a:ext uri="{FF2B5EF4-FFF2-40B4-BE49-F238E27FC236}">
                <a16:creationId xmlns:a16="http://schemas.microsoft.com/office/drawing/2014/main" id="{A5324441-710C-408D-BEC0-C1ADAFE44B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1175" y="2262188"/>
            <a:ext cx="4494213"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CEE71155-9C4D-47B8-B157-60FE5B08030A}"/>
              </a:ext>
            </a:extLst>
          </p:cNvPr>
          <p:cNvGrpSpPr>
            <a:grpSpLocks/>
          </p:cNvGrpSpPr>
          <p:nvPr/>
        </p:nvGrpSpPr>
        <p:grpSpPr bwMode="auto">
          <a:xfrm>
            <a:off x="0" y="1323975"/>
            <a:ext cx="9144000" cy="5395099"/>
            <a:chOff x="0" y="1323866"/>
            <a:chExt cx="9144000" cy="5395205"/>
          </a:xfrm>
        </p:grpSpPr>
        <p:sp>
          <p:nvSpPr>
            <p:cNvPr id="2" name="Rectangle 1">
              <a:extLst>
                <a:ext uri="{FF2B5EF4-FFF2-40B4-BE49-F238E27FC236}">
                  <a16:creationId xmlns:a16="http://schemas.microsoft.com/office/drawing/2014/main" id="{919BB8F8-AAB1-46D1-921E-56C1DC87E1F5}"/>
                </a:ext>
              </a:extLst>
            </p:cNvPr>
            <p:cNvSpPr/>
            <p:nvPr/>
          </p:nvSpPr>
          <p:spPr bwMode="auto">
            <a:xfrm>
              <a:off x="0" y="6165062"/>
              <a:ext cx="9144000" cy="554009"/>
            </a:xfrm>
            <a:prstGeom prst="rect">
              <a:avLst/>
            </a:prstGeom>
          </p:spPr>
          <p:txBody>
            <a:bodyPr>
              <a:spAutoFit/>
            </a:bodyPr>
            <a:lstStyle/>
            <a:p>
              <a:pPr eaLnBrk="1" hangingPunct="1">
                <a:defRPr/>
              </a:pPr>
              <a:r>
                <a:rPr lang="en-US" altLang="en-US" sz="1000" b="1" dirty="0">
                  <a:latin typeface="Calibri" pitchFamily="34" charset="0"/>
                  <a:cs typeface="Arial" charset="0"/>
                </a:rPr>
                <a:t>ESSENTIAL KNOWLEDGE </a:t>
              </a:r>
            </a:p>
            <a:p>
              <a:pPr eaLnBrk="1" hangingPunct="1">
                <a:defRPr/>
              </a:pPr>
              <a:r>
                <a:rPr lang="en-US" altLang="en-US" sz="1000" b="1" dirty="0">
                  <a:latin typeface="+mn-lt"/>
                  <a:cs typeface="Arial" charset="0"/>
                </a:rPr>
                <a:t>SYI A. </a:t>
              </a:r>
              <a:r>
                <a:rPr lang="en-US" sz="1000" dirty="0">
                  <a:latin typeface="+mn-lt"/>
                </a:rPr>
                <a:t>Explain how the properties of water that result from its polarity and hydrogen bonding affect its biological function</a:t>
              </a:r>
              <a:br>
                <a:rPr lang="en-US" sz="1000" dirty="0">
                  <a:latin typeface="+mn-lt"/>
                </a:rPr>
              </a:br>
              <a:r>
                <a:rPr lang="en-US" sz="1000" dirty="0">
                  <a:latin typeface="+mn-lt"/>
                </a:rPr>
                <a:t>1.A. 2 Living systems depend on properties of water that result from its polarity and hydrogen bonding</a:t>
              </a:r>
            </a:p>
          </p:txBody>
        </p:sp>
        <p:sp>
          <p:nvSpPr>
            <p:cNvPr id="169991" name="Rectangle 5">
              <a:extLst>
                <a:ext uri="{FF2B5EF4-FFF2-40B4-BE49-F238E27FC236}">
                  <a16:creationId xmlns:a16="http://schemas.microsoft.com/office/drawing/2014/main" id="{77298C86-2FF5-4BCA-8935-439CAF3D1CE5}"/>
                </a:ext>
              </a:extLst>
            </p:cNvPr>
            <p:cNvSpPr>
              <a:spLocks noChangeArrowheads="1"/>
            </p:cNvSpPr>
            <p:nvPr/>
          </p:nvSpPr>
          <p:spPr bwMode="auto">
            <a:xfrm>
              <a:off x="3505199" y="1323866"/>
              <a:ext cx="1373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HIGH</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52578" name="TextBox 2">
            <a:extLst>
              <a:ext uri="{FF2B5EF4-FFF2-40B4-BE49-F238E27FC236}">
                <a16:creationId xmlns:a16="http://schemas.microsoft.com/office/drawing/2014/main" id="{1E480755-A5FA-4B87-B591-7B035549B0F5}"/>
              </a:ext>
            </a:extLst>
          </p:cNvPr>
          <p:cNvSpPr txBox="1">
            <a:spLocks noChangeArrowheads="1"/>
          </p:cNvSpPr>
          <p:nvPr/>
        </p:nvSpPr>
        <p:spPr bwMode="auto">
          <a:xfrm>
            <a:off x="254000" y="490538"/>
            <a:ext cx="8915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latin typeface="Comic Sans MS" panose="030F0702030302020204" pitchFamily="66" charset="0"/>
              </a:rPr>
              <a:t>Which is neutral? </a:t>
            </a:r>
            <a:br>
              <a:rPr lang="en-US" altLang="en-US" sz="3600" dirty="0">
                <a:latin typeface="Comic Sans MS" panose="030F0702030302020204" pitchFamily="66" charset="0"/>
              </a:rPr>
            </a:br>
            <a:r>
              <a:rPr lang="en-US" altLang="en-US" sz="3600" dirty="0">
                <a:latin typeface="Comic Sans MS" panose="030F0702030302020204" pitchFamily="66" charset="0"/>
              </a:rPr>
              <a:t>EXPLAIN YOUR ANSWER</a:t>
            </a: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None/>
            </a:pPr>
            <a:r>
              <a:rPr lang="en-US" altLang="en-US" sz="4000" dirty="0">
                <a:latin typeface="Comic Sans MS" panose="030F0702030302020204" pitchFamily="66" charset="0"/>
              </a:rPr>
              <a:t>      </a:t>
            </a:r>
            <a:r>
              <a:rPr lang="en-US" altLang="en-US" dirty="0">
                <a:latin typeface="Comic Sans MS" panose="030F0702030302020204" pitchFamily="66" charset="0"/>
              </a:rPr>
              <a:t>pH 4             pH  7            pH  9</a:t>
            </a:r>
            <a:br>
              <a:rPr lang="en-US" altLang="en-US" dirty="0">
                <a:latin typeface="Comic Sans MS" panose="030F0702030302020204" pitchFamily="66" charset="0"/>
              </a:rPr>
            </a:br>
            <a:r>
              <a:rPr lang="en-US" altLang="en-US" dirty="0">
                <a:latin typeface="Comic Sans MS" panose="030F0702030302020204" pitchFamily="66" charset="0"/>
              </a:rPr>
              <a:t>          A                   B                   C</a:t>
            </a:r>
          </a:p>
        </p:txBody>
      </p:sp>
      <p:sp>
        <p:nvSpPr>
          <p:cNvPr id="5" name="Rectangle 4">
            <a:extLst>
              <a:ext uri="{FF2B5EF4-FFF2-40B4-BE49-F238E27FC236}">
                <a16:creationId xmlns:a16="http://schemas.microsoft.com/office/drawing/2014/main" id="{B910DE20-D373-444B-A022-85C4B8641200}"/>
              </a:ext>
            </a:extLst>
          </p:cNvPr>
          <p:cNvSpPr>
            <a:spLocks noChangeArrowheads="1"/>
          </p:cNvSpPr>
          <p:nvPr/>
        </p:nvSpPr>
        <p:spPr bwMode="auto">
          <a:xfrm>
            <a:off x="324514" y="4750269"/>
            <a:ext cx="9169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chemeClr val="accent2"/>
                </a:solidFill>
                <a:latin typeface="Comic Sans MS" panose="030F0702030302020204" pitchFamily="66" charset="0"/>
              </a:rPr>
              <a:t>pH &lt; 7 is acidic</a:t>
            </a:r>
            <a:br>
              <a:rPr lang="en-US" altLang="en-US" dirty="0">
                <a:solidFill>
                  <a:schemeClr val="accent2"/>
                </a:solidFill>
                <a:latin typeface="Comic Sans MS" panose="030F0702030302020204" pitchFamily="66" charset="0"/>
              </a:rPr>
            </a:br>
            <a:r>
              <a:rPr lang="en-US" altLang="en-US" dirty="0">
                <a:solidFill>
                  <a:schemeClr val="accent2"/>
                </a:solidFill>
                <a:latin typeface="Comic Sans MS" panose="030F0702030302020204" pitchFamily="66" charset="0"/>
              </a:rPr>
              <a:t>pH 7 = neutral</a:t>
            </a:r>
            <a:br>
              <a:rPr lang="en-US" altLang="en-US" dirty="0">
                <a:solidFill>
                  <a:schemeClr val="accent2"/>
                </a:solidFill>
                <a:latin typeface="Comic Sans MS" panose="030F0702030302020204" pitchFamily="66" charset="0"/>
              </a:rPr>
            </a:br>
            <a:r>
              <a:rPr lang="en-US" altLang="en-US" dirty="0">
                <a:solidFill>
                  <a:schemeClr val="accent2"/>
                </a:solidFill>
                <a:latin typeface="Comic Sans MS" panose="030F0702030302020204" pitchFamily="66" charset="0"/>
              </a:rPr>
              <a:t>pH &gt; &amp; is basic</a:t>
            </a:r>
            <a:endParaRPr lang="en-US" altLang="en-US" sz="4000" dirty="0">
              <a:solidFill>
                <a:schemeClr val="accent2"/>
              </a:solidFill>
              <a:latin typeface="Comic Sans MS" panose="030F0702030302020204" pitchFamily="66" charset="0"/>
            </a:endParaRPr>
          </a:p>
        </p:txBody>
      </p:sp>
      <p:sp>
        <p:nvSpPr>
          <p:cNvPr id="152580" name="Rectangle 2">
            <a:extLst>
              <a:ext uri="{FF2B5EF4-FFF2-40B4-BE49-F238E27FC236}">
                <a16:creationId xmlns:a16="http://schemas.microsoft.com/office/drawing/2014/main" id="{B8BBA8AF-C89D-4323-9D2C-75FC263EEA2F}"/>
              </a:ext>
            </a:extLst>
          </p:cNvPr>
          <p:cNvSpPr>
            <a:spLocks noChangeArrowheads="1"/>
          </p:cNvSpPr>
          <p:nvPr/>
        </p:nvSpPr>
        <p:spPr bwMode="auto">
          <a:xfrm>
            <a:off x="762000" y="0"/>
            <a:ext cx="952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Images from: http://ppt.wz51z.com/PMP2/Science.To.WebText/animations/science/chemistry_physics/vp_beaker_bubbles_steam.htm</a:t>
            </a:r>
          </a:p>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http://nobel.scas.bcit.ca/debeck_pt/science/images/blue_bubbling_liquid.gif</a:t>
            </a:r>
          </a:p>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http://ps205.org/wp-content/uploads/2010/09/beaker_red_liquid_bubbling_sm_wht.gif</a:t>
            </a:r>
          </a:p>
        </p:txBody>
      </p:sp>
      <p:pic>
        <p:nvPicPr>
          <p:cNvPr id="152581" name="Picture 3">
            <a:extLst>
              <a:ext uri="{FF2B5EF4-FFF2-40B4-BE49-F238E27FC236}">
                <a16:creationId xmlns:a16="http://schemas.microsoft.com/office/drawing/2014/main" id="{87C4C43C-CE43-4DAD-BB26-4311ED2A8C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2020888"/>
            <a:ext cx="1238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5">
            <a:extLst>
              <a:ext uri="{FF2B5EF4-FFF2-40B4-BE49-F238E27FC236}">
                <a16:creationId xmlns:a16="http://schemas.microsoft.com/office/drawing/2014/main" id="{189897D5-ECD9-4B8D-8B2D-C2C68922C6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1885950"/>
            <a:ext cx="9715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1">
            <a:extLst>
              <a:ext uri="{FF2B5EF4-FFF2-40B4-BE49-F238E27FC236}">
                <a16:creationId xmlns:a16="http://schemas.microsoft.com/office/drawing/2014/main" id="{AF27802C-5E55-4765-AACF-F360EBDE15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420938"/>
            <a:ext cx="915988"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9CDE1D9-FAB6-4831-AC4F-559EBC3AEAF8}"/>
              </a:ext>
            </a:extLst>
          </p:cNvPr>
          <p:cNvSpPr/>
          <p:nvPr/>
        </p:nvSpPr>
        <p:spPr>
          <a:xfrm>
            <a:off x="324514" y="6521024"/>
            <a:ext cx="4572000" cy="307777"/>
          </a:xfrm>
          <a:prstGeom prst="rect">
            <a:avLst/>
          </a:prstGeom>
        </p:spPr>
        <p:txBody>
          <a:bodyPr>
            <a:spAutoFit/>
          </a:bodyPr>
          <a:lstStyle/>
          <a:p>
            <a:r>
              <a:rPr lang="en-US" sz="1400" dirty="0">
                <a:latin typeface="+mn-lt"/>
              </a:rPr>
              <a:t>SP 1.A Describe biological concepts or processes</a:t>
            </a:r>
          </a:p>
        </p:txBody>
      </p:sp>
      <p:sp>
        <p:nvSpPr>
          <p:cNvPr id="9" name="Oval 8">
            <a:extLst>
              <a:ext uri="{FF2B5EF4-FFF2-40B4-BE49-F238E27FC236}">
                <a16:creationId xmlns:a16="http://schemas.microsoft.com/office/drawing/2014/main" id="{517797AC-3880-4020-94F8-ABC82961E1B2}"/>
              </a:ext>
            </a:extLst>
          </p:cNvPr>
          <p:cNvSpPr/>
          <p:nvPr/>
        </p:nvSpPr>
        <p:spPr>
          <a:xfrm>
            <a:off x="2986087" y="1511395"/>
            <a:ext cx="2473325" cy="323047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0FD1CF1-74B9-4482-B9B4-E7A146768271}"/>
              </a:ext>
            </a:extLst>
          </p:cNvPr>
          <p:cNvSpPr/>
          <p:nvPr/>
        </p:nvSpPr>
        <p:spPr>
          <a:xfrm>
            <a:off x="4373217" y="4819773"/>
            <a:ext cx="2172390" cy="707886"/>
          </a:xfrm>
          <a:prstGeom prst="rect">
            <a:avLst/>
          </a:prstGeom>
        </p:spPr>
        <p:txBody>
          <a:bodyPr wrap="none">
            <a:spAutoFit/>
          </a:bodyPr>
          <a:lstStyle/>
          <a:p>
            <a:pPr eaLnBrk="1" hangingPunct="1"/>
            <a:r>
              <a:rPr lang="en-US" altLang="en-US" dirty="0">
                <a:solidFill>
                  <a:schemeClr val="accent2"/>
                </a:solidFill>
              </a:rPr>
              <a:t>B (pH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3" grpId="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A153FBDA-E029-456C-8249-D2CC5A1F97C4}"/>
              </a:ext>
            </a:extLst>
          </p:cNvPr>
          <p:cNvSpPr>
            <a:spLocks noGrp="1" noChangeArrowheads="1"/>
          </p:cNvSpPr>
          <p:nvPr>
            <p:ph type="body" sz="half" idx="2"/>
          </p:nvPr>
        </p:nvSpPr>
        <p:spPr>
          <a:xfrm>
            <a:off x="39688" y="-33338"/>
            <a:ext cx="9448800" cy="6284913"/>
          </a:xfrm>
        </p:spPr>
        <p:txBody>
          <a:bodyPr/>
          <a:lstStyle/>
          <a:p>
            <a:pPr marL="0" indent="0">
              <a:buFontTx/>
              <a:buNone/>
            </a:pPr>
            <a:r>
              <a:rPr lang="en-US" altLang="en-US" sz="2000" dirty="0">
                <a:latin typeface="Comic Sans MS" panose="030F0702030302020204" pitchFamily="66" charset="0"/>
              </a:rPr>
              <a:t>By discharging electric sparks into a laboratory chamber atmosphere </a:t>
            </a:r>
          </a:p>
          <a:p>
            <a:pPr marL="0" indent="0">
              <a:buFontTx/>
              <a:buNone/>
            </a:pPr>
            <a:r>
              <a:rPr lang="en-US" altLang="en-US" sz="2000" dirty="0">
                <a:latin typeface="Comic Sans MS" panose="030F0702030302020204" pitchFamily="66" charset="0"/>
              </a:rPr>
              <a:t>that consisted of water vapor, hydrogen gas, methane, and ammonia, </a:t>
            </a:r>
          </a:p>
          <a:p>
            <a:pPr marL="0" indent="0">
              <a:buFontTx/>
              <a:buNone/>
            </a:pPr>
            <a:r>
              <a:rPr lang="en-US" altLang="en-US" sz="2000" dirty="0">
                <a:latin typeface="Comic Sans MS" panose="030F0702030302020204" pitchFamily="66" charset="0"/>
              </a:rPr>
              <a:t>Stanley Miller obtained data that showed that a number of organic </a:t>
            </a:r>
          </a:p>
          <a:p>
            <a:pPr marL="0" indent="0">
              <a:buFontTx/>
              <a:buNone/>
            </a:pPr>
            <a:r>
              <a:rPr lang="en-US" altLang="en-US" sz="2000" dirty="0">
                <a:latin typeface="Comic Sans MS" panose="030F0702030302020204" pitchFamily="66" charset="0"/>
              </a:rPr>
              <a:t>molecules, including many amino acids, could be synthesized. Miller was attempting to model early Earth conditions as understood in the </a:t>
            </a:r>
          </a:p>
          <a:p>
            <a:pPr marL="0" indent="0">
              <a:buFontTx/>
              <a:buNone/>
            </a:pPr>
            <a:r>
              <a:rPr lang="en-US" altLang="en-US" sz="2000" dirty="0">
                <a:latin typeface="Comic Sans MS" panose="030F0702030302020204" pitchFamily="66" charset="0"/>
              </a:rPr>
              <a:t>1950s. The results of Miller's experiments best support which of the </a:t>
            </a:r>
          </a:p>
          <a:p>
            <a:pPr marL="0" indent="0">
              <a:buFontTx/>
              <a:buNone/>
            </a:pPr>
            <a:r>
              <a:rPr lang="en-US" altLang="en-US" sz="2000" dirty="0">
                <a:latin typeface="Comic Sans MS" panose="030F0702030302020204" pitchFamily="66" charset="0"/>
              </a:rPr>
              <a:t>following hypotheses? </a:t>
            </a:r>
            <a:br>
              <a:rPr lang="en-US" altLang="en-US" sz="2000" dirty="0">
                <a:latin typeface="Comic Sans MS" panose="030F0702030302020204" pitchFamily="66" charset="0"/>
              </a:rPr>
            </a:br>
            <a:endParaRPr lang="en-US" altLang="en-US" sz="2000" dirty="0">
              <a:latin typeface="Comic Sans MS" panose="030F0702030302020204" pitchFamily="66" charset="0"/>
            </a:endParaRPr>
          </a:p>
          <a:p>
            <a:pPr marL="0" indent="0">
              <a:buFontTx/>
              <a:buNone/>
            </a:pPr>
            <a:r>
              <a:rPr lang="en-US" altLang="en-US" sz="2000" dirty="0">
                <a:latin typeface="Comic Sans MS" panose="030F0702030302020204" pitchFamily="66" charset="0"/>
              </a:rPr>
              <a:t>     (A) The molecules essential to life today did not exist at the time </a:t>
            </a:r>
          </a:p>
          <a:p>
            <a:pPr marL="0" indent="0">
              <a:buFontTx/>
              <a:buNone/>
            </a:pPr>
            <a:r>
              <a:rPr lang="en-US" altLang="en-US" sz="2000" dirty="0">
                <a:latin typeface="Comic Sans MS" panose="030F0702030302020204" pitchFamily="66" charset="0"/>
              </a:rPr>
              <a:t>              Earth was first formed. </a:t>
            </a:r>
          </a:p>
          <a:p>
            <a:pPr marL="0" indent="0">
              <a:buFontTx/>
              <a:buNone/>
            </a:pPr>
            <a:r>
              <a:rPr lang="en-US" altLang="en-US" sz="2000" dirty="0">
                <a:latin typeface="Comic Sans MS" panose="030F0702030302020204" pitchFamily="66" charset="0"/>
              </a:rPr>
              <a:t>     (B) The molecules essential to life today could not have been </a:t>
            </a:r>
            <a:br>
              <a:rPr lang="en-US" altLang="en-US" sz="2000" dirty="0">
                <a:latin typeface="Comic Sans MS" panose="030F0702030302020204" pitchFamily="66" charset="0"/>
              </a:rPr>
            </a:br>
            <a:r>
              <a:rPr lang="en-US" altLang="en-US" sz="2000" dirty="0">
                <a:latin typeface="Comic Sans MS" panose="030F0702030302020204" pitchFamily="66" charset="0"/>
              </a:rPr>
              <a:t>           carried to the primordial Earth by a comet or meteorite. </a:t>
            </a:r>
          </a:p>
          <a:p>
            <a:pPr marL="0" indent="0">
              <a:buFontTx/>
              <a:buNone/>
            </a:pPr>
            <a:r>
              <a:rPr lang="en-US" altLang="en-US" sz="2000" dirty="0">
                <a:latin typeface="Comic Sans MS" panose="030F0702030302020204" pitchFamily="66" charset="0"/>
              </a:rPr>
              <a:t>     (C) The molecules essential to life today could have formed under </a:t>
            </a:r>
          </a:p>
          <a:p>
            <a:pPr marL="0" indent="0">
              <a:buFontTx/>
              <a:buNone/>
            </a:pPr>
            <a:r>
              <a:rPr lang="en-US" altLang="en-US" sz="2000" dirty="0">
                <a:latin typeface="Comic Sans MS" panose="030F0702030302020204" pitchFamily="66" charset="0"/>
              </a:rPr>
              <a:t>             early Earth conditions. </a:t>
            </a:r>
          </a:p>
          <a:p>
            <a:pPr marL="0" indent="0">
              <a:buFontTx/>
              <a:buNone/>
            </a:pPr>
            <a:r>
              <a:rPr lang="en-US" altLang="en-US" sz="2000" dirty="0">
                <a:latin typeface="Comic Sans MS" panose="030F0702030302020204" pitchFamily="66" charset="0"/>
              </a:rPr>
              <a:t>     (D) The molecules essential to life today were initially self- </a:t>
            </a:r>
          </a:p>
          <a:p>
            <a:pPr marL="0" indent="0">
              <a:buFontTx/>
              <a:buNone/>
            </a:pPr>
            <a:r>
              <a:rPr lang="en-US" altLang="en-US" sz="2000" dirty="0">
                <a:latin typeface="Comic Sans MS" panose="030F0702030302020204" pitchFamily="66" charset="0"/>
              </a:rPr>
              <a:t>           replicating proteins that were synthesized approximately four </a:t>
            </a:r>
            <a:br>
              <a:rPr lang="en-US" altLang="en-US" sz="2000" dirty="0">
                <a:latin typeface="Comic Sans MS" panose="030F0702030302020204" pitchFamily="66" charset="0"/>
              </a:rPr>
            </a:br>
            <a:r>
              <a:rPr lang="en-US" altLang="en-US" sz="2000" dirty="0">
                <a:latin typeface="Comic Sans MS" panose="030F0702030302020204" pitchFamily="66" charset="0"/>
              </a:rPr>
              <a:t>           billion years ago.   </a:t>
            </a:r>
          </a:p>
        </p:txBody>
      </p:sp>
      <p:sp>
        <p:nvSpPr>
          <p:cNvPr id="175107" name="Rectangle 1">
            <a:extLst>
              <a:ext uri="{FF2B5EF4-FFF2-40B4-BE49-F238E27FC236}">
                <a16:creationId xmlns:a16="http://schemas.microsoft.com/office/drawing/2014/main" id="{BA1500E2-80B9-4691-AF84-D1BB8DB7E96E}"/>
              </a:ext>
            </a:extLst>
          </p:cNvPr>
          <p:cNvSpPr>
            <a:spLocks noChangeArrowheads="1"/>
          </p:cNvSpPr>
          <p:nvPr/>
        </p:nvSpPr>
        <p:spPr bwMode="auto">
          <a:xfrm>
            <a:off x="39688" y="5959475"/>
            <a:ext cx="9185275" cy="102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800" dirty="0">
                <a:latin typeface="Arial" panose="020B0604020202020204" pitchFamily="34" charset="0"/>
              </a:rPr>
              <a:t>SYI 3.E.1.b</a:t>
            </a:r>
            <a:r>
              <a:rPr lang="en-US" sz="800" dirty="0"/>
              <a:t>. There are several models about the origin of  life on Earth—</a:t>
            </a:r>
            <a:br>
              <a:rPr lang="en-US" sz="800" dirty="0"/>
            </a:br>
            <a:r>
              <a:rPr lang="en-US" sz="800" dirty="0"/>
              <a:t> i. Primitive Earth provided inorganic precursors from which organic molecules could have been synthesized because of the presence of available</a:t>
            </a:r>
            <a:br>
              <a:rPr lang="en-US" sz="800" dirty="0"/>
            </a:br>
            <a:r>
              <a:rPr lang="en-US" sz="800" dirty="0"/>
              <a:t>    free energy and the absence of a significant quantity of atmospheric oxygen (O2).</a:t>
            </a:r>
            <a:endParaRPr lang="en-US" altLang="en-US" sz="800" dirty="0">
              <a:latin typeface="Arial" panose="020B0604020202020204" pitchFamily="34" charset="0"/>
            </a:endParaRPr>
          </a:p>
          <a:p>
            <a:pPr>
              <a:buFontTx/>
              <a:buNone/>
            </a:pPr>
            <a:r>
              <a:rPr lang="en-US" altLang="en-US" sz="800" dirty="0">
                <a:latin typeface="Arial" panose="020B0604020202020204" pitchFamily="34" charset="0"/>
              </a:rPr>
              <a:t>1 </a:t>
            </a:r>
            <a:r>
              <a:rPr lang="en-US" altLang="en-US" sz="800" dirty="0"/>
              <a:t>c. Chemical experiments have shown that it is possible to form complex organic molecules from inorganic molecules in the absence of life—</a:t>
            </a:r>
          </a:p>
          <a:p>
            <a:pPr>
              <a:buFontTx/>
              <a:buNone/>
            </a:pPr>
            <a:r>
              <a:rPr lang="en-US" altLang="en-US" sz="800" dirty="0"/>
              <a:t>   i. Organic molecules/monomers served as building blocks for the formation of more complex molecules, including amino acids and nucleotides.</a:t>
            </a:r>
            <a:br>
              <a:rPr lang="en-US" altLang="en-US" sz="800" dirty="0"/>
            </a:br>
            <a:r>
              <a:rPr lang="en-US" altLang="en-US" sz="800" dirty="0"/>
              <a:t>  ii. The joining of these monomers produced polymers with the ability to replicate,  store, and transfer information.</a:t>
            </a:r>
            <a:r>
              <a:rPr lang="en-US" altLang="en-US" sz="800" dirty="0">
                <a:latin typeface="Arial" panose="020B0604020202020204" pitchFamily="34" charset="0"/>
              </a:rPr>
              <a:t> </a:t>
            </a:r>
          </a:p>
          <a:p>
            <a:pPr>
              <a:buFontTx/>
              <a:buNone/>
            </a:pPr>
            <a:endParaRPr lang="en-US" altLang="en-US" sz="800" dirty="0">
              <a:latin typeface="Arial" panose="020B0604020202020204" pitchFamily="34" charset="0"/>
            </a:endParaRPr>
          </a:p>
        </p:txBody>
      </p:sp>
      <p:sp>
        <p:nvSpPr>
          <p:cNvPr id="2" name="TextBox 1">
            <a:extLst>
              <a:ext uri="{FF2B5EF4-FFF2-40B4-BE49-F238E27FC236}">
                <a16:creationId xmlns:a16="http://schemas.microsoft.com/office/drawing/2014/main" id="{35EB4832-44AD-4EDA-BFB8-B4306F0BB017}"/>
              </a:ext>
            </a:extLst>
          </p:cNvPr>
          <p:cNvSpPr txBox="1"/>
          <p:nvPr/>
        </p:nvSpPr>
        <p:spPr>
          <a:xfrm>
            <a:off x="6046787" y="5636418"/>
            <a:ext cx="3203121" cy="830997"/>
          </a:xfrm>
          <a:prstGeom prst="rect">
            <a:avLst/>
          </a:prstGeom>
          <a:noFill/>
        </p:spPr>
        <p:txBody>
          <a:bodyPr wrap="none">
            <a:spAutoFit/>
          </a:bodyPr>
          <a:lstStyle/>
          <a:p>
            <a:pPr eaLnBrk="1" hangingPunct="1">
              <a:defRPr/>
            </a:pPr>
            <a:r>
              <a:rPr lang="en-US" sz="1200" dirty="0">
                <a:solidFill>
                  <a:srgbClr val="FF0000"/>
                </a:solidFill>
              </a:rPr>
              <a:t>NOT A SECURE EXAM QUESTION</a:t>
            </a:r>
            <a:br>
              <a:rPr lang="en-US" sz="1200" dirty="0">
                <a:solidFill>
                  <a:schemeClr val="accent6">
                    <a:lumMod val="75000"/>
                  </a:schemeClr>
                </a:solidFill>
              </a:rPr>
            </a:br>
            <a:r>
              <a:rPr lang="en-US" sz="1200" dirty="0">
                <a:solidFill>
                  <a:schemeClr val="accent6">
                    <a:lumMod val="75000"/>
                  </a:schemeClr>
                </a:solidFill>
              </a:rPr>
              <a:t>Sample MC question from </a:t>
            </a:r>
            <a:br>
              <a:rPr lang="en-US" sz="1200" dirty="0">
                <a:solidFill>
                  <a:schemeClr val="accent6">
                    <a:lumMod val="75000"/>
                  </a:schemeClr>
                </a:solidFill>
              </a:rPr>
            </a:br>
            <a:r>
              <a:rPr lang="en-US" sz="1200" dirty="0">
                <a:solidFill>
                  <a:schemeClr val="accent6">
                    <a:lumMod val="75000"/>
                  </a:schemeClr>
                </a:solidFill>
              </a:rPr>
              <a:t>2015 Course and Exam Description Book</a:t>
            </a:r>
            <a:br>
              <a:rPr lang="en-US" sz="1200" dirty="0">
                <a:solidFill>
                  <a:schemeClr val="accent6">
                    <a:lumMod val="75000"/>
                  </a:schemeClr>
                </a:solidFill>
              </a:rPr>
            </a:br>
            <a:r>
              <a:rPr lang="en-US" sz="1200" dirty="0">
                <a:solidFill>
                  <a:schemeClr val="accent6">
                    <a:lumMod val="75000"/>
                  </a:schemeClr>
                </a:solidFill>
              </a:rPr>
              <a:t>posted to public on College board website </a:t>
            </a:r>
          </a:p>
        </p:txBody>
      </p:sp>
      <p:sp>
        <p:nvSpPr>
          <p:cNvPr id="3" name="Oval 2">
            <a:extLst>
              <a:ext uri="{FF2B5EF4-FFF2-40B4-BE49-F238E27FC236}">
                <a16:creationId xmlns:a16="http://schemas.microsoft.com/office/drawing/2014/main" id="{959BFF4B-3BAF-433B-9799-F92D0D91400A}"/>
              </a:ext>
            </a:extLst>
          </p:cNvPr>
          <p:cNvSpPr/>
          <p:nvPr/>
        </p:nvSpPr>
        <p:spPr>
          <a:xfrm>
            <a:off x="328613" y="41148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5107"/>
                                        </p:tgtEl>
                                        <p:attrNameLst>
                                          <p:attrName>style.visibility</p:attrName>
                                        </p:attrNameLst>
                                      </p:cBhvr>
                                      <p:to>
                                        <p:strVal val="visible"/>
                                      </p:to>
                                    </p:set>
                                    <p:animEffect transition="in" filter="barn(inVertical)">
                                      <p:cBhvr>
                                        <p:cTn id="12" dur="500"/>
                                        <p:tgtEl>
                                          <p:spTgt spid="175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074" name="Picture 2" descr="https://upload.wikimedia.org/wikipedia/commons/d/d3/0322_DNA_Nucleotides.jpg">
            <a:extLst>
              <a:ext uri="{FF2B5EF4-FFF2-40B4-BE49-F238E27FC236}">
                <a16:creationId xmlns:a16="http://schemas.microsoft.com/office/drawing/2014/main" id="{2134F71A-8040-4E29-850C-A0AC9133D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649" t="-354" r="-1302" b="61247"/>
          <a:stretch>
            <a:fillRect/>
          </a:stretch>
        </p:blipFill>
        <p:spPr bwMode="auto">
          <a:xfrm>
            <a:off x="1143000" y="257824"/>
            <a:ext cx="5715000" cy="332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2B081858-08FE-4385-A816-EAF818D5514B}"/>
              </a:ext>
            </a:extLst>
          </p:cNvPr>
          <p:cNvSpPr>
            <a:spLocks noChangeArrowheads="1"/>
          </p:cNvSpPr>
          <p:nvPr/>
        </p:nvSpPr>
        <p:spPr bwMode="auto">
          <a:xfrm>
            <a:off x="76200" y="-14999"/>
            <a:ext cx="8991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dirty="0">
                <a:solidFill>
                  <a:srgbClr val="CC0099"/>
                </a:solidFill>
              </a:rPr>
              <a:t>Image modified from: https://upload.wikimedia.org/wikipedia/commons/d/d3/0322_DNA_Nucleotides.jpg</a:t>
            </a:r>
          </a:p>
        </p:txBody>
      </p:sp>
      <p:sp>
        <p:nvSpPr>
          <p:cNvPr id="3076" name="TextBox 4">
            <a:extLst>
              <a:ext uri="{FF2B5EF4-FFF2-40B4-BE49-F238E27FC236}">
                <a16:creationId xmlns:a16="http://schemas.microsoft.com/office/drawing/2014/main" id="{D6DAEB7D-9400-46BD-962D-C1F7029AF41B}"/>
              </a:ext>
            </a:extLst>
          </p:cNvPr>
          <p:cNvSpPr txBox="1">
            <a:spLocks noChangeArrowheads="1"/>
          </p:cNvSpPr>
          <p:nvPr/>
        </p:nvSpPr>
        <p:spPr bwMode="auto">
          <a:xfrm>
            <a:off x="97971" y="3581221"/>
            <a:ext cx="9296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solidFill>
                  <a:schemeClr val="accent6"/>
                </a:solidFill>
                <a:latin typeface="Comic Sans MS" panose="030F0702030302020204" pitchFamily="66" charset="0"/>
              </a:rPr>
              <a:t>On the AP Exam questions will often include diagrams/graphs</a:t>
            </a:r>
            <a:br>
              <a:rPr lang="en-US" altLang="en-US" sz="2000" dirty="0">
                <a:solidFill>
                  <a:schemeClr val="accent6"/>
                </a:solidFill>
                <a:latin typeface="Comic Sans MS" panose="030F0702030302020204" pitchFamily="66" charset="0"/>
              </a:rPr>
            </a:br>
            <a:r>
              <a:rPr lang="en-US" altLang="en-US" sz="2000" dirty="0">
                <a:solidFill>
                  <a:schemeClr val="accent6"/>
                </a:solidFill>
                <a:latin typeface="Comic Sans MS" panose="030F0702030302020204" pitchFamily="66" charset="0"/>
              </a:rPr>
              <a:t>the answer to the question can be figured out just by looking at the </a:t>
            </a:r>
            <a:br>
              <a:rPr lang="en-US" altLang="en-US" sz="2000" dirty="0">
                <a:solidFill>
                  <a:schemeClr val="accent6"/>
                </a:solidFill>
                <a:latin typeface="Comic Sans MS" panose="030F0702030302020204" pitchFamily="66" charset="0"/>
              </a:rPr>
            </a:br>
            <a:r>
              <a:rPr lang="en-US" altLang="en-US" sz="2000" dirty="0">
                <a:solidFill>
                  <a:schemeClr val="accent6"/>
                </a:solidFill>
                <a:latin typeface="Comic Sans MS" panose="030F0702030302020204" pitchFamily="66" charset="0"/>
              </a:rPr>
              <a:t>picture. LOOK AT THE PICTURE</a:t>
            </a:r>
          </a:p>
          <a:p>
            <a:pPr eaLnBrk="1" hangingPunct="1">
              <a:spcBef>
                <a:spcPct val="0"/>
              </a:spcBef>
              <a:buFontTx/>
              <a:buNone/>
            </a:pPr>
            <a:endParaRPr lang="en-US" altLang="en-US" sz="2000" dirty="0">
              <a:solidFill>
                <a:schemeClr val="accent6"/>
              </a:solidFill>
              <a:latin typeface="Comic Sans MS" panose="030F0702030302020204" pitchFamily="66" charset="0"/>
            </a:endParaRPr>
          </a:p>
          <a:p>
            <a:pPr eaLnBrk="1" hangingPunct="1">
              <a:spcBef>
                <a:spcPct val="0"/>
              </a:spcBef>
              <a:buFontTx/>
              <a:buNone/>
            </a:pPr>
            <a:r>
              <a:rPr lang="en-US" altLang="en-US" sz="2000" dirty="0">
                <a:solidFill>
                  <a:schemeClr val="accent6"/>
                </a:solidFill>
                <a:latin typeface="Comic Sans MS" panose="030F0702030302020204" pitchFamily="66" charset="0"/>
              </a:rPr>
              <a:t>A’s and T’s are held together by 2 hydrogen bonds; G’s and C’s by 3.</a:t>
            </a:r>
          </a:p>
          <a:p>
            <a:pPr eaLnBrk="1" hangingPunct="1">
              <a:spcBef>
                <a:spcPct val="0"/>
              </a:spcBef>
              <a:buFontTx/>
              <a:buNone/>
            </a:pPr>
            <a:r>
              <a:rPr lang="en-US" altLang="en-US" sz="2000" dirty="0">
                <a:solidFill>
                  <a:schemeClr val="accent6"/>
                </a:solidFill>
                <a:latin typeface="Comic Sans MS" panose="030F0702030302020204" pitchFamily="66" charset="0"/>
              </a:rPr>
              <a:t>Hydrogen bonds holding areas with many A-T bonds are weaker than those with lots of G-C bonds, allowing the DNA strand to open and separate more easily here increasing the ease of transcription in these areas.</a:t>
            </a:r>
          </a:p>
        </p:txBody>
      </p:sp>
      <p:sp>
        <p:nvSpPr>
          <p:cNvPr id="2" name="TextBox 1">
            <a:extLst>
              <a:ext uri="{FF2B5EF4-FFF2-40B4-BE49-F238E27FC236}">
                <a16:creationId xmlns:a16="http://schemas.microsoft.com/office/drawing/2014/main" id="{BC53363C-8A25-4EAA-BCDE-C7AC40B91969}"/>
              </a:ext>
            </a:extLst>
          </p:cNvPr>
          <p:cNvSpPr txBox="1"/>
          <p:nvPr/>
        </p:nvSpPr>
        <p:spPr>
          <a:xfrm>
            <a:off x="67733" y="6270135"/>
            <a:ext cx="8839200" cy="553998"/>
          </a:xfrm>
          <a:prstGeom prst="rect">
            <a:avLst/>
          </a:prstGeom>
          <a:noFill/>
        </p:spPr>
        <p:txBody>
          <a:bodyPr wrap="square" rtlCol="0">
            <a:spAutoFit/>
          </a:bodyPr>
          <a:lstStyle/>
          <a:p>
            <a:r>
              <a:rPr lang="en-US" sz="1000" dirty="0"/>
              <a:t>SP 1. C Explain biological concepts, processes, and/or models in applied contexts.</a:t>
            </a:r>
            <a:br>
              <a:rPr lang="en-US" sz="1000" dirty="0"/>
            </a:br>
            <a:r>
              <a:rPr lang="en-US" sz="1000" dirty="0"/>
              <a:t>SP 2.B Explain relationships between different characteristics of biological concepts, processes, or models represented visually</a:t>
            </a:r>
            <a:br>
              <a:rPr lang="en-US" sz="1000" dirty="0"/>
            </a:br>
            <a:r>
              <a:rPr lang="en-US" sz="1000" dirty="0"/>
              <a:t>       b. in applied contexts</a:t>
            </a:r>
          </a:p>
        </p:txBody>
      </p:sp>
    </p:spTree>
    <p:extLst>
      <p:ext uri="{BB962C8B-B14F-4D97-AF65-F5344CB8AC3E}">
        <p14:creationId xmlns:p14="http://schemas.microsoft.com/office/powerpoint/2010/main" val="118800482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5539" name="Picture 4">
            <a:extLst>
              <a:ext uri="{FF2B5EF4-FFF2-40B4-BE49-F238E27FC236}">
                <a16:creationId xmlns:a16="http://schemas.microsoft.com/office/drawing/2014/main" id="{FAB05C09-51FC-4334-AA42-E3A1EE467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20" b="70216"/>
          <a:stretch>
            <a:fillRect/>
          </a:stretch>
        </p:blipFill>
        <p:spPr bwMode="auto">
          <a:xfrm>
            <a:off x="1828800" y="692150"/>
            <a:ext cx="42037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5">
            <a:extLst>
              <a:ext uri="{FF2B5EF4-FFF2-40B4-BE49-F238E27FC236}">
                <a16:creationId xmlns:a16="http://schemas.microsoft.com/office/drawing/2014/main" id="{031A19C0-75F2-45BA-94ED-4730AAF09387}"/>
              </a:ext>
            </a:extLst>
          </p:cNvPr>
          <p:cNvSpPr>
            <a:spLocks noChangeArrowheads="1"/>
          </p:cNvSpPr>
          <p:nvPr/>
        </p:nvSpPr>
        <p:spPr bwMode="auto">
          <a:xfrm>
            <a:off x="0" y="0"/>
            <a:ext cx="6818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dirty="0">
                <a:solidFill>
                  <a:schemeClr val="tx2"/>
                </a:solidFill>
                <a:cs typeface="Arial" panose="020B0604020202020204" pitchFamily="34" charset="0"/>
              </a:rPr>
              <a:t>Images from</a:t>
            </a:r>
            <a:br>
              <a:rPr lang="en-US" altLang="en-US" sz="800" dirty="0">
                <a:solidFill>
                  <a:schemeClr val="tx2"/>
                </a:solidFill>
                <a:cs typeface="Arial" panose="020B0604020202020204" pitchFamily="34" charset="0"/>
              </a:rPr>
            </a:br>
            <a:r>
              <a:rPr lang="en-US" altLang="en-US" sz="800" dirty="0">
                <a:solidFill>
                  <a:schemeClr val="tx2"/>
                </a:solidFill>
                <a:cs typeface="Arial" panose="020B0604020202020204" pitchFamily="34" charset="0"/>
              </a:rPr>
              <a:t>https://i1.wp.com/oceanbites.org/wp-content/uploads/2015/11/F51.jpg</a:t>
            </a:r>
            <a:br>
              <a:rPr lang="en-US" altLang="en-US" sz="800" dirty="0">
                <a:solidFill>
                  <a:schemeClr val="tx2"/>
                </a:solidFill>
                <a:cs typeface="Arial" panose="020B0604020202020204" pitchFamily="34" charset="0"/>
              </a:rPr>
            </a:br>
            <a:endParaRPr lang="en-US" altLang="en-US" sz="800" dirty="0">
              <a:solidFill>
                <a:schemeClr val="tx2"/>
              </a:solidFill>
              <a:cs typeface="Arial" panose="020B0604020202020204" pitchFamily="34" charset="0"/>
            </a:endParaRPr>
          </a:p>
        </p:txBody>
      </p:sp>
      <p:sp>
        <p:nvSpPr>
          <p:cNvPr id="65541" name="TextBox 7">
            <a:extLst>
              <a:ext uri="{FF2B5EF4-FFF2-40B4-BE49-F238E27FC236}">
                <a16:creationId xmlns:a16="http://schemas.microsoft.com/office/drawing/2014/main" id="{AFB975E1-E7AD-461D-92A2-4A4E261A9FDE}"/>
              </a:ext>
            </a:extLst>
          </p:cNvPr>
          <p:cNvSpPr txBox="1">
            <a:spLocks noChangeArrowheads="1"/>
          </p:cNvSpPr>
          <p:nvPr/>
        </p:nvSpPr>
        <p:spPr bwMode="auto">
          <a:xfrm>
            <a:off x="188913" y="2360613"/>
            <a:ext cx="9067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latin typeface="Comic Sans MS" panose="030F0702030302020204" pitchFamily="66" charset="0"/>
              </a:rPr>
              <a:t>Fish that live in cold water environments have been shown to contain a higher concentration of unsaturated fatty acids in the phospholipids in their cell membranes compared to fish that live in warmer temperatures. </a:t>
            </a:r>
          </a:p>
          <a:p>
            <a:pPr>
              <a:spcBef>
                <a:spcPct val="0"/>
              </a:spcBef>
              <a:buFontTx/>
              <a:buNone/>
            </a:pPr>
            <a:endParaRPr lang="en-US" altLang="en-US" sz="2000" dirty="0">
              <a:latin typeface="Comic Sans MS" panose="030F0702030302020204" pitchFamily="66" charset="0"/>
            </a:endParaRPr>
          </a:p>
          <a:p>
            <a:pPr>
              <a:spcBef>
                <a:spcPct val="0"/>
              </a:spcBef>
              <a:buFontTx/>
              <a:buNone/>
            </a:pPr>
            <a:r>
              <a:rPr lang="en-US" altLang="en-US" sz="2000" dirty="0">
                <a:latin typeface="Comic Sans MS" panose="030F0702030302020204" pitchFamily="66" charset="0"/>
              </a:rPr>
              <a:t>Use what you learned about the structure of fatty acids and membrane structure to explain this phenomena. </a:t>
            </a:r>
          </a:p>
        </p:txBody>
      </p:sp>
      <p:sp>
        <p:nvSpPr>
          <p:cNvPr id="65538" name="Rectangle 1">
            <a:extLst>
              <a:ext uri="{FF2B5EF4-FFF2-40B4-BE49-F238E27FC236}">
                <a16:creationId xmlns:a16="http://schemas.microsoft.com/office/drawing/2014/main" id="{ADCE0C5F-70CF-49C8-AE52-9A66817F98A6}"/>
              </a:ext>
            </a:extLst>
          </p:cNvPr>
          <p:cNvSpPr>
            <a:spLocks noChangeArrowheads="1"/>
          </p:cNvSpPr>
          <p:nvPr/>
        </p:nvSpPr>
        <p:spPr bwMode="auto">
          <a:xfrm>
            <a:off x="26988" y="6319838"/>
            <a:ext cx="91852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800" dirty="0"/>
              <a:t>SYI 1.B.2</a:t>
            </a:r>
            <a:br>
              <a:rPr lang="en-US" altLang="en-US" sz="800" dirty="0"/>
            </a:br>
            <a:r>
              <a:rPr lang="en-US" altLang="en-US" sz="800" dirty="0"/>
              <a:t>    d. I  Differences in saturation determine the structure and function of lipids.</a:t>
            </a:r>
          </a:p>
          <a:p>
            <a:pPr>
              <a:buFontTx/>
              <a:buNone/>
            </a:pPr>
            <a:r>
              <a:rPr lang="en-US" altLang="en-US" sz="800" dirty="0"/>
              <a:t>SP 1:C  Explain biological concepts, processes, and/or models in applied contexts.</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A153FBDA-E029-456C-8249-D2CC5A1F97C4}"/>
              </a:ext>
            </a:extLst>
          </p:cNvPr>
          <p:cNvSpPr>
            <a:spLocks noGrp="1" noChangeArrowheads="1"/>
          </p:cNvSpPr>
          <p:nvPr>
            <p:ph type="body" sz="half" idx="2"/>
          </p:nvPr>
        </p:nvSpPr>
        <p:spPr>
          <a:xfrm>
            <a:off x="1676400" y="182502"/>
            <a:ext cx="9448800" cy="6284913"/>
          </a:xfrm>
        </p:spPr>
        <p:txBody>
          <a:bodyPr/>
          <a:lstStyle/>
          <a:p>
            <a:pPr marL="0" indent="0">
              <a:buFontTx/>
              <a:buNone/>
            </a:pPr>
            <a:endParaRPr lang="en-US" altLang="en-US" sz="2000" dirty="0">
              <a:latin typeface="Comic Sans MS" panose="030F0702030302020204" pitchFamily="66" charset="0"/>
            </a:endParaRPr>
          </a:p>
          <a:p>
            <a:pPr marL="0" indent="0">
              <a:buFontTx/>
              <a:buNone/>
            </a:pPr>
            <a:r>
              <a:rPr lang="en-US" altLang="en-US" sz="2000" dirty="0">
                <a:latin typeface="Comic Sans MS" panose="030F0702030302020204" pitchFamily="66" charset="0"/>
              </a:rPr>
              <a:t> </a:t>
            </a:r>
          </a:p>
        </p:txBody>
      </p:sp>
      <p:sp>
        <p:nvSpPr>
          <p:cNvPr id="175107" name="Rectangle 1">
            <a:extLst>
              <a:ext uri="{FF2B5EF4-FFF2-40B4-BE49-F238E27FC236}">
                <a16:creationId xmlns:a16="http://schemas.microsoft.com/office/drawing/2014/main" id="{BA1500E2-80B9-4691-AF84-D1BB8DB7E96E}"/>
              </a:ext>
            </a:extLst>
          </p:cNvPr>
          <p:cNvSpPr>
            <a:spLocks noChangeArrowheads="1"/>
          </p:cNvSpPr>
          <p:nvPr/>
        </p:nvSpPr>
        <p:spPr bwMode="auto">
          <a:xfrm>
            <a:off x="0" y="6113472"/>
            <a:ext cx="91852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800" dirty="0">
                <a:latin typeface="Arial" panose="020B0604020202020204" pitchFamily="34" charset="0"/>
              </a:rPr>
              <a:t>SYI 1.B.2</a:t>
            </a:r>
            <a:br>
              <a:rPr lang="en-US" altLang="en-US" sz="800" dirty="0">
                <a:latin typeface="Arial" panose="020B0604020202020204" pitchFamily="34" charset="0"/>
              </a:rPr>
            </a:br>
            <a:r>
              <a:rPr lang="en-US" altLang="en-US" sz="800" dirty="0">
                <a:latin typeface="Arial" panose="020B0604020202020204" pitchFamily="34" charset="0"/>
              </a:rPr>
              <a:t>    d. I  Differences in saturation determine the structure and function of lipids.</a:t>
            </a:r>
          </a:p>
          <a:p>
            <a:pPr>
              <a:buFontTx/>
              <a:buNone/>
            </a:pPr>
            <a:r>
              <a:rPr lang="en-US" altLang="en-US" sz="800" dirty="0">
                <a:latin typeface="Arial" panose="020B0604020202020204" pitchFamily="34" charset="0"/>
              </a:rPr>
              <a:t>SYI 3.A.2 </a:t>
            </a:r>
            <a:r>
              <a:rPr lang="en-US" sz="1000" dirty="0">
                <a:latin typeface="+mn-lt"/>
              </a:rPr>
              <a:t>Variation in the number and types of molecules within cells provides organisms a greater ability to survive and/or reproduce in different environments.</a:t>
            </a:r>
            <a:endParaRPr lang="en-US" altLang="en-US" sz="1000" dirty="0">
              <a:latin typeface="+mn-lt"/>
            </a:endParaRPr>
          </a:p>
          <a:p>
            <a:pPr>
              <a:buFontTx/>
              <a:buNone/>
            </a:pPr>
            <a:r>
              <a:rPr lang="en-US" altLang="en-US" sz="1000" dirty="0">
                <a:latin typeface="+mn-lt"/>
              </a:rPr>
              <a:t>SP 1:C  Explain biological concepts, processes, and/or models in applied contexts.</a:t>
            </a:r>
          </a:p>
        </p:txBody>
      </p:sp>
      <p:sp>
        <p:nvSpPr>
          <p:cNvPr id="2" name="TextBox 1">
            <a:extLst>
              <a:ext uri="{FF2B5EF4-FFF2-40B4-BE49-F238E27FC236}">
                <a16:creationId xmlns:a16="http://schemas.microsoft.com/office/drawing/2014/main" id="{35EB4832-44AD-4EDA-BFB8-B4306F0BB017}"/>
              </a:ext>
            </a:extLst>
          </p:cNvPr>
          <p:cNvSpPr txBox="1"/>
          <p:nvPr/>
        </p:nvSpPr>
        <p:spPr>
          <a:xfrm>
            <a:off x="2821899" y="546779"/>
            <a:ext cx="6038016" cy="2031325"/>
          </a:xfrm>
          <a:prstGeom prst="rect">
            <a:avLst/>
          </a:prstGeom>
          <a:noFill/>
        </p:spPr>
        <p:txBody>
          <a:bodyPr wrap="square">
            <a:spAutoFit/>
          </a:bodyPr>
          <a:lstStyle/>
          <a:p>
            <a:pPr eaLnBrk="1" hangingPunct="1">
              <a:defRPr/>
            </a:pPr>
            <a:r>
              <a:rPr lang="en-US" sz="1800" dirty="0">
                <a:solidFill>
                  <a:schemeClr val="accent2"/>
                </a:solidFill>
              </a:rPr>
              <a:t>Phospholipids that make up cell membranes consist of</a:t>
            </a:r>
            <a:br>
              <a:rPr lang="en-US" sz="1800" dirty="0">
                <a:solidFill>
                  <a:schemeClr val="accent2"/>
                </a:solidFill>
              </a:rPr>
            </a:br>
            <a:r>
              <a:rPr lang="en-US" sz="1800" dirty="0">
                <a:solidFill>
                  <a:schemeClr val="accent2"/>
                </a:solidFill>
              </a:rPr>
              <a:t>a phosphate group head and 2 fatty acid tails attached to a glycerol molecule. </a:t>
            </a:r>
          </a:p>
          <a:p>
            <a:pPr eaLnBrk="1" hangingPunct="1">
              <a:defRPr/>
            </a:pPr>
            <a:endParaRPr lang="en-US" sz="1800" dirty="0">
              <a:solidFill>
                <a:schemeClr val="accent6">
                  <a:lumMod val="75000"/>
                </a:schemeClr>
              </a:solidFill>
            </a:endParaRPr>
          </a:p>
          <a:p>
            <a:pPr eaLnBrk="1" hangingPunct="1">
              <a:defRPr/>
            </a:pPr>
            <a:r>
              <a:rPr lang="en-US" sz="1800" dirty="0">
                <a:solidFill>
                  <a:schemeClr val="accent6"/>
                </a:solidFill>
              </a:rPr>
              <a:t>Unsaturated fatty acids have a double bond which changes the shape of the molecule, causing the tail to bend. </a:t>
            </a:r>
          </a:p>
        </p:txBody>
      </p:sp>
      <p:pic>
        <p:nvPicPr>
          <p:cNvPr id="5" name="Picture 4">
            <a:extLst>
              <a:ext uri="{FF2B5EF4-FFF2-40B4-BE49-F238E27FC236}">
                <a16:creationId xmlns:a16="http://schemas.microsoft.com/office/drawing/2014/main" id="{50C5BF3F-C1F1-4663-A620-BC7E0AECECE8}"/>
              </a:ext>
            </a:extLst>
          </p:cNvPr>
          <p:cNvPicPr>
            <a:picLocks noChangeAspect="1"/>
          </p:cNvPicPr>
          <p:nvPr/>
        </p:nvPicPr>
        <p:blipFill rotWithShape="1">
          <a:blip r:embed="rId2">
            <a:extLst>
              <a:ext uri="{28A0092B-C50C-407E-A947-70E740481C1C}">
                <a14:useLocalDpi xmlns:a14="http://schemas.microsoft.com/office/drawing/2010/main" val="0"/>
              </a:ext>
            </a:extLst>
          </a:blip>
          <a:srcRect l="2027" t="29916" r="63518" b="31693"/>
          <a:stretch/>
        </p:blipFill>
        <p:spPr>
          <a:xfrm>
            <a:off x="762000" y="2578104"/>
            <a:ext cx="2590800" cy="2165010"/>
          </a:xfrm>
          <a:prstGeom prst="rect">
            <a:avLst/>
          </a:prstGeom>
        </p:spPr>
      </p:pic>
      <p:sp>
        <p:nvSpPr>
          <p:cNvPr id="6" name="Rectangle 5">
            <a:extLst>
              <a:ext uri="{FF2B5EF4-FFF2-40B4-BE49-F238E27FC236}">
                <a16:creationId xmlns:a16="http://schemas.microsoft.com/office/drawing/2014/main" id="{59FFBA90-9F9E-4CEF-8D68-AA14658C19E6}"/>
              </a:ext>
            </a:extLst>
          </p:cNvPr>
          <p:cNvSpPr/>
          <p:nvPr/>
        </p:nvSpPr>
        <p:spPr>
          <a:xfrm>
            <a:off x="0" y="0"/>
            <a:ext cx="6818312" cy="461665"/>
          </a:xfrm>
          <a:prstGeom prst="rect">
            <a:avLst/>
          </a:prstGeom>
        </p:spPr>
        <p:txBody>
          <a:bodyPr wrap="square">
            <a:spAutoFit/>
          </a:bodyPr>
          <a:lstStyle/>
          <a:p>
            <a:r>
              <a:rPr lang="en-US" sz="800"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Images from</a:t>
            </a:r>
            <a:br>
              <a:rPr lang="en-US" sz="800"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br>
            <a:r>
              <a:rPr lang="en-US" sz="800"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https://i1.wp.com/oceanbites.org/wp-content/uploads/2015/11/F51.jpg</a:t>
            </a:r>
            <a:endParaRPr lang="en-US" sz="800" dirty="0">
              <a:solidFill>
                <a:schemeClr val="tx2"/>
              </a:solidFill>
              <a:latin typeface="Arial" panose="020B0604020202020204" pitchFamily="34" charset="0"/>
              <a:cs typeface="Arial" panose="020B0604020202020204" pitchFamily="34" charset="0"/>
            </a:endParaRPr>
          </a:p>
          <a:p>
            <a:r>
              <a:rPr lang="en-US" sz="800" dirty="0">
                <a:solidFill>
                  <a:schemeClr val="tx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https://opentextbc.ca/anatomyandphysiology/wp-content/uploads/sites/142/2016/03/221_Fatty_Acids_Shapes-01.jpg</a:t>
            </a:r>
            <a:endParaRPr lang="en-US" sz="800" dirty="0">
              <a:solidFill>
                <a:schemeClr val="tx2"/>
              </a:solidFill>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E1471CF2-3E47-4F0A-AC2E-1CD2EFBFFC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46" y="593542"/>
            <a:ext cx="2590800" cy="13754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425E06-0674-49C3-96DB-E06993B94CB6}"/>
              </a:ext>
            </a:extLst>
          </p:cNvPr>
          <p:cNvSpPr txBox="1"/>
          <p:nvPr/>
        </p:nvSpPr>
        <p:spPr>
          <a:xfrm>
            <a:off x="-38098" y="4854683"/>
            <a:ext cx="9067800" cy="1200329"/>
          </a:xfrm>
          <a:prstGeom prst="rect">
            <a:avLst/>
          </a:prstGeom>
          <a:noFill/>
        </p:spPr>
        <p:txBody>
          <a:bodyPr wrap="square" rtlCol="0">
            <a:spAutoFit/>
          </a:bodyPr>
          <a:lstStyle/>
          <a:p>
            <a:r>
              <a:rPr lang="en-US" sz="1800" dirty="0">
                <a:solidFill>
                  <a:schemeClr val="accent6"/>
                </a:solidFill>
              </a:rPr>
              <a:t>Unsaturated fatty acid tails pack together less tightly in cell membranes because of these “kinks” in the tails making the cell membranes more fluid and less likely to freeze in colder temperatures.  Membranes with more saturated fatty acid tails are more viscous and more susceptible to freezing in cold temps. </a:t>
            </a:r>
          </a:p>
        </p:txBody>
      </p:sp>
      <p:pic>
        <p:nvPicPr>
          <p:cNvPr id="11" name="Picture 10">
            <a:extLst>
              <a:ext uri="{FF2B5EF4-FFF2-40B4-BE49-F238E27FC236}">
                <a16:creationId xmlns:a16="http://schemas.microsoft.com/office/drawing/2014/main" id="{E6ECBE18-F2A3-42DC-B72A-9E780DACF8E4}"/>
              </a:ext>
            </a:extLst>
          </p:cNvPr>
          <p:cNvPicPr>
            <a:picLocks noChangeAspect="1"/>
          </p:cNvPicPr>
          <p:nvPr/>
        </p:nvPicPr>
        <p:blipFill rotWithShape="1">
          <a:blip r:embed="rId2">
            <a:extLst>
              <a:ext uri="{28A0092B-C50C-407E-A947-70E740481C1C}">
                <a14:useLocalDpi xmlns:a14="http://schemas.microsoft.com/office/drawing/2010/main" val="0"/>
              </a:ext>
            </a:extLst>
          </a:blip>
          <a:srcRect l="61553" t="30592" r="3991" b="31018"/>
          <a:stretch/>
        </p:blipFill>
        <p:spPr>
          <a:xfrm>
            <a:off x="4495802" y="2569553"/>
            <a:ext cx="2590800" cy="2165010"/>
          </a:xfrm>
          <a:prstGeom prst="rect">
            <a:avLst/>
          </a:prstGeom>
        </p:spPr>
      </p:pic>
    </p:spTree>
    <p:extLst>
      <p:ext uri="{BB962C8B-B14F-4D97-AF65-F5344CB8AC3E}">
        <p14:creationId xmlns:p14="http://schemas.microsoft.com/office/powerpoint/2010/main" val="41245067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AFDE017-2012-4018-8E1A-A1A62CF48B7A}"/>
              </a:ext>
            </a:extLst>
          </p:cNvPr>
          <p:cNvSpPr>
            <a:spLocks noGrp="1" noChangeArrowheads="1"/>
          </p:cNvSpPr>
          <p:nvPr>
            <p:ph type="body" sz="half" idx="2"/>
          </p:nvPr>
        </p:nvSpPr>
        <p:spPr>
          <a:xfrm>
            <a:off x="47625" y="393700"/>
            <a:ext cx="9096375" cy="4595813"/>
          </a:xfrm>
        </p:spPr>
        <p:txBody>
          <a:bodyPr/>
          <a:lstStyle/>
          <a:p>
            <a:pPr marL="0" indent="0">
              <a:buFontTx/>
              <a:buNone/>
            </a:pPr>
            <a:r>
              <a:rPr lang="en-US" altLang="en-US" sz="1800" dirty="0">
                <a:latin typeface="Comic Sans MS" panose="030F0702030302020204" pitchFamily="66" charset="0"/>
              </a:rPr>
              <a:t>Scientists examined the folded structure of a purified protein resuspended in water and found that amino acids with nonpolar R groups were primarily buried in the middle of the protein, whereas amino acids with polar R groups were primarily on the surface of the protein.  Which of the following best explains the location of the amino acids in the folded protein.</a:t>
            </a:r>
          </a:p>
          <a:p>
            <a:pPr marL="0" indent="0">
              <a:buFontTx/>
              <a:buNone/>
            </a:pPr>
            <a:r>
              <a:rPr lang="en-US" altLang="en-US" sz="1800" dirty="0">
                <a:latin typeface="Comic Sans MS" panose="030F0702030302020204" pitchFamily="66" charset="0"/>
              </a:rPr>
              <a:t>     (A) Polar R groups on the surface of the protein can form ionic bonds </a:t>
            </a:r>
            <a:br>
              <a:rPr lang="en-US" altLang="en-US" sz="1800" dirty="0">
                <a:latin typeface="Comic Sans MS" panose="030F0702030302020204" pitchFamily="66" charset="0"/>
              </a:rPr>
            </a:br>
            <a:r>
              <a:rPr lang="en-US" altLang="en-US" sz="1800" dirty="0">
                <a:latin typeface="Comic Sans MS" panose="030F0702030302020204" pitchFamily="66" charset="0"/>
              </a:rPr>
              <a:t>               with the charged ends of the water molecule.</a:t>
            </a:r>
          </a:p>
          <a:p>
            <a:pPr marL="0" indent="0">
              <a:buFontTx/>
              <a:buNone/>
            </a:pPr>
            <a:r>
              <a:rPr lang="en-US" altLang="en-US" sz="1800" dirty="0">
                <a:latin typeface="Comic Sans MS" panose="030F0702030302020204" pitchFamily="66" charset="0"/>
              </a:rPr>
              <a:t>     (B) Polar R groups are too bulky to fit in the middle of the protein and </a:t>
            </a:r>
            <a:br>
              <a:rPr lang="en-US" altLang="en-US" sz="1800" dirty="0">
                <a:latin typeface="Comic Sans MS" panose="030F0702030302020204" pitchFamily="66" charset="0"/>
              </a:rPr>
            </a:br>
            <a:r>
              <a:rPr lang="en-US" altLang="en-US" sz="1800" dirty="0">
                <a:latin typeface="Comic Sans MS" panose="030F0702030302020204" pitchFamily="66" charset="0"/>
              </a:rPr>
              <a:t>            are pushed toward the protein’s surface.</a:t>
            </a:r>
          </a:p>
          <a:p>
            <a:pPr marL="0" indent="0">
              <a:buFontTx/>
              <a:buNone/>
            </a:pPr>
            <a:r>
              <a:rPr lang="en-US" altLang="en-US" sz="1800" dirty="0">
                <a:latin typeface="Comic Sans MS" panose="030F0702030302020204" pitchFamily="66" charset="0"/>
              </a:rPr>
              <a:t>     (C) Nonpolar R groups that cannot form hydrogen bonds with water are </a:t>
            </a:r>
            <a:br>
              <a:rPr lang="en-US" altLang="en-US" sz="1800" dirty="0">
                <a:latin typeface="Comic Sans MS" panose="030F0702030302020204" pitchFamily="66" charset="0"/>
              </a:rPr>
            </a:br>
            <a:r>
              <a:rPr lang="en-US" altLang="en-US" sz="1800" dirty="0">
                <a:latin typeface="Comic Sans MS" panose="030F0702030302020204" pitchFamily="66" charset="0"/>
              </a:rPr>
              <a:t>                pushed into the middle of the protein.</a:t>
            </a:r>
          </a:p>
          <a:p>
            <a:pPr marL="0" indent="0">
              <a:buFontTx/>
              <a:buNone/>
            </a:pPr>
            <a:r>
              <a:rPr lang="en-US" altLang="en-US" sz="1800" dirty="0">
                <a:latin typeface="Comic Sans MS" panose="030F0702030302020204" pitchFamily="66" charset="0"/>
              </a:rPr>
              <a:t>     (D) Nonpolar R groups from different parts of the protein form </a:t>
            </a:r>
            <a:br>
              <a:rPr lang="en-US" altLang="en-US" sz="1800" dirty="0">
                <a:latin typeface="Comic Sans MS" panose="030F0702030302020204" pitchFamily="66" charset="0"/>
              </a:rPr>
            </a:br>
            <a:r>
              <a:rPr lang="en-US" altLang="en-US" sz="1800" dirty="0">
                <a:latin typeface="Comic Sans MS" panose="030F0702030302020204" pitchFamily="66" charset="0"/>
              </a:rPr>
              <a:t>           covalent bonds with each other to maintain the protein’s structure.</a:t>
            </a:r>
          </a:p>
          <a:p>
            <a:pPr marL="0" indent="0">
              <a:buFontTx/>
              <a:buNone/>
            </a:pPr>
            <a:endParaRPr lang="en-US" altLang="en-US" sz="2000" dirty="0">
              <a:latin typeface="Comic Sans MS" panose="030F0702030302020204" pitchFamily="66" charset="0"/>
            </a:endParaRPr>
          </a:p>
        </p:txBody>
      </p:sp>
      <p:sp>
        <p:nvSpPr>
          <p:cNvPr id="2" name="TextBox 1">
            <a:extLst>
              <a:ext uri="{FF2B5EF4-FFF2-40B4-BE49-F238E27FC236}">
                <a16:creationId xmlns:a16="http://schemas.microsoft.com/office/drawing/2014/main" id="{29FCD3D6-F295-41E6-86A2-B0D9450E4B18}"/>
              </a:ext>
            </a:extLst>
          </p:cNvPr>
          <p:cNvSpPr txBox="1"/>
          <p:nvPr/>
        </p:nvSpPr>
        <p:spPr>
          <a:xfrm>
            <a:off x="6124575" y="4716463"/>
            <a:ext cx="2943225" cy="768350"/>
          </a:xfrm>
          <a:prstGeom prst="rect">
            <a:avLst/>
          </a:prstGeom>
          <a:noFill/>
        </p:spPr>
        <p:txBody>
          <a:bodyPr wrap="none">
            <a:spAutoFit/>
          </a:bodyPr>
          <a:lstStyle/>
          <a:p>
            <a:pPr eaLnBrk="1" hangingPunct="1">
              <a:defRPr/>
            </a:pPr>
            <a:r>
              <a:rPr lang="en-US" sz="1100" dirty="0">
                <a:solidFill>
                  <a:srgbClr val="FF0000"/>
                </a:solidFill>
              </a:rPr>
              <a:t>NOT A SECURE EXAM QUESTION</a:t>
            </a:r>
            <a:br>
              <a:rPr lang="en-US" sz="1100" dirty="0">
                <a:solidFill>
                  <a:schemeClr val="accent6">
                    <a:lumMod val="75000"/>
                  </a:schemeClr>
                </a:solidFill>
              </a:rPr>
            </a:br>
            <a:r>
              <a:rPr lang="en-US" sz="1100" dirty="0">
                <a:solidFill>
                  <a:schemeClr val="accent6">
                    <a:lumMod val="75000"/>
                  </a:schemeClr>
                </a:solidFill>
              </a:rPr>
              <a:t>Sample MC question from </a:t>
            </a:r>
            <a:br>
              <a:rPr lang="en-US" sz="1100" dirty="0">
                <a:solidFill>
                  <a:schemeClr val="accent6">
                    <a:lumMod val="75000"/>
                  </a:schemeClr>
                </a:solidFill>
              </a:rPr>
            </a:br>
            <a:r>
              <a:rPr lang="en-US" sz="1100" dirty="0">
                <a:solidFill>
                  <a:schemeClr val="accent6">
                    <a:lumMod val="75000"/>
                  </a:schemeClr>
                </a:solidFill>
              </a:rPr>
              <a:t>2019 Course and Exam Description Book</a:t>
            </a:r>
            <a:br>
              <a:rPr lang="en-US" sz="1100" dirty="0">
                <a:solidFill>
                  <a:schemeClr val="accent6">
                    <a:lumMod val="75000"/>
                  </a:schemeClr>
                </a:solidFill>
              </a:rPr>
            </a:br>
            <a:r>
              <a:rPr lang="en-US" sz="1100" dirty="0">
                <a:solidFill>
                  <a:schemeClr val="accent6">
                    <a:lumMod val="75000"/>
                  </a:schemeClr>
                </a:solidFill>
              </a:rPr>
              <a:t>posted to public on College board website </a:t>
            </a:r>
          </a:p>
        </p:txBody>
      </p:sp>
      <p:grpSp>
        <p:nvGrpSpPr>
          <p:cNvPr id="4" name="Group 3">
            <a:extLst>
              <a:ext uri="{FF2B5EF4-FFF2-40B4-BE49-F238E27FC236}">
                <a16:creationId xmlns:a16="http://schemas.microsoft.com/office/drawing/2014/main" id="{45BE321B-A060-41E4-910F-33E9629BA023}"/>
              </a:ext>
            </a:extLst>
          </p:cNvPr>
          <p:cNvGrpSpPr>
            <a:grpSpLocks/>
          </p:cNvGrpSpPr>
          <p:nvPr/>
        </p:nvGrpSpPr>
        <p:grpSpPr bwMode="auto">
          <a:xfrm>
            <a:off x="309563" y="2925763"/>
            <a:ext cx="5062537" cy="3149600"/>
            <a:chOff x="304800" y="3141663"/>
            <a:chExt cx="5061800" cy="3149556"/>
          </a:xfrm>
        </p:grpSpPr>
        <p:sp>
          <p:nvSpPr>
            <p:cNvPr id="3" name="Oval 2">
              <a:extLst>
                <a:ext uri="{FF2B5EF4-FFF2-40B4-BE49-F238E27FC236}">
                  <a16:creationId xmlns:a16="http://schemas.microsoft.com/office/drawing/2014/main" id="{4A7696F8-9BC3-4033-8D8A-AA320188FBDB}"/>
                </a:ext>
              </a:extLst>
            </p:cNvPr>
            <p:cNvSpPr/>
            <p:nvPr/>
          </p:nvSpPr>
          <p:spPr>
            <a:xfrm>
              <a:off x="304800" y="3141663"/>
              <a:ext cx="609511" cy="6095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32777" name="Picture 7">
              <a:extLst>
                <a:ext uri="{FF2B5EF4-FFF2-40B4-BE49-F238E27FC236}">
                  <a16:creationId xmlns:a16="http://schemas.microsoft.com/office/drawing/2014/main" id="{C62A2681-34E1-4BBF-A96B-E8C2EDFE8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790" t="7487" r="1044" b="17351"/>
            <a:stretch>
              <a:fillRect/>
            </a:stretch>
          </p:blipFill>
          <p:spPr bwMode="auto">
            <a:xfrm>
              <a:off x="3766400" y="4609026"/>
              <a:ext cx="1600200" cy="168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74" name="TextBox 8">
            <a:extLst>
              <a:ext uri="{FF2B5EF4-FFF2-40B4-BE49-F238E27FC236}">
                <a16:creationId xmlns:a16="http://schemas.microsoft.com/office/drawing/2014/main" id="{A881A4A4-0190-4CE4-8644-01F2510337FB}"/>
              </a:ext>
            </a:extLst>
          </p:cNvPr>
          <p:cNvSpPr txBox="1">
            <a:spLocks noChangeArrowheads="1"/>
          </p:cNvSpPr>
          <p:nvPr/>
        </p:nvSpPr>
        <p:spPr bwMode="auto">
          <a:xfrm>
            <a:off x="0" y="0"/>
            <a:ext cx="966787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rPr>
              <a:t>https://ib.bioninja.com.au/_Media/tertiary-structure_med.jpeg</a:t>
            </a:r>
          </a:p>
          <a:p>
            <a:endParaRPr lang="en-US" altLang="en-US" dirty="0">
              <a:solidFill>
                <a:srgbClr val="000000"/>
              </a:solidFill>
            </a:endParaRPr>
          </a:p>
        </p:txBody>
      </p:sp>
      <p:sp>
        <p:nvSpPr>
          <p:cNvPr id="32771" name="Rectangle 1">
            <a:extLst>
              <a:ext uri="{FF2B5EF4-FFF2-40B4-BE49-F238E27FC236}">
                <a16:creationId xmlns:a16="http://schemas.microsoft.com/office/drawing/2014/main" id="{890A0B24-1730-412B-819B-D3EB90D63B94}"/>
              </a:ext>
            </a:extLst>
          </p:cNvPr>
          <p:cNvSpPr>
            <a:spLocks noChangeArrowheads="1"/>
          </p:cNvSpPr>
          <p:nvPr/>
        </p:nvSpPr>
        <p:spPr bwMode="auto">
          <a:xfrm>
            <a:off x="63500" y="6172200"/>
            <a:ext cx="9185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t>ESSENTIAL KNOWLEDGE</a:t>
            </a:r>
            <a:br>
              <a:rPr lang="en-US" altLang="en-US" sz="1000" dirty="0"/>
            </a:br>
            <a:r>
              <a:rPr lang="en-US" altLang="en-US" sz="1000" dirty="0"/>
              <a:t>ENE 2.E.2  </a:t>
            </a:r>
            <a:r>
              <a:rPr lang="en-US" altLang="en-US" sz="1000" dirty="0">
                <a:solidFill>
                  <a:srgbClr val="000000"/>
                </a:solidFill>
                <a:latin typeface="Times New Roman" panose="02020603050405020304" pitchFamily="18" charset="0"/>
              </a:rPr>
              <a:t>Embedded proteins can be hydrophilic, with charged and polar side groups, or hydrophobic, with nonpolar side groups</a:t>
            </a:r>
          </a:p>
          <a:p>
            <a:pPr>
              <a:buFontTx/>
              <a:buNone/>
            </a:pPr>
            <a:r>
              <a:rPr lang="en-US" altLang="en-US" sz="1000" dirty="0">
                <a:latin typeface="Times New Roman" panose="02020603050405020304" pitchFamily="18" charset="0"/>
              </a:rPr>
              <a:t>SP 1:C  Explain biological concepts, processes, and/or models in applied contexts.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74082" name="Subtitle 2">
            <a:extLst>
              <a:ext uri="{FF2B5EF4-FFF2-40B4-BE49-F238E27FC236}">
                <a16:creationId xmlns:a16="http://schemas.microsoft.com/office/drawing/2014/main" id="{20BA9ED7-269B-4746-9AC1-ED086DB23AD0}"/>
              </a:ext>
            </a:extLst>
          </p:cNvPr>
          <p:cNvSpPr>
            <a:spLocks noGrp="1" noChangeArrowheads="1"/>
          </p:cNvSpPr>
          <p:nvPr>
            <p:ph type="subTitle" idx="1"/>
          </p:nvPr>
        </p:nvSpPr>
        <p:spPr>
          <a:xfrm>
            <a:off x="0" y="482600"/>
            <a:ext cx="9144000" cy="5614988"/>
          </a:xfrm>
        </p:spPr>
        <p:txBody>
          <a:bodyPr/>
          <a:lstStyle/>
          <a:p>
            <a:pPr algn="l" eaLnBrk="1" hangingPunct="1">
              <a:spcBef>
                <a:spcPct val="0"/>
              </a:spcBef>
            </a:pPr>
            <a:r>
              <a:rPr lang="en-US" altLang="en-US" sz="1600" dirty="0">
                <a:latin typeface="Comic Sans MS" panose="030F0702030302020204" pitchFamily="66" charset="0"/>
              </a:rPr>
              <a:t>The study of biology encompasses a vast amount of info.  On the AP Exam you should be prepared to encounter questions over info we have not covered in class.  One type of question will give you a short paragraph like this to read and then ask you to interpret an observation, apply what you know to a new situation, or make a prediction.  </a:t>
            </a:r>
            <a:br>
              <a:rPr lang="en-US" altLang="en-US" sz="1600" dirty="0">
                <a:latin typeface="Comic Sans MS" panose="030F0702030302020204" pitchFamily="66" charset="0"/>
              </a:rPr>
            </a:br>
            <a:br>
              <a:rPr lang="en-US" altLang="en-US" sz="1600" dirty="0">
                <a:latin typeface="Comic Sans MS" panose="030F0702030302020204" pitchFamily="66" charset="0"/>
              </a:rPr>
            </a:br>
            <a:r>
              <a:rPr lang="en-US" altLang="en-US" sz="1600" dirty="0">
                <a:latin typeface="Comic Sans MS" panose="030F0702030302020204" pitchFamily="66" charset="0"/>
              </a:rPr>
              <a:t>You may encounter vocab words you are not familiar with.  Because many science words/names have their origins in Latin, you can often decode the meaning of an unfamiliar word by becoming familiar with Latin prefixes/suffixes.</a:t>
            </a:r>
          </a:p>
          <a:p>
            <a:pPr algn="l" eaLnBrk="1" hangingPunct="1">
              <a:spcBef>
                <a:spcPct val="0"/>
              </a:spcBef>
            </a:pPr>
            <a:br>
              <a:rPr lang="en-US" altLang="en-US" sz="1600" dirty="0">
                <a:latin typeface="Comic Sans MS" panose="030F0702030302020204" pitchFamily="66" charset="0"/>
              </a:rPr>
            </a:br>
            <a:r>
              <a:rPr lang="en-US" altLang="en-US" sz="1600" dirty="0">
                <a:latin typeface="Comic Sans MS" panose="030F0702030302020204" pitchFamily="66" charset="0"/>
              </a:rPr>
              <a:t>Many different kinds  of carbs are built by joining monosaccharide subunits and are grouped/named accordingly.  Two sugar carbs are disaccharides; oligosaccharides contain a few/some sugars; polysaccharides have many sugars.</a:t>
            </a:r>
            <a:br>
              <a:rPr lang="en-US" altLang="en-US" sz="1600" dirty="0">
                <a:latin typeface="Comic Sans MS" panose="030F0702030302020204" pitchFamily="66" charset="0"/>
              </a:rPr>
            </a:br>
            <a:br>
              <a:rPr lang="en-US" altLang="en-US" sz="1600" dirty="0">
                <a:latin typeface="Comic Sans MS" panose="030F0702030302020204" pitchFamily="66" charset="0"/>
              </a:rPr>
            </a:br>
            <a:r>
              <a:rPr lang="en-US" altLang="en-US" sz="1600" dirty="0">
                <a:latin typeface="Comic Sans MS" panose="030F0702030302020204" pitchFamily="66" charset="0"/>
              </a:rPr>
              <a:t>Segmented worms are classified based on the number of bristles on their bodies.  </a:t>
            </a:r>
            <a:br>
              <a:rPr lang="en-US" altLang="en-US" sz="1600" dirty="0">
                <a:latin typeface="Comic Sans MS" panose="030F0702030302020204" pitchFamily="66" charset="0"/>
              </a:rPr>
            </a:br>
            <a:r>
              <a:rPr lang="en-US" altLang="en-US" sz="1600" dirty="0">
                <a:latin typeface="Comic Sans MS" panose="030F0702030302020204" pitchFamily="66" charset="0"/>
              </a:rPr>
              <a:t>(Remember Kingdom, Phylum, Class . . . From Honors Bio?)</a:t>
            </a:r>
          </a:p>
          <a:p>
            <a:pPr algn="l" eaLnBrk="1" hangingPunct="1">
              <a:spcBef>
                <a:spcPct val="0"/>
              </a:spcBef>
            </a:pPr>
            <a:r>
              <a:rPr lang="en-US" altLang="en-US" sz="1600" dirty="0">
                <a:latin typeface="Comic Sans MS" panose="030F0702030302020204" pitchFamily="66" charset="0"/>
              </a:rPr>
              <a:t>Worms with “many bristles” are in the CLASS: Polychaeta. </a:t>
            </a:r>
            <a:br>
              <a:rPr lang="en-US" altLang="en-US" sz="1600" dirty="0">
                <a:latin typeface="Comic Sans MS" panose="030F0702030302020204" pitchFamily="66" charset="0"/>
              </a:rPr>
            </a:br>
            <a:endParaRPr lang="en-US" altLang="en-US" sz="1600" dirty="0">
              <a:latin typeface="Comic Sans MS" panose="030F0702030302020204" pitchFamily="66" charset="0"/>
            </a:endParaRPr>
          </a:p>
          <a:p>
            <a:pPr algn="l" eaLnBrk="1" hangingPunct="1">
              <a:spcBef>
                <a:spcPct val="0"/>
              </a:spcBef>
            </a:pPr>
            <a:endParaRPr lang="en-US" altLang="en-US" sz="1600" dirty="0">
              <a:latin typeface="Comic Sans MS" panose="030F0702030302020204" pitchFamily="66" charset="0"/>
            </a:endParaRPr>
          </a:p>
          <a:p>
            <a:pPr algn="l" eaLnBrk="1" hangingPunct="1">
              <a:spcBef>
                <a:spcPct val="0"/>
              </a:spcBef>
            </a:pPr>
            <a:br>
              <a:rPr lang="en-US" altLang="en-US" sz="1600" dirty="0">
                <a:latin typeface="Comic Sans MS" panose="030F0702030302020204" pitchFamily="66" charset="0"/>
              </a:rPr>
            </a:br>
            <a:endParaRPr lang="en-US" altLang="en-US" sz="1600" dirty="0">
              <a:latin typeface="Comic Sans MS" panose="030F0702030302020204" pitchFamily="66" charset="0"/>
            </a:endParaRPr>
          </a:p>
          <a:p>
            <a:pPr algn="l" eaLnBrk="1" hangingPunct="1">
              <a:spcBef>
                <a:spcPct val="0"/>
              </a:spcBef>
            </a:pPr>
            <a:r>
              <a:rPr lang="en-US" altLang="en-US" sz="1600" dirty="0">
                <a:latin typeface="Comic Sans MS" panose="030F0702030302020204" pitchFamily="66" charset="0"/>
              </a:rPr>
              <a:t>                                 Make a prediction about what the class name is for worms </a:t>
            </a:r>
            <a:br>
              <a:rPr lang="en-US" altLang="en-US" sz="1600" dirty="0">
                <a:latin typeface="Comic Sans MS" panose="030F0702030302020204" pitchFamily="66" charset="0"/>
              </a:rPr>
            </a:br>
            <a:r>
              <a:rPr lang="en-US" altLang="en-US" sz="1600" dirty="0">
                <a:latin typeface="Comic Sans MS" panose="030F0702030302020204" pitchFamily="66" charset="0"/>
              </a:rPr>
              <a:t>                                    (like earthworms) with just “a few/some bristles”</a:t>
            </a:r>
            <a:br>
              <a:rPr lang="en-US" altLang="en-US" sz="1600" dirty="0">
                <a:solidFill>
                  <a:srgbClr val="7030A0"/>
                </a:solidFill>
              </a:rPr>
            </a:br>
            <a:br>
              <a:rPr lang="en-US" altLang="en-US" sz="1600" dirty="0">
                <a:solidFill>
                  <a:srgbClr val="7030A0"/>
                </a:solidFill>
              </a:rPr>
            </a:br>
            <a:br>
              <a:rPr lang="en-US" altLang="en-US" sz="1600" dirty="0">
                <a:solidFill>
                  <a:srgbClr val="7030A0"/>
                </a:solidFill>
              </a:rPr>
            </a:br>
            <a:r>
              <a:rPr lang="en-US" altLang="en-US" sz="1600" dirty="0">
                <a:solidFill>
                  <a:srgbClr val="7030A0"/>
                </a:solidFill>
              </a:rPr>
              <a:t>                             </a:t>
            </a:r>
            <a:endParaRPr lang="en-US" altLang="en-US" dirty="0">
              <a:solidFill>
                <a:srgbClr val="7030A0"/>
              </a:solidFill>
            </a:endParaRPr>
          </a:p>
        </p:txBody>
      </p:sp>
      <p:pic>
        <p:nvPicPr>
          <p:cNvPr id="174083" name="Picture 2">
            <a:extLst>
              <a:ext uri="{FF2B5EF4-FFF2-40B4-BE49-F238E27FC236}">
                <a16:creationId xmlns:a16="http://schemas.microsoft.com/office/drawing/2014/main" id="{B422A2F6-C022-458D-B97A-ACF2CC333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800600"/>
            <a:ext cx="17303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Rectangle 3">
            <a:extLst>
              <a:ext uri="{FF2B5EF4-FFF2-40B4-BE49-F238E27FC236}">
                <a16:creationId xmlns:a16="http://schemas.microsoft.com/office/drawing/2014/main" id="{514D9E37-AFBA-48ED-A77C-4C2A2851B584}"/>
              </a:ext>
            </a:extLst>
          </p:cNvPr>
          <p:cNvSpPr>
            <a:spLocks noChangeArrowheads="1"/>
          </p:cNvSpPr>
          <p:nvPr/>
        </p:nvSpPr>
        <p:spPr bwMode="auto">
          <a:xfrm>
            <a:off x="4572000" y="0"/>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FF0000"/>
                </a:solidFill>
                <a:latin typeface="Calibri" panose="020F0502020204030204" pitchFamily="34" charset="0"/>
              </a:rPr>
              <a:t>https://c2.staticflickr.com/8/7120/6904687426_4f5d9edaab_z.jpg</a:t>
            </a:r>
            <a:br>
              <a:rPr lang="en-US" altLang="en-US" sz="1000" dirty="0">
                <a:solidFill>
                  <a:srgbClr val="FF0000"/>
                </a:solidFill>
                <a:latin typeface="Calibri" panose="020F0502020204030204" pitchFamily="34" charset="0"/>
              </a:rPr>
            </a:br>
            <a:r>
              <a:rPr lang="en-US" altLang="en-US" sz="1000" dirty="0">
                <a:solidFill>
                  <a:srgbClr val="FF0000"/>
                </a:solidFill>
                <a:latin typeface="Calibri" panose="020F0502020204030204" pitchFamily="34" charset="0"/>
              </a:rPr>
              <a:t>http://www.biologyjunction.com/images/earthw1.jpg</a:t>
            </a:r>
          </a:p>
        </p:txBody>
      </p:sp>
      <p:pic>
        <p:nvPicPr>
          <p:cNvPr id="174085" name="Picture 4">
            <a:extLst>
              <a:ext uri="{FF2B5EF4-FFF2-40B4-BE49-F238E27FC236}">
                <a16:creationId xmlns:a16="http://schemas.microsoft.com/office/drawing/2014/main" id="{49DACDA6-2163-4C57-A7EB-A5365C3FA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525" y="3962400"/>
            <a:ext cx="18986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709506F-2B15-45B8-B34A-1469E8B39216}"/>
              </a:ext>
            </a:extLst>
          </p:cNvPr>
          <p:cNvSpPr txBox="1">
            <a:spLocks noChangeArrowheads="1"/>
          </p:cNvSpPr>
          <p:nvPr/>
        </p:nvSpPr>
        <p:spPr bwMode="auto">
          <a:xfrm>
            <a:off x="4419600" y="6038850"/>
            <a:ext cx="548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u="sng" dirty="0">
                <a:solidFill>
                  <a:srgbClr val="FF0000"/>
                </a:solidFill>
                <a:latin typeface="Comic Sans MS" panose="030F0702030302020204" pitchFamily="66" charset="0"/>
              </a:rPr>
              <a:t>OLIGO</a:t>
            </a:r>
            <a:r>
              <a:rPr lang="en-US" altLang="en-US" sz="2800" dirty="0">
                <a:solidFill>
                  <a:srgbClr val="FF0000"/>
                </a:solidFill>
                <a:latin typeface="Comic Sans MS" panose="030F0702030302020204" pitchFamily="66" charset="0"/>
              </a:rPr>
              <a:t>CHAETA</a:t>
            </a:r>
          </a:p>
        </p:txBody>
      </p:sp>
      <p:sp>
        <p:nvSpPr>
          <p:cNvPr id="2" name="Rectangle 1">
            <a:extLst>
              <a:ext uri="{FF2B5EF4-FFF2-40B4-BE49-F238E27FC236}">
                <a16:creationId xmlns:a16="http://schemas.microsoft.com/office/drawing/2014/main" id="{2FBD861D-EB73-4C69-9C84-16C114479CB8}"/>
              </a:ext>
            </a:extLst>
          </p:cNvPr>
          <p:cNvSpPr/>
          <p:nvPr/>
        </p:nvSpPr>
        <p:spPr>
          <a:xfrm>
            <a:off x="120650" y="6407150"/>
            <a:ext cx="8991600" cy="253916"/>
          </a:xfrm>
          <a:prstGeom prst="rect">
            <a:avLst/>
          </a:prstGeom>
        </p:spPr>
        <p:txBody>
          <a:bodyPr>
            <a:spAutoFit/>
          </a:bodyPr>
          <a:lstStyle/>
          <a:p>
            <a:pPr eaLnBrk="1" hangingPunct="1">
              <a:defRPr/>
            </a:pPr>
            <a:r>
              <a:rPr lang="en-US" altLang="en-US" sz="1050" kern="0" dirty="0">
                <a:solidFill>
                  <a:srgbClr val="000000"/>
                </a:solidFill>
                <a:latin typeface="+mn-lt"/>
              </a:rPr>
              <a:t>TEST TAKING STRATEGIES</a:t>
            </a:r>
            <a:endParaRPr lang="en-US" sz="1050" dirty="0">
              <a:latin typeface="+mn-lt"/>
            </a:endParaRPr>
          </a:p>
        </p:txBody>
      </p:sp>
      <p:pic>
        <p:nvPicPr>
          <p:cNvPr id="174088" name="Picture 8">
            <a:extLst>
              <a:ext uri="{FF2B5EF4-FFF2-40B4-BE49-F238E27FC236}">
                <a16:creationId xmlns:a16="http://schemas.microsoft.com/office/drawing/2014/main" id="{2BE37D9C-7C46-44EF-A74B-21F816085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83" t="43295" r="21928" b="41795"/>
          <a:stretch>
            <a:fillRect/>
          </a:stretch>
        </p:blipFill>
        <p:spPr bwMode="auto">
          <a:xfrm>
            <a:off x="120650" y="-12700"/>
            <a:ext cx="24352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129E3C-C922-4B7F-AC8D-A6A1E4E558B8}"/>
              </a:ext>
            </a:extLst>
          </p:cNvPr>
          <p:cNvSpPr txBox="1"/>
          <p:nvPr/>
        </p:nvSpPr>
        <p:spPr>
          <a:xfrm>
            <a:off x="15656" y="149501"/>
            <a:ext cx="4339650" cy="1107996"/>
          </a:xfrm>
          <a:prstGeom prst="rect">
            <a:avLst/>
          </a:prstGeom>
          <a:noFill/>
        </p:spPr>
        <p:txBody>
          <a:bodyPr wrap="none" rtlCol="0">
            <a:spAutoFit/>
          </a:bodyPr>
          <a:lstStyle/>
          <a:p>
            <a:pPr defTabSz="685800" eaLnBrk="1" fontAlgn="auto" hangingPunct="1">
              <a:spcBef>
                <a:spcPts val="0"/>
              </a:spcBef>
              <a:spcAft>
                <a:spcPts val="0"/>
              </a:spcAft>
            </a:pPr>
            <a:r>
              <a:rPr lang="en-US" sz="2000" dirty="0">
                <a:solidFill>
                  <a:prstClr val="black"/>
                </a:solidFill>
                <a:latin typeface="Calibri" panose="020F0502020204030204"/>
              </a:rPr>
              <a:t> </a:t>
            </a:r>
            <a:r>
              <a:rPr lang="en-US" sz="2000" dirty="0">
                <a:solidFill>
                  <a:prstClr val="black"/>
                </a:solidFill>
              </a:rPr>
              <a:t>PAST </a:t>
            </a:r>
            <a:r>
              <a:rPr lang="en-US" sz="2000" dirty="0">
                <a:solidFill>
                  <a:prstClr val="black"/>
                </a:solidFill>
                <a:cs typeface="Arial" panose="020B0604020202020204" pitchFamily="34" charset="0"/>
              </a:rPr>
              <a:t>MOLECULE FRQ’s</a:t>
            </a:r>
          </a:p>
          <a:p>
            <a:pPr defTabSz="685800" eaLnBrk="1" fontAlgn="auto" hangingPunct="1">
              <a:spcBef>
                <a:spcPts val="0"/>
              </a:spcBef>
              <a:spcAft>
                <a:spcPts val="0"/>
              </a:spcAft>
            </a:pPr>
            <a:endParaRPr lang="en-US" sz="2800" dirty="0">
              <a:solidFill>
                <a:prstClr val="black"/>
              </a:solidFill>
              <a:cs typeface="Arial" panose="020B0604020202020204" pitchFamily="34" charset="0"/>
            </a:endParaRPr>
          </a:p>
          <a:p>
            <a:pPr defTabSz="685800" eaLnBrk="1" fontAlgn="auto" hangingPunct="1">
              <a:spcBef>
                <a:spcPts val="0"/>
              </a:spcBef>
              <a:spcAft>
                <a:spcPts val="0"/>
              </a:spcAft>
            </a:pPr>
            <a:r>
              <a:rPr lang="en-US" sz="1800" b="1" dirty="0">
                <a:solidFill>
                  <a:srgbClr val="00206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2008 #$1</a:t>
            </a:r>
            <a:r>
              <a:rPr lang="en-US" sz="1800" b="1" dirty="0">
                <a:solidFill>
                  <a:srgbClr val="002060"/>
                </a:solidFill>
                <a:latin typeface="Arial" panose="020B0604020202020204" pitchFamily="34" charset="0"/>
                <a:cs typeface="Arial" panose="020B0604020202020204" pitchFamily="34" charset="0"/>
              </a:rPr>
              <a:t>      </a:t>
            </a:r>
            <a:r>
              <a:rPr lang="en-US" sz="1800" b="1"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SCORING GUIDELINES</a:t>
            </a:r>
            <a:r>
              <a:rPr lang="en-US" sz="1800" b="1" dirty="0">
                <a:solidFill>
                  <a:srgbClr val="002060"/>
                </a:solidFill>
                <a:latin typeface="Arial" panose="020B0604020202020204" pitchFamily="34" charset="0"/>
                <a:cs typeface="Arial" panose="020B0604020202020204" pitchFamily="34" charset="0"/>
              </a:rPr>
              <a:t>    </a:t>
            </a:r>
            <a:endParaRPr lang="en-US" sz="1800" dirty="0">
              <a:solidFill>
                <a:prstClr val="black"/>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CD0C09A-BA0B-4386-8515-5CCC9A2BC67F}"/>
              </a:ext>
            </a:extLst>
          </p:cNvPr>
          <p:cNvSpPr/>
          <p:nvPr/>
        </p:nvSpPr>
        <p:spPr>
          <a:xfrm>
            <a:off x="181163" y="1371688"/>
            <a:ext cx="2066591" cy="646331"/>
          </a:xfrm>
          <a:prstGeom prst="rect">
            <a:avLst/>
          </a:prstGeom>
        </p:spPr>
        <p:txBody>
          <a:bodyPr wrap="none">
            <a:spAutoFit/>
          </a:bodyPr>
          <a:lstStyle/>
          <a:p>
            <a:pPr defTabSz="685800" eaLnBrk="1" fontAlgn="auto" hangingPunct="1">
              <a:spcBef>
                <a:spcPts val="0"/>
              </a:spcBef>
              <a:spcAft>
                <a:spcPts val="0"/>
              </a:spcAft>
            </a:pPr>
            <a:r>
              <a:rPr lang="en-US" altLang="en-US" sz="1800" dirty="0">
                <a:solidFill>
                  <a:prstClr val="black"/>
                </a:solidFill>
              </a:rPr>
              <a:t>Chemical bonds</a:t>
            </a:r>
          </a:p>
          <a:p>
            <a:pPr defTabSz="685800" eaLnBrk="1" fontAlgn="auto" hangingPunct="1">
              <a:spcBef>
                <a:spcPts val="0"/>
              </a:spcBef>
              <a:spcAft>
                <a:spcPts val="0"/>
              </a:spcAft>
            </a:pPr>
            <a:r>
              <a:rPr lang="en-US" altLang="en-US" sz="1800" dirty="0">
                <a:solidFill>
                  <a:prstClr val="black"/>
                </a:solidFill>
              </a:rPr>
              <a:t>protein structure</a:t>
            </a:r>
            <a:endParaRPr lang="en-US" sz="1800" dirty="0">
              <a:solidFill>
                <a:prstClr val="black"/>
              </a:solidFill>
              <a:latin typeface="Calibri" panose="020F0502020204030204"/>
            </a:endParaRPr>
          </a:p>
        </p:txBody>
      </p:sp>
      <p:pic>
        <p:nvPicPr>
          <p:cNvPr id="1026" name="Picture 2">
            <a:extLst>
              <a:ext uri="{FF2B5EF4-FFF2-40B4-BE49-F238E27FC236}">
                <a16:creationId xmlns:a16="http://schemas.microsoft.com/office/drawing/2014/main" id="{B57622D9-A695-4953-BD5E-5E02651AE4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1508523"/>
            <a:ext cx="4286250" cy="71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14E29487-FC5B-4EDC-9759-75F8E32D7A4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013" y="-1188244"/>
            <a:ext cx="4286250" cy="71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3FA34DA-66AD-46C9-A563-AB44BE5467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013" y="-869157"/>
            <a:ext cx="4286250" cy="714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294EED67-A24D-4C0F-8BDB-C3CAFA56FBE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013" y="-548879"/>
            <a:ext cx="4286250" cy="7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9FC48E3-264D-4904-885C-85070385FB4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056" y="-228600"/>
            <a:ext cx="4286250" cy="71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621F7F7-7CBA-43A2-8DED-555DD864280E}"/>
              </a:ext>
            </a:extLst>
          </p:cNvPr>
          <p:cNvSpPr/>
          <p:nvPr/>
        </p:nvSpPr>
        <p:spPr>
          <a:xfrm>
            <a:off x="56878" y="2175034"/>
            <a:ext cx="4572001" cy="369332"/>
          </a:xfrm>
          <a:prstGeom prst="rect">
            <a:avLst/>
          </a:prstGeom>
        </p:spPr>
        <p:txBody>
          <a:bodyPr>
            <a:spAutoFit/>
          </a:bodyPr>
          <a:lstStyle/>
          <a:p>
            <a:pPr defTabSz="685800" eaLnBrk="1" fontAlgn="auto" hangingPunct="1">
              <a:spcBef>
                <a:spcPts val="0"/>
              </a:spcBef>
              <a:spcAft>
                <a:spcPts val="0"/>
              </a:spcAft>
            </a:pPr>
            <a:r>
              <a:rPr lang="en-US" altLang="en-US" sz="1800" b="1" dirty="0">
                <a:solidFill>
                  <a:srgbClr val="000000"/>
                </a:solidFill>
                <a:latin typeface="Arial" panose="020B0604020202020204" pitchFamily="34" charset="0"/>
                <a:cs typeface="Arial" panose="020B0604020202020204" pitchFamily="34" charset="0"/>
                <a:hlinkClick r:id="rId5"/>
              </a:rPr>
              <a:t>2017 #7</a:t>
            </a:r>
            <a:r>
              <a:rPr lang="en-US" altLang="en-US" sz="1800" b="1" dirty="0">
                <a:solidFill>
                  <a:srgbClr val="000000"/>
                </a:solidFill>
                <a:latin typeface="Arial" panose="020B0604020202020204" pitchFamily="34" charset="0"/>
                <a:cs typeface="Arial" panose="020B0604020202020204" pitchFamily="34" charset="0"/>
              </a:rPr>
              <a:t>      </a:t>
            </a:r>
            <a:r>
              <a:rPr lang="en-US" altLang="en-US" sz="1800" b="1" u="sng" dirty="0">
                <a:solidFill>
                  <a:srgbClr val="0077C8"/>
                </a:solidFill>
                <a:latin typeface="Arial" panose="020B0604020202020204" pitchFamily="34" charset="0"/>
                <a:cs typeface="Arial" panose="020B0604020202020204" pitchFamily="34" charset="0"/>
                <a:hlinkClick r:id="rId6" tooltip="[Opens in New Window] "/>
              </a:rPr>
              <a:t>SCORING GUIDELINES</a:t>
            </a:r>
            <a:r>
              <a:rPr lang="en-US" altLang="en-US" sz="1800" b="1" dirty="0">
                <a:solidFill>
                  <a:srgbClr val="000000"/>
                </a:solidFill>
                <a:latin typeface="Arial" panose="020B0604020202020204" pitchFamily="34" charset="0"/>
                <a:cs typeface="Arial" panose="020B0604020202020204" pitchFamily="34" charset="0"/>
              </a:rPr>
              <a:t>      </a:t>
            </a:r>
            <a:endParaRPr lang="en-US" sz="1800" dirty="0">
              <a:solidFill>
                <a:prstClr val="black"/>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147F0D6-5CA7-403A-842E-78720FED1C10}"/>
              </a:ext>
            </a:extLst>
          </p:cNvPr>
          <p:cNvSpPr/>
          <p:nvPr/>
        </p:nvSpPr>
        <p:spPr>
          <a:xfrm>
            <a:off x="97631" y="3042717"/>
            <a:ext cx="4572001" cy="369332"/>
          </a:xfrm>
          <a:prstGeom prst="rect">
            <a:avLst/>
          </a:prstGeom>
        </p:spPr>
        <p:txBody>
          <a:bodyPr>
            <a:spAutoFit/>
          </a:bodyPr>
          <a:lstStyle/>
          <a:p>
            <a:pPr defTabSz="685800" eaLnBrk="1" fontAlgn="auto" hangingPunct="1">
              <a:spcBef>
                <a:spcPts val="0"/>
              </a:spcBef>
              <a:spcAft>
                <a:spcPts val="0"/>
              </a:spcAft>
            </a:pPr>
            <a:r>
              <a:rPr lang="en-US" altLang="en-US" sz="1800" b="1" dirty="0">
                <a:solidFill>
                  <a:srgbClr val="000000"/>
                </a:solidFill>
                <a:latin typeface="Arial" panose="020B0604020202020204" pitchFamily="34" charset="0"/>
                <a:cs typeface="Arial" panose="020B0604020202020204" pitchFamily="34" charset="0"/>
                <a:hlinkClick r:id="rId5"/>
              </a:rPr>
              <a:t>2017 #8</a:t>
            </a:r>
            <a:r>
              <a:rPr lang="en-US" altLang="en-US" sz="1800" b="1" dirty="0">
                <a:solidFill>
                  <a:srgbClr val="000000"/>
                </a:solidFill>
                <a:latin typeface="Arial" panose="020B0604020202020204" pitchFamily="34" charset="0"/>
                <a:cs typeface="Arial" panose="020B0604020202020204" pitchFamily="34" charset="0"/>
              </a:rPr>
              <a:t>         </a:t>
            </a:r>
            <a:r>
              <a:rPr lang="en-US" altLang="en-US" sz="1800" b="1" u="sng" dirty="0">
                <a:solidFill>
                  <a:srgbClr val="0077C8"/>
                </a:solidFill>
                <a:latin typeface="Arial" panose="020B0604020202020204" pitchFamily="34" charset="0"/>
                <a:cs typeface="Arial" panose="020B0604020202020204" pitchFamily="34" charset="0"/>
                <a:hlinkClick r:id="rId6" tooltip="[Opens in New Window] "/>
              </a:rPr>
              <a:t>SCORING GUIDELINES</a:t>
            </a:r>
            <a:r>
              <a:rPr lang="en-US" altLang="en-US" sz="1800" b="1" dirty="0">
                <a:solidFill>
                  <a:srgbClr val="000000"/>
                </a:solidFill>
                <a:latin typeface="Arial" panose="020B0604020202020204" pitchFamily="34" charset="0"/>
                <a:cs typeface="Arial" panose="020B0604020202020204" pitchFamily="34" charset="0"/>
              </a:rPr>
              <a:t>      </a:t>
            </a:r>
            <a:endParaRPr lang="en-US" sz="1800" dirty="0">
              <a:solidFill>
                <a:prstClr val="black"/>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856FF6E-1DFD-42B1-8B0E-CD9F72AA52AA}"/>
              </a:ext>
            </a:extLst>
          </p:cNvPr>
          <p:cNvSpPr/>
          <p:nvPr/>
        </p:nvSpPr>
        <p:spPr>
          <a:xfrm>
            <a:off x="154317" y="3924940"/>
            <a:ext cx="4019049" cy="369332"/>
          </a:xfrm>
          <a:prstGeom prst="rect">
            <a:avLst/>
          </a:prstGeom>
        </p:spPr>
        <p:txBody>
          <a:bodyPr wrap="none">
            <a:spAutoFit/>
          </a:bodyPr>
          <a:lstStyle/>
          <a:p>
            <a:pPr defTabSz="685800" eaLnBrk="1" fontAlgn="auto" hangingPunct="1">
              <a:spcBef>
                <a:spcPts val="0"/>
              </a:spcBef>
              <a:spcAft>
                <a:spcPts val="0"/>
              </a:spcAft>
            </a:pPr>
            <a:r>
              <a:rPr lang="en-US" altLang="en-US" sz="1800" b="1" dirty="0">
                <a:solidFill>
                  <a:srgbClr val="000000"/>
                </a:solidFill>
                <a:latin typeface="Arial" panose="020B0604020202020204" pitchFamily="34" charset="0"/>
                <a:cs typeface="Arial" panose="020B0604020202020204" pitchFamily="34" charset="0"/>
                <a:hlinkClick r:id="rId7"/>
              </a:rPr>
              <a:t>2006 #3</a:t>
            </a:r>
            <a:r>
              <a:rPr lang="en-US" altLang="en-US" sz="1800" b="1" dirty="0">
                <a:solidFill>
                  <a:srgbClr val="000000"/>
                </a:solidFill>
                <a:latin typeface="Arial" panose="020B0604020202020204" pitchFamily="34" charset="0"/>
                <a:cs typeface="Arial" panose="020B0604020202020204" pitchFamily="34" charset="0"/>
              </a:rPr>
              <a:t>   </a:t>
            </a:r>
            <a:r>
              <a:rPr lang="en-US" altLang="en-US" sz="1800" b="1" dirty="0">
                <a:solidFill>
                  <a:srgbClr val="000000"/>
                </a:solidFill>
                <a:latin typeface="Arial" panose="020B0604020202020204" pitchFamily="34" charset="0"/>
                <a:cs typeface="Arial" panose="020B0604020202020204" pitchFamily="34" charset="0"/>
                <a:hlinkClick r:id="rId8"/>
              </a:rPr>
              <a:t>SCORING GUIDELINES</a:t>
            </a:r>
            <a:r>
              <a:rPr lang="en-US" altLang="en-US" sz="1800" b="1" dirty="0">
                <a:solidFill>
                  <a:srgbClr val="000000"/>
                </a:solidFill>
                <a:latin typeface="Arial" panose="020B0604020202020204" pitchFamily="34" charset="0"/>
                <a:cs typeface="Arial" panose="020B0604020202020204" pitchFamily="34" charset="0"/>
              </a:rPr>
              <a:t>    </a:t>
            </a:r>
            <a:endParaRPr lang="en-US" sz="1800" b="1" dirty="0">
              <a:solidFill>
                <a:prstClr val="black"/>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7E9190E-4DB3-4B23-9971-669F63BAB12A}"/>
              </a:ext>
            </a:extLst>
          </p:cNvPr>
          <p:cNvSpPr/>
          <p:nvPr/>
        </p:nvSpPr>
        <p:spPr>
          <a:xfrm>
            <a:off x="4506916" y="1004197"/>
            <a:ext cx="4185761" cy="369332"/>
          </a:xfrm>
          <a:prstGeom prst="rect">
            <a:avLst/>
          </a:prstGeom>
        </p:spPr>
        <p:txBody>
          <a:bodyPr wrap="none">
            <a:spAutoFit/>
          </a:bodyPr>
          <a:lstStyle/>
          <a:p>
            <a:pPr defTabSz="685800" eaLnBrk="1" fontAlgn="auto" hangingPunct="1">
              <a:spcBef>
                <a:spcPts val="0"/>
              </a:spcBef>
              <a:spcAft>
                <a:spcPts val="0"/>
              </a:spcAft>
            </a:pPr>
            <a:r>
              <a:rPr lang="en-US" altLang="en-US" sz="1800" b="1" dirty="0">
                <a:solidFill>
                  <a:srgbClr val="000000"/>
                </a:solidFill>
                <a:latin typeface="Arial" panose="020B0604020202020204" pitchFamily="34" charset="0"/>
                <a:cs typeface="Arial" panose="020B0604020202020204" pitchFamily="34" charset="0"/>
                <a:hlinkClick r:id="rId9"/>
              </a:rPr>
              <a:t>2004B #1</a:t>
            </a:r>
            <a:r>
              <a:rPr lang="en-US" altLang="en-US" sz="1800" b="1" dirty="0">
                <a:solidFill>
                  <a:srgbClr val="000000"/>
                </a:solidFill>
                <a:latin typeface="Arial" panose="020B0604020202020204" pitchFamily="34" charset="0"/>
                <a:cs typeface="Arial" panose="020B0604020202020204" pitchFamily="34" charset="0"/>
              </a:rPr>
              <a:t>      </a:t>
            </a:r>
            <a:r>
              <a:rPr lang="en-US" altLang="en-US" sz="1800" b="1" dirty="0">
                <a:solidFill>
                  <a:srgbClr val="000000"/>
                </a:solidFill>
                <a:latin typeface="Arial" panose="020B0604020202020204" pitchFamily="34" charset="0"/>
                <a:cs typeface="Arial" panose="020B0604020202020204" pitchFamily="34" charset="0"/>
                <a:hlinkClick r:id="rId10"/>
              </a:rPr>
              <a:t>SCORING GUIDELINES</a:t>
            </a:r>
            <a:r>
              <a:rPr lang="en-US" altLang="en-US" sz="1800" b="1" dirty="0">
                <a:solidFill>
                  <a:srgbClr val="000000"/>
                </a:solidFill>
                <a:latin typeface="Arial" panose="020B0604020202020204" pitchFamily="34" charset="0"/>
                <a:cs typeface="Arial" panose="020B0604020202020204" pitchFamily="34" charset="0"/>
              </a:rPr>
              <a:t> </a:t>
            </a:r>
            <a:endParaRPr lang="en-US" sz="1800" b="1" dirty="0">
              <a:solidFill>
                <a:prstClr val="black"/>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EAAEEAB-6386-4E5D-ABCB-85F1D2197952}"/>
              </a:ext>
            </a:extLst>
          </p:cNvPr>
          <p:cNvSpPr/>
          <p:nvPr/>
        </p:nvSpPr>
        <p:spPr>
          <a:xfrm>
            <a:off x="4510188" y="2433251"/>
            <a:ext cx="4121641" cy="369332"/>
          </a:xfrm>
          <a:prstGeom prst="rect">
            <a:avLst/>
          </a:prstGeom>
        </p:spPr>
        <p:txBody>
          <a:bodyPr wrap="none">
            <a:spAutoFit/>
          </a:bodyPr>
          <a:lstStyle/>
          <a:p>
            <a:pPr defTabSz="685800" eaLnBrk="1" fontAlgn="auto" hangingPunct="1">
              <a:spcBef>
                <a:spcPts val="0"/>
              </a:spcBef>
              <a:spcAft>
                <a:spcPts val="0"/>
              </a:spcAft>
            </a:pPr>
            <a:r>
              <a:rPr lang="en-US" altLang="en-US" sz="1800" b="1" dirty="0">
                <a:solidFill>
                  <a:srgbClr val="000000"/>
                </a:solidFill>
                <a:latin typeface="Arial" panose="020B0604020202020204" pitchFamily="34" charset="0"/>
                <a:cs typeface="Arial" panose="020B0604020202020204" pitchFamily="34" charset="0"/>
                <a:hlinkClick r:id="rId11"/>
              </a:rPr>
              <a:t>2002B #3</a:t>
            </a:r>
            <a:r>
              <a:rPr lang="en-US" altLang="en-US" sz="1800" b="1" dirty="0">
                <a:solidFill>
                  <a:srgbClr val="000000"/>
                </a:solidFill>
                <a:latin typeface="Arial" panose="020B0604020202020204" pitchFamily="34" charset="0"/>
                <a:cs typeface="Arial" panose="020B0604020202020204" pitchFamily="34" charset="0"/>
              </a:rPr>
              <a:t>      </a:t>
            </a:r>
            <a:r>
              <a:rPr lang="en-US" altLang="en-US" sz="1800" b="1" dirty="0">
                <a:solidFill>
                  <a:srgbClr val="000000"/>
                </a:solidFill>
                <a:latin typeface="Arial" panose="020B0604020202020204" pitchFamily="34" charset="0"/>
                <a:cs typeface="Arial" panose="020B0604020202020204" pitchFamily="34" charset="0"/>
                <a:hlinkClick r:id="rId12"/>
              </a:rPr>
              <a:t>SCORING GUIDELINES</a:t>
            </a:r>
            <a:endParaRPr lang="en-US" sz="1800" b="1" dirty="0">
              <a:solidFill>
                <a:prstClr val="black"/>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2EC65BDD-DCDD-4BC5-A802-A6504D033A50}"/>
              </a:ext>
            </a:extLst>
          </p:cNvPr>
          <p:cNvSpPr/>
          <p:nvPr/>
        </p:nvSpPr>
        <p:spPr>
          <a:xfrm>
            <a:off x="4653088" y="3195598"/>
            <a:ext cx="4019049" cy="369332"/>
          </a:xfrm>
          <a:prstGeom prst="rect">
            <a:avLst/>
          </a:prstGeom>
        </p:spPr>
        <p:txBody>
          <a:bodyPr wrap="none">
            <a:spAutoFit/>
          </a:bodyPr>
          <a:lstStyle/>
          <a:p>
            <a:pPr defTabSz="685800"/>
            <a:r>
              <a:rPr lang="en-US" altLang="en-US" sz="1800" b="1" dirty="0">
                <a:solidFill>
                  <a:srgbClr val="000000"/>
                </a:solidFill>
                <a:latin typeface="Arial" panose="020B0604020202020204" pitchFamily="34" charset="0"/>
                <a:cs typeface="Arial" panose="020B0604020202020204" pitchFamily="34" charset="0"/>
                <a:hlinkClick r:id="rId13"/>
              </a:rPr>
              <a:t>2001 #4</a:t>
            </a:r>
            <a:r>
              <a:rPr lang="en-US" altLang="en-US" sz="1800" b="1" dirty="0">
                <a:solidFill>
                  <a:srgbClr val="000000"/>
                </a:solidFill>
                <a:latin typeface="Arial" panose="020B0604020202020204" pitchFamily="34" charset="0"/>
                <a:cs typeface="Arial" panose="020B0604020202020204" pitchFamily="34" charset="0"/>
              </a:rPr>
              <a:t>      </a:t>
            </a:r>
            <a:r>
              <a:rPr lang="en-US" altLang="en-US" sz="1800" b="1" dirty="0">
                <a:solidFill>
                  <a:srgbClr val="000000"/>
                </a:solidFill>
                <a:latin typeface="Arial" panose="020B0604020202020204" pitchFamily="34" charset="0"/>
                <a:cs typeface="Arial" panose="020B0604020202020204" pitchFamily="34" charset="0"/>
                <a:hlinkClick r:id="rId14"/>
              </a:rPr>
              <a:t>SCORING GUIDELINES</a:t>
            </a:r>
            <a:r>
              <a:rPr lang="en-US" altLang="en-US" sz="1800" b="1" dirty="0">
                <a:solidFill>
                  <a:srgbClr val="000000"/>
                </a:solidFill>
                <a:latin typeface="Arial" panose="020B0604020202020204" pitchFamily="34" charset="0"/>
                <a:cs typeface="Arial" panose="020B0604020202020204" pitchFamily="34" charset="0"/>
              </a:rPr>
              <a:t> </a:t>
            </a:r>
            <a:endParaRPr lang="en-US" altLang="en-US" sz="1800" b="1" dirty="0">
              <a:solidFill>
                <a:prstClr val="black"/>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F1815C4-2134-4210-A035-424652940379}"/>
              </a:ext>
            </a:extLst>
          </p:cNvPr>
          <p:cNvSpPr/>
          <p:nvPr/>
        </p:nvSpPr>
        <p:spPr>
          <a:xfrm>
            <a:off x="375020" y="2493604"/>
            <a:ext cx="486030" cy="369332"/>
          </a:xfrm>
          <a:prstGeom prst="rect">
            <a:avLst/>
          </a:prstGeom>
        </p:spPr>
        <p:txBody>
          <a:bodyPr wrap="none">
            <a:spAutoFit/>
          </a:bodyPr>
          <a:lstStyle/>
          <a:p>
            <a:pPr defTabSz="685800" eaLnBrk="1" fontAlgn="auto" hangingPunct="1">
              <a:spcBef>
                <a:spcPts val="0"/>
              </a:spcBef>
              <a:spcAft>
                <a:spcPts val="0"/>
              </a:spcAft>
            </a:pPr>
            <a:r>
              <a:rPr lang="en-US" altLang="en-US" sz="1800" dirty="0">
                <a:solidFill>
                  <a:prstClr val="black"/>
                </a:solidFill>
              </a:rPr>
              <a:t>pH</a:t>
            </a:r>
            <a:endParaRPr lang="en-US" sz="1800" dirty="0">
              <a:solidFill>
                <a:prstClr val="black"/>
              </a:solidFill>
              <a:latin typeface="Calibri" panose="020F0502020204030204"/>
            </a:endParaRPr>
          </a:p>
        </p:txBody>
      </p:sp>
      <p:sp>
        <p:nvSpPr>
          <p:cNvPr id="17" name="Rectangle 16">
            <a:extLst>
              <a:ext uri="{FF2B5EF4-FFF2-40B4-BE49-F238E27FC236}">
                <a16:creationId xmlns:a16="http://schemas.microsoft.com/office/drawing/2014/main" id="{F516BBD5-99C3-4D60-A6D8-BDAB56117B69}"/>
              </a:ext>
            </a:extLst>
          </p:cNvPr>
          <p:cNvSpPr/>
          <p:nvPr/>
        </p:nvSpPr>
        <p:spPr>
          <a:xfrm>
            <a:off x="69056" y="3448213"/>
            <a:ext cx="3584636" cy="369332"/>
          </a:xfrm>
          <a:prstGeom prst="rect">
            <a:avLst/>
          </a:prstGeom>
        </p:spPr>
        <p:txBody>
          <a:bodyPr wrap="none">
            <a:spAutoFit/>
          </a:bodyPr>
          <a:lstStyle/>
          <a:p>
            <a:pPr defTabSz="685800" eaLnBrk="1" fontAlgn="auto" hangingPunct="1">
              <a:spcBef>
                <a:spcPts val="0"/>
              </a:spcBef>
              <a:spcAft>
                <a:spcPts val="0"/>
              </a:spcAft>
            </a:pPr>
            <a:r>
              <a:rPr lang="en-US" altLang="en-US" sz="1800" dirty="0">
                <a:solidFill>
                  <a:prstClr val="black"/>
                </a:solidFill>
              </a:rPr>
              <a:t>Phospholipids in cell membranes</a:t>
            </a:r>
            <a:endParaRPr lang="en-US" sz="1800" dirty="0">
              <a:solidFill>
                <a:prstClr val="black"/>
              </a:solidFill>
              <a:latin typeface="Calibri" panose="020F0502020204030204"/>
            </a:endParaRPr>
          </a:p>
        </p:txBody>
      </p:sp>
      <p:sp>
        <p:nvSpPr>
          <p:cNvPr id="18" name="Rectangle 17">
            <a:extLst>
              <a:ext uri="{FF2B5EF4-FFF2-40B4-BE49-F238E27FC236}">
                <a16:creationId xmlns:a16="http://schemas.microsoft.com/office/drawing/2014/main" id="{FC93D0BF-77AE-41C4-81B0-4F8745611921}"/>
              </a:ext>
            </a:extLst>
          </p:cNvPr>
          <p:cNvSpPr/>
          <p:nvPr/>
        </p:nvSpPr>
        <p:spPr>
          <a:xfrm>
            <a:off x="4607083" y="2766417"/>
            <a:ext cx="4229043" cy="369332"/>
          </a:xfrm>
          <a:prstGeom prst="rect">
            <a:avLst/>
          </a:prstGeom>
        </p:spPr>
        <p:txBody>
          <a:bodyPr wrap="none">
            <a:spAutoFit/>
          </a:bodyPr>
          <a:lstStyle/>
          <a:p>
            <a:pPr defTabSz="685800" eaLnBrk="1" fontAlgn="auto" hangingPunct="1">
              <a:spcBef>
                <a:spcPts val="0"/>
              </a:spcBef>
              <a:spcAft>
                <a:spcPts val="0"/>
              </a:spcAft>
            </a:pPr>
            <a:r>
              <a:rPr lang="en-US" altLang="en-US" sz="1800" dirty="0">
                <a:solidFill>
                  <a:prstClr val="black"/>
                </a:solidFill>
              </a:rPr>
              <a:t>Structure/function: chitin &amp; cellulose</a:t>
            </a:r>
            <a:endParaRPr lang="en-US" sz="1800" dirty="0">
              <a:solidFill>
                <a:prstClr val="black"/>
              </a:solidFill>
              <a:latin typeface="Calibri" panose="020F0502020204030204"/>
            </a:endParaRPr>
          </a:p>
        </p:txBody>
      </p:sp>
      <p:sp>
        <p:nvSpPr>
          <p:cNvPr id="22" name="Rectangle 21">
            <a:extLst>
              <a:ext uri="{FF2B5EF4-FFF2-40B4-BE49-F238E27FC236}">
                <a16:creationId xmlns:a16="http://schemas.microsoft.com/office/drawing/2014/main" id="{43DF12B6-B01A-49CD-8EF2-756FB74344B1}"/>
              </a:ext>
            </a:extLst>
          </p:cNvPr>
          <p:cNvSpPr/>
          <p:nvPr/>
        </p:nvSpPr>
        <p:spPr>
          <a:xfrm>
            <a:off x="4572000" y="1396060"/>
            <a:ext cx="1922321" cy="369332"/>
          </a:xfrm>
          <a:prstGeom prst="rect">
            <a:avLst/>
          </a:prstGeom>
        </p:spPr>
        <p:txBody>
          <a:bodyPr wrap="none">
            <a:spAutoFit/>
          </a:bodyPr>
          <a:lstStyle/>
          <a:p>
            <a:pPr defTabSz="685800" eaLnBrk="1" fontAlgn="auto" hangingPunct="1">
              <a:spcBef>
                <a:spcPts val="0"/>
              </a:spcBef>
              <a:spcAft>
                <a:spcPts val="0"/>
              </a:spcAft>
            </a:pPr>
            <a:r>
              <a:rPr lang="en-US" altLang="en-US" sz="1800" dirty="0">
                <a:solidFill>
                  <a:prstClr val="black"/>
                </a:solidFill>
              </a:rPr>
              <a:t>Molecule cycling</a:t>
            </a:r>
            <a:endParaRPr lang="en-US" sz="1800" dirty="0">
              <a:solidFill>
                <a:prstClr val="black"/>
              </a:solidFill>
              <a:latin typeface="Calibri" panose="020F0502020204030204"/>
            </a:endParaRPr>
          </a:p>
        </p:txBody>
      </p:sp>
      <p:sp>
        <p:nvSpPr>
          <p:cNvPr id="23" name="Rectangle 22">
            <a:extLst>
              <a:ext uri="{FF2B5EF4-FFF2-40B4-BE49-F238E27FC236}">
                <a16:creationId xmlns:a16="http://schemas.microsoft.com/office/drawing/2014/main" id="{336A6CFF-4A6B-4F94-AE7A-2C4A59D44085}"/>
              </a:ext>
            </a:extLst>
          </p:cNvPr>
          <p:cNvSpPr/>
          <p:nvPr/>
        </p:nvSpPr>
        <p:spPr>
          <a:xfrm>
            <a:off x="4568687" y="2072622"/>
            <a:ext cx="3587842" cy="369332"/>
          </a:xfrm>
          <a:prstGeom prst="rect">
            <a:avLst/>
          </a:prstGeom>
        </p:spPr>
        <p:txBody>
          <a:bodyPr wrap="none">
            <a:spAutoFit/>
          </a:bodyPr>
          <a:lstStyle/>
          <a:p>
            <a:pPr defTabSz="685800" eaLnBrk="1" fontAlgn="auto" hangingPunct="1">
              <a:spcBef>
                <a:spcPts val="0"/>
              </a:spcBef>
              <a:spcAft>
                <a:spcPts val="0"/>
              </a:spcAft>
            </a:pPr>
            <a:r>
              <a:rPr lang="en-US" altLang="en-US" sz="1800" dirty="0">
                <a:solidFill>
                  <a:prstClr val="black"/>
                </a:solidFill>
              </a:rPr>
              <a:t>Compare molecules in organisms</a:t>
            </a:r>
            <a:endParaRPr lang="en-US" sz="1800" dirty="0">
              <a:solidFill>
                <a:prstClr val="black"/>
              </a:solidFill>
              <a:latin typeface="Calibri" panose="020F0502020204030204"/>
            </a:endParaRPr>
          </a:p>
        </p:txBody>
      </p:sp>
      <p:sp>
        <p:nvSpPr>
          <p:cNvPr id="24" name="Rectangle 23">
            <a:extLst>
              <a:ext uri="{FF2B5EF4-FFF2-40B4-BE49-F238E27FC236}">
                <a16:creationId xmlns:a16="http://schemas.microsoft.com/office/drawing/2014/main" id="{01042611-6E29-4DF6-B52D-98148F9BA3E3}"/>
              </a:ext>
            </a:extLst>
          </p:cNvPr>
          <p:cNvSpPr/>
          <p:nvPr/>
        </p:nvSpPr>
        <p:spPr>
          <a:xfrm>
            <a:off x="4463428" y="1724456"/>
            <a:ext cx="4185761" cy="369332"/>
          </a:xfrm>
          <a:prstGeom prst="rect">
            <a:avLst/>
          </a:prstGeom>
        </p:spPr>
        <p:txBody>
          <a:bodyPr wrap="none">
            <a:spAutoFit/>
          </a:bodyPr>
          <a:lstStyle/>
          <a:p>
            <a:pPr defTabSz="685800" eaLnBrk="1" fontAlgn="auto" hangingPunct="1">
              <a:spcBef>
                <a:spcPts val="0"/>
              </a:spcBef>
              <a:spcAft>
                <a:spcPts val="0"/>
              </a:spcAft>
            </a:pPr>
            <a:r>
              <a:rPr lang="en-US" altLang="en-US" sz="1800" b="1" dirty="0">
                <a:solidFill>
                  <a:srgbClr val="0000FF"/>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2004B #4</a:t>
            </a:r>
            <a:r>
              <a:rPr lang="en-US" altLang="en-US" sz="1800" b="1" dirty="0">
                <a:solidFill>
                  <a:srgbClr val="0000FF"/>
                </a:solidFill>
                <a:latin typeface="Arial" panose="020B0604020202020204" pitchFamily="34" charset="0"/>
                <a:cs typeface="Arial" panose="020B0604020202020204" pitchFamily="34" charset="0"/>
              </a:rPr>
              <a:t>      </a:t>
            </a:r>
            <a:r>
              <a:rPr lang="en-US" altLang="en-US" sz="1800" b="1" dirty="0">
                <a:solidFill>
                  <a:srgbClr val="0000FF"/>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SCORING GUIDELINES</a:t>
            </a:r>
            <a:r>
              <a:rPr lang="en-US" altLang="en-US" sz="1800" b="1" dirty="0">
                <a:solidFill>
                  <a:srgbClr val="0000FF"/>
                </a:solidFill>
                <a:latin typeface="Arial" panose="020B0604020202020204" pitchFamily="34" charset="0"/>
                <a:cs typeface="Arial" panose="020B0604020202020204" pitchFamily="34" charset="0"/>
              </a:rPr>
              <a:t> </a:t>
            </a:r>
            <a:endParaRPr lang="en-US" sz="1800" b="1" dirty="0">
              <a:solidFill>
                <a:srgbClr val="0000FF"/>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3F95BF20-F46C-4120-9257-2FF0F1D8734F}"/>
              </a:ext>
            </a:extLst>
          </p:cNvPr>
          <p:cNvSpPr/>
          <p:nvPr/>
        </p:nvSpPr>
        <p:spPr>
          <a:xfrm>
            <a:off x="81597" y="4323264"/>
            <a:ext cx="2310248" cy="646331"/>
          </a:xfrm>
          <a:prstGeom prst="rect">
            <a:avLst/>
          </a:prstGeom>
        </p:spPr>
        <p:txBody>
          <a:bodyPr wrap="none">
            <a:spAutoFit/>
          </a:bodyPr>
          <a:lstStyle/>
          <a:p>
            <a:pPr defTabSz="685800" eaLnBrk="1" fontAlgn="auto" hangingPunct="1">
              <a:spcBef>
                <a:spcPts val="0"/>
              </a:spcBef>
              <a:spcAft>
                <a:spcPts val="0"/>
              </a:spcAft>
            </a:pPr>
            <a:r>
              <a:rPr lang="en-US" altLang="en-US" sz="1800" dirty="0">
                <a:solidFill>
                  <a:prstClr val="black"/>
                </a:solidFill>
              </a:rPr>
              <a:t>Properties of water</a:t>
            </a:r>
            <a:br>
              <a:rPr lang="en-US" altLang="en-US" sz="1800" dirty="0">
                <a:solidFill>
                  <a:prstClr val="black"/>
                </a:solidFill>
              </a:rPr>
            </a:br>
            <a:r>
              <a:rPr lang="en-US" altLang="en-US" sz="1800" dirty="0">
                <a:solidFill>
                  <a:prstClr val="black"/>
                </a:solidFill>
              </a:rPr>
              <a:t>Transpiration </a:t>
            </a:r>
            <a:endParaRPr lang="en-US" sz="1800" dirty="0">
              <a:solidFill>
                <a:prstClr val="black"/>
              </a:solidFill>
              <a:latin typeface="Calibri" panose="020F0502020204030204"/>
            </a:endParaRPr>
          </a:p>
        </p:txBody>
      </p:sp>
      <p:sp>
        <p:nvSpPr>
          <p:cNvPr id="26" name="Rectangle 25">
            <a:extLst>
              <a:ext uri="{FF2B5EF4-FFF2-40B4-BE49-F238E27FC236}">
                <a16:creationId xmlns:a16="http://schemas.microsoft.com/office/drawing/2014/main" id="{1260C3CB-5927-4F61-A964-4AA290A7233C}"/>
              </a:ext>
            </a:extLst>
          </p:cNvPr>
          <p:cNvSpPr/>
          <p:nvPr/>
        </p:nvSpPr>
        <p:spPr>
          <a:xfrm>
            <a:off x="4805616" y="3585225"/>
            <a:ext cx="4328429" cy="923330"/>
          </a:xfrm>
          <a:prstGeom prst="rect">
            <a:avLst/>
          </a:prstGeom>
        </p:spPr>
        <p:txBody>
          <a:bodyPr wrap="none">
            <a:spAutoFit/>
          </a:bodyPr>
          <a:lstStyle/>
          <a:p>
            <a:pPr defTabSz="685800" eaLnBrk="1" fontAlgn="auto" hangingPunct="1">
              <a:spcBef>
                <a:spcPts val="0"/>
              </a:spcBef>
              <a:spcAft>
                <a:spcPts val="0"/>
              </a:spcAft>
            </a:pPr>
            <a:r>
              <a:rPr lang="en-US" altLang="en-US" sz="1800" dirty="0">
                <a:solidFill>
                  <a:prstClr val="black"/>
                </a:solidFill>
              </a:rPr>
              <a:t>Structure of proteins</a:t>
            </a:r>
            <a:br>
              <a:rPr lang="en-US" altLang="en-US" sz="1800" dirty="0">
                <a:solidFill>
                  <a:prstClr val="black"/>
                </a:solidFill>
              </a:rPr>
            </a:br>
            <a:r>
              <a:rPr lang="en-US" altLang="en-US" sz="1800" dirty="0">
                <a:solidFill>
                  <a:prstClr val="black"/>
                </a:solidFill>
              </a:rPr>
              <a:t>Role of DNA/RNA in protein synthesis</a:t>
            </a:r>
            <a:br>
              <a:rPr lang="en-US" altLang="en-US" sz="1800" dirty="0">
                <a:solidFill>
                  <a:prstClr val="black"/>
                </a:solidFill>
              </a:rPr>
            </a:br>
            <a:r>
              <a:rPr lang="en-US" altLang="en-US" sz="1800" dirty="0">
                <a:solidFill>
                  <a:prstClr val="black"/>
                </a:solidFill>
              </a:rPr>
              <a:t>Role in cell membranes</a:t>
            </a:r>
            <a:endParaRPr lang="en-US" sz="180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4D9B663E-2348-42AE-98E3-831869F2BD3A}"/>
              </a:ext>
            </a:extLst>
          </p:cNvPr>
          <p:cNvSpPr/>
          <p:nvPr/>
        </p:nvSpPr>
        <p:spPr>
          <a:xfrm>
            <a:off x="3886200" y="-7090"/>
            <a:ext cx="5867400" cy="338554"/>
          </a:xfrm>
          <a:prstGeom prst="rect">
            <a:avLst/>
          </a:prstGeom>
        </p:spPr>
        <p:txBody>
          <a:bodyPr wrap="square">
            <a:spAutoFit/>
          </a:bodyPr>
          <a:lstStyle/>
          <a:p>
            <a:pPr lvl="0"/>
            <a:r>
              <a:rPr lang="en-US" sz="1600" b="1" dirty="0">
                <a:solidFill>
                  <a:srgbClr val="2E2EBC"/>
                </a:solidFill>
                <a:hlinkClick r:id="rId15">
                  <a:extLst>
                    <a:ext uri="{A12FA001-AC4F-418D-AE19-62706E023703}">
                      <ahyp:hlinkClr xmlns:ahyp="http://schemas.microsoft.com/office/drawing/2018/hyperlinkcolor" val="tx"/>
                    </a:ext>
                  </a:extLst>
                </a:hlinkClick>
              </a:rPr>
              <a:t>2013 MC Exam Released to public by College Board</a:t>
            </a:r>
            <a:endParaRPr lang="en-US" sz="1600" dirty="0">
              <a:solidFill>
                <a:srgbClr val="2E2EBC"/>
              </a:solidFill>
            </a:endParaRPr>
          </a:p>
        </p:txBody>
      </p:sp>
    </p:spTree>
    <p:extLst>
      <p:ext uri="{BB962C8B-B14F-4D97-AF65-F5344CB8AC3E}">
        <p14:creationId xmlns:p14="http://schemas.microsoft.com/office/powerpoint/2010/main" val="181139991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Content Placeholder 2">
            <a:extLst>
              <a:ext uri="{FF2B5EF4-FFF2-40B4-BE49-F238E27FC236}">
                <a16:creationId xmlns:a16="http://schemas.microsoft.com/office/drawing/2014/main" id="{0E2EEFD3-2BB1-421A-8E77-F0AD30666477}"/>
              </a:ext>
            </a:extLst>
          </p:cNvPr>
          <p:cNvSpPr>
            <a:spLocks noGrp="1" noChangeArrowheads="1"/>
          </p:cNvSpPr>
          <p:nvPr>
            <p:ph idx="1"/>
          </p:nvPr>
        </p:nvSpPr>
        <p:spPr>
          <a:xfrm>
            <a:off x="0" y="0"/>
            <a:ext cx="9144000" cy="457200"/>
          </a:xfrm>
        </p:spPr>
        <p:txBody>
          <a:bodyPr/>
          <a:lstStyle/>
          <a:p>
            <a:pPr marL="0" indent="0">
              <a:buFontTx/>
              <a:buNone/>
            </a:pPr>
            <a:r>
              <a:rPr lang="en-US" altLang="en-US" sz="900" dirty="0">
                <a:solidFill>
                  <a:srgbClr val="CC0099"/>
                </a:solidFill>
                <a:latin typeface="Arial" panose="020B0604020202020204" pitchFamily="34" charset="0"/>
                <a:cs typeface="Arial" panose="020B0604020202020204" pitchFamily="34" charset="0"/>
              </a:rPr>
              <a:t>Animation from: </a:t>
            </a:r>
            <a:br>
              <a:rPr lang="en-US" altLang="en-US" sz="900" dirty="0">
                <a:solidFill>
                  <a:srgbClr val="CC0099"/>
                </a:solidFill>
                <a:latin typeface="Arial" panose="020B0604020202020204" pitchFamily="34" charset="0"/>
                <a:cs typeface="Arial" panose="020B0604020202020204" pitchFamily="34" charset="0"/>
              </a:rPr>
            </a:br>
            <a:r>
              <a:rPr lang="en-US" altLang="en-US" sz="900" dirty="0">
                <a:solidFill>
                  <a:srgbClr val="CC0099"/>
                </a:solidFill>
                <a:latin typeface="Arial" panose="020B0604020202020204" pitchFamily="34" charset="0"/>
                <a:cs typeface="Arial" panose="020B0604020202020204" pitchFamily="34" charset="0"/>
              </a:rPr>
              <a:t>http://static1.squarespace.com/static/538a9498e4b021e5d49572ab/t/55adc34be4b039eb798658ce/1437451121085/Hand-Writing-The-End-84758.gif?format=1000w</a:t>
            </a:r>
          </a:p>
        </p:txBody>
      </p:sp>
      <p:pic>
        <p:nvPicPr>
          <p:cNvPr id="178179" name="Picture 3">
            <a:extLst>
              <a:ext uri="{FF2B5EF4-FFF2-40B4-BE49-F238E27FC236}">
                <a16:creationId xmlns:a16="http://schemas.microsoft.com/office/drawing/2014/main" id="{99E5A7E1-9F71-4715-824F-AFDF8A3642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7620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A9230E51-9723-4017-8872-90D4F458D48C}"/>
              </a:ext>
            </a:extLst>
          </p:cNvPr>
          <p:cNvPicPr>
            <a:picLocks noGrp="1" noChangeAspect="1" noChangeArrowheads="1"/>
          </p:cNvPicPr>
          <p:nvPr>
            <p:ph type="clipArt" sz="half" idx="1"/>
          </p:nvPr>
        </p:nvPicPr>
        <p:blipFill>
          <a:blip r:embed="rId2" r:link="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77900" y="1955800"/>
            <a:ext cx="2540000" cy="2640013"/>
          </a:xfrm>
        </p:spPr>
      </p:pic>
      <p:sp>
        <p:nvSpPr>
          <p:cNvPr id="15363" name="Rectangle 5">
            <a:extLst>
              <a:ext uri="{FF2B5EF4-FFF2-40B4-BE49-F238E27FC236}">
                <a16:creationId xmlns:a16="http://schemas.microsoft.com/office/drawing/2014/main" id="{0E9E681F-2D47-4748-8FD0-F80E0F2AA610}"/>
              </a:ext>
            </a:extLst>
          </p:cNvPr>
          <p:cNvSpPr>
            <a:spLocks noChangeArrowheads="1"/>
          </p:cNvSpPr>
          <p:nvPr/>
        </p:nvSpPr>
        <p:spPr bwMode="auto">
          <a:xfrm>
            <a:off x="5265738" y="52388"/>
            <a:ext cx="3886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CC3399"/>
                </a:solidFill>
                <a:latin typeface="Arial" panose="020B0604020202020204" pitchFamily="34" charset="0"/>
                <a:cs typeface="Times New Roman" panose="02020603050405020304" pitchFamily="18" charset="0"/>
              </a:rPr>
              <a:t>Image from:    http://www.tokyo-med.ac.jp/genet/picts/dna.jpg</a:t>
            </a:r>
          </a:p>
        </p:txBody>
      </p:sp>
      <p:sp>
        <p:nvSpPr>
          <p:cNvPr id="135173" name="Text Box 6">
            <a:extLst>
              <a:ext uri="{FF2B5EF4-FFF2-40B4-BE49-F238E27FC236}">
                <a16:creationId xmlns:a16="http://schemas.microsoft.com/office/drawing/2014/main" id="{41D8BFE0-05B3-4DBB-9545-FAD5A3018263}"/>
              </a:ext>
            </a:extLst>
          </p:cNvPr>
          <p:cNvSpPr txBox="1">
            <a:spLocks noChangeArrowheads="1"/>
          </p:cNvSpPr>
          <p:nvPr/>
        </p:nvSpPr>
        <p:spPr bwMode="auto">
          <a:xfrm>
            <a:off x="152400" y="34925"/>
            <a:ext cx="8991600" cy="1754326"/>
          </a:xfrm>
          <a:prstGeom prst="rect">
            <a:avLst/>
          </a:prstGeom>
          <a:noFill/>
          <a:ln>
            <a:noFill/>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n-US" altLang="en-US" sz="3600" b="1" dirty="0">
                <a:latin typeface="Comic Sans MS" panose="030F0702030302020204" pitchFamily="66" charset="0"/>
              </a:rPr>
              <a:t>Which molecules make up the </a:t>
            </a:r>
          </a:p>
          <a:p>
            <a:pPr eaLnBrk="1" hangingPunct="1">
              <a:spcBef>
                <a:spcPct val="0"/>
              </a:spcBef>
              <a:buFontTx/>
              <a:buNone/>
              <a:defRPr/>
            </a:pPr>
            <a:r>
              <a:rPr lang="en-US" altLang="en-US" sz="3600" b="1" dirty="0">
                <a:latin typeface="Comic Sans MS" panose="030F0702030302020204" pitchFamily="66" charset="0"/>
              </a:rPr>
              <a:t>backbone (sides of ladder)</a:t>
            </a:r>
          </a:p>
          <a:p>
            <a:pPr eaLnBrk="1" hangingPunct="1">
              <a:spcBef>
                <a:spcPct val="0"/>
              </a:spcBef>
              <a:buFontTx/>
              <a:buNone/>
              <a:defRPr/>
            </a:pPr>
            <a:r>
              <a:rPr lang="en-US" altLang="en-US" sz="3600" b="1" dirty="0">
                <a:latin typeface="Comic Sans MS" panose="030F0702030302020204" pitchFamily="66" charset="0"/>
              </a:rPr>
              <a:t>in a DNA molecule?</a:t>
            </a:r>
          </a:p>
        </p:txBody>
      </p:sp>
      <p:grpSp>
        <p:nvGrpSpPr>
          <p:cNvPr id="4" name="Group 3">
            <a:extLst>
              <a:ext uri="{FF2B5EF4-FFF2-40B4-BE49-F238E27FC236}">
                <a16:creationId xmlns:a16="http://schemas.microsoft.com/office/drawing/2014/main" id="{7A9453AC-C2FE-41B6-BB28-AE06A149079A}"/>
              </a:ext>
            </a:extLst>
          </p:cNvPr>
          <p:cNvGrpSpPr>
            <a:grpSpLocks/>
          </p:cNvGrpSpPr>
          <p:nvPr/>
        </p:nvGrpSpPr>
        <p:grpSpPr bwMode="auto">
          <a:xfrm>
            <a:off x="32084" y="2286000"/>
            <a:ext cx="9144000" cy="4519612"/>
            <a:chOff x="32084" y="2286000"/>
            <a:chExt cx="9144000" cy="4519743"/>
          </a:xfrm>
        </p:grpSpPr>
        <p:sp>
          <p:nvSpPr>
            <p:cNvPr id="15366" name="Text Box 7">
              <a:extLst>
                <a:ext uri="{FF2B5EF4-FFF2-40B4-BE49-F238E27FC236}">
                  <a16:creationId xmlns:a16="http://schemas.microsoft.com/office/drawing/2014/main" id="{14F13B9C-83D0-4090-91D5-A36FF391CAED}"/>
                </a:ext>
              </a:extLst>
            </p:cNvPr>
            <p:cNvSpPr txBox="1">
              <a:spLocks noChangeArrowheads="1"/>
            </p:cNvSpPr>
            <p:nvPr/>
          </p:nvSpPr>
          <p:spPr bwMode="auto">
            <a:xfrm>
              <a:off x="4176713" y="2286000"/>
              <a:ext cx="48085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rgbClr val="3333FF"/>
                  </a:solidFill>
                  <a:latin typeface="Comic Sans MS" panose="030F0702030302020204" pitchFamily="66" charset="0"/>
                </a:rPr>
                <a:t>Sugar (deoxyribose) </a:t>
              </a:r>
            </a:p>
            <a:p>
              <a:pPr eaLnBrk="1" hangingPunct="1">
                <a:spcBef>
                  <a:spcPct val="0"/>
                </a:spcBef>
                <a:buFontTx/>
                <a:buNone/>
              </a:pPr>
              <a:r>
                <a:rPr lang="en-US" altLang="en-US" sz="3600" b="1" dirty="0">
                  <a:solidFill>
                    <a:srgbClr val="3333FF"/>
                  </a:solidFill>
                  <a:latin typeface="Comic Sans MS" panose="030F0702030302020204" pitchFamily="66" charset="0"/>
                </a:rPr>
                <a:t>and phosphates</a:t>
              </a:r>
            </a:p>
          </p:txBody>
        </p:sp>
        <p:sp>
          <p:nvSpPr>
            <p:cNvPr id="15367" name="Rectangle 2">
              <a:extLst>
                <a:ext uri="{FF2B5EF4-FFF2-40B4-BE49-F238E27FC236}">
                  <a16:creationId xmlns:a16="http://schemas.microsoft.com/office/drawing/2014/main" id="{E9FA5A88-2994-4DCA-A739-F67F885FEFAC}"/>
                </a:ext>
              </a:extLst>
            </p:cNvPr>
            <p:cNvSpPr>
              <a:spLocks noChangeArrowheads="1"/>
            </p:cNvSpPr>
            <p:nvPr/>
          </p:nvSpPr>
          <p:spPr bwMode="auto">
            <a:xfrm>
              <a:off x="32084" y="6036280"/>
              <a:ext cx="9144000" cy="769463"/>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100" b="1" i="1" dirty="0">
                  <a:solidFill>
                    <a:srgbClr val="000000"/>
                  </a:solidFill>
                  <a:cs typeface="Garamond" panose="02020404030301010803" pitchFamily="18" charset="0"/>
                </a:rPr>
                <a:t>Essential knowledge </a:t>
              </a:r>
              <a:br>
                <a:rPr lang="en-US" altLang="en-US" sz="1100" b="1" i="1" dirty="0">
                  <a:solidFill>
                    <a:srgbClr val="000000"/>
                  </a:solidFill>
                  <a:cs typeface="Garamond" panose="02020404030301010803" pitchFamily="18" charset="0"/>
                </a:rPr>
              </a:br>
              <a:r>
                <a:rPr lang="en-US" altLang="en-US" sz="1100" b="1" i="1" dirty="0">
                  <a:solidFill>
                    <a:srgbClr val="000000"/>
                  </a:solidFill>
                  <a:cs typeface="Garamond" panose="02020404030301010803" pitchFamily="18" charset="0"/>
                </a:rPr>
                <a:t>IST 1..A.1: </a:t>
              </a:r>
              <a:r>
                <a:rPr lang="en-US" altLang="en-US" sz="1100" dirty="0"/>
                <a:t>DNA and RNA molecules have structural similarities and differences that define function.</a:t>
              </a:r>
              <a:br>
                <a:rPr lang="en-US" altLang="en-US" sz="1100" i="1" dirty="0"/>
              </a:br>
              <a:r>
                <a:rPr lang="en-US" altLang="en-US" sz="1100" i="1" dirty="0"/>
                <a:t>a</a:t>
              </a:r>
              <a:r>
                <a:rPr lang="en-US" altLang="en-US" sz="1100" dirty="0"/>
                <a:t>. Both DNA and RNA have three components — sugar, phosphate and a nitrogenous base — that form nucleotide units that are connected by covalent bonds to form a linear molecule with 3' and 5' ends, with the nitrogenous bases perpendicular to </a:t>
              </a:r>
              <a:r>
                <a:rPr lang="en-US" altLang="en-US" sz="1100" b="1" dirty="0"/>
                <a:t>the sugar-phosphate backbone.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58B1659-A346-4221-9F5D-B5FD2886ACA9}"/>
              </a:ext>
            </a:extLst>
          </p:cNvPr>
          <p:cNvSpPr>
            <a:spLocks noGrp="1" noChangeArrowheads="1"/>
          </p:cNvSpPr>
          <p:nvPr>
            <p:ph type="title"/>
          </p:nvPr>
        </p:nvSpPr>
        <p:spPr>
          <a:xfrm>
            <a:off x="228600" y="152400"/>
            <a:ext cx="8763000" cy="1143000"/>
          </a:xfrm>
        </p:spPr>
        <p:txBody>
          <a:bodyPr/>
          <a:lstStyle/>
          <a:p>
            <a:pPr eaLnBrk="1" hangingPunct="1"/>
            <a:r>
              <a:rPr lang="en-US" altLang="en-US" sz="4000" b="1" dirty="0">
                <a:latin typeface="Comic Sans MS" panose="030F0702030302020204" pitchFamily="66" charset="0"/>
              </a:rPr>
              <a:t>CHARGAFF’S RULES say that ?</a:t>
            </a:r>
          </a:p>
        </p:txBody>
      </p:sp>
      <p:sp>
        <p:nvSpPr>
          <p:cNvPr id="69635" name="Rectangle 3">
            <a:extLst>
              <a:ext uri="{FF2B5EF4-FFF2-40B4-BE49-F238E27FC236}">
                <a16:creationId xmlns:a16="http://schemas.microsoft.com/office/drawing/2014/main" id="{A7586402-DE5B-4544-BBB8-F5787003FBC5}"/>
              </a:ext>
            </a:extLst>
          </p:cNvPr>
          <p:cNvSpPr>
            <a:spLocks noGrp="1" noChangeArrowheads="1"/>
          </p:cNvSpPr>
          <p:nvPr>
            <p:ph type="body" sz="half" idx="2"/>
          </p:nvPr>
        </p:nvSpPr>
        <p:spPr>
          <a:xfrm>
            <a:off x="3124200" y="1905000"/>
            <a:ext cx="5257800" cy="838200"/>
          </a:xfrm>
        </p:spPr>
        <p:txBody>
          <a:bodyPr/>
          <a:lstStyle/>
          <a:p>
            <a:pPr eaLnBrk="1" hangingPunct="1">
              <a:buFontTx/>
              <a:buNone/>
            </a:pPr>
            <a:r>
              <a:rPr lang="en-US" altLang="en-US" sz="4800" b="1" dirty="0">
                <a:solidFill>
                  <a:srgbClr val="3333FF"/>
                </a:solidFill>
                <a:latin typeface="Comic Sans MS" panose="030F0702030302020204" pitchFamily="66" charset="0"/>
              </a:rPr>
              <a:t>A = T  G = C</a:t>
            </a:r>
          </a:p>
        </p:txBody>
      </p:sp>
      <p:pic>
        <p:nvPicPr>
          <p:cNvPr id="16388" name="Picture 4" descr="helix6">
            <a:extLst>
              <a:ext uri="{FF2B5EF4-FFF2-40B4-BE49-F238E27FC236}">
                <a16:creationId xmlns:a16="http://schemas.microsoft.com/office/drawing/2014/main" id="{91869B53-42B5-4F9C-B39D-D2EF329470A9}"/>
              </a:ext>
            </a:extLst>
          </p:cNvPr>
          <p:cNvPicPr>
            <a:picLocks noGrp="1" noChangeAspect="1" noChangeArrowheads="1"/>
          </p:cNvPicPr>
          <p:nvPr>
            <p:ph type="clipArt" sz="half"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552450" y="889000"/>
            <a:ext cx="2400300" cy="4191000"/>
          </a:xfrm>
        </p:spPr>
      </p:pic>
      <p:sp>
        <p:nvSpPr>
          <p:cNvPr id="16389" name="Rectangle 5">
            <a:extLst>
              <a:ext uri="{FF2B5EF4-FFF2-40B4-BE49-F238E27FC236}">
                <a16:creationId xmlns:a16="http://schemas.microsoft.com/office/drawing/2014/main" id="{C3B51AA9-0253-4800-9051-F0D5C494E5DD}"/>
              </a:ext>
            </a:extLst>
          </p:cNvPr>
          <p:cNvSpPr>
            <a:spLocks noChangeArrowheads="1"/>
          </p:cNvSpPr>
          <p:nvPr/>
        </p:nvSpPr>
        <p:spPr bwMode="auto">
          <a:xfrm>
            <a:off x="3090863" y="-23813"/>
            <a:ext cx="6629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dirty="0">
                <a:solidFill>
                  <a:srgbClr val="CC3399"/>
                </a:solidFill>
                <a:latin typeface="Arial" panose="020B0604020202020204" pitchFamily="34" charset="0"/>
                <a:cs typeface="Times New Roman" panose="02020603050405020304" pitchFamily="18" charset="0"/>
              </a:rPr>
              <a:t>Image from:   http://evolution.berkeley.edu/evosite/evo101/images/dna_bases.gif</a:t>
            </a:r>
            <a:endParaRPr lang="en-US" altLang="en-US" sz="1200" b="1" dirty="0">
              <a:solidFill>
                <a:srgbClr val="CC3399"/>
              </a:solidFill>
              <a:latin typeface="Arial" panose="020B0604020202020204" pitchFamily="34" charset="0"/>
            </a:endParaRPr>
          </a:p>
        </p:txBody>
      </p:sp>
      <p:sp>
        <p:nvSpPr>
          <p:cNvPr id="2" name="Rectangle 1">
            <a:extLst>
              <a:ext uri="{FF2B5EF4-FFF2-40B4-BE49-F238E27FC236}">
                <a16:creationId xmlns:a16="http://schemas.microsoft.com/office/drawing/2014/main" id="{74235F82-B0B2-470F-AB0B-0D5FB20C9C24}"/>
              </a:ext>
            </a:extLst>
          </p:cNvPr>
          <p:cNvSpPr>
            <a:spLocks noChangeArrowheads="1"/>
          </p:cNvSpPr>
          <p:nvPr/>
        </p:nvSpPr>
        <p:spPr bwMode="auto">
          <a:xfrm>
            <a:off x="33337" y="6040938"/>
            <a:ext cx="8958263" cy="738188"/>
          </a:xfrm>
          <a:prstGeom prst="rect">
            <a:avLst/>
          </a:prstGeom>
          <a:solidFill>
            <a:schemeClr val="accent1">
              <a:lumMod val="40000"/>
              <a:lumOff val="60000"/>
            </a:schemeClr>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t>Essential Knowledge IST 1.L.1</a:t>
            </a:r>
          </a:p>
          <a:p>
            <a:pPr eaLnBrk="1" hangingPunct="1">
              <a:spcBef>
                <a:spcPct val="0"/>
              </a:spcBef>
              <a:buFontTx/>
              <a:buNone/>
            </a:pPr>
            <a:r>
              <a:rPr lang="en-US" altLang="en-US" sz="1400" dirty="0"/>
              <a:t>DNA, and sometimes RNA, exhibits specific nucleotide base pairing that is conserved through evolution: adenine pairs with thymine or uracil (A-T or A-U) and cytosine pairs with guanine (C-G)—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32458B6B-6663-44CF-99AD-FC6EEAEEE04C}"/>
              </a:ext>
            </a:extLst>
          </p:cNvPr>
          <p:cNvPicPr>
            <a:picLocks noChangeAspect="1"/>
          </p:cNvPicPr>
          <p:nvPr/>
        </p:nvPicPr>
        <p:blipFill>
          <a:blip r:embed="rId2">
            <a:extLst>
              <a:ext uri="{28A0092B-C50C-407E-A947-70E740481C1C}">
                <a14:useLocalDpi xmlns:a14="http://schemas.microsoft.com/office/drawing/2010/main" val="0"/>
              </a:ext>
            </a:extLst>
          </a:blip>
          <a:srcRect l="2" t="1100" r="48584"/>
          <a:stretch>
            <a:fillRect/>
          </a:stretch>
        </p:blipFill>
        <p:spPr bwMode="auto">
          <a:xfrm>
            <a:off x="909638" y="2339975"/>
            <a:ext cx="340042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
            <a:extLst>
              <a:ext uri="{FF2B5EF4-FFF2-40B4-BE49-F238E27FC236}">
                <a16:creationId xmlns:a16="http://schemas.microsoft.com/office/drawing/2014/main" id="{BFA13953-5534-453B-93DE-3EAAF9E16CC8}"/>
              </a:ext>
            </a:extLst>
          </p:cNvPr>
          <p:cNvSpPr>
            <a:spLocks noChangeArrowheads="1"/>
          </p:cNvSpPr>
          <p:nvPr/>
        </p:nvSpPr>
        <p:spPr bwMode="auto">
          <a:xfrm>
            <a:off x="0" y="6692900"/>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D60093"/>
                </a:solidFill>
              </a:rPr>
              <a:t>Image modified from: https://www.pinterest.com/pin/50313720815813086/</a:t>
            </a:r>
          </a:p>
        </p:txBody>
      </p:sp>
      <p:sp>
        <p:nvSpPr>
          <p:cNvPr id="3076" name="Rectangle 1">
            <a:extLst>
              <a:ext uri="{FF2B5EF4-FFF2-40B4-BE49-F238E27FC236}">
                <a16:creationId xmlns:a16="http://schemas.microsoft.com/office/drawing/2014/main" id="{CB69976C-9283-4C8A-9A98-646E0B17BDB3}"/>
              </a:ext>
            </a:extLst>
          </p:cNvPr>
          <p:cNvSpPr>
            <a:spLocks noChangeArrowheads="1"/>
          </p:cNvSpPr>
          <p:nvPr/>
        </p:nvSpPr>
        <p:spPr bwMode="auto">
          <a:xfrm>
            <a:off x="0" y="222250"/>
            <a:ext cx="92360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latin typeface="Comic Sans MS" panose="030F0702030302020204" pitchFamily="66" charset="0"/>
              </a:rPr>
              <a:t>Remember: Biology is more than "just the facts". It's all about connections.</a:t>
            </a:r>
            <a:br>
              <a:rPr lang="en-US" altLang="en-US" sz="2000" dirty="0">
                <a:latin typeface="Comic Sans MS" panose="030F0702030302020204" pitchFamily="66" charset="0"/>
              </a:rPr>
            </a:br>
            <a:r>
              <a:rPr lang="en-US" altLang="en-US" sz="2000" dirty="0">
                <a:latin typeface="Comic Sans MS" panose="030F0702030302020204" pitchFamily="66" charset="0"/>
              </a:rPr>
              <a:t>(That said... you have to know the vocab and concepts to be able to see the</a:t>
            </a:r>
            <a:br>
              <a:rPr lang="en-US" altLang="en-US" sz="2000" dirty="0">
                <a:latin typeface="Comic Sans MS" panose="030F0702030302020204" pitchFamily="66" charset="0"/>
              </a:rPr>
            </a:br>
            <a:r>
              <a:rPr lang="en-US" altLang="en-US" sz="2000" dirty="0">
                <a:latin typeface="Comic Sans MS" panose="030F0702030302020204" pitchFamily="66" charset="0"/>
              </a:rPr>
              <a:t>               "big picture" and make those connections)</a:t>
            </a:r>
          </a:p>
        </p:txBody>
      </p:sp>
      <p:sp>
        <p:nvSpPr>
          <p:cNvPr id="3077" name="TextBox 2">
            <a:extLst>
              <a:ext uri="{FF2B5EF4-FFF2-40B4-BE49-F238E27FC236}">
                <a16:creationId xmlns:a16="http://schemas.microsoft.com/office/drawing/2014/main" id="{EF74C778-D84A-4635-A26C-6B384D991AD9}"/>
              </a:ext>
            </a:extLst>
          </p:cNvPr>
          <p:cNvSpPr txBox="1">
            <a:spLocks noChangeArrowheads="1"/>
          </p:cNvSpPr>
          <p:nvPr/>
        </p:nvSpPr>
        <p:spPr bwMode="auto">
          <a:xfrm>
            <a:off x="1219200" y="1798638"/>
            <a:ext cx="2938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solidFill>
                  <a:srgbClr val="FF0000"/>
                </a:solidFill>
                <a:latin typeface="Comic Sans MS" panose="030F0702030302020204" pitchFamily="66" charset="0"/>
              </a:rPr>
              <a:t>Memorizing “facts”</a:t>
            </a:r>
          </a:p>
        </p:txBody>
      </p:sp>
      <p:sp>
        <p:nvSpPr>
          <p:cNvPr id="3078" name="Rectangle 4">
            <a:extLst>
              <a:ext uri="{FF2B5EF4-FFF2-40B4-BE49-F238E27FC236}">
                <a16:creationId xmlns:a16="http://schemas.microsoft.com/office/drawing/2014/main" id="{31D06284-FB0F-46BC-B401-2678FCD8577F}"/>
              </a:ext>
            </a:extLst>
          </p:cNvPr>
          <p:cNvSpPr>
            <a:spLocks noChangeArrowheads="1"/>
          </p:cNvSpPr>
          <p:nvPr/>
        </p:nvSpPr>
        <p:spPr bwMode="auto">
          <a:xfrm>
            <a:off x="4986338" y="1330325"/>
            <a:ext cx="3498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solidFill>
                  <a:srgbClr val="FF0000"/>
                </a:solidFill>
                <a:latin typeface="Comic Sans MS" panose="030F0702030302020204" pitchFamily="66" charset="0"/>
              </a:rPr>
              <a:t>See the BIG PICTURE </a:t>
            </a:r>
          </a:p>
          <a:p>
            <a:r>
              <a:rPr lang="en-US" altLang="en-US" sz="2400" dirty="0">
                <a:solidFill>
                  <a:srgbClr val="FF0000"/>
                </a:solidFill>
                <a:latin typeface="Comic Sans MS" panose="030F0702030302020204" pitchFamily="66" charset="0"/>
              </a:rPr>
              <a:t>and make Connections!</a:t>
            </a:r>
          </a:p>
        </p:txBody>
      </p:sp>
      <p:pic>
        <p:nvPicPr>
          <p:cNvPr id="3079" name="Picture 1">
            <a:extLst>
              <a:ext uri="{FF2B5EF4-FFF2-40B4-BE49-F238E27FC236}">
                <a16:creationId xmlns:a16="http://schemas.microsoft.com/office/drawing/2014/main" id="{F18DE69E-057B-403D-92FD-A870A510C69D}"/>
              </a:ext>
            </a:extLst>
          </p:cNvPr>
          <p:cNvPicPr>
            <a:picLocks noChangeAspect="1"/>
          </p:cNvPicPr>
          <p:nvPr/>
        </p:nvPicPr>
        <p:blipFill>
          <a:blip r:embed="rId2">
            <a:extLst>
              <a:ext uri="{28A0092B-C50C-407E-A947-70E740481C1C}">
                <a14:useLocalDpi xmlns:a14="http://schemas.microsoft.com/office/drawing/2010/main" val="0"/>
              </a:ext>
            </a:extLst>
          </a:blip>
          <a:srcRect l="50552" t="1100"/>
          <a:stretch>
            <a:fillRect/>
          </a:stretch>
        </p:blipFill>
        <p:spPr bwMode="auto">
          <a:xfrm>
            <a:off x="5233988" y="2160588"/>
            <a:ext cx="3402012"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20A87E3-5C99-4D92-9B25-F212B5AD2BA0}"/>
              </a:ext>
            </a:extLst>
          </p:cNvPr>
          <p:cNvSpPr>
            <a:spLocks noGrp="1" noChangeArrowheads="1"/>
          </p:cNvSpPr>
          <p:nvPr>
            <p:ph type="body" sz="half" idx="2"/>
          </p:nvPr>
        </p:nvSpPr>
        <p:spPr>
          <a:xfrm>
            <a:off x="14288" y="0"/>
            <a:ext cx="9282112" cy="609600"/>
          </a:xfrm>
        </p:spPr>
        <p:txBody>
          <a:bodyPr/>
          <a:lstStyle/>
          <a:p>
            <a:pPr eaLnBrk="1" hangingPunct="1">
              <a:lnSpc>
                <a:spcPct val="90000"/>
              </a:lnSpc>
              <a:buFontTx/>
              <a:buNone/>
            </a:pPr>
            <a:r>
              <a:rPr lang="en-US" altLang="en-US" b="1" dirty="0">
                <a:latin typeface="Comic Sans MS" panose="030F0702030302020204" pitchFamily="66" charset="0"/>
              </a:rPr>
              <a:t>Which of these molecules is a carbohydrate?</a:t>
            </a:r>
          </a:p>
        </p:txBody>
      </p:sp>
      <p:sp>
        <p:nvSpPr>
          <p:cNvPr id="116739" name="Text Box 3">
            <a:extLst>
              <a:ext uri="{FF2B5EF4-FFF2-40B4-BE49-F238E27FC236}">
                <a16:creationId xmlns:a16="http://schemas.microsoft.com/office/drawing/2014/main" id="{1AE49207-0ED3-4FA9-878B-67A68F07CEA7}"/>
              </a:ext>
            </a:extLst>
          </p:cNvPr>
          <p:cNvSpPr txBox="1">
            <a:spLocks noChangeArrowheads="1"/>
          </p:cNvSpPr>
          <p:nvPr/>
        </p:nvSpPr>
        <p:spPr bwMode="auto">
          <a:xfrm rot="-5400000">
            <a:off x="4210050" y="3379788"/>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17412" name="Picture 4" descr="phospholip purple labels">
            <a:extLst>
              <a:ext uri="{FF2B5EF4-FFF2-40B4-BE49-F238E27FC236}">
                <a16:creationId xmlns:a16="http://schemas.microsoft.com/office/drawing/2014/main" id="{82F09A4B-C649-4241-AF00-AE8A7D995E5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450" y="668338"/>
            <a:ext cx="110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nucleotide 1P labeled">
            <a:extLst>
              <a:ext uri="{FF2B5EF4-FFF2-40B4-BE49-F238E27FC236}">
                <a16:creationId xmlns:a16="http://schemas.microsoft.com/office/drawing/2014/main" id="{0FEB30E2-7ECB-402B-B135-1A92ECBA1F1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200" y="817563"/>
            <a:ext cx="34734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helix6">
            <a:extLst>
              <a:ext uri="{FF2B5EF4-FFF2-40B4-BE49-F238E27FC236}">
                <a16:creationId xmlns:a16="http://schemas.microsoft.com/office/drawing/2014/main" id="{B3767EC0-96A6-4C4C-998A-B4FA303D286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0" y="2819400"/>
            <a:ext cx="17176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8E277AB-E26C-4EC0-9897-0DEF22931676}"/>
              </a:ext>
            </a:extLst>
          </p:cNvPr>
          <p:cNvSpPr/>
          <p:nvPr/>
        </p:nvSpPr>
        <p:spPr>
          <a:xfrm>
            <a:off x="-32657" y="6396335"/>
            <a:ext cx="9144000" cy="461665"/>
          </a:xfrm>
          <a:prstGeom prst="rect">
            <a:avLst/>
          </a:prstGeom>
        </p:spPr>
        <p:txBody>
          <a:bodyPr>
            <a:spAutoFit/>
          </a:bodyPr>
          <a:lstStyle/>
          <a:p>
            <a:pPr>
              <a:defRPr/>
            </a:pPr>
            <a:r>
              <a:rPr lang="en-US" sz="1200" b="1" i="1" kern="0" dirty="0">
                <a:solidFill>
                  <a:srgbClr val="000000"/>
                </a:solidFill>
                <a:latin typeface="Times New Roman"/>
              </a:rPr>
              <a:t>SYI-1.B.2 Structure and function of polymers are derived from the way their monomers are assembled. </a:t>
            </a:r>
            <a:br>
              <a:rPr lang="en-US" sz="1200" b="1" i="1" kern="0" dirty="0">
                <a:solidFill>
                  <a:srgbClr val="000000"/>
                </a:solidFill>
                <a:latin typeface="Times New Roman"/>
              </a:rPr>
            </a:br>
            <a:r>
              <a:rPr lang="en-US" sz="1200" b="1" i="1" kern="0" dirty="0">
                <a:solidFill>
                  <a:srgbClr val="000000"/>
                </a:solidFill>
                <a:latin typeface="Times New Roman"/>
              </a:rPr>
              <a:t>SAMPLE ACTIVITY p 35 CED “Use pictures of biological molecules to find patterns in the molecules”  </a:t>
            </a:r>
            <a:endParaRPr lang="en-US" sz="1200" dirty="0"/>
          </a:p>
        </p:txBody>
      </p:sp>
      <p:pic>
        <p:nvPicPr>
          <p:cNvPr id="17416" name="Picture 3">
            <a:extLst>
              <a:ext uri="{FF2B5EF4-FFF2-40B4-BE49-F238E27FC236}">
                <a16:creationId xmlns:a16="http://schemas.microsoft.com/office/drawing/2014/main" id="{5703BF64-C2FC-45FE-92C2-2BCBD34E99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819400"/>
            <a:ext cx="23241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4">
            <a:extLst>
              <a:ext uri="{FF2B5EF4-FFF2-40B4-BE49-F238E27FC236}">
                <a16:creationId xmlns:a16="http://schemas.microsoft.com/office/drawing/2014/main" id="{BE45B4C6-6CA8-49DE-806A-628F83F3D57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48325" y="668338"/>
            <a:ext cx="29591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Effect transition="in" filter="wipe(down)">
                                      <p:cBhvr>
                                        <p:cTn id="7" dur="500"/>
                                        <p:tgtEl>
                                          <p:spTgt spid="116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4923CB1-B0C9-478A-B524-A64C3364989F}"/>
              </a:ext>
            </a:extLst>
          </p:cNvPr>
          <p:cNvSpPr>
            <a:spLocks noGrp="1" noChangeArrowheads="1"/>
          </p:cNvSpPr>
          <p:nvPr>
            <p:ph type="body" sz="half" idx="2"/>
          </p:nvPr>
        </p:nvSpPr>
        <p:spPr>
          <a:xfrm>
            <a:off x="304800" y="152400"/>
            <a:ext cx="8839200" cy="1981200"/>
          </a:xfrm>
        </p:spPr>
        <p:txBody>
          <a:bodyPr/>
          <a:lstStyle/>
          <a:p>
            <a:pPr eaLnBrk="1" hangingPunct="1">
              <a:lnSpc>
                <a:spcPct val="90000"/>
              </a:lnSpc>
              <a:buFontTx/>
              <a:buNone/>
            </a:pPr>
            <a:r>
              <a:rPr lang="en-US" altLang="en-US" sz="2800" b="1" dirty="0">
                <a:latin typeface="Comic Sans MS" panose="030F0702030302020204" pitchFamily="66" charset="0"/>
              </a:rPr>
              <a:t>Identify this molecule and use the words:</a:t>
            </a:r>
            <a:br>
              <a:rPr lang="en-US" altLang="en-US" sz="2800" b="1" dirty="0">
                <a:latin typeface="Comic Sans MS" panose="030F0702030302020204" pitchFamily="66" charset="0"/>
              </a:rPr>
            </a:br>
            <a:r>
              <a:rPr lang="en-US" altLang="en-US" sz="2800" b="1" dirty="0">
                <a:latin typeface="Comic Sans MS" panose="030F0702030302020204" pitchFamily="66" charset="0"/>
              </a:rPr>
              <a:t>hydrophobic, hydrophilic, polar, non-polar </a:t>
            </a:r>
            <a:br>
              <a:rPr lang="en-US" altLang="en-US" sz="2800" b="1" dirty="0">
                <a:latin typeface="Comic Sans MS" panose="030F0702030302020204" pitchFamily="66" charset="0"/>
              </a:rPr>
            </a:br>
            <a:r>
              <a:rPr lang="en-US" altLang="en-US" sz="2800" b="1" dirty="0">
                <a:latin typeface="Comic Sans MS" panose="030F0702030302020204" pitchFamily="66" charset="0"/>
              </a:rPr>
              <a:t>to identify the parts of this molecule.</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Explain why this tail on the left is bent?</a:t>
            </a:r>
            <a:endParaRPr lang="en-US" altLang="en-US" sz="2000" b="1" dirty="0">
              <a:latin typeface="Comic Sans MS" panose="030F0702030302020204" pitchFamily="66" charset="0"/>
            </a:endParaRPr>
          </a:p>
        </p:txBody>
      </p:sp>
      <p:grpSp>
        <p:nvGrpSpPr>
          <p:cNvPr id="3" name="Group 2">
            <a:extLst>
              <a:ext uri="{FF2B5EF4-FFF2-40B4-BE49-F238E27FC236}">
                <a16:creationId xmlns:a16="http://schemas.microsoft.com/office/drawing/2014/main" id="{7AD87EAB-7B74-49CE-B41C-A074996868C0}"/>
              </a:ext>
            </a:extLst>
          </p:cNvPr>
          <p:cNvGrpSpPr>
            <a:grpSpLocks/>
          </p:cNvGrpSpPr>
          <p:nvPr/>
        </p:nvGrpSpPr>
        <p:grpSpPr bwMode="auto">
          <a:xfrm>
            <a:off x="4862513" y="1752600"/>
            <a:ext cx="3330575" cy="2087563"/>
            <a:chOff x="4862868" y="1752600"/>
            <a:chExt cx="3330949" cy="2087976"/>
          </a:xfrm>
        </p:grpSpPr>
        <p:sp>
          <p:nvSpPr>
            <p:cNvPr id="18440" name="Text Box 3">
              <a:extLst>
                <a:ext uri="{FF2B5EF4-FFF2-40B4-BE49-F238E27FC236}">
                  <a16:creationId xmlns:a16="http://schemas.microsoft.com/office/drawing/2014/main" id="{98F1EA69-9E2D-4E2F-A880-D7EA69C99A5C}"/>
                </a:ext>
              </a:extLst>
            </p:cNvPr>
            <p:cNvSpPr txBox="1">
              <a:spLocks noChangeArrowheads="1"/>
            </p:cNvSpPr>
            <p:nvPr/>
          </p:nvSpPr>
          <p:spPr bwMode="auto">
            <a:xfrm>
              <a:off x="4862868" y="3009579"/>
              <a:ext cx="31854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Tails are non-polar </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and hydrophobic</a:t>
              </a:r>
            </a:p>
          </p:txBody>
        </p:sp>
        <p:sp>
          <p:nvSpPr>
            <p:cNvPr id="18441" name="Text Box 5">
              <a:extLst>
                <a:ext uri="{FF2B5EF4-FFF2-40B4-BE49-F238E27FC236}">
                  <a16:creationId xmlns:a16="http://schemas.microsoft.com/office/drawing/2014/main" id="{F05E6A1A-FA29-4060-9968-D43D4C0B8569}"/>
                </a:ext>
              </a:extLst>
            </p:cNvPr>
            <p:cNvSpPr txBox="1">
              <a:spLocks noChangeArrowheads="1"/>
            </p:cNvSpPr>
            <p:nvPr/>
          </p:nvSpPr>
          <p:spPr bwMode="auto">
            <a:xfrm>
              <a:off x="4933382" y="1752600"/>
              <a:ext cx="32604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Head is polar </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and hydrophobic</a:t>
              </a:r>
            </a:p>
          </p:txBody>
        </p:sp>
      </p:grpSp>
      <p:sp>
        <p:nvSpPr>
          <p:cNvPr id="18436" name="TextBox 1">
            <a:extLst>
              <a:ext uri="{FF2B5EF4-FFF2-40B4-BE49-F238E27FC236}">
                <a16:creationId xmlns:a16="http://schemas.microsoft.com/office/drawing/2014/main" id="{B4E8EA0F-EBC8-4A68-AE2F-A49FF9C33820}"/>
              </a:ext>
            </a:extLst>
          </p:cNvPr>
          <p:cNvSpPr txBox="1">
            <a:spLocks noChangeArrowheads="1"/>
          </p:cNvSpPr>
          <p:nvPr/>
        </p:nvSpPr>
        <p:spPr bwMode="auto">
          <a:xfrm>
            <a:off x="169864" y="4765675"/>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cs typeface="Arial" panose="020B0604020202020204" pitchFamily="34" charset="0"/>
              </a:rPr>
              <a:t>This fatty acid tail is unsaturated. It has a double bond which puts a “kink” in the tail</a:t>
            </a:r>
            <a:endParaRPr lang="en-US" altLang="en-US" sz="2000" b="1" dirty="0">
              <a:solidFill>
                <a:schemeClr val="accent2"/>
              </a:solidFill>
              <a:latin typeface="Comic Sans MS" panose="030F0702030302020204" pitchFamily="66" charset="0"/>
              <a:cs typeface="Arial" panose="020B0604020202020204" pitchFamily="34" charset="0"/>
            </a:endParaRPr>
          </a:p>
        </p:txBody>
      </p:sp>
      <p:pic>
        <p:nvPicPr>
          <p:cNvPr id="18437" name="Picture 9">
            <a:extLst>
              <a:ext uri="{FF2B5EF4-FFF2-40B4-BE49-F238E27FC236}">
                <a16:creationId xmlns:a16="http://schemas.microsoft.com/office/drawing/2014/main" id="{63D79188-2E26-4B2E-8E30-C3ACDF4FB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371600"/>
            <a:ext cx="11620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
            <a:extLst>
              <a:ext uri="{FF2B5EF4-FFF2-40B4-BE49-F238E27FC236}">
                <a16:creationId xmlns:a16="http://schemas.microsoft.com/office/drawing/2014/main" id="{017A6B88-4A50-473B-BC66-CE998DD97F87}"/>
              </a:ext>
            </a:extLst>
          </p:cNvPr>
          <p:cNvSpPr>
            <a:spLocks noChangeArrowheads="1"/>
          </p:cNvSpPr>
          <p:nvPr/>
        </p:nvSpPr>
        <p:spPr bwMode="auto">
          <a:xfrm>
            <a:off x="123825" y="0"/>
            <a:ext cx="914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3399"/>
                </a:solidFill>
                <a:latin typeface="Comic Sans MS" panose="030F0702030302020204" pitchFamily="66" charset="0"/>
              </a:rPr>
              <a:t>Image from: http://i0.wp.com/www.sciencemusicvideos.com/wp-content/uploads/2014/10/simple-phospholipid-no-numbers.png?resize=359%2C148</a:t>
            </a:r>
          </a:p>
        </p:txBody>
      </p:sp>
      <p:sp>
        <p:nvSpPr>
          <p:cNvPr id="18439" name="Rectangle 3">
            <a:extLst>
              <a:ext uri="{FF2B5EF4-FFF2-40B4-BE49-F238E27FC236}">
                <a16:creationId xmlns:a16="http://schemas.microsoft.com/office/drawing/2014/main" id="{7E147728-CB13-4E33-8DF0-48766F5E28EA}"/>
              </a:ext>
            </a:extLst>
          </p:cNvPr>
          <p:cNvSpPr>
            <a:spLocks noChangeArrowheads="1"/>
          </p:cNvSpPr>
          <p:nvPr/>
        </p:nvSpPr>
        <p:spPr bwMode="auto">
          <a:xfrm>
            <a:off x="17417" y="5818257"/>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Comic Sans MS" panose="030F0702030302020204" pitchFamily="66" charset="0"/>
              </a:rPr>
              <a:t>ESSENTIAL KNOWLEDGE  </a:t>
            </a:r>
          </a:p>
          <a:p>
            <a:pPr eaLnBrk="1" hangingPunct="1">
              <a:spcBef>
                <a:spcPct val="0"/>
              </a:spcBef>
              <a:buFontTx/>
              <a:buNone/>
            </a:pPr>
            <a:r>
              <a:rPr lang="en-US" altLang="en-US" sz="1000" dirty="0">
                <a:latin typeface="Comic Sans MS" panose="030F0702030302020204" pitchFamily="66" charset="0"/>
              </a:rPr>
              <a:t>SYI 1.A.1 </a:t>
            </a:r>
            <a:r>
              <a:rPr lang="en-US" altLang="en-US" sz="1000" dirty="0"/>
              <a:t>The subcomponents of biological molecules and their sequence determine the properties of that molecule</a:t>
            </a:r>
          </a:p>
          <a:p>
            <a:pPr eaLnBrk="1" hangingPunct="1">
              <a:spcBef>
                <a:spcPct val="0"/>
              </a:spcBef>
              <a:buNone/>
            </a:pPr>
            <a:r>
              <a:rPr lang="en-US" sz="1000" dirty="0"/>
              <a:t>SYI 1.B.2  d. Lipids are nonpolar macromolecules—</a:t>
            </a:r>
            <a:br>
              <a:rPr lang="en-US" sz="1000" dirty="0"/>
            </a:br>
            <a:r>
              <a:rPr lang="en-US" sz="1000" dirty="0"/>
              <a:t>     i. Differences in saturation determine the structure and function of lipids. </a:t>
            </a:r>
            <a:endParaRPr lang="en-US" altLang="en-US" sz="1000" dirty="0"/>
          </a:p>
          <a:p>
            <a:pPr eaLnBrk="1" hangingPunct="1">
              <a:spcBef>
                <a:spcPct val="0"/>
              </a:spcBef>
              <a:buFontTx/>
              <a:buNone/>
            </a:pPr>
            <a:r>
              <a:rPr lang="en-US" altLang="en-US" sz="1000" dirty="0">
                <a:latin typeface="Comic Sans MS" panose="030F0702030302020204" pitchFamily="66" charset="0"/>
              </a:rPr>
              <a:t>ENE 2.A.1 </a:t>
            </a:r>
            <a:r>
              <a:rPr lang="en-US" altLang="en-US" sz="1000" dirty="0"/>
              <a:t>Phospholipids have both hydrophilic and hydrophobic regions. The hydrophilic phosphate regions of the phospholipids are oriented toward the aqueous external or internal environments, while the hydrophobic fatty acid regions face each other within the interior of the membrane.</a:t>
            </a:r>
            <a:endParaRPr lang="en-US" altLang="en-US" sz="10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439"/>
                                        </p:tgtEl>
                                        <p:attrNameLst>
                                          <p:attrName>style.visibility</p:attrName>
                                        </p:attrNameLst>
                                      </p:cBhvr>
                                      <p:to>
                                        <p:strVal val="visible"/>
                                      </p:to>
                                    </p:set>
                                    <p:animEffect transition="in" filter="wipe(down)">
                                      <p:cBhvr>
                                        <p:cTn id="15" dur="5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8CD9B746-011C-463B-8755-02613A1B6943}"/>
              </a:ext>
            </a:extLst>
          </p:cNvPr>
          <p:cNvSpPr>
            <a:spLocks noChangeArrowheads="1"/>
          </p:cNvSpPr>
          <p:nvPr/>
        </p:nvSpPr>
        <p:spPr bwMode="auto">
          <a:xfrm>
            <a:off x="457200" y="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Comic Sans MS" panose="030F0702030302020204" pitchFamily="66" charset="0"/>
              </a:defRPr>
            </a:lvl1pPr>
            <a:lvl2pPr marL="742950" indent="-285750">
              <a:defRPr sz="4000">
                <a:solidFill>
                  <a:schemeClr val="tx1"/>
                </a:solidFill>
                <a:latin typeface="Comic Sans MS" panose="030F0702030302020204" pitchFamily="66" charset="0"/>
              </a:defRPr>
            </a:lvl2pPr>
            <a:lvl3pPr marL="1143000" indent="-228600">
              <a:defRPr sz="4000">
                <a:solidFill>
                  <a:schemeClr val="tx1"/>
                </a:solidFill>
                <a:latin typeface="Comic Sans MS" panose="030F0702030302020204" pitchFamily="66" charset="0"/>
              </a:defRPr>
            </a:lvl3pPr>
            <a:lvl4pPr marL="1600200" indent="-228600">
              <a:defRPr sz="4000">
                <a:solidFill>
                  <a:schemeClr val="tx1"/>
                </a:solidFill>
                <a:latin typeface="Comic Sans MS" panose="030F0702030302020204" pitchFamily="66" charset="0"/>
              </a:defRPr>
            </a:lvl4pPr>
            <a:lvl5pPr marL="2057400" indent="-228600">
              <a:defRPr sz="4000">
                <a:solidFill>
                  <a:schemeClr val="tx1"/>
                </a:solidFill>
                <a:latin typeface="Comic Sans MS" panose="030F0702030302020204" pitchFamily="66" charset="0"/>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defRPr>
            </a:lvl9pPr>
          </a:lstStyle>
          <a:p>
            <a:pPr eaLnBrk="1" hangingPunct="1"/>
            <a:r>
              <a:rPr lang="en-US" altLang="en-US" sz="1400" dirty="0">
                <a:solidFill>
                  <a:srgbClr val="D60093"/>
                </a:solidFill>
              </a:rPr>
              <a:t>https://www.tumblr.com/tagged/cell-membrane</a:t>
            </a:r>
          </a:p>
        </p:txBody>
      </p:sp>
      <p:pic>
        <p:nvPicPr>
          <p:cNvPr id="49155" name="Picture 2" descr="science humor.: ">
            <a:extLst>
              <a:ext uri="{FF2B5EF4-FFF2-40B4-BE49-F238E27FC236}">
                <a16:creationId xmlns:a16="http://schemas.microsoft.com/office/drawing/2014/main" id="{04DBDC22-CD47-4ED6-9A4B-F9B650BB7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307975"/>
            <a:ext cx="5029200" cy="58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2">
            <a:extLst>
              <a:ext uri="{FF2B5EF4-FFF2-40B4-BE49-F238E27FC236}">
                <a16:creationId xmlns:a16="http://schemas.microsoft.com/office/drawing/2014/main" id="{E73534AA-735E-472E-98F1-EDF1F298D4BC}"/>
              </a:ext>
            </a:extLst>
          </p:cNvPr>
          <p:cNvSpPr txBox="1">
            <a:spLocks noChangeArrowheads="1"/>
          </p:cNvSpPr>
          <p:nvPr/>
        </p:nvSpPr>
        <p:spPr bwMode="auto">
          <a:xfrm>
            <a:off x="2720975" y="6196013"/>
            <a:ext cx="3419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Comic Sans MS" panose="030F0702030302020204" pitchFamily="66" charset="0"/>
              </a:defRPr>
            </a:lvl1pPr>
            <a:lvl2pPr marL="742950" indent="-285750">
              <a:defRPr sz="4000">
                <a:solidFill>
                  <a:schemeClr val="tx1"/>
                </a:solidFill>
                <a:latin typeface="Comic Sans MS" panose="030F0702030302020204" pitchFamily="66" charset="0"/>
              </a:defRPr>
            </a:lvl2pPr>
            <a:lvl3pPr marL="1143000" indent="-228600">
              <a:defRPr sz="4000">
                <a:solidFill>
                  <a:schemeClr val="tx1"/>
                </a:solidFill>
                <a:latin typeface="Comic Sans MS" panose="030F0702030302020204" pitchFamily="66" charset="0"/>
              </a:defRPr>
            </a:lvl3pPr>
            <a:lvl4pPr marL="1600200" indent="-228600">
              <a:defRPr sz="4000">
                <a:solidFill>
                  <a:schemeClr val="tx1"/>
                </a:solidFill>
                <a:latin typeface="Comic Sans MS" panose="030F0702030302020204" pitchFamily="66" charset="0"/>
              </a:defRPr>
            </a:lvl4pPr>
            <a:lvl5pPr marL="2057400" indent="-228600">
              <a:defRPr sz="4000">
                <a:solidFill>
                  <a:schemeClr val="tx1"/>
                </a:solidFill>
                <a:latin typeface="Comic Sans MS" panose="030F0702030302020204" pitchFamily="66" charset="0"/>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defRPr>
            </a:lvl9pPr>
          </a:lstStyle>
          <a:p>
            <a:pPr eaLnBrk="1" hangingPunct="1"/>
            <a:r>
              <a:rPr lang="en-US" altLang="en-US" dirty="0"/>
              <a:t>Take a break!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61B2A77-3646-40DA-9BD3-E15074A642C5}"/>
              </a:ext>
            </a:extLst>
          </p:cNvPr>
          <p:cNvSpPr>
            <a:spLocks noGrp="1" noChangeArrowheads="1"/>
          </p:cNvSpPr>
          <p:nvPr>
            <p:ph type="body" sz="half" idx="2"/>
          </p:nvPr>
        </p:nvSpPr>
        <p:spPr>
          <a:xfrm>
            <a:off x="0" y="0"/>
            <a:ext cx="8991600" cy="609600"/>
          </a:xfrm>
        </p:spPr>
        <p:txBody>
          <a:bodyPr/>
          <a:lstStyle/>
          <a:p>
            <a:pPr eaLnBrk="1" hangingPunct="1">
              <a:lnSpc>
                <a:spcPct val="90000"/>
              </a:lnSpc>
              <a:buFontTx/>
              <a:buNone/>
            </a:pPr>
            <a:r>
              <a:rPr lang="en-US" altLang="en-US" b="1" dirty="0">
                <a:latin typeface="Comic Sans MS" panose="030F0702030302020204" pitchFamily="66" charset="0"/>
              </a:rPr>
              <a:t>Which of these molecules is a nucleotide?</a:t>
            </a:r>
          </a:p>
        </p:txBody>
      </p:sp>
      <p:sp>
        <p:nvSpPr>
          <p:cNvPr id="120835" name="Text Box 3">
            <a:extLst>
              <a:ext uri="{FF2B5EF4-FFF2-40B4-BE49-F238E27FC236}">
                <a16:creationId xmlns:a16="http://schemas.microsoft.com/office/drawing/2014/main" id="{C8CDD37B-D701-4203-8BB7-9A37FC0D6884}"/>
              </a:ext>
            </a:extLst>
          </p:cNvPr>
          <p:cNvSpPr txBox="1">
            <a:spLocks noChangeArrowheads="1"/>
          </p:cNvSpPr>
          <p:nvPr/>
        </p:nvSpPr>
        <p:spPr bwMode="auto">
          <a:xfrm rot="-2267239">
            <a:off x="3946525" y="1860550"/>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36868" name="Picture 4" descr="phospholip purple labels">
            <a:extLst>
              <a:ext uri="{FF2B5EF4-FFF2-40B4-BE49-F238E27FC236}">
                <a16:creationId xmlns:a16="http://schemas.microsoft.com/office/drawing/2014/main" id="{2FFA3DF6-E88F-4EAF-8E96-25C9AF37569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685800"/>
            <a:ext cx="110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nucleotide 1P labeled">
            <a:extLst>
              <a:ext uri="{FF2B5EF4-FFF2-40B4-BE49-F238E27FC236}">
                <a16:creationId xmlns:a16="http://schemas.microsoft.com/office/drawing/2014/main" id="{E2580F8C-0CAF-4718-9431-3DB2F4D09E5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7225" y="685800"/>
            <a:ext cx="28956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helix6">
            <a:extLst>
              <a:ext uri="{FF2B5EF4-FFF2-40B4-BE49-F238E27FC236}">
                <a16:creationId xmlns:a16="http://schemas.microsoft.com/office/drawing/2014/main" id="{043680FD-7F8C-4A3C-A58A-CFFCF45EB68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2625" y="2286000"/>
            <a:ext cx="17176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91D745D-752A-4EC9-A04D-6AB4144E0429}"/>
              </a:ext>
            </a:extLst>
          </p:cNvPr>
          <p:cNvSpPr/>
          <p:nvPr/>
        </p:nvSpPr>
        <p:spPr>
          <a:xfrm>
            <a:off x="73499" y="6275411"/>
            <a:ext cx="9144000" cy="461665"/>
          </a:xfrm>
          <a:prstGeom prst="rect">
            <a:avLst/>
          </a:prstGeom>
        </p:spPr>
        <p:txBody>
          <a:bodyPr>
            <a:spAutoFit/>
          </a:bodyPr>
          <a:lstStyle/>
          <a:p>
            <a:pPr>
              <a:defRPr/>
            </a:pPr>
            <a:r>
              <a:rPr lang="en-US" sz="1200" b="1" i="1" kern="0" dirty="0">
                <a:solidFill>
                  <a:srgbClr val="000000"/>
                </a:solidFill>
                <a:latin typeface="Times New Roman"/>
              </a:rPr>
              <a:t>SYI-1.B.2 Structure and function of polymers are derived from the way their monomers are assembled. </a:t>
            </a:r>
            <a:br>
              <a:rPr lang="en-US" sz="1200" b="1" i="1" kern="0" dirty="0">
                <a:solidFill>
                  <a:srgbClr val="000000"/>
                </a:solidFill>
                <a:latin typeface="Times New Roman"/>
              </a:rPr>
            </a:br>
            <a:r>
              <a:rPr lang="en-US" sz="1200" b="1" i="1" kern="0" dirty="0">
                <a:solidFill>
                  <a:srgbClr val="000000"/>
                </a:solidFill>
                <a:latin typeface="Times New Roman"/>
              </a:rPr>
              <a:t>SAMPLE ACTIVITY p 35 CED “Use pictures of biological molecules to find patterns in the molecules”  </a:t>
            </a:r>
            <a:endParaRPr lang="en-US" sz="1200" dirty="0"/>
          </a:p>
        </p:txBody>
      </p:sp>
      <p:pic>
        <p:nvPicPr>
          <p:cNvPr id="36872" name="Picture 9">
            <a:extLst>
              <a:ext uri="{FF2B5EF4-FFF2-40B4-BE49-F238E27FC236}">
                <a16:creationId xmlns:a16="http://schemas.microsoft.com/office/drawing/2014/main" id="{8482ED17-C978-4E09-9146-65588624B7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8325" y="600075"/>
            <a:ext cx="29591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2">
            <a:extLst>
              <a:ext uri="{FF2B5EF4-FFF2-40B4-BE49-F238E27FC236}">
                <a16:creationId xmlns:a16="http://schemas.microsoft.com/office/drawing/2014/main" id="{68A75DFB-C4E4-456F-8C66-F6FE382B281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187724"/>
            <a:ext cx="23241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0835"/>
                                        </p:tgtEl>
                                        <p:attrNameLst>
                                          <p:attrName>style.visibility</p:attrName>
                                        </p:attrNameLst>
                                      </p:cBhvr>
                                      <p:to>
                                        <p:strVal val="visible"/>
                                      </p:to>
                                    </p:set>
                                    <p:animEffect transition="in" filter="wipe(down)">
                                      <p:cBhvr>
                                        <p:cTn id="7" dur="500"/>
                                        <p:tgtEl>
                                          <p:spTgt spid="1208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4F05F0-00DF-4118-B3C5-58B97BF834C5}"/>
              </a:ext>
            </a:extLst>
          </p:cNvPr>
          <p:cNvSpPr/>
          <p:nvPr/>
        </p:nvSpPr>
        <p:spPr>
          <a:xfrm>
            <a:off x="0" y="1"/>
            <a:ext cx="9144000" cy="338554"/>
          </a:xfrm>
          <a:prstGeom prst="rect">
            <a:avLst/>
          </a:prstGeom>
        </p:spPr>
        <p:txBody>
          <a:bodyPr wrap="square">
            <a:spAutoFit/>
          </a:bodyPr>
          <a:lstStyle/>
          <a:p>
            <a:r>
              <a:rPr lang="en-US" sz="1600" dirty="0">
                <a:ea typeface="Calibri" panose="020F0502020204030204" pitchFamily="34" charset="0"/>
                <a:cs typeface="Times New Roman" panose="02020603050405020304" pitchFamily="18" charset="0"/>
              </a:rPr>
              <a:t>IDENTIFY THE KINDS OF ATOMS THAT CAN BE FOUND IN EACH OF THE FOLLOWING </a:t>
            </a:r>
            <a:endParaRPr lang="en-US" sz="1600" dirty="0"/>
          </a:p>
        </p:txBody>
      </p:sp>
      <p:pic>
        <p:nvPicPr>
          <p:cNvPr id="3" name="Picture 2">
            <a:extLst>
              <a:ext uri="{FF2B5EF4-FFF2-40B4-BE49-F238E27FC236}">
                <a16:creationId xmlns:a16="http://schemas.microsoft.com/office/drawing/2014/main" id="{4AC360DB-3296-42FB-9BB1-78794E5E54ED}"/>
              </a:ext>
            </a:extLst>
          </p:cNvPr>
          <p:cNvPicPr>
            <a:picLocks noChangeAspect="1"/>
          </p:cNvPicPr>
          <p:nvPr/>
        </p:nvPicPr>
        <p:blipFill rotWithShape="1">
          <a:blip r:embed="rId2"/>
          <a:srcRect l="21666" t="32214" r="40833" b="30731"/>
          <a:stretch/>
        </p:blipFill>
        <p:spPr>
          <a:xfrm>
            <a:off x="515595" y="447477"/>
            <a:ext cx="8053294" cy="4583670"/>
          </a:xfrm>
          <a:prstGeom prst="rect">
            <a:avLst/>
          </a:prstGeom>
        </p:spPr>
      </p:pic>
      <p:sp>
        <p:nvSpPr>
          <p:cNvPr id="4" name="Rectangle 3">
            <a:extLst>
              <a:ext uri="{FF2B5EF4-FFF2-40B4-BE49-F238E27FC236}">
                <a16:creationId xmlns:a16="http://schemas.microsoft.com/office/drawing/2014/main" id="{15590EF1-A60E-4AF0-8691-CCA8D27B8676}"/>
              </a:ext>
            </a:extLst>
          </p:cNvPr>
          <p:cNvSpPr/>
          <p:nvPr/>
        </p:nvSpPr>
        <p:spPr>
          <a:xfrm>
            <a:off x="-14111" y="5996226"/>
            <a:ext cx="8915400" cy="861774"/>
          </a:xfrm>
          <a:prstGeom prst="rect">
            <a:avLst/>
          </a:prstGeom>
        </p:spPr>
        <p:txBody>
          <a:bodyPr wrap="square">
            <a:spAutoFit/>
          </a:bodyPr>
          <a:lstStyle/>
          <a:p>
            <a:r>
              <a:rPr lang="en-US" sz="1000" dirty="0">
                <a:solidFill>
                  <a:srgbClr val="000000"/>
                </a:solidFill>
                <a:latin typeface="+mn-lt"/>
              </a:rPr>
              <a:t>ESSENTIAL KNOWLEDGE</a:t>
            </a:r>
            <a:br>
              <a:rPr lang="en-US" sz="1000" dirty="0">
                <a:solidFill>
                  <a:srgbClr val="000000"/>
                </a:solidFill>
                <a:latin typeface="+mn-lt"/>
              </a:rPr>
            </a:br>
            <a:r>
              <a:rPr lang="en-US" sz="1000" dirty="0">
                <a:solidFill>
                  <a:srgbClr val="000000"/>
                </a:solidFill>
                <a:latin typeface="+mn-lt"/>
              </a:rPr>
              <a:t>ENE 1.A.2 Atoms and molecules from the environment are necessary to build new molecules.</a:t>
            </a:r>
            <a:br>
              <a:rPr lang="en-US" sz="1000" dirty="0">
                <a:latin typeface="+mn-lt"/>
              </a:rPr>
            </a:br>
            <a:r>
              <a:rPr lang="en-US" sz="1000" dirty="0">
                <a:latin typeface="+mn-lt"/>
              </a:rPr>
              <a:t>     </a:t>
            </a:r>
            <a:r>
              <a:rPr lang="en-US" sz="1000" dirty="0">
                <a:solidFill>
                  <a:srgbClr val="000000"/>
                </a:solidFill>
                <a:latin typeface="+mn-lt"/>
              </a:rPr>
              <a:t>a. Carbon is used to build biological molecules such as carbohydrates, proteins, lipids, and nucleic acids.  Carbon is used in storage compounds and cell formation in all    </a:t>
            </a:r>
          </a:p>
          <a:p>
            <a:r>
              <a:rPr lang="en-US" sz="1000" dirty="0">
                <a:solidFill>
                  <a:srgbClr val="000000"/>
                </a:solidFill>
                <a:latin typeface="+mn-lt"/>
              </a:rPr>
              <a:t>           organisms.</a:t>
            </a:r>
            <a:br>
              <a:rPr lang="en-US" sz="1000" dirty="0">
                <a:latin typeface="+mn-lt"/>
              </a:rPr>
            </a:br>
            <a:r>
              <a:rPr lang="en-US" sz="1000" dirty="0">
                <a:latin typeface="+mn-lt"/>
              </a:rPr>
              <a:t>      </a:t>
            </a:r>
            <a:r>
              <a:rPr lang="en-US" sz="1000" dirty="0">
                <a:solidFill>
                  <a:srgbClr val="000000"/>
                </a:solidFill>
                <a:latin typeface="+mn-lt"/>
              </a:rPr>
              <a:t>b. Nitrogen is used to build proteins and nucleic acids. Phosphorus is used to build nucleic acids and certain lipids. </a:t>
            </a:r>
            <a:endParaRPr lang="en-US" sz="1000" dirty="0">
              <a:latin typeface="+mn-lt"/>
            </a:endParaRPr>
          </a:p>
        </p:txBody>
      </p:sp>
      <p:grpSp>
        <p:nvGrpSpPr>
          <p:cNvPr id="7" name="Group 6">
            <a:extLst>
              <a:ext uri="{FF2B5EF4-FFF2-40B4-BE49-F238E27FC236}">
                <a16:creationId xmlns:a16="http://schemas.microsoft.com/office/drawing/2014/main" id="{5AA48CB3-7D33-48BE-8B82-93566DCBC8A5}"/>
              </a:ext>
            </a:extLst>
          </p:cNvPr>
          <p:cNvGrpSpPr/>
          <p:nvPr/>
        </p:nvGrpSpPr>
        <p:grpSpPr>
          <a:xfrm>
            <a:off x="3429000" y="1904999"/>
            <a:ext cx="3853202" cy="312272"/>
            <a:chOff x="3429000" y="1904999"/>
            <a:chExt cx="3853202" cy="312272"/>
          </a:xfrm>
        </p:grpSpPr>
        <p:pic>
          <p:nvPicPr>
            <p:cNvPr id="1028" name="Picture 4">
              <a:extLst>
                <a:ext uri="{FF2B5EF4-FFF2-40B4-BE49-F238E27FC236}">
                  <a16:creationId xmlns:a16="http://schemas.microsoft.com/office/drawing/2014/main" id="{0E903C3C-B852-4C94-A872-BAA8674D66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3429000" y="1905000"/>
              <a:ext cx="318052" cy="304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5B0D9D8-B2BC-4E2B-93ED-D79FE7EBD6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6964149" y="1904999"/>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4E674031-337D-41BD-967E-3189FE0E7E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6099194" y="1912470"/>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A53BE07D-2C28-4AFC-8348-8C026E8A06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5299150" y="1912470"/>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883CCC9-149B-4D48-A076-0965EEB5AD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4443588" y="1906826"/>
              <a:ext cx="318053" cy="304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485A6F09-A318-484D-906D-023A3D8F0B1F}"/>
              </a:ext>
            </a:extLst>
          </p:cNvPr>
          <p:cNvGrpSpPr/>
          <p:nvPr/>
        </p:nvGrpSpPr>
        <p:grpSpPr>
          <a:xfrm>
            <a:off x="3426176" y="2980585"/>
            <a:ext cx="2132623" cy="343941"/>
            <a:chOff x="3426176" y="2980585"/>
            <a:chExt cx="2132623" cy="343941"/>
          </a:xfrm>
        </p:grpSpPr>
        <p:pic>
          <p:nvPicPr>
            <p:cNvPr id="19" name="Picture 4">
              <a:extLst>
                <a:ext uri="{FF2B5EF4-FFF2-40B4-BE49-F238E27FC236}">
                  <a16:creationId xmlns:a16="http://schemas.microsoft.com/office/drawing/2014/main" id="{BF3BE5A6-2729-4CF7-8A50-FF23B87CA3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3426176" y="2980585"/>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B21B5155-AF84-4CEC-BDD6-C209B34912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4443587" y="2980585"/>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1502F07D-239A-491D-84DE-C254062902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5240746" y="3019725"/>
              <a:ext cx="318053" cy="304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DA8BE516-A84E-40D2-9450-C19B8EAC8BD2}"/>
              </a:ext>
            </a:extLst>
          </p:cNvPr>
          <p:cNvGrpSpPr/>
          <p:nvPr/>
        </p:nvGrpSpPr>
        <p:grpSpPr>
          <a:xfrm>
            <a:off x="3436604" y="2431826"/>
            <a:ext cx="2180597" cy="337292"/>
            <a:chOff x="3436606" y="2434511"/>
            <a:chExt cx="2180597" cy="337292"/>
          </a:xfrm>
        </p:grpSpPr>
        <p:pic>
          <p:nvPicPr>
            <p:cNvPr id="10" name="Picture 4">
              <a:extLst>
                <a:ext uri="{FF2B5EF4-FFF2-40B4-BE49-F238E27FC236}">
                  <a16:creationId xmlns:a16="http://schemas.microsoft.com/office/drawing/2014/main" id="{C0F65593-67BB-4C70-B148-C47F61BED6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3436606" y="2467002"/>
              <a:ext cx="310447" cy="3048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9B199ECE-6FA8-41A9-A92D-68FC1E319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4451194" y="2467001"/>
              <a:ext cx="310447" cy="304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CF72198D-957E-41DA-8A53-24F541FDD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5306756" y="2434511"/>
              <a:ext cx="310447" cy="304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08BFF9D5-E10A-48B3-8DAC-49A35EA05CF7}"/>
              </a:ext>
            </a:extLst>
          </p:cNvPr>
          <p:cNvGrpSpPr/>
          <p:nvPr/>
        </p:nvGrpSpPr>
        <p:grpSpPr>
          <a:xfrm>
            <a:off x="3423476" y="3954014"/>
            <a:ext cx="4730790" cy="341799"/>
            <a:chOff x="3423476" y="3954014"/>
            <a:chExt cx="4730790" cy="341799"/>
          </a:xfrm>
        </p:grpSpPr>
        <p:pic>
          <p:nvPicPr>
            <p:cNvPr id="15" name="Picture 4">
              <a:extLst>
                <a:ext uri="{FF2B5EF4-FFF2-40B4-BE49-F238E27FC236}">
                  <a16:creationId xmlns:a16="http://schemas.microsoft.com/office/drawing/2014/main" id="{338F7B10-BF1E-4948-9287-9EAD52AE3F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4412972" y="3981152"/>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E320C808-565F-4837-9240-F2BAE8705C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3423476" y="3954014"/>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831AA031-4EC2-42C5-AB6C-864D28C3B1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5306756" y="3991012"/>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4F396D46-D53A-44E4-A16A-27679F60C2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7836213" y="3970212"/>
              <a:ext cx="318053" cy="304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07517A7C-E4C1-4EFC-A2E7-5B9E793EEC31}"/>
              </a:ext>
            </a:extLst>
          </p:cNvPr>
          <p:cNvGrpSpPr/>
          <p:nvPr/>
        </p:nvGrpSpPr>
        <p:grpSpPr>
          <a:xfrm>
            <a:off x="3423476" y="3495960"/>
            <a:ext cx="4687599" cy="353254"/>
            <a:chOff x="3423476" y="3495960"/>
            <a:chExt cx="4687599" cy="353254"/>
          </a:xfrm>
        </p:grpSpPr>
        <p:pic>
          <p:nvPicPr>
            <p:cNvPr id="18" name="Picture 4">
              <a:extLst>
                <a:ext uri="{FF2B5EF4-FFF2-40B4-BE49-F238E27FC236}">
                  <a16:creationId xmlns:a16="http://schemas.microsoft.com/office/drawing/2014/main" id="{70CB83BC-B705-483E-A170-4F05DDF37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3423476" y="3544413"/>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901424A5-A799-4C59-A8D9-8E02FFAE45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4412973" y="3540760"/>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4D8C06DA-6F65-41B0-BEC9-5485413AC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5299149" y="3502264"/>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686F9316-42D8-4A29-8F10-772325257B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6099194" y="3529863"/>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C59A9184-B9B7-46D1-AA89-D93968545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7793022" y="3495960"/>
              <a:ext cx="318053" cy="304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9F473CE7-D734-4782-9AA5-7B69DA1DB0BB}"/>
              </a:ext>
            </a:extLst>
          </p:cNvPr>
          <p:cNvGrpSpPr/>
          <p:nvPr/>
        </p:nvGrpSpPr>
        <p:grpSpPr>
          <a:xfrm>
            <a:off x="3398199" y="4427012"/>
            <a:ext cx="4733733" cy="356071"/>
            <a:chOff x="3398199" y="4427012"/>
            <a:chExt cx="4733733" cy="356071"/>
          </a:xfrm>
        </p:grpSpPr>
        <p:pic>
          <p:nvPicPr>
            <p:cNvPr id="16" name="Picture 4">
              <a:extLst>
                <a:ext uri="{FF2B5EF4-FFF2-40B4-BE49-F238E27FC236}">
                  <a16:creationId xmlns:a16="http://schemas.microsoft.com/office/drawing/2014/main" id="{3DCD1CF2-E5FA-4E19-9FEA-7FA364BCA2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3398199" y="4427012"/>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5468813F-886A-48C4-95B0-D1ADB69B66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4415915" y="4439934"/>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36D5D8F6-728A-4685-8A12-A7541945D2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5299148" y="4462084"/>
              <a:ext cx="318053" cy="3048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0A693338-701D-4363-B04A-3E797BEFD8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12222" r="21200" b="36667"/>
            <a:stretch/>
          </p:blipFill>
          <p:spPr bwMode="auto">
            <a:xfrm>
              <a:off x="7813879" y="4478282"/>
              <a:ext cx="318053" cy="304801"/>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Rectangle 38">
            <a:extLst>
              <a:ext uri="{FF2B5EF4-FFF2-40B4-BE49-F238E27FC236}">
                <a16:creationId xmlns:a16="http://schemas.microsoft.com/office/drawing/2014/main" id="{0DC99300-3981-4046-BB7F-C9CB377D12BB}"/>
              </a:ext>
            </a:extLst>
          </p:cNvPr>
          <p:cNvSpPr/>
          <p:nvPr/>
        </p:nvSpPr>
        <p:spPr>
          <a:xfrm>
            <a:off x="2057400" y="4870310"/>
            <a:ext cx="7827990" cy="215444"/>
          </a:xfrm>
          <a:prstGeom prst="rect">
            <a:avLst/>
          </a:prstGeom>
        </p:spPr>
        <p:txBody>
          <a:bodyPr wrap="square">
            <a:spAutoFit/>
          </a:bodyPr>
          <a:lstStyle/>
          <a:p>
            <a:r>
              <a:rPr lang="en-US" sz="800" dirty="0">
                <a:solidFill>
                  <a:srgbClr val="CC0099"/>
                </a:solidFill>
                <a:latin typeface="Arial" panose="020B0604020202020204" pitchFamily="34" charset="0"/>
                <a:cs typeface="Arial" panose="020B0604020202020204" pitchFamily="34" charset="0"/>
              </a:rPr>
              <a:t>Check mark image from: https://cdn4.vectorstock.com/i/1000x1000/76/78/red-check-mark-icon-tick-symbol-in-red-color-vector-23497678.jpg</a:t>
            </a:r>
          </a:p>
        </p:txBody>
      </p:sp>
    </p:spTree>
    <p:extLst>
      <p:ext uri="{BB962C8B-B14F-4D97-AF65-F5344CB8AC3E}">
        <p14:creationId xmlns:p14="http://schemas.microsoft.com/office/powerpoint/2010/main" val="332328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706A3A7C-7BF0-493D-8E0C-6FFD1F0F242B}"/>
              </a:ext>
            </a:extLst>
          </p:cNvPr>
          <p:cNvSpPr>
            <a:spLocks noGrp="1" noChangeArrowheads="1"/>
          </p:cNvSpPr>
          <p:nvPr>
            <p:ph idx="1"/>
          </p:nvPr>
        </p:nvSpPr>
        <p:spPr>
          <a:xfrm>
            <a:off x="96838" y="428625"/>
            <a:ext cx="8970962" cy="1552575"/>
          </a:xfrm>
        </p:spPr>
        <p:txBody>
          <a:bodyPr/>
          <a:lstStyle/>
          <a:p>
            <a:pPr marL="0" indent="0">
              <a:buFontTx/>
              <a:buNone/>
            </a:pPr>
            <a:r>
              <a:rPr lang="en-US" altLang="en-US" sz="3600" dirty="0">
                <a:latin typeface="Comic Sans MS" panose="030F0702030302020204" pitchFamily="66" charset="0"/>
              </a:rPr>
              <a:t>Name the molecule(s) that carry the genetic code found in all living things.</a:t>
            </a:r>
          </a:p>
          <a:p>
            <a:pPr marL="0" indent="0">
              <a:buFontTx/>
              <a:buNone/>
            </a:pPr>
            <a:endParaRPr lang="en-US" altLang="en-US" sz="3600" dirty="0">
              <a:latin typeface="Comic Sans MS" panose="030F0702030302020204" pitchFamily="66" charset="0"/>
            </a:endParaRPr>
          </a:p>
          <a:p>
            <a:pPr marL="0" indent="0">
              <a:buFontTx/>
              <a:buNone/>
            </a:pPr>
            <a:endParaRPr lang="en-US" altLang="en-US" sz="3600" dirty="0">
              <a:latin typeface="Comic Sans MS" panose="030F0702030302020204" pitchFamily="66" charset="0"/>
            </a:endParaRPr>
          </a:p>
        </p:txBody>
      </p:sp>
      <p:sp>
        <p:nvSpPr>
          <p:cNvPr id="36867" name="TextBox 3">
            <a:extLst>
              <a:ext uri="{FF2B5EF4-FFF2-40B4-BE49-F238E27FC236}">
                <a16:creationId xmlns:a16="http://schemas.microsoft.com/office/drawing/2014/main" id="{5CC49929-C227-4A76-BE01-F8A801C1C514}"/>
              </a:ext>
            </a:extLst>
          </p:cNvPr>
          <p:cNvSpPr txBox="1">
            <a:spLocks noChangeArrowheads="1"/>
          </p:cNvSpPr>
          <p:nvPr/>
        </p:nvSpPr>
        <p:spPr bwMode="auto">
          <a:xfrm>
            <a:off x="17463" y="5435600"/>
            <a:ext cx="9126537" cy="1384995"/>
          </a:xfrm>
          <a:prstGeom prst="rect">
            <a:avLst/>
          </a:prstGeom>
          <a:solidFill>
            <a:schemeClr val="accent1">
              <a:lumMod val="40000"/>
              <a:lumOff val="60000"/>
            </a:schemeClr>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t>ESSENTIAL KNOWLEDGE </a:t>
            </a:r>
          </a:p>
          <a:p>
            <a:pPr eaLnBrk="1" hangingPunct="1">
              <a:spcBef>
                <a:spcPct val="0"/>
              </a:spcBef>
              <a:buFontTx/>
              <a:buNone/>
            </a:pPr>
            <a:r>
              <a:rPr lang="en-US" altLang="en-US" sz="1400" dirty="0"/>
              <a:t>EVO 2.A.1 DNA and RNA are carriers of genetic information</a:t>
            </a:r>
            <a:br>
              <a:rPr lang="en-US" altLang="en-US" sz="1400" dirty="0"/>
            </a:br>
            <a:r>
              <a:rPr lang="en-US" altLang="en-US" sz="1400" dirty="0"/>
              <a:t>IST 1.K.2  Genetic information is transmitted from one generation to the next through DNA or RNA—</a:t>
            </a:r>
            <a:br>
              <a:rPr lang="en-US" altLang="en-US" sz="1400" dirty="0"/>
            </a:br>
            <a:r>
              <a:rPr lang="en-US" altLang="en-US" sz="1400" dirty="0"/>
              <a:t>   a . Genetic information is stored in and passed to subsequent generations through DNA molecules and, in some cases,     </a:t>
            </a:r>
            <a:br>
              <a:rPr lang="en-US" altLang="en-US" sz="1400" dirty="0"/>
            </a:br>
            <a:r>
              <a:rPr lang="en-US" altLang="en-US" sz="1400" dirty="0"/>
              <a:t>         RNA molecules..</a:t>
            </a:r>
          </a:p>
          <a:p>
            <a:pPr eaLnBrk="1" hangingPunct="1">
              <a:spcBef>
                <a:spcPct val="0"/>
              </a:spcBef>
              <a:buFontTx/>
              <a:buNone/>
            </a:pPr>
            <a:r>
              <a:rPr lang="en-US" altLang="en-US" sz="1400" dirty="0"/>
              <a:t>IST 1.O.5 Genetic information in retroviruses is a special case and has an alternate flow of information: from RNA to DNA,</a:t>
            </a:r>
          </a:p>
        </p:txBody>
      </p:sp>
      <p:sp>
        <p:nvSpPr>
          <p:cNvPr id="2" name="TextBox 1">
            <a:extLst>
              <a:ext uri="{FF2B5EF4-FFF2-40B4-BE49-F238E27FC236}">
                <a16:creationId xmlns:a16="http://schemas.microsoft.com/office/drawing/2014/main" id="{AE52656A-0F65-4AAC-B2C6-9CFD27067892}"/>
              </a:ext>
            </a:extLst>
          </p:cNvPr>
          <p:cNvSpPr txBox="1"/>
          <p:nvPr/>
        </p:nvSpPr>
        <p:spPr>
          <a:xfrm>
            <a:off x="2252663" y="1752600"/>
            <a:ext cx="3325812" cy="1323975"/>
          </a:xfrm>
          <a:prstGeom prst="rect">
            <a:avLst/>
          </a:prstGeom>
          <a:noFill/>
        </p:spPr>
        <p:txBody>
          <a:bodyPr wrap="none">
            <a:spAutoFit/>
          </a:bodyPr>
          <a:lstStyle/>
          <a:p>
            <a:pPr eaLnBrk="1" hangingPunct="1">
              <a:defRPr/>
            </a:pPr>
            <a:r>
              <a:rPr lang="en-US" dirty="0">
                <a:solidFill>
                  <a:schemeClr val="accent6"/>
                </a:solidFill>
              </a:rPr>
              <a:t>Nucleic acids</a:t>
            </a:r>
            <a:br>
              <a:rPr lang="en-US" dirty="0">
                <a:solidFill>
                  <a:schemeClr val="accent6"/>
                </a:solidFill>
              </a:rPr>
            </a:br>
            <a:r>
              <a:rPr lang="en-US" dirty="0">
                <a:solidFill>
                  <a:schemeClr val="accent6"/>
                </a:solidFill>
              </a:rPr>
              <a:t>DNA or RNA</a:t>
            </a:r>
          </a:p>
        </p:txBody>
      </p:sp>
      <p:sp>
        <p:nvSpPr>
          <p:cNvPr id="19461" name="Rectangle 2">
            <a:extLst>
              <a:ext uri="{FF2B5EF4-FFF2-40B4-BE49-F238E27FC236}">
                <a16:creationId xmlns:a16="http://schemas.microsoft.com/office/drawing/2014/main" id="{707E8BC1-D985-435A-B9E4-C8AF4E39F0AB}"/>
              </a:ext>
            </a:extLst>
          </p:cNvPr>
          <p:cNvSpPr>
            <a:spLocks noChangeArrowheads="1"/>
          </p:cNvSpPr>
          <p:nvPr/>
        </p:nvSpPr>
        <p:spPr bwMode="auto">
          <a:xfrm>
            <a:off x="179388" y="3422650"/>
            <a:ext cx="8763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buFontTx/>
              <a:buNone/>
            </a:pPr>
            <a:r>
              <a:rPr lang="en-US" altLang="en-US" sz="3600" dirty="0">
                <a:latin typeface="Comic Sans MS" panose="030F0702030302020204" pitchFamily="66" charset="0"/>
              </a:rPr>
              <a:t>Which of these is found in retroviruses</a:t>
            </a:r>
          </a:p>
        </p:txBody>
      </p:sp>
      <p:sp>
        <p:nvSpPr>
          <p:cNvPr id="4" name="TextBox 3">
            <a:extLst>
              <a:ext uri="{FF2B5EF4-FFF2-40B4-BE49-F238E27FC236}">
                <a16:creationId xmlns:a16="http://schemas.microsoft.com/office/drawing/2014/main" id="{5523D569-9C1D-4D91-A92A-5EBE3A5708E5}"/>
              </a:ext>
            </a:extLst>
          </p:cNvPr>
          <p:cNvSpPr txBox="1"/>
          <p:nvPr/>
        </p:nvSpPr>
        <p:spPr>
          <a:xfrm>
            <a:off x="3270250" y="3962400"/>
            <a:ext cx="1290638" cy="708025"/>
          </a:xfrm>
          <a:prstGeom prst="rect">
            <a:avLst/>
          </a:prstGeom>
          <a:noFill/>
        </p:spPr>
        <p:txBody>
          <a:bodyPr wrap="none">
            <a:spAutoFit/>
          </a:bodyPr>
          <a:lstStyle/>
          <a:p>
            <a:pPr eaLnBrk="1" hangingPunct="1">
              <a:defRPr/>
            </a:pPr>
            <a:r>
              <a:rPr lang="en-US" dirty="0">
                <a:solidFill>
                  <a:schemeClr val="accent6"/>
                </a:solidFill>
              </a:rPr>
              <a:t>RNA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6867"/>
                                        </p:tgtEl>
                                        <p:attrNameLst>
                                          <p:attrName>style.visibility</p:attrName>
                                        </p:attrNameLst>
                                      </p:cBhvr>
                                      <p:to>
                                        <p:strVal val="visible"/>
                                      </p:to>
                                    </p:set>
                                    <p:animEffect transition="in" filter="barn(inVertical)">
                                      <p:cBhvr>
                                        <p:cTn id="15"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71010" name="Rectangle 3">
            <a:extLst>
              <a:ext uri="{FF2B5EF4-FFF2-40B4-BE49-F238E27FC236}">
                <a16:creationId xmlns:a16="http://schemas.microsoft.com/office/drawing/2014/main" id="{15AEB539-30B2-46AC-947D-B48620242CDA}"/>
              </a:ext>
            </a:extLst>
          </p:cNvPr>
          <p:cNvSpPr>
            <a:spLocks noChangeArrowheads="1"/>
          </p:cNvSpPr>
          <p:nvPr/>
        </p:nvSpPr>
        <p:spPr bwMode="auto">
          <a:xfrm>
            <a:off x="2870200" y="-11113"/>
            <a:ext cx="6197600"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FF0066"/>
                </a:solidFill>
                <a:latin typeface="Calibri" panose="020F0502020204030204" pitchFamily="34" charset="0"/>
              </a:rPr>
              <a:t>http://www.thisisitstores.co.uk/media/catalog/product/4/4/442916_1.jpg</a:t>
            </a:r>
          </a:p>
          <a:p>
            <a:pPr eaLnBrk="1" hangingPunct="1">
              <a:spcBef>
                <a:spcPct val="0"/>
              </a:spcBef>
              <a:buFontTx/>
              <a:buNone/>
            </a:pPr>
            <a:r>
              <a:rPr lang="en-US" altLang="en-US" sz="1000" dirty="0">
                <a:solidFill>
                  <a:srgbClr val="FF0066"/>
                </a:solidFill>
                <a:latin typeface="Calibri" panose="020F0502020204030204" pitchFamily="34" charset="0"/>
              </a:rPr>
              <a:t>http://www.clipartkid.com/images/648/water-drop-images-cliparts-co-aCb6i1-clipart.png</a:t>
            </a:r>
          </a:p>
        </p:txBody>
      </p:sp>
      <p:sp>
        <p:nvSpPr>
          <p:cNvPr id="171011" name="Rectangle 9">
            <a:extLst>
              <a:ext uri="{FF2B5EF4-FFF2-40B4-BE49-F238E27FC236}">
                <a16:creationId xmlns:a16="http://schemas.microsoft.com/office/drawing/2014/main" id="{A186B090-186C-42FF-8F9E-64E22C0CC3BB}"/>
              </a:ext>
            </a:extLst>
          </p:cNvPr>
          <p:cNvSpPr>
            <a:spLocks noChangeArrowheads="1"/>
          </p:cNvSpPr>
          <p:nvPr/>
        </p:nvSpPr>
        <p:spPr bwMode="auto">
          <a:xfrm>
            <a:off x="117475" y="417513"/>
            <a:ext cx="90297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latin typeface="Comic Sans MS" panose="030F0702030302020204" pitchFamily="66" charset="0"/>
              </a:rPr>
              <a:t>Monosaccharides (simple sugars) all have </a:t>
            </a:r>
            <a:br>
              <a:rPr lang="en-US" altLang="en-US" sz="2400" b="1" dirty="0">
                <a:latin typeface="Comic Sans MS" panose="030F0702030302020204" pitchFamily="66" charset="0"/>
              </a:rPr>
            </a:br>
            <a:r>
              <a:rPr lang="en-US" altLang="en-US" sz="2400" b="1" dirty="0">
                <a:latin typeface="Comic Sans MS" panose="030F0702030302020204" pitchFamily="66" charset="0"/>
              </a:rPr>
              <a:t>the same 1C:2H:1O ratio. </a:t>
            </a:r>
            <a:br>
              <a:rPr lang="en-US" altLang="en-US" sz="2400" b="1" dirty="0">
                <a:latin typeface="Comic Sans MS" panose="030F0702030302020204" pitchFamily="66" charset="0"/>
              </a:rPr>
            </a:br>
            <a:r>
              <a:rPr lang="en-US" altLang="en-US" sz="2400" b="1" dirty="0">
                <a:latin typeface="Comic Sans MS" panose="030F0702030302020204" pitchFamily="66" charset="0"/>
              </a:rPr>
              <a:t>EX: Glucose = C</a:t>
            </a:r>
            <a:r>
              <a:rPr lang="en-US" altLang="en-US" sz="2400" b="1" baseline="-25000" dirty="0">
                <a:latin typeface="Comic Sans MS" panose="030F0702030302020204" pitchFamily="66" charset="0"/>
              </a:rPr>
              <a:t>6</a:t>
            </a:r>
            <a:r>
              <a:rPr lang="en-US" altLang="en-US" sz="2400" b="1" dirty="0">
                <a:latin typeface="Comic Sans MS" panose="030F0702030302020204" pitchFamily="66" charset="0"/>
              </a:rPr>
              <a:t>H</a:t>
            </a:r>
            <a:r>
              <a:rPr lang="en-US" altLang="en-US" sz="2400" b="1" baseline="-25000" dirty="0">
                <a:latin typeface="Comic Sans MS" panose="030F0702030302020204" pitchFamily="66" charset="0"/>
              </a:rPr>
              <a:t>12</a:t>
            </a:r>
            <a:r>
              <a:rPr lang="en-US" altLang="en-US" sz="2400" b="1" dirty="0">
                <a:latin typeface="Comic Sans MS" panose="030F0702030302020204" pitchFamily="66" charset="0"/>
              </a:rPr>
              <a:t>O</a:t>
            </a:r>
            <a:r>
              <a:rPr lang="en-US" altLang="en-US" sz="2400" b="1" baseline="-25000" dirty="0">
                <a:latin typeface="Comic Sans MS" panose="030F0702030302020204" pitchFamily="66" charset="0"/>
              </a:rPr>
              <a:t>6   </a:t>
            </a:r>
            <a:r>
              <a:rPr lang="en-US" altLang="en-US" sz="2400" b="1" dirty="0">
                <a:latin typeface="Comic Sans MS" panose="030F0702030302020204" pitchFamily="66" charset="0"/>
              </a:rPr>
              <a:t>and</a:t>
            </a:r>
            <a:r>
              <a:rPr lang="en-US" altLang="en-US" sz="2400" b="1" baseline="-25000" dirty="0">
                <a:latin typeface="Comic Sans MS" panose="030F0702030302020204" pitchFamily="66" charset="0"/>
              </a:rPr>
              <a:t> </a:t>
            </a:r>
            <a:r>
              <a:rPr lang="en-US" altLang="en-US" sz="2400" b="1" dirty="0">
                <a:latin typeface="Comic Sans MS" panose="030F0702030302020204" pitchFamily="66" charset="0"/>
              </a:rPr>
              <a:t>Ribose = C</a:t>
            </a:r>
            <a:r>
              <a:rPr lang="en-US" altLang="en-US" sz="2400" b="1" baseline="-25000" dirty="0">
                <a:latin typeface="Comic Sans MS" panose="030F0702030302020204" pitchFamily="66" charset="0"/>
              </a:rPr>
              <a:t>5</a:t>
            </a:r>
            <a:r>
              <a:rPr lang="en-US" altLang="en-US" sz="2400" b="1" dirty="0">
                <a:latin typeface="Comic Sans MS" panose="030F0702030302020204" pitchFamily="66" charset="0"/>
              </a:rPr>
              <a:t>H</a:t>
            </a:r>
            <a:r>
              <a:rPr lang="en-US" altLang="en-US" sz="2400" b="1" baseline="-25000" dirty="0">
                <a:latin typeface="Comic Sans MS" panose="030F0702030302020204" pitchFamily="66" charset="0"/>
              </a:rPr>
              <a:t>10</a:t>
            </a:r>
            <a:r>
              <a:rPr lang="en-US" altLang="en-US" sz="2400" b="1" dirty="0">
                <a:latin typeface="Comic Sans MS" panose="030F0702030302020204" pitchFamily="66" charset="0"/>
              </a:rPr>
              <a:t>O</a:t>
            </a:r>
            <a:r>
              <a:rPr lang="en-US" altLang="en-US" sz="2400" b="1" baseline="-25000" dirty="0">
                <a:latin typeface="Comic Sans MS" panose="030F0702030302020204" pitchFamily="66" charset="0"/>
              </a:rPr>
              <a:t>5</a:t>
            </a:r>
            <a:br>
              <a:rPr lang="en-US" altLang="en-US" sz="2400" b="1" baseline="-25000" dirty="0">
                <a:latin typeface="Comic Sans MS" panose="030F0702030302020204" pitchFamily="66" charset="0"/>
              </a:rPr>
            </a:br>
            <a:endParaRPr lang="en-US" altLang="en-US" sz="2400" b="1" baseline="-25000" dirty="0">
              <a:latin typeface="Comic Sans MS" panose="030F0702030302020204" pitchFamily="66" charset="0"/>
            </a:endParaRPr>
          </a:p>
          <a:p>
            <a:pPr eaLnBrk="1" hangingPunct="1">
              <a:spcBef>
                <a:spcPct val="0"/>
              </a:spcBef>
              <a:buFontTx/>
              <a:buNone/>
            </a:pPr>
            <a:endParaRPr lang="en-US" altLang="en-US" sz="2400" b="1" dirty="0">
              <a:latin typeface="Comic Sans MS" panose="030F0702030302020204" pitchFamily="66" charset="0"/>
            </a:endParaRPr>
          </a:p>
          <a:p>
            <a:pPr eaLnBrk="1" hangingPunct="1">
              <a:spcBef>
                <a:spcPct val="0"/>
              </a:spcBef>
              <a:buFontTx/>
              <a:buNone/>
            </a:pPr>
            <a:r>
              <a:rPr lang="en-US" altLang="en-US" sz="2400" b="1" dirty="0">
                <a:latin typeface="Comic Sans MS" panose="030F0702030302020204" pitchFamily="66" charset="0"/>
              </a:rPr>
              <a:t>DISSACHARIDES like lactose and sucrose vary a little from this ratio. EX: Sucrose = C</a:t>
            </a:r>
            <a:r>
              <a:rPr lang="en-US" altLang="en-US" sz="2400" b="1" baseline="-25000" dirty="0">
                <a:latin typeface="Comic Sans MS" panose="030F0702030302020204" pitchFamily="66" charset="0"/>
              </a:rPr>
              <a:t>12</a:t>
            </a:r>
            <a:r>
              <a:rPr lang="en-US" altLang="en-US" sz="2400" b="1" dirty="0">
                <a:latin typeface="Comic Sans MS" panose="030F0702030302020204" pitchFamily="66" charset="0"/>
              </a:rPr>
              <a:t>H</a:t>
            </a:r>
            <a:r>
              <a:rPr lang="en-US" altLang="en-US" sz="2400" b="1" baseline="-25000" dirty="0">
                <a:latin typeface="Comic Sans MS" panose="030F0702030302020204" pitchFamily="66" charset="0"/>
              </a:rPr>
              <a:t>22</a:t>
            </a:r>
            <a:r>
              <a:rPr lang="en-US" altLang="en-US" sz="2400" b="1" dirty="0">
                <a:latin typeface="Comic Sans MS" panose="030F0702030302020204" pitchFamily="66" charset="0"/>
              </a:rPr>
              <a:t>O</a:t>
            </a:r>
            <a:r>
              <a:rPr lang="en-US" altLang="en-US" sz="2400" b="1" baseline="-25000" dirty="0">
                <a:latin typeface="Comic Sans MS" panose="030F0702030302020204" pitchFamily="66" charset="0"/>
              </a:rPr>
              <a:t>11  </a:t>
            </a:r>
            <a:endParaRPr lang="en-US" altLang="en-US" sz="2400" dirty="0">
              <a:latin typeface="Comic Sans MS" panose="030F0702030302020204" pitchFamily="66" charset="0"/>
            </a:endParaRPr>
          </a:p>
          <a:p>
            <a:pPr eaLnBrk="1" hangingPunct="1">
              <a:spcBef>
                <a:spcPct val="0"/>
              </a:spcBef>
              <a:buFontTx/>
              <a:buNone/>
            </a:pPr>
            <a:r>
              <a:rPr lang="en-US" altLang="en-US" sz="2400" b="1" dirty="0">
                <a:latin typeface="Comic Sans MS" panose="030F0702030302020204" pitchFamily="66" charset="0"/>
              </a:rPr>
              <a:t> </a:t>
            </a:r>
            <a:endParaRPr lang="en-US" altLang="en-US" sz="2400" dirty="0">
              <a:latin typeface="Comic Sans MS" panose="030F0702030302020204" pitchFamily="66" charset="0"/>
            </a:endParaRPr>
          </a:p>
          <a:p>
            <a:pPr eaLnBrk="1" hangingPunct="1">
              <a:spcBef>
                <a:spcPct val="0"/>
              </a:spcBef>
              <a:buFontTx/>
              <a:buNone/>
            </a:pPr>
            <a:r>
              <a:rPr lang="en-US" altLang="en-US" sz="2400" b="1" dirty="0">
                <a:latin typeface="Comic Sans MS" panose="030F0702030302020204" pitchFamily="66" charset="0"/>
              </a:rPr>
              <a:t>Use what you learned about chemical reactions that join molecules and the numbers of sugar molecules found in different kinds of carbohydrates to explain why disaccharides seem to have a “few atoms missing”.</a:t>
            </a:r>
            <a:endParaRPr lang="en-US" altLang="en-US" sz="2400" dirty="0">
              <a:latin typeface="Comic Sans MS" panose="030F0702030302020204" pitchFamily="66" charset="0"/>
            </a:endParaRPr>
          </a:p>
        </p:txBody>
      </p:sp>
      <p:pic>
        <p:nvPicPr>
          <p:cNvPr id="171012" name="Picture 2">
            <a:extLst>
              <a:ext uri="{FF2B5EF4-FFF2-40B4-BE49-F238E27FC236}">
                <a16:creationId xmlns:a16="http://schemas.microsoft.com/office/drawing/2014/main" id="{05B242E1-3BE0-4362-9D8B-D4B10F9EFAA9}"/>
              </a:ext>
            </a:extLst>
          </p:cNvPr>
          <p:cNvPicPr>
            <a:picLocks noChangeAspect="1"/>
          </p:cNvPicPr>
          <p:nvPr/>
        </p:nvPicPr>
        <p:blipFill>
          <a:blip r:embed="rId2">
            <a:extLst>
              <a:ext uri="{28A0092B-C50C-407E-A947-70E740481C1C}">
                <a14:useLocalDpi xmlns:a14="http://schemas.microsoft.com/office/drawing/2010/main" val="0"/>
              </a:ext>
            </a:extLst>
          </a:blip>
          <a:srcRect r="56264" b="15906"/>
          <a:stretch>
            <a:fillRect/>
          </a:stretch>
        </p:blipFill>
        <p:spPr bwMode="auto">
          <a:xfrm>
            <a:off x="7240588" y="417513"/>
            <a:ext cx="18415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440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72034" name="Content Placeholder 2">
            <a:extLst>
              <a:ext uri="{FF2B5EF4-FFF2-40B4-BE49-F238E27FC236}">
                <a16:creationId xmlns:a16="http://schemas.microsoft.com/office/drawing/2014/main" id="{2DE705A8-A868-460D-81C7-002626FC68E3}"/>
              </a:ext>
            </a:extLst>
          </p:cNvPr>
          <p:cNvSpPr>
            <a:spLocks noGrp="1" noChangeArrowheads="1"/>
          </p:cNvSpPr>
          <p:nvPr>
            <p:ph idx="1"/>
          </p:nvPr>
        </p:nvSpPr>
        <p:spPr>
          <a:xfrm>
            <a:off x="152400" y="685800"/>
            <a:ext cx="8915400" cy="1847850"/>
          </a:xfrm>
        </p:spPr>
        <p:txBody>
          <a:bodyPr/>
          <a:lstStyle/>
          <a:p>
            <a:pPr marL="0" indent="0">
              <a:buFontTx/>
              <a:buNone/>
            </a:pPr>
            <a:r>
              <a:rPr lang="en-US" altLang="en-US" dirty="0">
                <a:solidFill>
                  <a:schemeClr val="accent6"/>
                </a:solidFill>
                <a:latin typeface="Comic Sans MS" panose="030F0702030302020204" pitchFamily="66" charset="0"/>
              </a:rPr>
              <a:t>Dehydration synthesis joins monosaccharides to make disaccharides by removing a water molecule (H</a:t>
            </a:r>
            <a:r>
              <a:rPr lang="en-US" altLang="en-US" baseline="-25000" dirty="0">
                <a:solidFill>
                  <a:schemeClr val="accent6"/>
                </a:solidFill>
                <a:latin typeface="Comic Sans MS" panose="030F0702030302020204" pitchFamily="66" charset="0"/>
              </a:rPr>
              <a:t>2</a:t>
            </a:r>
            <a:r>
              <a:rPr lang="en-US" altLang="en-US" dirty="0">
                <a:solidFill>
                  <a:schemeClr val="accent6"/>
                </a:solidFill>
                <a:latin typeface="Comic Sans MS" panose="030F0702030302020204" pitchFamily="66" charset="0"/>
              </a:rPr>
              <a:t>O)</a:t>
            </a:r>
          </a:p>
          <a:p>
            <a:pPr marL="0" indent="0">
              <a:buFontTx/>
              <a:buNone/>
            </a:pPr>
            <a:endParaRPr lang="en-US" altLang="en-US" dirty="0">
              <a:latin typeface="Comic Sans MS" panose="030F0702030302020204" pitchFamily="66" charset="0"/>
            </a:endParaRPr>
          </a:p>
          <a:p>
            <a:pPr marL="0" indent="0">
              <a:buFontTx/>
              <a:buNone/>
            </a:pPr>
            <a:br>
              <a:rPr lang="en-US" altLang="en-US" dirty="0"/>
            </a:br>
            <a:endParaRPr lang="en-US" altLang="en-US" dirty="0"/>
          </a:p>
          <a:p>
            <a:pPr marL="0" indent="0">
              <a:buFontTx/>
              <a:buNone/>
            </a:pPr>
            <a:r>
              <a:rPr lang="en-US" altLang="en-US" dirty="0">
                <a:solidFill>
                  <a:schemeClr val="accent6"/>
                </a:solidFill>
                <a:latin typeface="Comic Sans MS" panose="030F0702030302020204" pitchFamily="66" charset="0"/>
              </a:rPr>
              <a:t>For 1C:2H:1O ratio expect C</a:t>
            </a:r>
            <a:r>
              <a:rPr lang="en-US" altLang="en-US" baseline="-25000" dirty="0">
                <a:solidFill>
                  <a:schemeClr val="accent6"/>
                </a:solidFill>
                <a:latin typeface="Comic Sans MS" panose="030F0702030302020204" pitchFamily="66" charset="0"/>
              </a:rPr>
              <a:t>12</a:t>
            </a:r>
            <a:r>
              <a:rPr lang="en-US" altLang="en-US" dirty="0">
                <a:solidFill>
                  <a:schemeClr val="accent6"/>
                </a:solidFill>
                <a:latin typeface="Comic Sans MS" panose="030F0702030302020204" pitchFamily="66" charset="0"/>
              </a:rPr>
              <a:t>H</a:t>
            </a:r>
            <a:r>
              <a:rPr lang="en-US" altLang="en-US" baseline="-25000" dirty="0">
                <a:solidFill>
                  <a:schemeClr val="accent6"/>
                </a:solidFill>
                <a:latin typeface="Comic Sans MS" panose="030F0702030302020204" pitchFamily="66" charset="0"/>
              </a:rPr>
              <a:t>24</a:t>
            </a:r>
            <a:r>
              <a:rPr lang="en-US" altLang="en-US" dirty="0">
                <a:solidFill>
                  <a:schemeClr val="accent6"/>
                </a:solidFill>
                <a:latin typeface="Comic Sans MS" panose="030F0702030302020204" pitchFamily="66" charset="0"/>
              </a:rPr>
              <a:t>O</a:t>
            </a:r>
            <a:r>
              <a:rPr lang="en-US" altLang="en-US" baseline="-25000" dirty="0">
                <a:solidFill>
                  <a:schemeClr val="accent6"/>
                </a:solidFill>
                <a:latin typeface="Comic Sans MS" panose="030F0702030302020204" pitchFamily="66" charset="0"/>
              </a:rPr>
              <a:t>12</a:t>
            </a:r>
            <a:br>
              <a:rPr lang="en-US" altLang="en-US" dirty="0">
                <a:solidFill>
                  <a:schemeClr val="accent6"/>
                </a:solidFill>
                <a:latin typeface="Comic Sans MS" panose="030F0702030302020204" pitchFamily="66" charset="0"/>
              </a:rPr>
            </a:br>
            <a:r>
              <a:rPr lang="en-US" altLang="en-US" dirty="0">
                <a:solidFill>
                  <a:schemeClr val="accent6"/>
                </a:solidFill>
                <a:latin typeface="Comic Sans MS" panose="030F0702030302020204" pitchFamily="66" charset="0"/>
              </a:rPr>
              <a:t> but Sucrose = C</a:t>
            </a:r>
            <a:r>
              <a:rPr lang="en-US" altLang="en-US" baseline="-25000" dirty="0">
                <a:solidFill>
                  <a:schemeClr val="accent6"/>
                </a:solidFill>
                <a:latin typeface="Comic Sans MS" panose="030F0702030302020204" pitchFamily="66" charset="0"/>
              </a:rPr>
              <a:t>12</a:t>
            </a:r>
            <a:r>
              <a:rPr lang="en-US" altLang="en-US" dirty="0">
                <a:solidFill>
                  <a:schemeClr val="accent6"/>
                </a:solidFill>
                <a:latin typeface="Comic Sans MS" panose="030F0702030302020204" pitchFamily="66" charset="0"/>
              </a:rPr>
              <a:t>H</a:t>
            </a:r>
            <a:r>
              <a:rPr lang="en-US" altLang="en-US" baseline="-25000" dirty="0">
                <a:solidFill>
                  <a:schemeClr val="accent6"/>
                </a:solidFill>
                <a:latin typeface="Comic Sans MS" panose="030F0702030302020204" pitchFamily="66" charset="0"/>
              </a:rPr>
              <a:t>22</a:t>
            </a:r>
            <a:r>
              <a:rPr lang="en-US" altLang="en-US" dirty="0">
                <a:solidFill>
                  <a:schemeClr val="accent6"/>
                </a:solidFill>
                <a:latin typeface="Comic Sans MS" panose="030F0702030302020204" pitchFamily="66" charset="0"/>
              </a:rPr>
              <a:t>O</a:t>
            </a:r>
            <a:r>
              <a:rPr lang="en-US" altLang="en-US" baseline="-25000" dirty="0">
                <a:solidFill>
                  <a:schemeClr val="accent6"/>
                </a:solidFill>
                <a:latin typeface="Comic Sans MS" panose="030F0702030302020204" pitchFamily="66" charset="0"/>
              </a:rPr>
              <a:t>11  </a:t>
            </a:r>
          </a:p>
          <a:p>
            <a:pPr marL="0" indent="0">
              <a:buFontTx/>
              <a:buNone/>
            </a:pPr>
            <a:r>
              <a:rPr lang="en-US" altLang="en-US" dirty="0">
                <a:solidFill>
                  <a:schemeClr val="accent6"/>
                </a:solidFill>
                <a:latin typeface="Comic Sans MS" panose="030F0702030302020204" pitchFamily="66" charset="0"/>
              </a:rPr>
              <a:t>Missing atoms (2 H’s and 1 O) are lost as water during dehydration synthesis</a:t>
            </a:r>
          </a:p>
          <a:p>
            <a:pPr marL="0" indent="0">
              <a:buFontTx/>
              <a:buNone/>
            </a:pPr>
            <a:endParaRPr lang="en-US" altLang="en-US" dirty="0"/>
          </a:p>
        </p:txBody>
      </p:sp>
      <p:pic>
        <p:nvPicPr>
          <p:cNvPr id="172035" name="Picture 2">
            <a:extLst>
              <a:ext uri="{FF2B5EF4-FFF2-40B4-BE49-F238E27FC236}">
                <a16:creationId xmlns:a16="http://schemas.microsoft.com/office/drawing/2014/main" id="{CB3E4DA2-1DCD-4BC8-9E01-B09EE496F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383" t="43007" r="30875" b="42123"/>
          <a:stretch>
            <a:fillRect/>
          </a:stretch>
        </p:blipFill>
        <p:spPr bwMode="auto">
          <a:xfrm>
            <a:off x="3992563" y="1752600"/>
            <a:ext cx="4368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6" name="Rectangle 3">
            <a:extLst>
              <a:ext uri="{FF2B5EF4-FFF2-40B4-BE49-F238E27FC236}">
                <a16:creationId xmlns:a16="http://schemas.microsoft.com/office/drawing/2014/main" id="{2908C25E-2C62-4748-9D82-2CD96B04EC32}"/>
              </a:ext>
            </a:extLst>
          </p:cNvPr>
          <p:cNvSpPr>
            <a:spLocks noChangeArrowheads="1"/>
          </p:cNvSpPr>
          <p:nvPr/>
        </p:nvSpPr>
        <p:spPr bwMode="auto">
          <a:xfrm>
            <a:off x="2870200" y="-11113"/>
            <a:ext cx="6197600"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FF0066"/>
                </a:solidFill>
                <a:latin typeface="Calibri" panose="020F0502020204030204" pitchFamily="34" charset="0"/>
              </a:rPr>
              <a:t>http://www.thisisitstores.co.uk/media/catalog/product/4/4/442916_1.jpg</a:t>
            </a:r>
          </a:p>
          <a:p>
            <a:pPr eaLnBrk="1" hangingPunct="1">
              <a:spcBef>
                <a:spcPct val="0"/>
              </a:spcBef>
              <a:buFontTx/>
              <a:buNone/>
            </a:pPr>
            <a:r>
              <a:rPr lang="en-US" altLang="en-US" sz="1000" dirty="0">
                <a:solidFill>
                  <a:srgbClr val="FF0066"/>
                </a:solidFill>
                <a:latin typeface="Calibri" panose="020F0502020204030204" pitchFamily="34" charset="0"/>
              </a:rPr>
              <a:t>http://www.clipartkid.com/images/648/water-drop-images-cliparts-co-aCb6i1-clipart.png</a:t>
            </a:r>
          </a:p>
        </p:txBody>
      </p:sp>
      <p:pic>
        <p:nvPicPr>
          <p:cNvPr id="172037" name="Picture 4">
            <a:extLst>
              <a:ext uri="{FF2B5EF4-FFF2-40B4-BE49-F238E27FC236}">
                <a16:creationId xmlns:a16="http://schemas.microsoft.com/office/drawing/2014/main" id="{695F187E-6E84-4858-BD9F-3FFA4EDB9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0" y="3124200"/>
            <a:ext cx="6080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766F3C1-859B-45D7-8050-1055AB8AAB8F}"/>
              </a:ext>
            </a:extLst>
          </p:cNvPr>
          <p:cNvSpPr/>
          <p:nvPr/>
        </p:nvSpPr>
        <p:spPr>
          <a:xfrm>
            <a:off x="315937" y="6442502"/>
            <a:ext cx="5791200" cy="415498"/>
          </a:xfrm>
          <a:prstGeom prst="rect">
            <a:avLst/>
          </a:prstGeom>
        </p:spPr>
        <p:txBody>
          <a:bodyPr wrap="square">
            <a:spAutoFit/>
          </a:bodyPr>
          <a:lstStyle/>
          <a:p>
            <a:pPr eaLnBrk="1" hangingPunct="1"/>
            <a:r>
              <a:rPr lang="en-US" altLang="en-US" sz="1050" b="1" dirty="0">
                <a:latin typeface="Calibri" panose="020F0502020204030204" pitchFamily="34" charset="0"/>
                <a:cs typeface="Arial" panose="020B0604020202020204" pitchFamily="34" charset="0"/>
              </a:rPr>
              <a:t>SP 1 Explain biological concepts , processes, and models presented in written format.</a:t>
            </a:r>
            <a:br>
              <a:rPr lang="en-US" altLang="en-US" sz="1050" b="1" dirty="0">
                <a:latin typeface="Calibri" panose="020F0502020204030204" pitchFamily="34" charset="0"/>
                <a:cs typeface="Arial" panose="020B0604020202020204" pitchFamily="34" charset="0"/>
              </a:rPr>
            </a:br>
            <a:r>
              <a:rPr lang="en-US" altLang="en-US" sz="1050" b="1" dirty="0">
                <a:latin typeface="Calibri" panose="020F0502020204030204" pitchFamily="34" charset="0"/>
                <a:cs typeface="Arial" panose="020B0604020202020204" pitchFamily="34" charset="0"/>
              </a:rPr>
              <a:t> 1.C Explain biological concepts, processes, and/or models in applied contexts</a:t>
            </a:r>
            <a:endParaRPr lang="en-US" altLang="en-US" sz="105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4984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6150698-42D1-4BA8-BD63-2057C3C67F7B}"/>
              </a:ext>
            </a:extLst>
          </p:cNvPr>
          <p:cNvSpPr>
            <a:spLocks noGrp="1" noChangeArrowheads="1"/>
          </p:cNvSpPr>
          <p:nvPr>
            <p:ph type="body" sz="half" idx="4294967295"/>
          </p:nvPr>
        </p:nvSpPr>
        <p:spPr>
          <a:xfrm>
            <a:off x="105033" y="512504"/>
            <a:ext cx="9072097" cy="1219200"/>
          </a:xfrm>
        </p:spPr>
        <p:txBody>
          <a:bodyPr/>
          <a:lstStyle/>
          <a:p>
            <a:pPr eaLnBrk="1" hangingPunct="1">
              <a:lnSpc>
                <a:spcPct val="80000"/>
              </a:lnSpc>
              <a:buFontTx/>
              <a:buNone/>
            </a:pPr>
            <a:r>
              <a:rPr lang="en-US" altLang="en-US" sz="2800" b="1" dirty="0">
                <a:latin typeface="Comic Sans MS" panose="030F0702030302020204" pitchFamily="66" charset="0"/>
              </a:rPr>
              <a:t>Which of the following is true:</a:t>
            </a:r>
          </a:p>
          <a:p>
            <a:pPr eaLnBrk="1" hangingPunct="1">
              <a:lnSpc>
                <a:spcPct val="80000"/>
              </a:lnSpc>
              <a:buFontTx/>
              <a:buNone/>
            </a:pPr>
            <a:endParaRPr lang="en-US" altLang="en-US" sz="2800" b="1" dirty="0">
              <a:latin typeface="Comic Sans MS" panose="030F0702030302020204" pitchFamily="66" charset="0"/>
            </a:endParaRPr>
          </a:p>
          <a:p>
            <a:pPr eaLnBrk="1" hangingPunct="1">
              <a:lnSpc>
                <a:spcPct val="80000"/>
              </a:lnSpc>
              <a:buFontTx/>
              <a:buNone/>
            </a:pPr>
            <a:r>
              <a:rPr lang="en-US" altLang="en-US" sz="2800" b="1" dirty="0">
                <a:latin typeface="Comic Sans MS" panose="030F0702030302020204" pitchFamily="66" charset="0"/>
              </a:rPr>
              <a:t>In a DNA molecule</a:t>
            </a:r>
          </a:p>
          <a:p>
            <a:pPr eaLnBrk="1" hangingPunct="1">
              <a:lnSpc>
                <a:spcPct val="80000"/>
              </a:lnSpc>
              <a:buFontTx/>
              <a:buNone/>
            </a:pPr>
            <a:r>
              <a:rPr lang="en-US" altLang="en-US" sz="2800" b="1" dirty="0">
                <a:latin typeface="Comic Sans MS" panose="030F0702030302020204" pitchFamily="66" charset="0"/>
              </a:rPr>
              <a:t>A. purines always bind with purines</a:t>
            </a:r>
          </a:p>
          <a:p>
            <a:pPr eaLnBrk="1" hangingPunct="1">
              <a:lnSpc>
                <a:spcPct val="80000"/>
              </a:lnSpc>
              <a:buFontTx/>
              <a:buNone/>
            </a:pPr>
            <a:r>
              <a:rPr lang="en-US" altLang="en-US" sz="2800" b="1" dirty="0">
                <a:latin typeface="Comic Sans MS" panose="030F0702030302020204" pitchFamily="66" charset="0"/>
              </a:rPr>
              <a:t>B. pyrimidines always bind with pyrimidines</a:t>
            </a:r>
          </a:p>
          <a:p>
            <a:pPr eaLnBrk="1" hangingPunct="1">
              <a:lnSpc>
                <a:spcPct val="80000"/>
              </a:lnSpc>
              <a:buFontTx/>
              <a:buNone/>
            </a:pPr>
            <a:r>
              <a:rPr lang="en-US" altLang="en-US" sz="2800" b="1" dirty="0">
                <a:latin typeface="Comic Sans MS" panose="030F0702030302020204" pitchFamily="66" charset="0"/>
              </a:rPr>
              <a:t>C. Purines always bind with pyrimidines</a:t>
            </a:r>
          </a:p>
          <a:p>
            <a:pPr eaLnBrk="1" hangingPunct="1">
              <a:lnSpc>
                <a:spcPct val="80000"/>
              </a:lnSpc>
              <a:buFontTx/>
              <a:buNone/>
            </a:pPr>
            <a:endParaRPr lang="en-US" altLang="en-US" b="1" dirty="0"/>
          </a:p>
        </p:txBody>
      </p:sp>
      <p:pic>
        <p:nvPicPr>
          <p:cNvPr id="20485" name="Picture 8">
            <a:extLst>
              <a:ext uri="{FF2B5EF4-FFF2-40B4-BE49-F238E27FC236}">
                <a16:creationId xmlns:a16="http://schemas.microsoft.com/office/drawing/2014/main" id="{1B4C688F-DD9D-4160-B22B-26006D918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60" t="4877" r="39810" b="54024"/>
          <a:stretch>
            <a:fillRect/>
          </a:stretch>
        </p:blipFill>
        <p:spPr bwMode="auto">
          <a:xfrm>
            <a:off x="3391364" y="3404937"/>
            <a:ext cx="5367338" cy="281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E3AFCAFD-9202-4E20-9C5E-00D875EF72ED}"/>
              </a:ext>
            </a:extLst>
          </p:cNvPr>
          <p:cNvSpPr/>
          <p:nvPr/>
        </p:nvSpPr>
        <p:spPr>
          <a:xfrm>
            <a:off x="0" y="2138367"/>
            <a:ext cx="762000" cy="554077"/>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6" name="Rectangle 6">
            <a:extLst>
              <a:ext uri="{FF2B5EF4-FFF2-40B4-BE49-F238E27FC236}">
                <a16:creationId xmlns:a16="http://schemas.microsoft.com/office/drawing/2014/main" id="{EC4C5235-DD97-43F3-BC7F-C1F98C92C4F3}"/>
              </a:ext>
            </a:extLst>
          </p:cNvPr>
          <p:cNvSpPr>
            <a:spLocks noChangeArrowheads="1"/>
          </p:cNvSpPr>
          <p:nvPr/>
        </p:nvSpPr>
        <p:spPr bwMode="auto">
          <a:xfrm>
            <a:off x="-1" y="6096132"/>
            <a:ext cx="9144000" cy="554077"/>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t>ESSENTIAL KNOWLEDGE   IST 1.L.1</a:t>
            </a:r>
          </a:p>
          <a:p>
            <a:pPr eaLnBrk="1" hangingPunct="1">
              <a:spcBef>
                <a:spcPct val="0"/>
              </a:spcBef>
              <a:buFontTx/>
              <a:buNone/>
            </a:pPr>
            <a:r>
              <a:rPr lang="en-US" altLang="en-US" sz="1000" dirty="0"/>
              <a:t>DNA, and sometimes RNA, exhibits specific nucleotide base pairing that is conserved through evolution: adenine pairs with thymine or uracil (A-T or A-U) and cytosine pairs with guanine (C-G)</a:t>
            </a:r>
          </a:p>
        </p:txBody>
      </p:sp>
      <p:sp>
        <p:nvSpPr>
          <p:cNvPr id="9" name="TextBox 8">
            <a:extLst>
              <a:ext uri="{FF2B5EF4-FFF2-40B4-BE49-F238E27FC236}">
                <a16:creationId xmlns:a16="http://schemas.microsoft.com/office/drawing/2014/main" id="{D03BF312-D309-456B-9C63-86BCE49D3D1E}"/>
              </a:ext>
            </a:extLst>
          </p:cNvPr>
          <p:cNvSpPr txBox="1"/>
          <p:nvPr/>
        </p:nvSpPr>
        <p:spPr>
          <a:xfrm>
            <a:off x="-26506" y="36413"/>
            <a:ext cx="7341705" cy="246221"/>
          </a:xfrm>
          <a:prstGeom prst="rect">
            <a:avLst/>
          </a:prstGeom>
          <a:noFill/>
        </p:spPr>
        <p:txBody>
          <a:bodyPr wrap="square">
            <a:spAutoFit/>
          </a:bodyPr>
          <a:lstStyle/>
          <a:p>
            <a:r>
              <a:rPr lang="en-US" altLang="en-US" sz="1000" dirty="0">
                <a:solidFill>
                  <a:srgbClr val="CC3399"/>
                </a:solidFill>
                <a:latin typeface="Arial" panose="020B0604020202020204" pitchFamily="34" charset="0"/>
                <a:cs typeface="Arial" panose="020B0604020202020204" pitchFamily="34" charset="0"/>
              </a:rPr>
              <a:t>https://i.pinimg.com/originals/c9/f1/58/c9f1585926ebc34913646266212c1310.png</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485"/>
                                        </p:tgtEl>
                                        <p:attrNameLst>
                                          <p:attrName>style.visibility</p:attrName>
                                        </p:attrNameLst>
                                      </p:cBhvr>
                                      <p:to>
                                        <p:strVal val="visible"/>
                                      </p:to>
                                    </p:set>
                                    <p:animEffect transition="in" filter="wipe(down)">
                                      <p:cBhvr>
                                        <p:cTn id="11" dur="500"/>
                                        <p:tgtEl>
                                          <p:spTgt spid="2048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486"/>
                                        </p:tgtEl>
                                        <p:attrNameLst>
                                          <p:attrName>style.visibility</p:attrName>
                                        </p:attrNameLst>
                                      </p:cBhvr>
                                      <p:to>
                                        <p:strVal val="visible"/>
                                      </p:to>
                                    </p:set>
                                    <p:animEffect transition="in" filter="wipe(down)">
                                      <p:cBhvr>
                                        <p:cTn id="16"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48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1506" name="TextBox 5">
            <a:extLst>
              <a:ext uri="{FF2B5EF4-FFF2-40B4-BE49-F238E27FC236}">
                <a16:creationId xmlns:a16="http://schemas.microsoft.com/office/drawing/2014/main" id="{94127150-A5B8-4B94-BAF4-0E84C3D9B4F0}"/>
              </a:ext>
            </a:extLst>
          </p:cNvPr>
          <p:cNvSpPr txBox="1">
            <a:spLocks noChangeArrowheads="1"/>
          </p:cNvSpPr>
          <p:nvPr/>
        </p:nvSpPr>
        <p:spPr bwMode="auto">
          <a:xfrm>
            <a:off x="131763" y="152400"/>
            <a:ext cx="53482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100" b="1" dirty="0">
                <a:solidFill>
                  <a:srgbClr val="7030A0"/>
                </a:solidFill>
                <a:latin typeface="Arial" panose="020B0604020202020204" pitchFamily="34" charset="0"/>
                <a:cs typeface="Arial" panose="020B0604020202020204" pitchFamily="34" charset="0"/>
              </a:rPr>
              <a:t>http://images.tutorvista.com/cms/images/123/dna-base-pairing-structure.jpeg</a:t>
            </a:r>
          </a:p>
        </p:txBody>
      </p:sp>
      <p:pic>
        <p:nvPicPr>
          <p:cNvPr id="21507" name="Picture 6">
            <a:extLst>
              <a:ext uri="{FF2B5EF4-FFF2-40B4-BE49-F238E27FC236}">
                <a16:creationId xmlns:a16="http://schemas.microsoft.com/office/drawing/2014/main" id="{0E0ECC39-834A-4BA6-823F-6FB88AB60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533400"/>
            <a:ext cx="34496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ACEEA2B9-F77F-4EEB-B9DC-25326C1B1C7B}"/>
              </a:ext>
            </a:extLst>
          </p:cNvPr>
          <p:cNvSpPr txBox="1">
            <a:spLocks noChangeArrowheads="1"/>
          </p:cNvSpPr>
          <p:nvPr/>
        </p:nvSpPr>
        <p:spPr bwMode="auto">
          <a:xfrm>
            <a:off x="3810000" y="677863"/>
            <a:ext cx="52451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latin typeface="Comic Sans MS" panose="030F0702030302020204" pitchFamily="66" charset="0"/>
              </a:rPr>
              <a:t>The two DNA strands are </a:t>
            </a:r>
          </a:p>
          <a:p>
            <a:pPr eaLnBrk="1" hangingPunct="1">
              <a:spcBef>
                <a:spcPct val="0"/>
              </a:spcBef>
              <a:buFontTx/>
              <a:buNone/>
            </a:pPr>
            <a:r>
              <a:rPr lang="en-US" altLang="en-US" dirty="0">
                <a:latin typeface="Comic Sans MS" panose="030F0702030302020204" pitchFamily="66" charset="0"/>
              </a:rPr>
              <a:t>said to be</a:t>
            </a:r>
          </a:p>
          <a:p>
            <a:pPr eaLnBrk="1" hangingPunct="1">
              <a:spcBef>
                <a:spcPct val="0"/>
              </a:spcBef>
              <a:buFontTx/>
              <a:buNone/>
            </a:pPr>
            <a:r>
              <a:rPr lang="en-US" altLang="en-US" dirty="0">
                <a:latin typeface="Comic Sans MS" panose="030F0702030302020204" pitchFamily="66" charset="0"/>
              </a:rPr>
              <a:t>_________________</a:t>
            </a:r>
          </a:p>
          <a:p>
            <a:pPr eaLnBrk="1" hangingPunct="1">
              <a:spcBef>
                <a:spcPct val="0"/>
              </a:spcBef>
              <a:buFontTx/>
              <a:buNone/>
            </a:pPr>
            <a:r>
              <a:rPr lang="en-US" altLang="en-US" dirty="0">
                <a:latin typeface="Comic Sans MS" panose="030F0702030302020204" pitchFamily="66" charset="0"/>
              </a:rPr>
              <a:t>because their 3’ and 5’ </a:t>
            </a:r>
          </a:p>
          <a:p>
            <a:pPr eaLnBrk="1" hangingPunct="1">
              <a:spcBef>
                <a:spcPct val="0"/>
              </a:spcBef>
              <a:buFontTx/>
              <a:buNone/>
            </a:pPr>
            <a:r>
              <a:rPr lang="en-US" altLang="en-US" dirty="0">
                <a:latin typeface="Comic Sans MS" panose="030F0702030302020204" pitchFamily="66" charset="0"/>
              </a:rPr>
              <a:t>ends run in opposite </a:t>
            </a:r>
          </a:p>
          <a:p>
            <a:pPr eaLnBrk="1" hangingPunct="1">
              <a:spcBef>
                <a:spcPct val="0"/>
              </a:spcBef>
              <a:buFontTx/>
              <a:buNone/>
            </a:pPr>
            <a:r>
              <a:rPr lang="en-US" altLang="en-US" dirty="0">
                <a:latin typeface="Comic Sans MS" panose="030F0702030302020204" pitchFamily="66" charset="0"/>
              </a:rPr>
              <a:t>directions.</a:t>
            </a:r>
          </a:p>
        </p:txBody>
      </p:sp>
      <p:grpSp>
        <p:nvGrpSpPr>
          <p:cNvPr id="5" name="Group 4">
            <a:extLst>
              <a:ext uri="{FF2B5EF4-FFF2-40B4-BE49-F238E27FC236}">
                <a16:creationId xmlns:a16="http://schemas.microsoft.com/office/drawing/2014/main" id="{F0A9C9A3-D4F8-4969-BAFB-1E282F4A6D6F}"/>
              </a:ext>
            </a:extLst>
          </p:cNvPr>
          <p:cNvGrpSpPr>
            <a:grpSpLocks/>
          </p:cNvGrpSpPr>
          <p:nvPr/>
        </p:nvGrpSpPr>
        <p:grpSpPr bwMode="auto">
          <a:xfrm>
            <a:off x="0" y="1568450"/>
            <a:ext cx="9144000" cy="5289570"/>
            <a:chOff x="0" y="1567883"/>
            <a:chExt cx="9144000" cy="5290015"/>
          </a:xfrm>
        </p:grpSpPr>
        <p:sp>
          <p:nvSpPr>
            <p:cNvPr id="4" name="TextBox 3">
              <a:extLst>
                <a:ext uri="{FF2B5EF4-FFF2-40B4-BE49-F238E27FC236}">
                  <a16:creationId xmlns:a16="http://schemas.microsoft.com/office/drawing/2014/main" id="{60FA3FBD-796B-4EDE-904F-04ACA0BF6291}"/>
                </a:ext>
              </a:extLst>
            </p:cNvPr>
            <p:cNvSpPr txBox="1"/>
            <p:nvPr/>
          </p:nvSpPr>
          <p:spPr>
            <a:xfrm>
              <a:off x="0" y="5903711"/>
              <a:ext cx="9144000" cy="954187"/>
            </a:xfrm>
            <a:prstGeom prst="rect">
              <a:avLst/>
            </a:prstGeom>
            <a:solidFill>
              <a:schemeClr val="accent1">
                <a:lumMod val="40000"/>
                <a:lumOff val="60000"/>
              </a:schemeClr>
            </a:solidFill>
          </p:spPr>
          <p:txBody>
            <a:bodyPr>
              <a:spAutoFit/>
            </a:bodyPr>
            <a:lstStyle/>
            <a:p>
              <a:pPr>
                <a:defRPr/>
              </a:pPr>
              <a:r>
                <a:rPr lang="en-US" altLang="en-US" sz="1400" b="1" i="1" dirty="0">
                  <a:solidFill>
                    <a:srgbClr val="000000"/>
                  </a:solidFill>
                  <a:latin typeface="+mn-lt"/>
                  <a:cs typeface="Garamond" pitchFamily="18" charset="0"/>
                </a:rPr>
                <a:t>Essential knowledge </a:t>
              </a:r>
              <a:br>
                <a:rPr lang="en-US" altLang="en-US" sz="1400" b="1" i="1" dirty="0">
                  <a:solidFill>
                    <a:srgbClr val="000000"/>
                  </a:solidFill>
                  <a:latin typeface="+mn-lt"/>
                  <a:cs typeface="Garamond" pitchFamily="18" charset="0"/>
                </a:rPr>
              </a:br>
              <a:r>
                <a:rPr lang="en-US" altLang="en-US" sz="1400" b="1" i="1" dirty="0">
                  <a:solidFill>
                    <a:srgbClr val="000000"/>
                  </a:solidFill>
                  <a:latin typeface="+mn-lt"/>
                  <a:cs typeface="Garamond" pitchFamily="18" charset="0"/>
                </a:rPr>
                <a:t>SYI 1.C. 1 </a:t>
              </a:r>
              <a:r>
                <a:rPr lang="en-US" sz="1400" dirty="0">
                  <a:latin typeface="+mn-lt"/>
                </a:rPr>
                <a:t>b. DNA is structured as an antiparallel double helix, with each strand running in opposite 5’ to 3’ orientation. Adenine nucleotides pair with thymine nucleotides via two hydrogen bonds. Cytosine nucleotides pair with guanine nucleotides by three hydrogen bonds.</a:t>
              </a:r>
              <a:endParaRPr lang="en-US" altLang="en-US" sz="1400" b="1" i="1" dirty="0">
                <a:solidFill>
                  <a:srgbClr val="000000"/>
                </a:solidFill>
                <a:latin typeface="+mn-lt"/>
                <a:cs typeface="Garamond" pitchFamily="18" charset="0"/>
              </a:endParaRPr>
            </a:p>
          </p:txBody>
        </p:sp>
        <p:sp>
          <p:nvSpPr>
            <p:cNvPr id="3" name="Rectangle 2">
              <a:extLst>
                <a:ext uri="{FF2B5EF4-FFF2-40B4-BE49-F238E27FC236}">
                  <a16:creationId xmlns:a16="http://schemas.microsoft.com/office/drawing/2014/main" id="{4E553620-9DE9-4F9B-BF29-C5501EB69150}"/>
                </a:ext>
              </a:extLst>
            </p:cNvPr>
            <p:cNvSpPr/>
            <p:nvPr/>
          </p:nvSpPr>
          <p:spPr>
            <a:xfrm>
              <a:off x="4146550" y="1567883"/>
              <a:ext cx="4572000" cy="584249"/>
            </a:xfrm>
            <a:prstGeom prst="rect">
              <a:avLst/>
            </a:prstGeom>
          </p:spPr>
          <p:txBody>
            <a:bodyPr>
              <a:spAutoFit/>
            </a:bodyPr>
            <a:lstStyle/>
            <a:p>
              <a:pPr eaLnBrk="1" hangingPunct="1">
                <a:defRPr/>
              </a:pPr>
              <a:r>
                <a:rPr lang="en-US" sz="3200" b="1" dirty="0">
                  <a:solidFill>
                    <a:schemeClr val="accent6"/>
                  </a:solidFill>
                </a:rPr>
                <a:t>ANTIPARALLEL</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E94A5F7-DA24-4241-A716-48E1DBEE861C}"/>
              </a:ext>
            </a:extLst>
          </p:cNvPr>
          <p:cNvSpPr>
            <a:spLocks noGrp="1" noChangeArrowheads="1"/>
          </p:cNvSpPr>
          <p:nvPr>
            <p:ph type="body" sz="half" idx="2"/>
          </p:nvPr>
        </p:nvSpPr>
        <p:spPr>
          <a:xfrm>
            <a:off x="228600" y="304800"/>
            <a:ext cx="8686800" cy="1981200"/>
          </a:xfrm>
        </p:spPr>
        <p:txBody>
          <a:bodyPr/>
          <a:lstStyle/>
          <a:p>
            <a:pPr eaLnBrk="1" hangingPunct="1">
              <a:lnSpc>
                <a:spcPct val="80000"/>
              </a:lnSpc>
              <a:buFontTx/>
              <a:buNone/>
            </a:pPr>
            <a:r>
              <a:rPr lang="en-US" altLang="en-US" sz="3600" b="1" dirty="0">
                <a:latin typeface="Comic Sans MS" panose="030F0702030302020204" pitchFamily="66" charset="0"/>
              </a:rPr>
              <a:t>Macromolecule made by joining nucleotide subunits together</a:t>
            </a:r>
          </a:p>
          <a:p>
            <a:pPr eaLnBrk="1" hangingPunct="1">
              <a:lnSpc>
                <a:spcPct val="80000"/>
              </a:lnSpc>
              <a:buFontTx/>
              <a:buNone/>
            </a:pPr>
            <a:endParaRPr lang="en-US" altLang="en-US" sz="4000" b="1" dirty="0"/>
          </a:p>
          <a:p>
            <a:pPr eaLnBrk="1" hangingPunct="1">
              <a:lnSpc>
                <a:spcPct val="80000"/>
              </a:lnSpc>
              <a:buFontTx/>
              <a:buNone/>
            </a:pPr>
            <a:endParaRPr lang="en-US" altLang="en-US" sz="3600" b="1" dirty="0">
              <a:latin typeface="Comic Sans MS" panose="030F0702030302020204" pitchFamily="66" charset="0"/>
            </a:endParaRPr>
          </a:p>
          <a:p>
            <a:pPr eaLnBrk="1" hangingPunct="1">
              <a:lnSpc>
                <a:spcPct val="80000"/>
              </a:lnSpc>
              <a:buFontTx/>
              <a:buNone/>
            </a:pPr>
            <a:r>
              <a:rPr lang="en-US" altLang="en-US" sz="3600" b="1" dirty="0">
                <a:latin typeface="Comic Sans MS" panose="030F0702030302020204" pitchFamily="66" charset="0"/>
              </a:rPr>
              <a:t>Name the 3 components that make up a nucleotide</a:t>
            </a:r>
          </a:p>
          <a:p>
            <a:pPr eaLnBrk="1" hangingPunct="1">
              <a:lnSpc>
                <a:spcPct val="80000"/>
              </a:lnSpc>
              <a:buFontTx/>
              <a:buNone/>
            </a:pPr>
            <a:endParaRPr lang="en-US" altLang="en-US" sz="4000" b="1" dirty="0"/>
          </a:p>
          <a:p>
            <a:pPr eaLnBrk="1" hangingPunct="1">
              <a:lnSpc>
                <a:spcPct val="80000"/>
              </a:lnSpc>
              <a:buFontTx/>
              <a:buNone/>
            </a:pPr>
            <a:endParaRPr lang="en-US" altLang="en-US" sz="4000" b="1" dirty="0"/>
          </a:p>
        </p:txBody>
      </p:sp>
      <p:sp>
        <p:nvSpPr>
          <p:cNvPr id="41987" name="Text Box 3">
            <a:extLst>
              <a:ext uri="{FF2B5EF4-FFF2-40B4-BE49-F238E27FC236}">
                <a16:creationId xmlns:a16="http://schemas.microsoft.com/office/drawing/2014/main" id="{BD0AFAA7-E5EC-426D-94D4-B39B78C736A3}"/>
              </a:ext>
            </a:extLst>
          </p:cNvPr>
          <p:cNvSpPr txBox="1">
            <a:spLocks noChangeArrowheads="1"/>
          </p:cNvSpPr>
          <p:nvPr/>
        </p:nvSpPr>
        <p:spPr bwMode="auto">
          <a:xfrm>
            <a:off x="1295400" y="1447800"/>
            <a:ext cx="68437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Nucleic acid (DNA &amp; RNA)</a:t>
            </a:r>
          </a:p>
        </p:txBody>
      </p:sp>
      <p:sp>
        <p:nvSpPr>
          <p:cNvPr id="5124" name="Rectangle 3">
            <a:extLst>
              <a:ext uri="{FF2B5EF4-FFF2-40B4-BE49-F238E27FC236}">
                <a16:creationId xmlns:a16="http://schemas.microsoft.com/office/drawing/2014/main" id="{7208AD10-BB54-4BB8-AF0F-5341955413E1}"/>
              </a:ext>
            </a:extLst>
          </p:cNvPr>
          <p:cNvSpPr>
            <a:spLocks noChangeArrowheads="1"/>
          </p:cNvSpPr>
          <p:nvPr/>
        </p:nvSpPr>
        <p:spPr bwMode="auto">
          <a:xfrm>
            <a:off x="152400" y="0"/>
            <a:ext cx="7848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solidFill>
                  <a:srgbClr val="CC0099"/>
                </a:solidFill>
                <a:latin typeface="Arial" panose="020B0604020202020204" pitchFamily="34" charset="0"/>
                <a:cs typeface="Arial" panose="020B0604020202020204" pitchFamily="34" charset="0"/>
              </a:rPr>
              <a:t>http://www.yellowtang.org/images/structure_of_nucleo_c_la_784.jpg</a:t>
            </a:r>
          </a:p>
        </p:txBody>
      </p:sp>
      <p:grpSp>
        <p:nvGrpSpPr>
          <p:cNvPr id="8" name="Group 7">
            <a:extLst>
              <a:ext uri="{FF2B5EF4-FFF2-40B4-BE49-F238E27FC236}">
                <a16:creationId xmlns:a16="http://schemas.microsoft.com/office/drawing/2014/main" id="{34D5810A-8681-46A9-8C41-E4810F1A51F7}"/>
              </a:ext>
            </a:extLst>
          </p:cNvPr>
          <p:cNvGrpSpPr>
            <a:grpSpLocks/>
          </p:cNvGrpSpPr>
          <p:nvPr/>
        </p:nvGrpSpPr>
        <p:grpSpPr bwMode="auto">
          <a:xfrm>
            <a:off x="145256" y="3262313"/>
            <a:ext cx="8998744" cy="3517598"/>
            <a:chOff x="177740" y="3262745"/>
            <a:chExt cx="8998744" cy="3517366"/>
          </a:xfrm>
        </p:grpSpPr>
        <p:sp>
          <p:nvSpPr>
            <p:cNvPr id="5126" name="Rectangle 1">
              <a:extLst>
                <a:ext uri="{FF2B5EF4-FFF2-40B4-BE49-F238E27FC236}">
                  <a16:creationId xmlns:a16="http://schemas.microsoft.com/office/drawing/2014/main" id="{C67BE65F-84B5-496F-B05F-00E1A4824B50}"/>
                </a:ext>
              </a:extLst>
            </p:cNvPr>
            <p:cNvSpPr>
              <a:spLocks noChangeArrowheads="1"/>
            </p:cNvSpPr>
            <p:nvPr/>
          </p:nvSpPr>
          <p:spPr bwMode="auto">
            <a:xfrm>
              <a:off x="177740" y="6072287"/>
              <a:ext cx="8998744" cy="707824"/>
            </a:xfrm>
            <a:prstGeom prst="rect">
              <a:avLst/>
            </a:prstGeom>
            <a:solidFill>
              <a:schemeClr val="accent1">
                <a:lumMod val="40000"/>
                <a:lumOff val="60000"/>
              </a:schemeClr>
            </a:solidFill>
            <a:ln w="9525">
              <a:no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i="1" dirty="0">
                  <a:solidFill>
                    <a:srgbClr val="000000"/>
                  </a:solidFill>
                  <a:cs typeface="Garamond" panose="02020404030301010803" pitchFamily="18" charset="0"/>
                </a:rPr>
                <a:t>Essential knowledge</a:t>
              </a:r>
              <a:br>
                <a:rPr lang="en-US" altLang="en-US" sz="1000" b="1" i="1" dirty="0">
                  <a:solidFill>
                    <a:srgbClr val="000000"/>
                  </a:solidFill>
                  <a:cs typeface="Garamond" panose="02020404030301010803" pitchFamily="18" charset="0"/>
                </a:rPr>
              </a:br>
              <a:r>
                <a:rPr lang="en-US" altLang="en-US" sz="1000" b="1" i="1" dirty="0">
                  <a:solidFill>
                    <a:srgbClr val="000000"/>
                  </a:solidFill>
                  <a:cs typeface="Garamond" panose="02020404030301010803" pitchFamily="18" charset="0"/>
                </a:rPr>
                <a:t>SYI 1.B.</a:t>
              </a:r>
              <a:r>
                <a:rPr lang="en-US" altLang="en-US" sz="1000" dirty="0"/>
                <a:t> Structure and function of polymers are derived from the way their monomers are assembled—</a:t>
              </a:r>
              <a:br>
                <a:rPr lang="en-US" altLang="en-US" sz="1000" dirty="0"/>
              </a:br>
              <a:r>
                <a:rPr lang="en-US" altLang="en-US" sz="1000" dirty="0"/>
                <a:t>a. In nucleic acids, biological information is encoded in sequences of nucleotide monomers. Each nucleotide has structural components: a five-carbon sugar (deoxyribose or ribose), a phosphate, and a nitrogen base (adenine, thymine, guanine, cytosine, or uracil). DNA and RNA differ in structure and functions</a:t>
              </a:r>
            </a:p>
          </p:txBody>
        </p:sp>
        <p:pic>
          <p:nvPicPr>
            <p:cNvPr id="5127" name="Picture 4">
              <a:extLst>
                <a:ext uri="{FF2B5EF4-FFF2-40B4-BE49-F238E27FC236}">
                  <a16:creationId xmlns:a16="http://schemas.microsoft.com/office/drawing/2014/main" id="{C0637ACC-16A1-425F-91F5-81E286DB1267}"/>
                </a:ext>
              </a:extLst>
            </p:cNvPr>
            <p:cNvPicPr>
              <a:picLocks noChangeAspect="1"/>
            </p:cNvPicPr>
            <p:nvPr/>
          </p:nvPicPr>
          <p:blipFill>
            <a:blip r:embed="rId2">
              <a:extLst>
                <a:ext uri="{28A0092B-C50C-407E-A947-70E740481C1C}">
                  <a14:useLocalDpi xmlns:a14="http://schemas.microsoft.com/office/drawing/2010/main" val="0"/>
                </a:ext>
              </a:extLst>
            </a:blip>
            <a:srcRect t="6902" r="54053"/>
            <a:stretch>
              <a:fillRect/>
            </a:stretch>
          </p:blipFill>
          <p:spPr bwMode="auto">
            <a:xfrm>
              <a:off x="6127151" y="3262745"/>
              <a:ext cx="2635849" cy="254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B94AB13-D7FF-4BEF-A0FA-CA45820F0B0A}"/>
                </a:ext>
              </a:extLst>
            </p:cNvPr>
            <p:cNvSpPr txBox="1"/>
            <p:nvPr/>
          </p:nvSpPr>
          <p:spPr>
            <a:xfrm>
              <a:off x="380147" y="3705628"/>
              <a:ext cx="5562600" cy="1939797"/>
            </a:xfrm>
            <a:prstGeom prst="rect">
              <a:avLst/>
            </a:prstGeom>
            <a:noFill/>
          </p:spPr>
          <p:txBody>
            <a:bodyPr>
              <a:spAutoFit/>
            </a:bodyPr>
            <a:lstStyle/>
            <a:p>
              <a:pPr eaLnBrk="1" hangingPunct="1">
                <a:defRPr/>
              </a:pPr>
              <a:r>
                <a:rPr lang="en-US" b="1" dirty="0">
                  <a:solidFill>
                    <a:schemeClr val="accent6"/>
                  </a:solidFill>
                </a:rPr>
                <a:t>5 carbon sugar,</a:t>
              </a:r>
              <a:br>
                <a:rPr lang="en-US" b="1" dirty="0">
                  <a:solidFill>
                    <a:schemeClr val="accent6"/>
                  </a:solidFill>
                </a:rPr>
              </a:br>
              <a:r>
                <a:rPr lang="en-US" b="1" dirty="0">
                  <a:solidFill>
                    <a:schemeClr val="accent6"/>
                  </a:solidFill>
                </a:rPr>
                <a:t>nitrogenous base,</a:t>
              </a:r>
            </a:p>
            <a:p>
              <a:pPr eaLnBrk="1" hangingPunct="1">
                <a:defRPr/>
              </a:pPr>
              <a:r>
                <a:rPr lang="en-US" b="1" dirty="0">
                  <a:solidFill>
                    <a:schemeClr val="accent6"/>
                  </a:solidFill>
                </a:rPr>
                <a:t>phosphate group</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dissolve">
                                      <p:cBhvr>
                                        <p:cTn id="7" dur="500"/>
                                        <p:tgtEl>
                                          <p:spTgt spid="4198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2530" name="Text Box 6">
            <a:extLst>
              <a:ext uri="{FF2B5EF4-FFF2-40B4-BE49-F238E27FC236}">
                <a16:creationId xmlns:a16="http://schemas.microsoft.com/office/drawing/2014/main" id="{06F6DC51-C1BD-4693-986F-61ED8C1883BB}"/>
              </a:ext>
            </a:extLst>
          </p:cNvPr>
          <p:cNvSpPr txBox="1">
            <a:spLocks noChangeArrowheads="1"/>
          </p:cNvSpPr>
          <p:nvPr/>
        </p:nvSpPr>
        <p:spPr bwMode="auto">
          <a:xfrm>
            <a:off x="398505" y="2939981"/>
            <a:ext cx="8763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Name the bond that holds amino acid subunits together make a polypeptide</a:t>
            </a: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r>
              <a:rPr lang="en-US" altLang="en-US" b="1" dirty="0">
                <a:latin typeface="Comic Sans MS" panose="030F0702030302020204" pitchFamily="66" charset="0"/>
              </a:rPr>
              <a:t>This is a ____________ bond.</a:t>
            </a:r>
          </a:p>
          <a:p>
            <a:pPr eaLnBrk="1" hangingPunct="1">
              <a:spcBef>
                <a:spcPct val="0"/>
              </a:spcBef>
              <a:buFontTx/>
              <a:buNone/>
            </a:pPr>
            <a:r>
              <a:rPr lang="en-US" altLang="en-US" b="1" dirty="0">
                <a:latin typeface="Comic Sans MS" panose="030F0702030302020204" pitchFamily="66" charset="0"/>
              </a:rPr>
              <a:t>        </a:t>
            </a:r>
            <a:r>
              <a:rPr lang="en-US" altLang="en-US" sz="2400" b="1" dirty="0">
                <a:latin typeface="Comic Sans MS" panose="030F0702030302020204" pitchFamily="66" charset="0"/>
              </a:rPr>
              <a:t>covalent    ionic     hydrogen</a:t>
            </a:r>
            <a:endParaRPr lang="en-US" altLang="en-US" b="1" dirty="0">
              <a:latin typeface="Comic Sans MS" panose="030F0702030302020204" pitchFamily="66" charset="0"/>
            </a:endParaRPr>
          </a:p>
        </p:txBody>
      </p:sp>
      <p:pic>
        <p:nvPicPr>
          <p:cNvPr id="22531" name="Content Placeholder 1">
            <a:extLst>
              <a:ext uri="{FF2B5EF4-FFF2-40B4-BE49-F238E27FC236}">
                <a16:creationId xmlns:a16="http://schemas.microsoft.com/office/drawing/2014/main" id="{30E943E1-D95F-4D7B-9A8C-E4E9125335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962" y="71438"/>
            <a:ext cx="5904076" cy="295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7">
            <a:extLst>
              <a:ext uri="{FF2B5EF4-FFF2-40B4-BE49-F238E27FC236}">
                <a16:creationId xmlns:a16="http://schemas.microsoft.com/office/drawing/2014/main" id="{85E6516C-5D96-4466-92FA-A74C5209C313}"/>
              </a:ext>
            </a:extLst>
          </p:cNvPr>
          <p:cNvSpPr txBox="1">
            <a:spLocks noChangeArrowheads="1"/>
          </p:cNvSpPr>
          <p:nvPr/>
        </p:nvSpPr>
        <p:spPr bwMode="auto">
          <a:xfrm>
            <a:off x="2667000" y="3888997"/>
            <a:ext cx="2725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peptide bond</a:t>
            </a:r>
          </a:p>
        </p:txBody>
      </p:sp>
      <p:sp>
        <p:nvSpPr>
          <p:cNvPr id="22534" name="Rectangle 5">
            <a:extLst>
              <a:ext uri="{FF2B5EF4-FFF2-40B4-BE49-F238E27FC236}">
                <a16:creationId xmlns:a16="http://schemas.microsoft.com/office/drawing/2014/main" id="{C27E740D-0890-4BAD-8180-91D46F99E85E}"/>
              </a:ext>
            </a:extLst>
          </p:cNvPr>
          <p:cNvSpPr>
            <a:spLocks noChangeArrowheads="1"/>
          </p:cNvSpPr>
          <p:nvPr/>
        </p:nvSpPr>
        <p:spPr bwMode="auto">
          <a:xfrm>
            <a:off x="0" y="5836827"/>
            <a:ext cx="9067800" cy="1015663"/>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dirty="0">
                <a:solidFill>
                  <a:srgbClr val="000000"/>
                </a:solidFill>
                <a:latin typeface="Garamond" panose="02020404030301010803" pitchFamily="18" charset="0"/>
                <a:cs typeface="Times New Roman" panose="02020603050405020304" pitchFamily="18" charset="0"/>
              </a:rPr>
              <a:t>Essential Knowledge </a:t>
            </a:r>
            <a:br>
              <a:rPr lang="en-US" altLang="en-US" sz="1200" dirty="0">
                <a:solidFill>
                  <a:srgbClr val="000000"/>
                </a:solidFill>
                <a:latin typeface="Garamond" panose="02020404030301010803" pitchFamily="18" charset="0"/>
                <a:cs typeface="Times New Roman" panose="02020603050405020304" pitchFamily="18" charset="0"/>
              </a:rPr>
            </a:br>
            <a:r>
              <a:rPr lang="en-US" altLang="en-US" sz="1200" dirty="0">
                <a:solidFill>
                  <a:srgbClr val="000000"/>
                </a:solidFill>
                <a:latin typeface="Garamond" panose="02020404030301010803" pitchFamily="18" charset="0"/>
                <a:cs typeface="Times New Roman" panose="02020603050405020304" pitchFamily="18" charset="0"/>
              </a:rPr>
              <a:t>SYI 1.B.2. </a:t>
            </a:r>
            <a:r>
              <a:rPr lang="en-US" altLang="en-US" sz="1200" dirty="0"/>
              <a:t>b. In proteins, the specific order of amino acids in a polypeptide (primary structure) determines the overall shape of the protein. Amino acids have directionality, with an amino (NH2) terminus and a carboxyl (COOH) terminus</a:t>
            </a:r>
          </a:p>
          <a:p>
            <a:pPr>
              <a:spcBef>
                <a:spcPct val="0"/>
              </a:spcBef>
              <a:buFontTx/>
              <a:buNone/>
            </a:pPr>
            <a:r>
              <a:rPr lang="en-US" altLang="en-US" sz="1200" dirty="0"/>
              <a:t>SYI 1.C.1 c. Proteins comprise linear chains of amino acids, connected by the formation of covalent bonds at the carboxyl terminus of  the growing peptide chain.</a:t>
            </a:r>
          </a:p>
        </p:txBody>
      </p:sp>
      <p:sp>
        <p:nvSpPr>
          <p:cNvPr id="3" name="Rectangle 2">
            <a:extLst>
              <a:ext uri="{FF2B5EF4-FFF2-40B4-BE49-F238E27FC236}">
                <a16:creationId xmlns:a16="http://schemas.microsoft.com/office/drawing/2014/main" id="{8EF17CE4-F010-4315-AC3F-AC53CD98EFEF}"/>
              </a:ext>
            </a:extLst>
          </p:cNvPr>
          <p:cNvSpPr/>
          <p:nvPr/>
        </p:nvSpPr>
        <p:spPr>
          <a:xfrm>
            <a:off x="2836730" y="4876800"/>
            <a:ext cx="1790875" cy="584775"/>
          </a:xfrm>
          <a:prstGeom prst="rect">
            <a:avLst/>
          </a:prstGeom>
        </p:spPr>
        <p:txBody>
          <a:bodyPr wrap="none">
            <a:spAutoFit/>
          </a:bodyPr>
          <a:lstStyle/>
          <a:p>
            <a:pPr eaLnBrk="1" hangingPunct="1"/>
            <a:r>
              <a:rPr lang="en-US" altLang="en-US" sz="3200" b="1" dirty="0">
                <a:solidFill>
                  <a:schemeClr val="accent2"/>
                </a:solidFill>
              </a:rPr>
              <a:t>covalent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534"/>
                                        </p:tgtEl>
                                        <p:attrNameLst>
                                          <p:attrName>style.visibility</p:attrName>
                                        </p:attrNameLst>
                                      </p:cBhvr>
                                      <p:to>
                                        <p:strVal val="visible"/>
                                      </p:to>
                                    </p:set>
                                    <p:animEffect transition="in" filter="wipe(down)">
                                      <p:cBhvr>
                                        <p:cTn id="15"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1300C93-76C5-4AF5-9F25-F4B89906E272}"/>
              </a:ext>
            </a:extLst>
          </p:cNvPr>
          <p:cNvSpPr>
            <a:spLocks noGrp="1" noChangeArrowheads="1"/>
          </p:cNvSpPr>
          <p:nvPr>
            <p:ph type="body" sz="half" idx="2"/>
          </p:nvPr>
        </p:nvSpPr>
        <p:spPr>
          <a:xfrm>
            <a:off x="0" y="152399"/>
            <a:ext cx="9144000" cy="4724401"/>
          </a:xfrm>
        </p:spPr>
        <p:txBody>
          <a:bodyPr/>
          <a:lstStyle/>
          <a:p>
            <a:pPr eaLnBrk="1" hangingPunct="1">
              <a:buFontTx/>
              <a:buNone/>
            </a:pPr>
            <a:r>
              <a:rPr lang="en-US" altLang="en-US" b="1" dirty="0">
                <a:latin typeface="Comic Sans MS" panose="030F0702030302020204" pitchFamily="66" charset="0"/>
              </a:rPr>
              <a:t>These molecules shown below are</a:t>
            </a:r>
          </a:p>
          <a:p>
            <a:pPr marL="0" indent="0" eaLnBrk="1" hangingPunct="1">
              <a:lnSpc>
                <a:spcPct val="80000"/>
              </a:lnSpc>
              <a:buNone/>
            </a:pPr>
            <a:r>
              <a:rPr lang="en-US" altLang="en-US" b="1" dirty="0">
                <a:latin typeface="Comic Sans MS" panose="030F0702030302020204" pitchFamily="66" charset="0"/>
              </a:rPr>
              <a:t>A. lipids  </a:t>
            </a:r>
          </a:p>
          <a:p>
            <a:pPr marL="0" indent="0" eaLnBrk="1" hangingPunct="1">
              <a:lnSpc>
                <a:spcPct val="80000"/>
              </a:lnSpc>
              <a:buNone/>
            </a:pPr>
            <a:r>
              <a:rPr lang="en-US" altLang="en-US" b="1" dirty="0">
                <a:latin typeface="Comic Sans MS" panose="030F0702030302020204" pitchFamily="66" charset="0"/>
              </a:rPr>
              <a:t>B. carbohydrates</a:t>
            </a:r>
          </a:p>
          <a:p>
            <a:pPr eaLnBrk="1" hangingPunct="1">
              <a:lnSpc>
                <a:spcPct val="80000"/>
              </a:lnSpc>
              <a:buFontTx/>
              <a:buNone/>
            </a:pPr>
            <a:r>
              <a:rPr lang="en-US" altLang="en-US" b="1" dirty="0">
                <a:latin typeface="Comic Sans MS" panose="030F0702030302020204" pitchFamily="66" charset="0"/>
              </a:rPr>
              <a:t>C. fats</a:t>
            </a:r>
          </a:p>
          <a:p>
            <a:pPr eaLnBrk="1" hangingPunct="1">
              <a:lnSpc>
                <a:spcPct val="80000"/>
              </a:lnSpc>
              <a:buFontTx/>
              <a:buNone/>
            </a:pPr>
            <a:r>
              <a:rPr lang="en-US" altLang="en-US" b="1" dirty="0">
                <a:latin typeface="Comic Sans MS" panose="030F0702030302020204" pitchFamily="66" charset="0"/>
              </a:rPr>
              <a:t>D. nucleic acids</a:t>
            </a:r>
          </a:p>
          <a:p>
            <a:pPr eaLnBrk="1" hangingPunct="1">
              <a:buFontTx/>
              <a:buNone/>
            </a:pPr>
            <a:endParaRPr lang="en-US" altLang="en-US" b="1" dirty="0">
              <a:latin typeface="Comic Sans MS" panose="030F0702030302020204" pitchFamily="66" charset="0"/>
            </a:endParaRPr>
          </a:p>
          <a:p>
            <a:pPr eaLnBrk="1" hangingPunct="1">
              <a:buFontTx/>
              <a:buNone/>
            </a:pPr>
            <a:endParaRPr lang="en-US" altLang="en-US" sz="3600" b="1" dirty="0">
              <a:latin typeface="Comic Sans MS" panose="030F0702030302020204" pitchFamily="66" charset="0"/>
            </a:endParaRPr>
          </a:p>
          <a:p>
            <a:pPr eaLnBrk="1" hangingPunct="1">
              <a:buFontTx/>
              <a:buNone/>
            </a:pPr>
            <a:endParaRPr lang="en-US" altLang="en-US" sz="3600" b="1" dirty="0">
              <a:latin typeface="Comic Sans MS" panose="030F0702030302020204" pitchFamily="66" charset="0"/>
            </a:endParaRPr>
          </a:p>
          <a:p>
            <a:pPr eaLnBrk="1" hangingPunct="1">
              <a:buFontTx/>
              <a:buNone/>
            </a:pPr>
            <a:endParaRPr lang="en-US" altLang="en-US" sz="3600" b="1" dirty="0">
              <a:latin typeface="Comic Sans MS" panose="030F0702030302020204" pitchFamily="66" charset="0"/>
            </a:endParaRPr>
          </a:p>
          <a:p>
            <a:pPr eaLnBrk="1" hangingPunct="1">
              <a:buFontTx/>
              <a:buNone/>
            </a:pPr>
            <a:endParaRPr lang="en-US" altLang="en-US" sz="3600" b="1" dirty="0">
              <a:latin typeface="Comic Sans MS" panose="030F0702030302020204" pitchFamily="66" charset="0"/>
            </a:endParaRPr>
          </a:p>
        </p:txBody>
      </p:sp>
      <p:sp>
        <p:nvSpPr>
          <p:cNvPr id="2" name="Rectangle 1">
            <a:extLst>
              <a:ext uri="{FF2B5EF4-FFF2-40B4-BE49-F238E27FC236}">
                <a16:creationId xmlns:a16="http://schemas.microsoft.com/office/drawing/2014/main" id="{9C75AE2C-1646-4AF8-AC5C-AE7334C6DD95}"/>
              </a:ext>
            </a:extLst>
          </p:cNvPr>
          <p:cNvSpPr/>
          <p:nvPr/>
        </p:nvSpPr>
        <p:spPr>
          <a:xfrm>
            <a:off x="34925" y="6520935"/>
            <a:ext cx="9074150" cy="261610"/>
          </a:xfrm>
          <a:prstGeom prst="rect">
            <a:avLst/>
          </a:prstGeom>
        </p:spPr>
        <p:txBody>
          <a:bodyPr>
            <a:spAutoFit/>
          </a:bodyPr>
          <a:lstStyle/>
          <a:p>
            <a:pPr>
              <a:defRPr/>
            </a:pPr>
            <a:r>
              <a:rPr lang="en-US" sz="1100" dirty="0">
                <a:solidFill>
                  <a:prstClr val="black"/>
                </a:solidFill>
                <a:latin typeface="+mn-lt"/>
              </a:rPr>
              <a:t>SP 2 A Describe characteristics of a biological process, or model, represented visually. </a:t>
            </a:r>
            <a:r>
              <a:rPr lang="en-US" sz="1100" kern="0" dirty="0">
                <a:solidFill>
                  <a:srgbClr val="000000"/>
                </a:solidFill>
                <a:latin typeface="+mn-lt"/>
              </a:rPr>
              <a:t> </a:t>
            </a:r>
          </a:p>
        </p:txBody>
      </p:sp>
      <p:sp>
        <p:nvSpPr>
          <p:cNvPr id="4" name="Rectangle 3">
            <a:extLst>
              <a:ext uri="{FF2B5EF4-FFF2-40B4-BE49-F238E27FC236}">
                <a16:creationId xmlns:a16="http://schemas.microsoft.com/office/drawing/2014/main" id="{5429FDBC-A881-47B9-8929-B4BDCD3437FE}"/>
              </a:ext>
            </a:extLst>
          </p:cNvPr>
          <p:cNvSpPr/>
          <p:nvPr/>
        </p:nvSpPr>
        <p:spPr>
          <a:xfrm>
            <a:off x="34924" y="1134225"/>
            <a:ext cx="3622675" cy="542175"/>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DE1D178-CEBB-46CD-8A6D-0DC5707620E8}"/>
              </a:ext>
            </a:extLst>
          </p:cNvPr>
          <p:cNvPicPr>
            <a:picLocks noChangeAspect="1"/>
          </p:cNvPicPr>
          <p:nvPr/>
        </p:nvPicPr>
        <p:blipFill rotWithShape="1">
          <a:blip r:embed="rId2"/>
          <a:srcRect l="35833" t="39624" r="34799" b="18874"/>
          <a:stretch/>
        </p:blipFill>
        <p:spPr>
          <a:xfrm>
            <a:off x="3886200" y="1145002"/>
            <a:ext cx="4876800" cy="3874754"/>
          </a:xfrm>
          <a:prstGeom prst="rect">
            <a:avLst/>
          </a:prstGeom>
        </p:spPr>
      </p:pic>
    </p:spTree>
    <p:extLst>
      <p:ext uri="{BB962C8B-B14F-4D97-AF65-F5344CB8AC3E}">
        <p14:creationId xmlns:p14="http://schemas.microsoft.com/office/powerpoint/2010/main" val="754200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220D6-EB34-4A26-9BC0-87948295B9B1}"/>
              </a:ext>
            </a:extLst>
          </p:cNvPr>
          <p:cNvSpPr/>
          <p:nvPr/>
        </p:nvSpPr>
        <p:spPr>
          <a:xfrm>
            <a:off x="773020" y="2151861"/>
            <a:ext cx="4985808" cy="1672702"/>
          </a:xfrm>
          <a:prstGeom prst="rect">
            <a:avLst/>
          </a:prstGeom>
        </p:spPr>
        <p:txBody>
          <a:bodyPr wrap="square">
            <a:spAutoFit/>
          </a:bodyPr>
          <a:lstStyle/>
          <a:p>
            <a:pPr marL="400050" lvl="1" indent="0" eaLnBrk="1" hangingPunct="1">
              <a:lnSpc>
                <a:spcPct val="80000"/>
              </a:lnSpc>
              <a:buNone/>
            </a:pPr>
            <a:r>
              <a:rPr lang="en-US" altLang="en-US" sz="3200" b="1" dirty="0"/>
              <a:t>A. lipids  </a:t>
            </a:r>
          </a:p>
          <a:p>
            <a:pPr marL="400050" lvl="1" indent="0" eaLnBrk="1" hangingPunct="1">
              <a:lnSpc>
                <a:spcPct val="80000"/>
              </a:lnSpc>
              <a:buNone/>
            </a:pPr>
            <a:r>
              <a:rPr lang="en-US" altLang="en-US" sz="3200" b="1" dirty="0"/>
              <a:t>B. carbohydrates</a:t>
            </a:r>
          </a:p>
          <a:p>
            <a:pPr lvl="1" eaLnBrk="1" hangingPunct="1">
              <a:lnSpc>
                <a:spcPct val="80000"/>
              </a:lnSpc>
              <a:buNone/>
            </a:pPr>
            <a:r>
              <a:rPr lang="en-US" altLang="en-US" sz="3200" b="1" dirty="0"/>
              <a:t>C. proteins</a:t>
            </a:r>
          </a:p>
          <a:p>
            <a:pPr lvl="1" eaLnBrk="1" hangingPunct="1">
              <a:lnSpc>
                <a:spcPct val="80000"/>
              </a:lnSpc>
              <a:buNone/>
            </a:pPr>
            <a:r>
              <a:rPr lang="en-US" altLang="en-US" sz="3200" b="1" dirty="0"/>
              <a:t>D. nucleic acids</a:t>
            </a:r>
          </a:p>
        </p:txBody>
      </p:sp>
      <p:sp>
        <p:nvSpPr>
          <p:cNvPr id="24578" name="Rectangle 2">
            <a:extLst>
              <a:ext uri="{FF2B5EF4-FFF2-40B4-BE49-F238E27FC236}">
                <a16:creationId xmlns:a16="http://schemas.microsoft.com/office/drawing/2014/main" id="{F1300C93-76C5-4AF5-9F25-F4B89906E272}"/>
              </a:ext>
            </a:extLst>
          </p:cNvPr>
          <p:cNvSpPr>
            <a:spLocks noGrp="1" noChangeArrowheads="1"/>
          </p:cNvSpPr>
          <p:nvPr>
            <p:ph type="body" sz="half" idx="2"/>
          </p:nvPr>
        </p:nvSpPr>
        <p:spPr>
          <a:xfrm>
            <a:off x="29138" y="676524"/>
            <a:ext cx="9144000" cy="914401"/>
          </a:xfrm>
        </p:spPr>
        <p:txBody>
          <a:bodyPr/>
          <a:lstStyle/>
          <a:p>
            <a:pPr eaLnBrk="1" hangingPunct="1">
              <a:buNone/>
            </a:pPr>
            <a:r>
              <a:rPr lang="en-US" altLang="en-US" b="1" dirty="0">
                <a:latin typeface="Comic Sans MS" panose="030F0702030302020204" pitchFamily="66" charset="0"/>
              </a:rPr>
              <a:t>The macromolecules that function in long term energy storage and insulation </a:t>
            </a:r>
          </a:p>
          <a:p>
            <a:pPr eaLnBrk="1" hangingPunct="1">
              <a:buFontTx/>
              <a:buNone/>
            </a:pPr>
            <a:endParaRPr lang="en-US" altLang="en-US" sz="3600" b="1" dirty="0">
              <a:latin typeface="Comic Sans MS" panose="030F0702030302020204" pitchFamily="66" charset="0"/>
            </a:endParaRPr>
          </a:p>
        </p:txBody>
      </p:sp>
      <p:sp>
        <p:nvSpPr>
          <p:cNvPr id="2" name="Rectangle 1">
            <a:extLst>
              <a:ext uri="{FF2B5EF4-FFF2-40B4-BE49-F238E27FC236}">
                <a16:creationId xmlns:a16="http://schemas.microsoft.com/office/drawing/2014/main" id="{9C75AE2C-1646-4AF8-AC5C-AE7334C6DD95}"/>
              </a:ext>
            </a:extLst>
          </p:cNvPr>
          <p:cNvSpPr/>
          <p:nvPr/>
        </p:nvSpPr>
        <p:spPr>
          <a:xfrm>
            <a:off x="34925" y="6520935"/>
            <a:ext cx="9074150" cy="261610"/>
          </a:xfrm>
          <a:prstGeom prst="rect">
            <a:avLst/>
          </a:prstGeom>
        </p:spPr>
        <p:txBody>
          <a:bodyPr>
            <a:spAutoFit/>
          </a:bodyPr>
          <a:lstStyle/>
          <a:p>
            <a:pPr>
              <a:defRPr/>
            </a:pPr>
            <a:r>
              <a:rPr lang="en-US" sz="1100" dirty="0">
                <a:solidFill>
                  <a:prstClr val="black"/>
                </a:solidFill>
                <a:latin typeface="+mn-lt"/>
              </a:rPr>
              <a:t>SP 2 A Describe characteristics of a biological process, or model, represented visually. </a:t>
            </a:r>
            <a:r>
              <a:rPr lang="en-US" sz="1100" kern="0" dirty="0">
                <a:solidFill>
                  <a:srgbClr val="000000"/>
                </a:solidFill>
                <a:latin typeface="+mn-lt"/>
              </a:rPr>
              <a:t> </a:t>
            </a:r>
          </a:p>
        </p:txBody>
      </p:sp>
      <p:sp>
        <p:nvSpPr>
          <p:cNvPr id="4" name="Rectangle 3">
            <a:extLst>
              <a:ext uri="{FF2B5EF4-FFF2-40B4-BE49-F238E27FC236}">
                <a16:creationId xmlns:a16="http://schemas.microsoft.com/office/drawing/2014/main" id="{5429FDBC-A881-47B9-8929-B4BDCD3437FE}"/>
              </a:ext>
            </a:extLst>
          </p:cNvPr>
          <p:cNvSpPr/>
          <p:nvPr/>
        </p:nvSpPr>
        <p:spPr>
          <a:xfrm>
            <a:off x="1206661" y="2129774"/>
            <a:ext cx="2209800" cy="459202"/>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9371F66-2EEE-45E5-A68B-54560A04E4AF}"/>
              </a:ext>
            </a:extLst>
          </p:cNvPr>
          <p:cNvSpPr/>
          <p:nvPr/>
        </p:nvSpPr>
        <p:spPr>
          <a:xfrm>
            <a:off x="3048000" y="-31362"/>
            <a:ext cx="6248400" cy="707886"/>
          </a:xfrm>
          <a:prstGeom prst="rect">
            <a:avLst/>
          </a:prstGeom>
        </p:spPr>
        <p:txBody>
          <a:bodyPr wrap="square">
            <a:spAutoFit/>
          </a:bodyPr>
          <a:lstStyle/>
          <a:p>
            <a:pPr eaLnBrk="1" hangingPunct="1"/>
            <a:r>
              <a:rPr lang="en-US" altLang="en-US" sz="1000" b="1" dirty="0">
                <a:solidFill>
                  <a:srgbClr val="CC0099"/>
                </a:solidFill>
                <a:latin typeface="Arial" panose="020B0604020202020204" pitchFamily="34" charset="0"/>
              </a:rPr>
              <a:t>http://blackmovie.us/movie/Fat.Albert/fat.albert.movie.jpg</a:t>
            </a:r>
            <a:endParaRPr lang="en-US" altLang="en-US" sz="1000" dirty="0">
              <a:solidFill>
                <a:srgbClr val="CC0099"/>
              </a:solidFill>
              <a:latin typeface="Arial" panose="020B0604020202020204" pitchFamily="34" charset="0"/>
            </a:endParaRPr>
          </a:p>
          <a:p>
            <a:pPr eaLnBrk="1" hangingPunct="1"/>
            <a:r>
              <a:rPr lang="en-US" altLang="en-US" sz="1000" dirty="0">
                <a:solidFill>
                  <a:srgbClr val="CC0099"/>
                </a:solidFill>
                <a:latin typeface="Arial" panose="020B0604020202020204" pitchFamily="34" charset="0"/>
              </a:rPr>
              <a:t>http://www.heraldsun.news.com.au/common/imagedata/0,1658,5116542,00.jpg</a:t>
            </a:r>
          </a:p>
          <a:p>
            <a:pPr eaLnBrk="1" hangingPunct="1"/>
            <a:r>
              <a:rPr lang="en-US" sz="1000" dirty="0">
                <a:solidFill>
                  <a:srgbClr val="CC0099"/>
                </a:solidFill>
                <a:latin typeface="Arial" panose="020B0604020202020204" pitchFamily="34" charset="0"/>
                <a:cs typeface="Arial" panose="020B0604020202020204" pitchFamily="34" charset="0"/>
              </a:rPr>
              <a:t>https://res.cloudinary.com/dk-find-out/image/upload/q_80,w_1920,f_auto/AW_Nerve_impulse2_tcnrmm.jpg</a:t>
            </a:r>
          </a:p>
          <a:p>
            <a:pPr eaLnBrk="1" hangingPunct="1"/>
            <a:r>
              <a:rPr lang="en-US" altLang="en-US" sz="1000" dirty="0">
                <a:solidFill>
                  <a:srgbClr val="CC0099"/>
                </a:solidFill>
                <a:latin typeface="Arial" panose="020B0604020202020204" pitchFamily="34" charset="0"/>
                <a:cs typeface="Arial" panose="020B0604020202020204" pitchFamily="34" charset="0"/>
              </a:rPr>
              <a:t>http://www.roweindustries.com/braidless-wire.html</a:t>
            </a:r>
          </a:p>
        </p:txBody>
      </p:sp>
      <p:pic>
        <p:nvPicPr>
          <p:cNvPr id="10" name="Picture 5" descr="0,1658,5116542,00">
            <a:extLst>
              <a:ext uri="{FF2B5EF4-FFF2-40B4-BE49-F238E27FC236}">
                <a16:creationId xmlns:a16="http://schemas.microsoft.com/office/drawing/2014/main" id="{A7F98458-CF8A-4E2D-A33D-06DEE5B58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644" y="1848711"/>
            <a:ext cx="2382914" cy="27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Braidless Silicone Rubber Wire">
            <a:extLst>
              <a:ext uri="{FF2B5EF4-FFF2-40B4-BE49-F238E27FC236}">
                <a16:creationId xmlns:a16="http://schemas.microsoft.com/office/drawing/2014/main" id="{8652703A-B3D2-488C-8A59-747FE1748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302" y="4684825"/>
            <a:ext cx="1917146" cy="117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fat albert cut">
            <a:extLst>
              <a:ext uri="{FF2B5EF4-FFF2-40B4-BE49-F238E27FC236}">
                <a16:creationId xmlns:a16="http://schemas.microsoft.com/office/drawing/2014/main" id="{7F20A486-19E6-421B-8DF4-8AFB70773FFC}"/>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161556" y="3900767"/>
            <a:ext cx="1917145" cy="2524524"/>
          </a:xfrm>
          <a:noFill/>
        </p:spPr>
      </p:pic>
      <p:pic>
        <p:nvPicPr>
          <p:cNvPr id="1026" name="Picture 2">
            <a:extLst>
              <a:ext uri="{FF2B5EF4-FFF2-40B4-BE49-F238E27FC236}">
                <a16:creationId xmlns:a16="http://schemas.microsoft.com/office/drawing/2014/main" id="{5AED23A3-47FB-48BC-A6FE-26A370183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3926" y="4929428"/>
            <a:ext cx="2590800" cy="1543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063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5602" name="Picture 2" descr="bio_ch12_4125">
            <a:extLst>
              <a:ext uri="{FF2B5EF4-FFF2-40B4-BE49-F238E27FC236}">
                <a16:creationId xmlns:a16="http://schemas.microsoft.com/office/drawing/2014/main" id="{014DF7C1-9952-4CDC-894A-49F961B9BDD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51949"/>
          <a:stretch>
            <a:fillRect/>
          </a:stretch>
        </p:blipFill>
        <p:spPr bwMode="auto">
          <a:xfrm>
            <a:off x="1143000" y="1828800"/>
            <a:ext cx="38290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ext Box 3">
            <a:extLst>
              <a:ext uri="{FF2B5EF4-FFF2-40B4-BE49-F238E27FC236}">
                <a16:creationId xmlns:a16="http://schemas.microsoft.com/office/drawing/2014/main" id="{530DAAA0-26F4-4944-976F-475AA11D3A29}"/>
              </a:ext>
            </a:extLst>
          </p:cNvPr>
          <p:cNvSpPr txBox="1">
            <a:spLocks noChangeArrowheads="1"/>
          </p:cNvSpPr>
          <p:nvPr/>
        </p:nvSpPr>
        <p:spPr bwMode="auto">
          <a:xfrm>
            <a:off x="2133600" y="533400"/>
            <a:ext cx="23241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4000" b="1" dirty="0">
                <a:solidFill>
                  <a:srgbClr val="3333FF"/>
                </a:solidFill>
                <a:latin typeface="Arial" panose="020B0604020202020204" pitchFamily="34" charset="0"/>
              </a:rPr>
              <a:t>Purines</a:t>
            </a:r>
            <a:br>
              <a:rPr lang="en-US" altLang="en-US" sz="4000" b="1" dirty="0">
                <a:solidFill>
                  <a:srgbClr val="3333FF"/>
                </a:solidFill>
                <a:latin typeface="Arial" panose="020B0604020202020204" pitchFamily="34" charset="0"/>
              </a:rPr>
            </a:br>
            <a:endParaRPr lang="en-US" altLang="en-US" dirty="0">
              <a:solidFill>
                <a:srgbClr val="3333FF"/>
              </a:solidFill>
              <a:latin typeface="Arial" panose="020B0604020202020204" pitchFamily="34" charset="0"/>
            </a:endParaRPr>
          </a:p>
        </p:txBody>
      </p:sp>
      <p:sp>
        <p:nvSpPr>
          <p:cNvPr id="25604" name="Text Box 5">
            <a:extLst>
              <a:ext uri="{FF2B5EF4-FFF2-40B4-BE49-F238E27FC236}">
                <a16:creationId xmlns:a16="http://schemas.microsoft.com/office/drawing/2014/main" id="{524C09DE-DFD1-4902-9138-BD2595E58742}"/>
              </a:ext>
            </a:extLst>
          </p:cNvPr>
          <p:cNvSpPr txBox="1">
            <a:spLocks noChangeArrowheads="1"/>
          </p:cNvSpPr>
          <p:nvPr/>
        </p:nvSpPr>
        <p:spPr bwMode="auto">
          <a:xfrm>
            <a:off x="3829050" y="2283222"/>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3600" b="1" dirty="0">
                <a:latin typeface="Arial" panose="020B0604020202020204" pitchFamily="34" charset="0"/>
              </a:rPr>
              <a:t>A</a:t>
            </a:r>
          </a:p>
        </p:txBody>
      </p:sp>
      <p:sp>
        <p:nvSpPr>
          <p:cNvPr id="25605" name="Text Box 6">
            <a:extLst>
              <a:ext uri="{FF2B5EF4-FFF2-40B4-BE49-F238E27FC236}">
                <a16:creationId xmlns:a16="http://schemas.microsoft.com/office/drawing/2014/main" id="{18FC9F18-99D3-4D45-9B95-DC8A1D51A173}"/>
              </a:ext>
            </a:extLst>
          </p:cNvPr>
          <p:cNvSpPr txBox="1">
            <a:spLocks noChangeArrowheads="1"/>
          </p:cNvSpPr>
          <p:nvPr/>
        </p:nvSpPr>
        <p:spPr bwMode="auto">
          <a:xfrm>
            <a:off x="3829050" y="3727638"/>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3600" b="1" dirty="0">
                <a:latin typeface="Arial" panose="020B0604020202020204" pitchFamily="34" charset="0"/>
              </a:rPr>
              <a:t>G</a:t>
            </a:r>
          </a:p>
        </p:txBody>
      </p:sp>
      <p:sp>
        <p:nvSpPr>
          <p:cNvPr id="25606" name="Rectangle 11">
            <a:extLst>
              <a:ext uri="{FF2B5EF4-FFF2-40B4-BE49-F238E27FC236}">
                <a16:creationId xmlns:a16="http://schemas.microsoft.com/office/drawing/2014/main" id="{90DE8629-AC32-4EA0-950F-E68A0C8C236C}"/>
              </a:ext>
            </a:extLst>
          </p:cNvPr>
          <p:cNvSpPr>
            <a:spLocks noGrp="1" noChangeArrowheads="1"/>
          </p:cNvSpPr>
          <p:nvPr>
            <p:ph type="title"/>
          </p:nvPr>
        </p:nvSpPr>
        <p:spPr>
          <a:xfrm>
            <a:off x="0" y="0"/>
            <a:ext cx="8763000" cy="1143000"/>
          </a:xfrm>
        </p:spPr>
        <p:txBody>
          <a:bodyPr/>
          <a:lstStyle/>
          <a:p>
            <a:pPr algn="l" eaLnBrk="1" hangingPunct="1"/>
            <a:r>
              <a:rPr lang="en-US" altLang="en-US" dirty="0"/>
              <a:t> </a:t>
            </a:r>
            <a:r>
              <a:rPr lang="en-US" altLang="en-US" sz="4000" dirty="0">
                <a:latin typeface="Comic Sans MS" panose="030F0702030302020204" pitchFamily="66" charset="0"/>
              </a:rPr>
              <a:t>Nitrogen bases with 2 rings are called ______________</a:t>
            </a:r>
          </a:p>
        </p:txBody>
      </p:sp>
      <p:sp>
        <p:nvSpPr>
          <p:cNvPr id="25607" name="Rectangle 12">
            <a:extLst>
              <a:ext uri="{FF2B5EF4-FFF2-40B4-BE49-F238E27FC236}">
                <a16:creationId xmlns:a16="http://schemas.microsoft.com/office/drawing/2014/main" id="{8662A8D8-C128-489A-A7E9-BBE22B52B46B}"/>
              </a:ext>
            </a:extLst>
          </p:cNvPr>
          <p:cNvSpPr>
            <a:spLocks noChangeArrowheads="1"/>
          </p:cNvSpPr>
          <p:nvPr/>
        </p:nvSpPr>
        <p:spPr bwMode="auto">
          <a:xfrm>
            <a:off x="4381500" y="6610350"/>
            <a:ext cx="47355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CC0099"/>
                </a:solidFill>
                <a:latin typeface="Arial" panose="020B0604020202020204" pitchFamily="34" charset="0"/>
              </a:rPr>
              <a:t>Image from: Pearson Education Inc, publishing as Pearson Prentice Hall. ©</a:t>
            </a:r>
          </a:p>
        </p:txBody>
      </p:sp>
      <p:sp>
        <p:nvSpPr>
          <p:cNvPr id="2" name="Rectangle 1">
            <a:extLst>
              <a:ext uri="{FF2B5EF4-FFF2-40B4-BE49-F238E27FC236}">
                <a16:creationId xmlns:a16="http://schemas.microsoft.com/office/drawing/2014/main" id="{A4E4CFD3-0677-4449-9FC8-7530ACE9F7A7}"/>
              </a:ext>
            </a:extLst>
          </p:cNvPr>
          <p:cNvSpPr>
            <a:spLocks noChangeArrowheads="1"/>
          </p:cNvSpPr>
          <p:nvPr/>
        </p:nvSpPr>
        <p:spPr bwMode="auto">
          <a:xfrm>
            <a:off x="32430" y="5656243"/>
            <a:ext cx="8966200" cy="954107"/>
          </a:xfrm>
          <a:prstGeom prst="rect">
            <a:avLst/>
          </a:prstGeom>
          <a:solidFill>
            <a:schemeClr val="accent1">
              <a:lumMod val="40000"/>
              <a:lumOff val="60000"/>
            </a:schemeClr>
          </a:soli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t>ESSENTIAL KNOWLEDGE    </a:t>
            </a:r>
            <a:br>
              <a:rPr lang="en-US" altLang="en-US" sz="1400" dirty="0"/>
            </a:br>
            <a:r>
              <a:rPr lang="en-US" altLang="en-US" sz="1400" dirty="0"/>
              <a:t> IST 1.L.1.   </a:t>
            </a:r>
          </a:p>
          <a:p>
            <a:pPr eaLnBrk="1" hangingPunct="1">
              <a:spcBef>
                <a:spcPct val="0"/>
              </a:spcBef>
              <a:buFontTx/>
              <a:buNone/>
            </a:pPr>
            <a:r>
              <a:rPr lang="en-US" altLang="en-US" sz="1400" dirty="0"/>
              <a:t> a. Purines (G and A) have a double ring structure.</a:t>
            </a:r>
            <a:br>
              <a:rPr lang="en-US" altLang="en-US" sz="1400" dirty="0"/>
            </a:br>
            <a:r>
              <a:rPr lang="en-US" altLang="en-US" sz="1400" dirty="0"/>
              <a:t> b. Pyrimidines (C, T, and U) have a single ring structure.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5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ABB81FC-C52E-484E-A6EE-DC654BA74917}"/>
              </a:ext>
            </a:extLst>
          </p:cNvPr>
          <p:cNvSpPr>
            <a:spLocks noGrp="1" noChangeArrowheads="1"/>
          </p:cNvSpPr>
          <p:nvPr>
            <p:ph type="body" sz="half" idx="2"/>
          </p:nvPr>
        </p:nvSpPr>
        <p:spPr>
          <a:xfrm>
            <a:off x="134938" y="0"/>
            <a:ext cx="8991600" cy="609600"/>
          </a:xfrm>
        </p:spPr>
        <p:txBody>
          <a:bodyPr/>
          <a:lstStyle/>
          <a:p>
            <a:pPr eaLnBrk="1" hangingPunct="1">
              <a:lnSpc>
                <a:spcPct val="90000"/>
              </a:lnSpc>
              <a:buFontTx/>
              <a:buNone/>
            </a:pPr>
            <a:r>
              <a:rPr lang="en-US" altLang="en-US" b="1" dirty="0">
                <a:latin typeface="Comic Sans MS" panose="030F0702030302020204" pitchFamily="66" charset="0"/>
              </a:rPr>
              <a:t>Which of these molecules is a nucleic acid?</a:t>
            </a:r>
          </a:p>
        </p:txBody>
      </p:sp>
      <p:sp>
        <p:nvSpPr>
          <p:cNvPr id="122883" name="Text Box 3">
            <a:extLst>
              <a:ext uri="{FF2B5EF4-FFF2-40B4-BE49-F238E27FC236}">
                <a16:creationId xmlns:a16="http://schemas.microsoft.com/office/drawing/2014/main" id="{A4DEC50B-5BCA-4B0D-9097-97EF4075E28E}"/>
              </a:ext>
            </a:extLst>
          </p:cNvPr>
          <p:cNvSpPr txBox="1">
            <a:spLocks noChangeArrowheads="1"/>
          </p:cNvSpPr>
          <p:nvPr/>
        </p:nvSpPr>
        <p:spPr bwMode="auto">
          <a:xfrm rot="5400000">
            <a:off x="5016500" y="3429000"/>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26628" name="Picture 4" descr="phospholip purple labels">
            <a:extLst>
              <a:ext uri="{FF2B5EF4-FFF2-40B4-BE49-F238E27FC236}">
                <a16:creationId xmlns:a16="http://schemas.microsoft.com/office/drawing/2014/main" id="{98128CAC-E26B-4596-BD89-AEA9A33F0C1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350" y="676275"/>
            <a:ext cx="110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nucleotide 1P labeled">
            <a:extLst>
              <a:ext uri="{FF2B5EF4-FFF2-40B4-BE49-F238E27FC236}">
                <a16:creationId xmlns:a16="http://schemas.microsoft.com/office/drawing/2014/main" id="{1D9564A7-9961-4EAB-9032-166C0953C82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685800"/>
            <a:ext cx="28956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helix6">
            <a:extLst>
              <a:ext uri="{FF2B5EF4-FFF2-40B4-BE49-F238E27FC236}">
                <a16:creationId xmlns:a16="http://schemas.microsoft.com/office/drawing/2014/main" id="{8AA5662C-8C54-43AD-8512-9DAA537FADF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6900" y="2886075"/>
            <a:ext cx="17176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563F806-A7F1-43CB-BA34-9420F1C5153C}"/>
              </a:ext>
            </a:extLst>
          </p:cNvPr>
          <p:cNvSpPr/>
          <p:nvPr/>
        </p:nvSpPr>
        <p:spPr>
          <a:xfrm>
            <a:off x="0" y="6363873"/>
            <a:ext cx="9144000" cy="553998"/>
          </a:xfrm>
          <a:prstGeom prst="rect">
            <a:avLst/>
          </a:prstGeom>
        </p:spPr>
        <p:txBody>
          <a:bodyPr>
            <a:spAutoFit/>
          </a:bodyPr>
          <a:lstStyle/>
          <a:p>
            <a:pPr>
              <a:defRPr/>
            </a:pPr>
            <a:r>
              <a:rPr lang="en-US" sz="1000" kern="0" dirty="0">
                <a:solidFill>
                  <a:srgbClr val="000000"/>
                </a:solidFill>
                <a:latin typeface="Times New Roman"/>
              </a:rPr>
              <a:t>ESSENTIAL KNOWLEDGE</a:t>
            </a:r>
            <a:br>
              <a:rPr lang="en-US" sz="1000" kern="0" dirty="0">
                <a:solidFill>
                  <a:srgbClr val="000000"/>
                </a:solidFill>
                <a:latin typeface="Times New Roman"/>
              </a:rPr>
            </a:br>
            <a:r>
              <a:rPr lang="en-US" sz="1000" kern="0" dirty="0">
                <a:solidFill>
                  <a:srgbClr val="000000"/>
                </a:solidFill>
                <a:latin typeface="Times New Roman"/>
              </a:rPr>
              <a:t>SYI-1.B.2 Structure and function of polymers are derived from the way their monomers are assembled. </a:t>
            </a:r>
            <a:br>
              <a:rPr lang="en-US" sz="1000" kern="0" dirty="0">
                <a:solidFill>
                  <a:srgbClr val="000000"/>
                </a:solidFill>
                <a:latin typeface="Times New Roman"/>
              </a:rPr>
            </a:br>
            <a:r>
              <a:rPr lang="en-US" sz="1000" kern="0" dirty="0">
                <a:solidFill>
                  <a:srgbClr val="000000"/>
                </a:solidFill>
                <a:latin typeface="Times New Roman"/>
              </a:rPr>
              <a:t>SAMPLE ACTIVITY p 35 CED “Use pictures of biological molecules to find patterns in the molecules”  </a:t>
            </a:r>
            <a:endParaRPr lang="en-US" sz="1000" dirty="0"/>
          </a:p>
        </p:txBody>
      </p:sp>
      <p:pic>
        <p:nvPicPr>
          <p:cNvPr id="26632" name="Picture 9">
            <a:extLst>
              <a:ext uri="{FF2B5EF4-FFF2-40B4-BE49-F238E27FC236}">
                <a16:creationId xmlns:a16="http://schemas.microsoft.com/office/drawing/2014/main" id="{16427213-0B83-4E5A-A04A-57F976C053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6900" y="884238"/>
            <a:ext cx="296068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2">
            <a:extLst>
              <a:ext uri="{FF2B5EF4-FFF2-40B4-BE49-F238E27FC236}">
                <a16:creationId xmlns:a16="http://schemas.microsoft.com/office/drawing/2014/main" id="{5D895FB3-DEEC-47E9-B35E-C6FE795AECA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47900" y="2557463"/>
            <a:ext cx="23241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wipe(down)">
                                      <p:cBhvr>
                                        <p:cTn id="7" dur="500"/>
                                        <p:tgtEl>
                                          <p:spTgt spid="1228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47A03D7-24C8-4492-9858-6E54BD2508BA}"/>
              </a:ext>
            </a:extLst>
          </p:cNvPr>
          <p:cNvSpPr>
            <a:spLocks noGrp="1" noChangeArrowheads="1"/>
          </p:cNvSpPr>
          <p:nvPr>
            <p:ph type="body" sz="half" idx="2"/>
          </p:nvPr>
        </p:nvSpPr>
        <p:spPr>
          <a:xfrm>
            <a:off x="143668" y="152400"/>
            <a:ext cx="9126537" cy="762000"/>
          </a:xfrm>
        </p:spPr>
        <p:txBody>
          <a:bodyPr/>
          <a:lstStyle/>
          <a:p>
            <a:pPr eaLnBrk="1" hangingPunct="1">
              <a:lnSpc>
                <a:spcPct val="90000"/>
              </a:lnSpc>
              <a:buFontTx/>
              <a:buNone/>
            </a:pPr>
            <a:r>
              <a:rPr lang="en-US" altLang="en-US" b="1" dirty="0">
                <a:latin typeface="Comic Sans MS" panose="030F0702030302020204" pitchFamily="66" charset="0"/>
              </a:rPr>
              <a:t>Tell some ways DNA is different from RNA</a:t>
            </a:r>
            <a:endParaRPr lang="en-US" altLang="en-US" sz="2000" b="1" dirty="0">
              <a:latin typeface="Comic Sans MS" panose="030F0702030302020204" pitchFamily="66" charset="0"/>
            </a:endParaRPr>
          </a:p>
        </p:txBody>
      </p:sp>
      <p:sp>
        <p:nvSpPr>
          <p:cNvPr id="159747" name="Text Box 3">
            <a:extLst>
              <a:ext uri="{FF2B5EF4-FFF2-40B4-BE49-F238E27FC236}">
                <a16:creationId xmlns:a16="http://schemas.microsoft.com/office/drawing/2014/main" id="{555AF91B-9619-4B93-B526-9F81AB72E8A8}"/>
              </a:ext>
            </a:extLst>
          </p:cNvPr>
          <p:cNvSpPr txBox="1">
            <a:spLocks noChangeArrowheads="1"/>
          </p:cNvSpPr>
          <p:nvPr/>
        </p:nvSpPr>
        <p:spPr bwMode="auto">
          <a:xfrm>
            <a:off x="269875" y="762000"/>
            <a:ext cx="88741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DNA					RNA</a:t>
            </a:r>
          </a:p>
          <a:p>
            <a:pPr eaLnBrk="1" hangingPunct="1">
              <a:spcBef>
                <a:spcPct val="0"/>
              </a:spcBef>
              <a:buFontTx/>
              <a:buNone/>
            </a:pPr>
            <a:r>
              <a:rPr lang="en-US" altLang="en-US" sz="2800" b="1" dirty="0">
                <a:solidFill>
                  <a:schemeClr val="accent2"/>
                </a:solidFill>
                <a:latin typeface="Comic Sans MS" panose="030F0702030302020204" pitchFamily="66" charset="0"/>
              </a:rPr>
              <a:t>Double stranded		single stranded</a:t>
            </a:r>
          </a:p>
          <a:p>
            <a:pPr eaLnBrk="1" hangingPunct="1">
              <a:spcBef>
                <a:spcPct val="0"/>
              </a:spcBef>
              <a:buFontTx/>
              <a:buNone/>
            </a:pPr>
            <a:r>
              <a:rPr lang="en-US" altLang="en-US" sz="2800" b="1" dirty="0">
                <a:solidFill>
                  <a:schemeClr val="accent2"/>
                </a:solidFill>
                <a:latin typeface="Comic Sans MS" panose="030F0702030302020204" pitchFamily="66" charset="0"/>
              </a:rPr>
              <a:t>Contains A,T,C,G		Contains A,U,C,G</a:t>
            </a:r>
          </a:p>
          <a:p>
            <a:pPr eaLnBrk="1" hangingPunct="1">
              <a:spcBef>
                <a:spcPct val="0"/>
              </a:spcBef>
              <a:buFontTx/>
              <a:buNone/>
            </a:pPr>
            <a:r>
              <a:rPr lang="en-US" altLang="en-US" sz="2800" b="1" dirty="0">
                <a:solidFill>
                  <a:schemeClr val="accent2"/>
                </a:solidFill>
                <a:latin typeface="Comic Sans MS" panose="030F0702030302020204" pitchFamily="66" charset="0"/>
              </a:rPr>
              <a:t>No U					no T</a:t>
            </a:r>
          </a:p>
          <a:p>
            <a:pPr eaLnBrk="1" hangingPunct="1">
              <a:spcBef>
                <a:spcPct val="0"/>
              </a:spcBef>
              <a:buFontTx/>
              <a:buNone/>
            </a:pPr>
            <a:r>
              <a:rPr lang="en-US" altLang="en-US" sz="2800" b="1" dirty="0">
                <a:solidFill>
                  <a:schemeClr val="accent2"/>
                </a:solidFill>
                <a:latin typeface="Comic Sans MS" panose="030F0702030302020204" pitchFamily="66" charset="0"/>
              </a:rPr>
              <a:t>sugar = deoxyribose		sugar = ribose</a:t>
            </a:r>
          </a:p>
          <a:p>
            <a:pPr eaLnBrk="1" hangingPunct="1">
              <a:spcBef>
                <a:spcPct val="0"/>
              </a:spcBef>
              <a:buFontTx/>
              <a:buNone/>
            </a:pPr>
            <a:r>
              <a:rPr lang="en-US" altLang="en-US" sz="2800" b="1" dirty="0">
                <a:solidFill>
                  <a:schemeClr val="accent2"/>
                </a:solidFill>
                <a:latin typeface="Comic Sans MS" panose="030F0702030302020204" pitchFamily="66" charset="0"/>
              </a:rPr>
              <a:t>Stores genetic info	 	transfers info from 						DNA to cell</a:t>
            </a:r>
          </a:p>
          <a:p>
            <a:pPr eaLnBrk="1" hangingPunct="1">
              <a:spcBef>
                <a:spcPct val="0"/>
              </a:spcBef>
              <a:buFontTx/>
              <a:buNone/>
            </a:pPr>
            <a:r>
              <a:rPr lang="en-US" altLang="en-US" sz="2800" b="1" dirty="0">
                <a:solidFill>
                  <a:schemeClr val="accent2"/>
                </a:solidFill>
                <a:latin typeface="Comic Sans MS" panose="030F0702030302020204" pitchFamily="66" charset="0"/>
              </a:rPr>
              <a:t>				      helps with protein</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                                  synthesis</a:t>
            </a:r>
          </a:p>
          <a:p>
            <a:pPr eaLnBrk="1" hangingPunct="1">
              <a:spcBef>
                <a:spcPct val="0"/>
              </a:spcBef>
              <a:buFontTx/>
              <a:buNone/>
            </a:pPr>
            <a:r>
              <a:rPr lang="en-US" altLang="en-US" sz="2800" b="1" dirty="0">
                <a:solidFill>
                  <a:schemeClr val="accent2"/>
                </a:solidFill>
                <a:latin typeface="Comic Sans MS" panose="030F0702030302020204" pitchFamily="66" charset="0"/>
              </a:rPr>
              <a:t>					</a:t>
            </a:r>
          </a:p>
        </p:txBody>
      </p:sp>
      <p:sp>
        <p:nvSpPr>
          <p:cNvPr id="4100" name="Rectangle 1">
            <a:extLst>
              <a:ext uri="{FF2B5EF4-FFF2-40B4-BE49-F238E27FC236}">
                <a16:creationId xmlns:a16="http://schemas.microsoft.com/office/drawing/2014/main" id="{7E867DD9-F21D-4A7F-9CF3-A1A18AF69C62}"/>
              </a:ext>
            </a:extLst>
          </p:cNvPr>
          <p:cNvSpPr>
            <a:spLocks noChangeArrowheads="1"/>
          </p:cNvSpPr>
          <p:nvPr/>
        </p:nvSpPr>
        <p:spPr bwMode="auto">
          <a:xfrm>
            <a:off x="0" y="5410200"/>
            <a:ext cx="91265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Comic Sans MS" panose="030F0702030302020204" pitchFamily="66" charset="0"/>
              </a:rPr>
              <a:t>ESSENTIAL KNOWLEDGE</a:t>
            </a:r>
            <a:br>
              <a:rPr lang="en-US" altLang="en-US" sz="1000" dirty="0">
                <a:latin typeface="Comic Sans MS" panose="030F0702030302020204" pitchFamily="66" charset="0"/>
              </a:rPr>
            </a:br>
            <a:r>
              <a:rPr lang="en-US" altLang="en-US" sz="1000" dirty="0">
                <a:latin typeface="Comic Sans MS" panose="030F0702030302020204" pitchFamily="66" charset="0"/>
              </a:rPr>
              <a:t>IST 1.A.4  </a:t>
            </a:r>
            <a:r>
              <a:rPr lang="en-US" sz="1000" dirty="0"/>
              <a:t>DNA and RNA molecules have structural similarities and differences related to their function—</a:t>
            </a:r>
            <a:br>
              <a:rPr lang="en-US" sz="1000" dirty="0"/>
            </a:br>
            <a:r>
              <a:rPr lang="en-US" sz="1000" dirty="0"/>
              <a:t>a. Both DNA and RNA have three components—sugar, a phosphate group, and a nitrogenous base—that form nucleotide units that are connected by covalent bonds to form a    </a:t>
            </a:r>
            <a:br>
              <a:rPr lang="en-US" sz="1000" dirty="0"/>
            </a:br>
            <a:r>
              <a:rPr lang="en-US" sz="1000" dirty="0"/>
              <a:t>         linear molecule with 5’ and 3’ ends, with the nitrogenous bases perpendicular to the sugar-phosphate backbone.</a:t>
            </a:r>
            <a:br>
              <a:rPr lang="en-US" sz="1000" dirty="0"/>
            </a:br>
            <a:r>
              <a:rPr lang="en-US" sz="1000" dirty="0"/>
              <a:t>b. The basic structural differences between DNA and RNA include the following: </a:t>
            </a:r>
            <a:br>
              <a:rPr lang="en-US" sz="1000" dirty="0"/>
            </a:br>
            <a:r>
              <a:rPr lang="en-US" sz="1000" dirty="0"/>
              <a:t>      i. DNA contains deoxyribose and RNA contains ribose.</a:t>
            </a:r>
            <a:br>
              <a:rPr lang="en-US" sz="1000" dirty="0"/>
            </a:br>
            <a:r>
              <a:rPr lang="en-US" sz="1000" dirty="0"/>
              <a:t>     ii. RNA contains uracil and DNA contains thymine.</a:t>
            </a:r>
            <a:br>
              <a:rPr lang="en-US" sz="1000" dirty="0"/>
            </a:br>
            <a:r>
              <a:rPr lang="en-US" sz="1000" dirty="0"/>
              <a:t>    iii. DNA is usually double stranded; RNA is usually single stranded.</a:t>
            </a:r>
            <a:br>
              <a:rPr lang="en-US" sz="1000" dirty="0"/>
            </a:br>
            <a:r>
              <a:rPr lang="en-US" sz="1000" dirty="0"/>
              <a:t>     iv. The two DNA strands in double-stranded DNA are antiparallel in directionality.</a:t>
            </a:r>
            <a:endParaRPr lang="en-US" altLang="en-US" sz="1000" dirty="0">
              <a:latin typeface="Comic Sans MS" panose="030F0702030302020204" pitchFamily="66" charset="0"/>
            </a:endParaRPr>
          </a:p>
          <a:p>
            <a:pPr eaLnBrk="1" hangingPunct="1">
              <a:spcBef>
                <a:spcPct val="0"/>
              </a:spcBef>
              <a:buFontTx/>
              <a:buNone/>
            </a:pPr>
            <a:endParaRPr lang="en-US" altLang="en-US" sz="10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dissolve">
                                      <p:cBhvr>
                                        <p:cTn id="7" dur="500"/>
                                        <p:tgtEl>
                                          <p:spTgt spid="159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wipe(down)">
                                      <p:cBhvr>
                                        <p:cTn id="1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autoUpdateAnimBg="0"/>
      <p:bldP spid="410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0C7B819B-57D7-46EA-8DFA-CF991F3864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7563" y="457200"/>
            <a:ext cx="724058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6">
            <a:extLst>
              <a:ext uri="{FF2B5EF4-FFF2-40B4-BE49-F238E27FC236}">
                <a16:creationId xmlns:a16="http://schemas.microsoft.com/office/drawing/2014/main" id="{06F6DC51-C1BD-4693-986F-61ED8C1883BB}"/>
              </a:ext>
            </a:extLst>
          </p:cNvPr>
          <p:cNvSpPr txBox="1">
            <a:spLocks noChangeArrowheads="1"/>
          </p:cNvSpPr>
          <p:nvPr/>
        </p:nvSpPr>
        <p:spPr bwMode="auto">
          <a:xfrm>
            <a:off x="533400" y="4005714"/>
            <a:ext cx="8763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IDENTIFY the amino and carboxyl terminus on this polypeptide.</a:t>
            </a:r>
          </a:p>
        </p:txBody>
      </p:sp>
      <p:sp>
        <p:nvSpPr>
          <p:cNvPr id="22534" name="Rectangle 5">
            <a:extLst>
              <a:ext uri="{FF2B5EF4-FFF2-40B4-BE49-F238E27FC236}">
                <a16:creationId xmlns:a16="http://schemas.microsoft.com/office/drawing/2014/main" id="{C27E740D-0890-4BAD-8180-91D46F99E85E}"/>
              </a:ext>
            </a:extLst>
          </p:cNvPr>
          <p:cNvSpPr>
            <a:spLocks noChangeArrowheads="1"/>
          </p:cNvSpPr>
          <p:nvPr/>
        </p:nvSpPr>
        <p:spPr bwMode="auto">
          <a:xfrm>
            <a:off x="0" y="5875728"/>
            <a:ext cx="9067800" cy="1015663"/>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dirty="0">
                <a:solidFill>
                  <a:srgbClr val="000000"/>
                </a:solidFill>
                <a:latin typeface="Garamond" panose="02020404030301010803" pitchFamily="18" charset="0"/>
                <a:cs typeface="Times New Roman" panose="02020603050405020304" pitchFamily="18" charset="0"/>
              </a:rPr>
              <a:t>ESSENTIAL KNOWLEDGE</a:t>
            </a:r>
          </a:p>
          <a:p>
            <a:pPr>
              <a:spcBef>
                <a:spcPct val="0"/>
              </a:spcBef>
              <a:buFontTx/>
              <a:buNone/>
            </a:pPr>
            <a:r>
              <a:rPr lang="en-US" altLang="en-US" sz="1200" dirty="0">
                <a:solidFill>
                  <a:srgbClr val="000000"/>
                </a:solidFill>
                <a:latin typeface="Garamond" panose="02020404030301010803" pitchFamily="18" charset="0"/>
                <a:cs typeface="Times New Roman" panose="02020603050405020304" pitchFamily="18" charset="0"/>
              </a:rPr>
              <a:t> SYI 1.B.2. </a:t>
            </a:r>
            <a:r>
              <a:rPr lang="en-US" altLang="en-US" sz="1200" dirty="0"/>
              <a:t>b. In proteins, the specific order of amino acids in a polypeptide (primary structure) determines the overall shape of the protein. Amino acids have directionality, with an amino (NH2) terminus and a carboxyl (COOH) terminus</a:t>
            </a:r>
          </a:p>
          <a:p>
            <a:pPr>
              <a:spcBef>
                <a:spcPct val="0"/>
              </a:spcBef>
              <a:buFontTx/>
              <a:buNone/>
            </a:pPr>
            <a:r>
              <a:rPr lang="en-US" altLang="en-US" sz="1200" dirty="0"/>
              <a:t>SYI 1.C.1 c. Proteins comprise linear chains of amino acids, connected by the formation of covalent bonds at the carboxyl terminus of  the growing peptide chain.</a:t>
            </a:r>
          </a:p>
        </p:txBody>
      </p:sp>
      <p:grpSp>
        <p:nvGrpSpPr>
          <p:cNvPr id="4" name="Group 3">
            <a:extLst>
              <a:ext uri="{FF2B5EF4-FFF2-40B4-BE49-F238E27FC236}">
                <a16:creationId xmlns:a16="http://schemas.microsoft.com/office/drawing/2014/main" id="{B753CD60-C941-43CD-B09E-C8B4884700EF}"/>
              </a:ext>
            </a:extLst>
          </p:cNvPr>
          <p:cNvGrpSpPr/>
          <p:nvPr/>
        </p:nvGrpSpPr>
        <p:grpSpPr>
          <a:xfrm>
            <a:off x="1085850" y="790074"/>
            <a:ext cx="8058150" cy="730517"/>
            <a:chOff x="1085850" y="790074"/>
            <a:chExt cx="8058150" cy="730517"/>
          </a:xfrm>
        </p:grpSpPr>
        <p:sp>
          <p:nvSpPr>
            <p:cNvPr id="22533" name="Text Box 7">
              <a:extLst>
                <a:ext uri="{FF2B5EF4-FFF2-40B4-BE49-F238E27FC236}">
                  <a16:creationId xmlns:a16="http://schemas.microsoft.com/office/drawing/2014/main" id="{85E6516C-5D96-4466-92FA-A74C5209C313}"/>
                </a:ext>
              </a:extLst>
            </p:cNvPr>
            <p:cNvSpPr txBox="1">
              <a:spLocks noChangeArrowheads="1"/>
            </p:cNvSpPr>
            <p:nvPr/>
          </p:nvSpPr>
          <p:spPr bwMode="auto">
            <a:xfrm>
              <a:off x="1085850" y="874259"/>
              <a:ext cx="1130438"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dirty="0">
                  <a:solidFill>
                    <a:schemeClr val="accent2"/>
                  </a:solidFill>
                  <a:latin typeface="Comic Sans MS" panose="030F0702030302020204" pitchFamily="66" charset="0"/>
                </a:rPr>
                <a:t>Amino</a:t>
              </a:r>
            </a:p>
            <a:p>
              <a:pPr eaLnBrk="1" hangingPunct="1">
                <a:spcBef>
                  <a:spcPct val="0"/>
                </a:spcBef>
                <a:buFontTx/>
                <a:buNone/>
              </a:pPr>
              <a:r>
                <a:rPr lang="en-US" altLang="en-US" sz="1800" b="1" dirty="0">
                  <a:solidFill>
                    <a:schemeClr val="accent2"/>
                  </a:solidFill>
                  <a:latin typeface="Comic Sans MS" panose="030F0702030302020204" pitchFamily="66" charset="0"/>
                </a:rPr>
                <a:t>terminus</a:t>
              </a:r>
            </a:p>
          </p:txBody>
        </p:sp>
        <p:sp>
          <p:nvSpPr>
            <p:cNvPr id="3" name="Rectangle 2">
              <a:extLst>
                <a:ext uri="{FF2B5EF4-FFF2-40B4-BE49-F238E27FC236}">
                  <a16:creationId xmlns:a16="http://schemas.microsoft.com/office/drawing/2014/main" id="{FDAE7103-43EC-443D-937C-3127E868D202}"/>
                </a:ext>
              </a:extLst>
            </p:cNvPr>
            <p:cNvSpPr/>
            <p:nvPr/>
          </p:nvSpPr>
          <p:spPr>
            <a:xfrm>
              <a:off x="7772400" y="790074"/>
              <a:ext cx="1371600" cy="707886"/>
            </a:xfrm>
            <a:prstGeom prst="rect">
              <a:avLst/>
            </a:prstGeom>
          </p:spPr>
          <p:txBody>
            <a:bodyPr wrap="square">
              <a:spAutoFit/>
            </a:bodyPr>
            <a:lstStyle/>
            <a:p>
              <a:pPr eaLnBrk="1" hangingPunct="1"/>
              <a:r>
                <a:rPr lang="en-US" altLang="en-US" sz="2000" b="1" dirty="0">
                  <a:solidFill>
                    <a:schemeClr val="accent2"/>
                  </a:solidFill>
                </a:rPr>
                <a:t>Carboxyl</a:t>
              </a:r>
            </a:p>
            <a:p>
              <a:pPr eaLnBrk="1" hangingPunct="1"/>
              <a:r>
                <a:rPr lang="en-US" altLang="en-US" sz="2000" b="1" dirty="0">
                  <a:solidFill>
                    <a:schemeClr val="accent2"/>
                  </a:solidFill>
                </a:rPr>
                <a:t>terminus</a:t>
              </a:r>
              <a:endParaRPr lang="en-US" dirty="0"/>
            </a:p>
          </p:txBody>
        </p:sp>
      </p:grpSp>
    </p:spTree>
    <p:extLst>
      <p:ext uri="{BB962C8B-B14F-4D97-AF65-F5344CB8AC3E}">
        <p14:creationId xmlns:p14="http://schemas.microsoft.com/office/powerpoint/2010/main" val="135796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wipe(down)">
                                      <p:cBhvr>
                                        <p:cTn id="12"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BFF730C-FA90-4C8D-BEBB-1B8593EFA045}"/>
              </a:ext>
            </a:extLst>
          </p:cNvPr>
          <p:cNvSpPr>
            <a:spLocks noGrp="1" noChangeArrowheads="1"/>
          </p:cNvSpPr>
          <p:nvPr>
            <p:ph type="body" sz="half" idx="2"/>
          </p:nvPr>
        </p:nvSpPr>
        <p:spPr>
          <a:xfrm>
            <a:off x="304800" y="27782"/>
            <a:ext cx="9410700" cy="609600"/>
          </a:xfrm>
        </p:spPr>
        <p:txBody>
          <a:bodyPr/>
          <a:lstStyle/>
          <a:p>
            <a:pPr eaLnBrk="1" hangingPunct="1">
              <a:lnSpc>
                <a:spcPct val="90000"/>
              </a:lnSpc>
              <a:buFontTx/>
              <a:buNone/>
            </a:pPr>
            <a:r>
              <a:rPr lang="en-US" altLang="en-US" sz="2800" b="1" dirty="0">
                <a:latin typeface="Comic Sans MS" panose="030F0702030302020204" pitchFamily="66" charset="0"/>
              </a:rPr>
              <a:t>Which of these molecules stores genetic info?</a:t>
            </a:r>
          </a:p>
        </p:txBody>
      </p:sp>
      <p:sp>
        <p:nvSpPr>
          <p:cNvPr id="123907" name="Text Box 3">
            <a:extLst>
              <a:ext uri="{FF2B5EF4-FFF2-40B4-BE49-F238E27FC236}">
                <a16:creationId xmlns:a16="http://schemas.microsoft.com/office/drawing/2014/main" id="{B492206E-5802-4320-9A05-DF643F33C60C}"/>
              </a:ext>
            </a:extLst>
          </p:cNvPr>
          <p:cNvSpPr txBox="1">
            <a:spLocks noChangeArrowheads="1"/>
          </p:cNvSpPr>
          <p:nvPr/>
        </p:nvSpPr>
        <p:spPr bwMode="auto">
          <a:xfrm rot="-5400000">
            <a:off x="6064250" y="3208338"/>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28676" name="Picture 4" descr="phospholip purple labels">
            <a:extLst>
              <a:ext uri="{FF2B5EF4-FFF2-40B4-BE49-F238E27FC236}">
                <a16:creationId xmlns:a16="http://schemas.microsoft.com/office/drawing/2014/main" id="{A0C62C61-DA0A-450E-B60F-E0A05023EE3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450" y="728663"/>
            <a:ext cx="110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nucleotide 1P labeled">
            <a:extLst>
              <a:ext uri="{FF2B5EF4-FFF2-40B4-BE49-F238E27FC236}">
                <a16:creationId xmlns:a16="http://schemas.microsoft.com/office/drawing/2014/main" id="{C75F1E6D-B456-464F-9C35-3610E47DA8E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1438" y="815975"/>
            <a:ext cx="28956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helix6">
            <a:extLst>
              <a:ext uri="{FF2B5EF4-FFF2-40B4-BE49-F238E27FC236}">
                <a16:creationId xmlns:a16="http://schemas.microsoft.com/office/drawing/2014/main" id="{F5A56C46-25AB-4745-907C-A8E9F5AF32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400" y="2533650"/>
            <a:ext cx="17176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21CF9E4-DD51-4139-A9A8-9C78E113E6C6}"/>
              </a:ext>
            </a:extLst>
          </p:cNvPr>
          <p:cNvSpPr/>
          <p:nvPr/>
        </p:nvSpPr>
        <p:spPr>
          <a:xfrm>
            <a:off x="38100" y="6454776"/>
            <a:ext cx="9067800" cy="430887"/>
          </a:xfrm>
          <a:prstGeom prst="rect">
            <a:avLst/>
          </a:prstGeom>
        </p:spPr>
        <p:txBody>
          <a:bodyPr>
            <a:spAutoFit/>
          </a:bodyPr>
          <a:lstStyle/>
          <a:p>
            <a:pPr>
              <a:defRPr/>
            </a:pPr>
            <a:r>
              <a:rPr lang="en-US" sz="1100" b="1" i="1" kern="0" dirty="0">
                <a:solidFill>
                  <a:srgbClr val="000000"/>
                </a:solidFill>
                <a:latin typeface="Times New Roman"/>
              </a:rPr>
              <a:t>SYI-1.B.2 Structure and function of polymers are derived from the way their monomers are assembled. </a:t>
            </a:r>
            <a:br>
              <a:rPr lang="en-US" sz="1100" b="1" i="1" kern="0" dirty="0">
                <a:solidFill>
                  <a:srgbClr val="000000"/>
                </a:solidFill>
                <a:latin typeface="Times New Roman"/>
              </a:rPr>
            </a:br>
            <a:r>
              <a:rPr lang="en-US" sz="1100" b="1" i="1" kern="0" dirty="0">
                <a:solidFill>
                  <a:srgbClr val="000000"/>
                </a:solidFill>
                <a:latin typeface="Times New Roman"/>
              </a:rPr>
              <a:t>SAMPLE ACTIVITY p 35 CED “Use pictures of biological molecules to find patterns in the molecules”  </a:t>
            </a:r>
            <a:endParaRPr lang="en-US" sz="1100" dirty="0"/>
          </a:p>
        </p:txBody>
      </p:sp>
      <p:pic>
        <p:nvPicPr>
          <p:cNvPr id="28680" name="Picture 9">
            <a:extLst>
              <a:ext uri="{FF2B5EF4-FFF2-40B4-BE49-F238E27FC236}">
                <a16:creationId xmlns:a16="http://schemas.microsoft.com/office/drawing/2014/main" id="{E7FB96D4-E25A-4F3F-8EDE-728FAB09F6D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8325" y="668338"/>
            <a:ext cx="29591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2">
            <a:extLst>
              <a:ext uri="{FF2B5EF4-FFF2-40B4-BE49-F238E27FC236}">
                <a16:creationId xmlns:a16="http://schemas.microsoft.com/office/drawing/2014/main" id="{07C6512E-80FE-4F29-B8B4-5A4351C7166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51000" y="3144838"/>
            <a:ext cx="19002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wipe(down)">
                                      <p:cBhvr>
                                        <p:cTn id="7" dur="500"/>
                                        <p:tgtEl>
                                          <p:spTgt spid="1239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51554" name="Text Box 6">
            <a:extLst>
              <a:ext uri="{FF2B5EF4-FFF2-40B4-BE49-F238E27FC236}">
                <a16:creationId xmlns:a16="http://schemas.microsoft.com/office/drawing/2014/main" id="{CEA5E3D4-C7AE-4EF9-AA87-7597C725AADA}"/>
              </a:ext>
            </a:extLst>
          </p:cNvPr>
          <p:cNvSpPr txBox="1">
            <a:spLocks noChangeArrowheads="1"/>
          </p:cNvSpPr>
          <p:nvPr/>
        </p:nvSpPr>
        <p:spPr bwMode="auto">
          <a:xfrm>
            <a:off x="0" y="60325"/>
            <a:ext cx="661751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latin typeface="Comic Sans MS" panose="030F0702030302020204" pitchFamily="66" charset="0"/>
              </a:rPr>
              <a:t>Name this subunit used to build</a:t>
            </a:r>
            <a:br>
              <a:rPr lang="en-US" altLang="en-US" sz="2800" b="1" dirty="0">
                <a:latin typeface="Comic Sans MS" panose="030F0702030302020204" pitchFamily="66" charset="0"/>
              </a:rPr>
            </a:br>
            <a:r>
              <a:rPr lang="en-US" altLang="en-US" sz="2800" b="1" dirty="0">
                <a:latin typeface="Comic Sans MS" panose="030F0702030302020204" pitchFamily="66" charset="0"/>
              </a:rPr>
              <a:t>nucleic acids like DNA &amp; RNA</a:t>
            </a:r>
          </a:p>
          <a:p>
            <a:pPr eaLnBrk="1" hangingPunct="1">
              <a:spcBef>
                <a:spcPct val="0"/>
              </a:spcBef>
              <a:buFontTx/>
              <a:buNone/>
            </a:pPr>
            <a:endParaRPr lang="en-US" altLang="en-US" sz="2800" b="1" dirty="0">
              <a:latin typeface="Comic Sans MS" panose="030F0702030302020204" pitchFamily="66" charset="0"/>
            </a:endParaRPr>
          </a:p>
          <a:p>
            <a:pPr eaLnBrk="1" hangingPunct="1">
              <a:spcBef>
                <a:spcPct val="0"/>
              </a:spcBef>
              <a:buFontTx/>
              <a:buNone/>
            </a:pPr>
            <a:endParaRPr lang="en-US" altLang="en-US" sz="2800" b="1" dirty="0">
              <a:latin typeface="Comic Sans MS" panose="030F0702030302020204" pitchFamily="66" charset="0"/>
            </a:endParaRPr>
          </a:p>
          <a:p>
            <a:pPr eaLnBrk="1" hangingPunct="1">
              <a:spcBef>
                <a:spcPct val="0"/>
              </a:spcBef>
              <a:buFontTx/>
              <a:buNone/>
            </a:pPr>
            <a:r>
              <a:rPr lang="en-US" altLang="en-US" sz="2800" b="1" dirty="0">
                <a:latin typeface="Comic Sans MS" panose="030F0702030302020204" pitchFamily="66" charset="0"/>
              </a:rPr>
              <a:t>If this was going to make RNA what</a:t>
            </a:r>
            <a:br>
              <a:rPr lang="en-US" altLang="en-US" sz="2800" b="1" dirty="0">
                <a:latin typeface="Comic Sans MS" panose="030F0702030302020204" pitchFamily="66" charset="0"/>
              </a:rPr>
            </a:br>
            <a:r>
              <a:rPr lang="en-US" altLang="en-US" sz="2800" b="1" dirty="0">
                <a:latin typeface="Comic Sans MS" panose="030F0702030302020204" pitchFamily="66" charset="0"/>
              </a:rPr>
              <a:t>sugar would be used?</a:t>
            </a:r>
          </a:p>
          <a:p>
            <a:pPr eaLnBrk="1" hangingPunct="1">
              <a:spcBef>
                <a:spcPct val="0"/>
              </a:spcBef>
              <a:buFontTx/>
              <a:buNone/>
            </a:pPr>
            <a:endParaRPr lang="en-US" altLang="en-US" sz="2800" b="1" dirty="0">
              <a:latin typeface="Comic Sans MS" panose="030F0702030302020204" pitchFamily="66" charset="0"/>
            </a:endParaRPr>
          </a:p>
          <a:p>
            <a:pPr eaLnBrk="1" hangingPunct="1">
              <a:spcBef>
                <a:spcPct val="0"/>
              </a:spcBef>
              <a:buFontTx/>
              <a:buNone/>
            </a:pPr>
            <a:r>
              <a:rPr lang="en-US" altLang="en-US" sz="2800" b="1" dirty="0">
                <a:latin typeface="Comic Sans MS" panose="030F0702030302020204" pitchFamily="66" charset="0"/>
              </a:rPr>
              <a:t>Which nitrogen base </a:t>
            </a:r>
          </a:p>
          <a:p>
            <a:pPr eaLnBrk="1" hangingPunct="1">
              <a:spcBef>
                <a:spcPct val="0"/>
              </a:spcBef>
              <a:buFontTx/>
              <a:buNone/>
            </a:pPr>
            <a:r>
              <a:rPr lang="en-US" altLang="en-US" sz="2800" b="1" dirty="0">
                <a:latin typeface="Comic Sans MS" panose="030F0702030302020204" pitchFamily="66" charset="0"/>
              </a:rPr>
              <a:t>could NOT be used?</a:t>
            </a:r>
          </a:p>
        </p:txBody>
      </p:sp>
      <p:sp>
        <p:nvSpPr>
          <p:cNvPr id="151555" name="Rectangle 3">
            <a:extLst>
              <a:ext uri="{FF2B5EF4-FFF2-40B4-BE49-F238E27FC236}">
                <a16:creationId xmlns:a16="http://schemas.microsoft.com/office/drawing/2014/main" id="{BE040D6A-9CF8-4CD8-B5FA-AB0E86BC5504}"/>
              </a:ext>
            </a:extLst>
          </p:cNvPr>
          <p:cNvSpPr>
            <a:spLocks noGrp="1" noChangeArrowheads="1"/>
          </p:cNvSpPr>
          <p:nvPr>
            <p:ph type="body" sz="half" idx="2"/>
          </p:nvPr>
        </p:nvSpPr>
        <p:spPr>
          <a:xfrm>
            <a:off x="6781800" y="0"/>
            <a:ext cx="2514600" cy="304800"/>
          </a:xfrm>
        </p:spPr>
        <p:txBody>
          <a:bodyPr/>
          <a:lstStyle/>
          <a:p>
            <a:pPr eaLnBrk="1" hangingPunct="1">
              <a:buFontTx/>
              <a:buNone/>
            </a:pPr>
            <a:r>
              <a:rPr lang="en-US" altLang="en-US" sz="1400" b="1" dirty="0">
                <a:solidFill>
                  <a:srgbClr val="990099"/>
                </a:solidFill>
              </a:rPr>
              <a:t>Image by: Riedell</a:t>
            </a:r>
          </a:p>
        </p:txBody>
      </p:sp>
      <p:sp>
        <p:nvSpPr>
          <p:cNvPr id="65540" name="Text Box 4">
            <a:extLst>
              <a:ext uri="{FF2B5EF4-FFF2-40B4-BE49-F238E27FC236}">
                <a16:creationId xmlns:a16="http://schemas.microsoft.com/office/drawing/2014/main" id="{EBF004CC-A832-4C21-9047-6029C6519513}"/>
              </a:ext>
            </a:extLst>
          </p:cNvPr>
          <p:cNvSpPr txBox="1">
            <a:spLocks noChangeArrowheads="1"/>
          </p:cNvSpPr>
          <p:nvPr/>
        </p:nvSpPr>
        <p:spPr bwMode="auto">
          <a:xfrm>
            <a:off x="685800" y="1066800"/>
            <a:ext cx="39821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400" b="1" dirty="0">
                <a:solidFill>
                  <a:schemeClr val="accent2"/>
                </a:solidFill>
                <a:latin typeface="Comic Sans MS" panose="030F0702030302020204" pitchFamily="66" charset="0"/>
              </a:rPr>
              <a:t>NUCLEOTIDE</a:t>
            </a:r>
          </a:p>
        </p:txBody>
      </p:sp>
      <p:pic>
        <p:nvPicPr>
          <p:cNvPr id="151557" name="Picture 5" descr="nucleotide labeled">
            <a:extLst>
              <a:ext uri="{FF2B5EF4-FFF2-40B4-BE49-F238E27FC236}">
                <a16:creationId xmlns:a16="http://schemas.microsoft.com/office/drawing/2014/main" id="{7CC51190-99EC-4E35-9413-21D3909DD271}"/>
              </a:ext>
            </a:extLst>
          </p:cNvPr>
          <p:cNvPicPr>
            <a:picLocks noGrp="1" noChangeAspect="1" noChangeArrowheads="1"/>
          </p:cNvPicPr>
          <p:nvPr>
            <p:ph type="clipArt" sz="half"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514097" y="580635"/>
            <a:ext cx="2305050" cy="1325563"/>
          </a:xfrm>
        </p:spPr>
      </p:pic>
      <p:sp>
        <p:nvSpPr>
          <p:cNvPr id="65543" name="Rectangle 7">
            <a:extLst>
              <a:ext uri="{FF2B5EF4-FFF2-40B4-BE49-F238E27FC236}">
                <a16:creationId xmlns:a16="http://schemas.microsoft.com/office/drawing/2014/main" id="{117DDB05-DF7A-4F4D-A27B-C299CAC56E93}"/>
              </a:ext>
            </a:extLst>
          </p:cNvPr>
          <p:cNvSpPr>
            <a:spLocks noChangeArrowheads="1"/>
          </p:cNvSpPr>
          <p:nvPr/>
        </p:nvSpPr>
        <p:spPr bwMode="auto">
          <a:xfrm>
            <a:off x="4832350" y="2667000"/>
            <a:ext cx="1724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ribose</a:t>
            </a:r>
          </a:p>
        </p:txBody>
      </p:sp>
      <p:grpSp>
        <p:nvGrpSpPr>
          <p:cNvPr id="3" name="Group 2">
            <a:extLst>
              <a:ext uri="{FF2B5EF4-FFF2-40B4-BE49-F238E27FC236}">
                <a16:creationId xmlns:a16="http://schemas.microsoft.com/office/drawing/2014/main" id="{C878AC36-F4FB-4307-869B-A7FD99269D28}"/>
              </a:ext>
            </a:extLst>
          </p:cNvPr>
          <p:cNvGrpSpPr>
            <a:grpSpLocks/>
          </p:cNvGrpSpPr>
          <p:nvPr/>
        </p:nvGrpSpPr>
        <p:grpSpPr bwMode="auto">
          <a:xfrm>
            <a:off x="0" y="4041528"/>
            <a:ext cx="8763000" cy="2808498"/>
            <a:chOff x="-866" y="3814501"/>
            <a:chExt cx="8763000" cy="2807598"/>
          </a:xfrm>
        </p:grpSpPr>
        <p:sp>
          <p:nvSpPr>
            <p:cNvPr id="151560" name="Rectangle 9">
              <a:extLst>
                <a:ext uri="{FF2B5EF4-FFF2-40B4-BE49-F238E27FC236}">
                  <a16:creationId xmlns:a16="http://schemas.microsoft.com/office/drawing/2014/main" id="{FF62CCF1-EC9C-4288-A7D7-748FB3F6BA03}"/>
                </a:ext>
              </a:extLst>
            </p:cNvPr>
            <p:cNvSpPr>
              <a:spLocks noChangeArrowheads="1"/>
            </p:cNvSpPr>
            <p:nvPr/>
          </p:nvSpPr>
          <p:spPr bwMode="auto">
            <a:xfrm>
              <a:off x="3732934" y="3814501"/>
              <a:ext cx="3419526" cy="64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NO THYMINE</a:t>
              </a:r>
            </a:p>
          </p:txBody>
        </p:sp>
        <p:sp>
          <p:nvSpPr>
            <p:cNvPr id="151561" name="TextBox 1">
              <a:extLst>
                <a:ext uri="{FF2B5EF4-FFF2-40B4-BE49-F238E27FC236}">
                  <a16:creationId xmlns:a16="http://schemas.microsoft.com/office/drawing/2014/main" id="{7D958F47-38C5-4838-92AF-AD5C8A4E8056}"/>
                </a:ext>
              </a:extLst>
            </p:cNvPr>
            <p:cNvSpPr txBox="1">
              <a:spLocks noChangeArrowheads="1"/>
            </p:cNvSpPr>
            <p:nvPr/>
          </p:nvSpPr>
          <p:spPr bwMode="auto">
            <a:xfrm>
              <a:off x="-866" y="4991406"/>
              <a:ext cx="8763000" cy="1630693"/>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1000" b="1" i="1" dirty="0">
                  <a:cs typeface="Arial" panose="020B0604020202020204" pitchFamily="34" charset="0"/>
                </a:rPr>
                <a:t>ESSENTIAL KNOWLEDGE</a:t>
              </a:r>
              <a:br>
                <a:rPr lang="en-US" altLang="en-US" sz="1000" b="1" i="1" dirty="0">
                  <a:cs typeface="Arial" panose="020B0604020202020204" pitchFamily="34" charset="0"/>
                </a:rPr>
              </a:br>
              <a:r>
                <a:rPr lang="en-US" sz="1000" dirty="0"/>
                <a:t>IST 1.A.1  DNA and RNA molecules have structural similarities and differences related to their function—</a:t>
              </a:r>
              <a:br>
                <a:rPr lang="en-US" sz="1000" dirty="0"/>
              </a:br>
              <a:r>
                <a:rPr lang="en-US" sz="1000" dirty="0"/>
                <a:t>      b. The basic structural differences between DNA and RNA include the following:</a:t>
              </a:r>
              <a:br>
                <a:rPr lang="en-US" sz="1000" dirty="0"/>
              </a:br>
              <a:r>
                <a:rPr lang="en-US" sz="1000" dirty="0"/>
                <a:t>          i. DNA contains deoxyribose and RNA contains ribose.</a:t>
              </a:r>
              <a:br>
                <a:rPr lang="en-US" sz="1000" dirty="0"/>
              </a:br>
              <a:r>
                <a:rPr lang="en-US" sz="1000" dirty="0"/>
                <a:t>         ii. RNA contains uracil and DNA contains thymine.</a:t>
              </a:r>
            </a:p>
            <a:p>
              <a:pPr eaLnBrk="1" hangingPunct="1">
                <a:spcBef>
                  <a:spcPct val="0"/>
                </a:spcBef>
                <a:buNone/>
              </a:pPr>
              <a:endParaRPr lang="en-US" altLang="en-US" sz="1000" dirty="0"/>
            </a:p>
            <a:p>
              <a:pPr eaLnBrk="1" hangingPunct="1">
                <a:spcBef>
                  <a:spcPct val="0"/>
                </a:spcBef>
                <a:buFontTx/>
                <a:buNone/>
              </a:pPr>
              <a:r>
                <a:rPr lang="en-US" altLang="en-US" sz="1000" dirty="0">
                  <a:cs typeface="Arial" panose="020B0604020202020204" pitchFamily="34" charset="0"/>
                </a:rPr>
                <a:t>ESSENTIAL KNOWLEDGE</a:t>
              </a:r>
              <a:br>
                <a:rPr lang="en-US" altLang="en-US" sz="1000" dirty="0">
                  <a:cs typeface="Arial" panose="020B0604020202020204" pitchFamily="34" charset="0"/>
                </a:rPr>
              </a:br>
              <a:r>
                <a:rPr lang="en-US" altLang="en-US" sz="1000" dirty="0">
                  <a:cs typeface="Arial" panose="020B0604020202020204" pitchFamily="34" charset="0"/>
                </a:rPr>
                <a:t>SYI  1.B.2 a In nucleic acids, </a:t>
              </a:r>
              <a:r>
                <a:rPr lang="en-US" sz="1000" dirty="0"/>
                <a:t>Structure and function of polymers are derived from the way their monomers are assembled—</a:t>
              </a:r>
              <a:br>
                <a:rPr lang="en-US" sz="1000" dirty="0"/>
              </a:br>
              <a:r>
                <a:rPr lang="en-US" sz="1000" dirty="0"/>
                <a:t>   a. In nucleic acids, biological information is encoded in sequences of nucleotide monomers. Each nucleotide has structural components: a five-carbon sugar </a:t>
              </a:r>
              <a:br>
                <a:rPr lang="en-US" sz="1000" dirty="0"/>
              </a:br>
              <a:r>
                <a:rPr lang="en-US" sz="1000" dirty="0"/>
                <a:t>        (deoxyribose or ribose), a phosphate, and a nitrogen base (adenine, thymine, guanine, cytosine, or uracil). DNA and RNA differ in structure and functions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0-#ppt_w/2"/>
                                          </p:val>
                                        </p:tav>
                                        <p:tav tm="100000">
                                          <p:val>
                                            <p:strVal val="#ppt_x"/>
                                          </p:val>
                                        </p:tav>
                                      </p:tavLst>
                                    </p:anim>
                                    <p:anim calcmode="lin" valueType="num">
                                      <p:cBhvr additive="base">
                                        <p:cTn id="8" dur="500" fill="hold"/>
                                        <p:tgtEl>
                                          <p:spTgt spid="6554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5543"/>
                                        </p:tgtEl>
                                        <p:attrNameLst>
                                          <p:attrName>style.visibility</p:attrName>
                                        </p:attrNameLst>
                                      </p:cBhvr>
                                      <p:to>
                                        <p:strVal val="visible"/>
                                      </p:to>
                                    </p:set>
                                    <p:anim calcmode="lin" valueType="num">
                                      <p:cBhvr additive="base">
                                        <p:cTn id="13" dur="500" fill="hold"/>
                                        <p:tgtEl>
                                          <p:spTgt spid="65543"/>
                                        </p:tgtEl>
                                        <p:attrNameLst>
                                          <p:attrName>ppt_x</p:attrName>
                                        </p:attrNameLst>
                                      </p:cBhvr>
                                      <p:tavLst>
                                        <p:tav tm="0">
                                          <p:val>
                                            <p:strVal val="1+#ppt_w/2"/>
                                          </p:val>
                                        </p:tav>
                                        <p:tav tm="100000">
                                          <p:val>
                                            <p:strVal val="#ppt_x"/>
                                          </p:val>
                                        </p:tav>
                                      </p:tavLst>
                                    </p:anim>
                                    <p:anim calcmode="lin" valueType="num">
                                      <p:cBhvr additive="base">
                                        <p:cTn id="14" dur="500" fill="hold"/>
                                        <p:tgtEl>
                                          <p:spTgt spid="6554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P spid="6554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FC0B30-C1D7-4AF1-96C3-0614B892245E}"/>
              </a:ext>
            </a:extLst>
          </p:cNvPr>
          <p:cNvSpPr/>
          <p:nvPr/>
        </p:nvSpPr>
        <p:spPr>
          <a:xfrm>
            <a:off x="60325" y="6077089"/>
            <a:ext cx="9144000" cy="707886"/>
          </a:xfrm>
          <a:prstGeom prst="rect">
            <a:avLst/>
          </a:prstGeom>
        </p:spPr>
        <p:txBody>
          <a:bodyPr>
            <a:spAutoFit/>
          </a:bodyPr>
          <a:lstStyle/>
          <a:p>
            <a:pPr eaLnBrk="1" hangingPunct="1">
              <a:defRPr/>
            </a:pPr>
            <a:r>
              <a:rPr lang="en-US" sz="1000" b="1" i="1" dirty="0">
                <a:latin typeface="+mn-lt"/>
              </a:rPr>
              <a:t>Essential knowledge </a:t>
            </a:r>
          </a:p>
          <a:p>
            <a:pPr eaLnBrk="1" hangingPunct="1">
              <a:defRPr/>
            </a:pPr>
            <a:r>
              <a:rPr lang="en-US" sz="1000" b="1" i="1" dirty="0">
                <a:latin typeface="+mn-lt"/>
              </a:rPr>
              <a:t>SYI 1.C.1 </a:t>
            </a:r>
            <a:r>
              <a:rPr lang="en-US" sz="1000" dirty="0">
                <a:latin typeface="+mn-lt"/>
              </a:rPr>
              <a:t>d. Proteins have primary structure determined by the sequence order of their constituent  amino acids, secondary structure that arises through local folding of the amino acid chain into elements such as alpha-helices and beta-sheets, tertiary structure that is the overall three-dimensional shape of the protein and often minimizes free energy, and quaternary structure that arises from interactions between multiple polypeptide units. The four elements of protein structure determine the function of a protein.</a:t>
            </a:r>
            <a:endParaRPr lang="en-US" sz="1000" b="1" i="1" dirty="0">
              <a:latin typeface="+mn-lt"/>
            </a:endParaRPr>
          </a:p>
        </p:txBody>
      </p:sp>
      <p:sp>
        <p:nvSpPr>
          <p:cNvPr id="31747" name="TextBox 4">
            <a:extLst>
              <a:ext uri="{FF2B5EF4-FFF2-40B4-BE49-F238E27FC236}">
                <a16:creationId xmlns:a16="http://schemas.microsoft.com/office/drawing/2014/main" id="{1FAF688E-D468-4DA0-8490-CE68A432542F}"/>
              </a:ext>
            </a:extLst>
          </p:cNvPr>
          <p:cNvSpPr txBox="1">
            <a:spLocks noChangeArrowheads="1"/>
          </p:cNvSpPr>
          <p:nvPr/>
        </p:nvSpPr>
        <p:spPr bwMode="auto">
          <a:xfrm>
            <a:off x="142875" y="187325"/>
            <a:ext cx="89789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dirty="0">
                <a:latin typeface="Comic Sans MS" panose="030F0702030302020204" pitchFamily="66" charset="0"/>
              </a:rPr>
              <a:t>The interactions between the amino and carboxyl groups on different amino acids in the backbone of a polypeptide chain make up its __________ structure.</a:t>
            </a:r>
            <a:br>
              <a:rPr lang="en-US" altLang="en-US" sz="4000" dirty="0">
                <a:latin typeface="Comic Sans MS" panose="030F0702030302020204" pitchFamily="66" charset="0"/>
              </a:rPr>
            </a:br>
            <a:r>
              <a:rPr lang="en-US" altLang="en-US" sz="2800" dirty="0">
                <a:latin typeface="Comic Sans MS" panose="030F0702030302020204" pitchFamily="66" charset="0"/>
              </a:rPr>
              <a:t> primary     secondary     tertiary      quaternary</a:t>
            </a: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r>
              <a:rPr lang="en-US" altLang="en-US" sz="4000" dirty="0">
                <a:latin typeface="Comic Sans MS" panose="030F0702030302020204" pitchFamily="66" charset="0"/>
              </a:rPr>
              <a:t>Name the kind of bonds/interactions that hold these together</a:t>
            </a:r>
            <a:endParaRPr lang="en-US" altLang="en-US" sz="2800" dirty="0">
              <a:latin typeface="Comic Sans MS" panose="030F0702030302020204" pitchFamily="66" charset="0"/>
            </a:endParaRPr>
          </a:p>
          <a:p>
            <a:pPr eaLnBrk="1" hangingPunct="1">
              <a:spcBef>
                <a:spcPct val="0"/>
              </a:spcBef>
              <a:buFontTx/>
              <a:buNone/>
            </a:pPr>
            <a:r>
              <a:rPr lang="en-US" altLang="en-US" sz="4000" dirty="0">
                <a:latin typeface="Comic Sans MS" panose="030F0702030302020204" pitchFamily="66" charset="0"/>
              </a:rPr>
              <a:t>  </a:t>
            </a:r>
          </a:p>
        </p:txBody>
      </p:sp>
      <p:sp>
        <p:nvSpPr>
          <p:cNvPr id="6" name="TextBox 5">
            <a:extLst>
              <a:ext uri="{FF2B5EF4-FFF2-40B4-BE49-F238E27FC236}">
                <a16:creationId xmlns:a16="http://schemas.microsoft.com/office/drawing/2014/main" id="{ACBF14BB-958B-4616-B258-BC4A23B00CAB}"/>
              </a:ext>
            </a:extLst>
          </p:cNvPr>
          <p:cNvSpPr txBox="1"/>
          <p:nvPr/>
        </p:nvSpPr>
        <p:spPr>
          <a:xfrm>
            <a:off x="149501" y="2590800"/>
            <a:ext cx="3381375" cy="708025"/>
          </a:xfrm>
          <a:prstGeom prst="rect">
            <a:avLst/>
          </a:prstGeom>
          <a:noFill/>
        </p:spPr>
        <p:txBody>
          <a:bodyPr wrap="none">
            <a:spAutoFit/>
          </a:bodyPr>
          <a:lstStyle/>
          <a:p>
            <a:pPr eaLnBrk="1" hangingPunct="1">
              <a:defRPr/>
            </a:pPr>
            <a:r>
              <a:rPr lang="en-US" dirty="0">
                <a:solidFill>
                  <a:schemeClr val="accent2"/>
                </a:solidFill>
              </a:rPr>
              <a:t>SECONDARY</a:t>
            </a:r>
          </a:p>
        </p:txBody>
      </p:sp>
      <p:sp>
        <p:nvSpPr>
          <p:cNvPr id="3" name="Rectangle 2">
            <a:extLst>
              <a:ext uri="{FF2B5EF4-FFF2-40B4-BE49-F238E27FC236}">
                <a16:creationId xmlns:a16="http://schemas.microsoft.com/office/drawing/2014/main" id="{7C2D4273-E8FF-428B-AE74-2775614B1772}"/>
              </a:ext>
            </a:extLst>
          </p:cNvPr>
          <p:cNvSpPr/>
          <p:nvPr/>
        </p:nvSpPr>
        <p:spPr>
          <a:xfrm>
            <a:off x="2554287" y="5455712"/>
            <a:ext cx="4035425" cy="708025"/>
          </a:xfrm>
          <a:prstGeom prst="rect">
            <a:avLst/>
          </a:prstGeom>
        </p:spPr>
        <p:txBody>
          <a:bodyPr wrap="none">
            <a:spAutoFit/>
          </a:bodyPr>
          <a:lstStyle/>
          <a:p>
            <a:pPr eaLnBrk="1" hangingPunct="1">
              <a:defRPr/>
            </a:pPr>
            <a:r>
              <a:rPr lang="en-US" dirty="0">
                <a:solidFill>
                  <a:schemeClr val="accent2"/>
                </a:solidFill>
              </a:rPr>
              <a:t>Hydrogen bonds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B38BDAF-A888-456B-AB69-63312614BB51}"/>
              </a:ext>
            </a:extLst>
          </p:cNvPr>
          <p:cNvSpPr>
            <a:spLocks noGrp="1" noChangeArrowheads="1"/>
          </p:cNvSpPr>
          <p:nvPr>
            <p:ph type="body" sz="half" idx="2"/>
          </p:nvPr>
        </p:nvSpPr>
        <p:spPr>
          <a:xfrm>
            <a:off x="17463" y="-15875"/>
            <a:ext cx="9144000" cy="990600"/>
          </a:xfrm>
        </p:spPr>
        <p:txBody>
          <a:bodyPr/>
          <a:lstStyle/>
          <a:p>
            <a:pPr eaLnBrk="1" hangingPunct="1">
              <a:lnSpc>
                <a:spcPct val="90000"/>
              </a:lnSpc>
              <a:buFontTx/>
              <a:buNone/>
            </a:pPr>
            <a:r>
              <a:rPr lang="en-US" altLang="en-US" sz="3600" b="1" dirty="0">
                <a:latin typeface="Comic Sans MS" panose="030F0702030302020204" pitchFamily="66" charset="0"/>
              </a:rPr>
              <a:t>Which of these molecules is a steroid?</a:t>
            </a:r>
          </a:p>
        </p:txBody>
      </p:sp>
      <p:sp>
        <p:nvSpPr>
          <p:cNvPr id="118787" name="Text Box 3">
            <a:extLst>
              <a:ext uri="{FF2B5EF4-FFF2-40B4-BE49-F238E27FC236}">
                <a16:creationId xmlns:a16="http://schemas.microsoft.com/office/drawing/2014/main" id="{1717DF78-87E1-471C-9822-9E1AC291C109}"/>
              </a:ext>
            </a:extLst>
          </p:cNvPr>
          <p:cNvSpPr txBox="1">
            <a:spLocks noChangeArrowheads="1"/>
          </p:cNvSpPr>
          <p:nvPr/>
        </p:nvSpPr>
        <p:spPr bwMode="auto">
          <a:xfrm rot="8594984">
            <a:off x="1344613" y="4267200"/>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6148" name="Picture 4" descr="phospholip purple labels">
            <a:extLst>
              <a:ext uri="{FF2B5EF4-FFF2-40B4-BE49-F238E27FC236}">
                <a16:creationId xmlns:a16="http://schemas.microsoft.com/office/drawing/2014/main" id="{D7E5BCD1-F83C-40ED-9965-69587A8FD73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1100" y="2727325"/>
            <a:ext cx="110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helix6">
            <a:extLst>
              <a:ext uri="{FF2B5EF4-FFF2-40B4-BE49-F238E27FC236}">
                <a16:creationId xmlns:a16="http://schemas.microsoft.com/office/drawing/2014/main" id="{F06B61AC-469B-4240-A84E-3F522BCF4C9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2286000"/>
            <a:ext cx="17176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Adensine triphos">
            <a:extLst>
              <a:ext uri="{FF2B5EF4-FFF2-40B4-BE49-F238E27FC236}">
                <a16:creationId xmlns:a16="http://schemas.microsoft.com/office/drawing/2014/main" id="{9F8260F5-5604-4C96-8AF6-E2C6D7C32AE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939800"/>
            <a:ext cx="24384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starch_yellow2">
            <a:extLst>
              <a:ext uri="{FF2B5EF4-FFF2-40B4-BE49-F238E27FC236}">
                <a16:creationId xmlns:a16="http://schemas.microsoft.com/office/drawing/2014/main" id="{41FF7B89-B65E-4D12-BCB5-99413E01C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895600"/>
            <a:ext cx="3519488"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ppolypep chain">
            <a:extLst>
              <a:ext uri="{FF2B5EF4-FFF2-40B4-BE49-F238E27FC236}">
                <a16:creationId xmlns:a16="http://schemas.microsoft.com/office/drawing/2014/main" id="{1B4AA62C-F610-4376-8CE7-46DA65660DC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939800"/>
            <a:ext cx="48768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A387748-2F1F-4BC1-9688-7428E43F684A}"/>
              </a:ext>
            </a:extLst>
          </p:cNvPr>
          <p:cNvSpPr/>
          <p:nvPr/>
        </p:nvSpPr>
        <p:spPr>
          <a:xfrm>
            <a:off x="-8732" y="6308086"/>
            <a:ext cx="9161463" cy="553998"/>
          </a:xfrm>
          <a:prstGeom prst="rect">
            <a:avLst/>
          </a:prstGeom>
        </p:spPr>
        <p:txBody>
          <a:bodyPr>
            <a:spAutoFit/>
          </a:bodyPr>
          <a:lstStyle/>
          <a:p>
            <a:pPr>
              <a:defRPr/>
            </a:pPr>
            <a:r>
              <a:rPr lang="en-US" altLang="en-US" sz="1000" b="1" i="1" dirty="0">
                <a:solidFill>
                  <a:srgbClr val="000000"/>
                </a:solidFill>
                <a:cs typeface="Garamond" panose="02020404030301010803" pitchFamily="18" charset="0"/>
              </a:rPr>
              <a:t>Essential knowledge</a:t>
            </a:r>
            <a:br>
              <a:rPr lang="en-US" altLang="en-US" sz="1000" b="1" i="1" dirty="0">
                <a:solidFill>
                  <a:srgbClr val="000000"/>
                </a:solidFill>
                <a:cs typeface="Garamond" panose="02020404030301010803" pitchFamily="18" charset="0"/>
              </a:rPr>
            </a:br>
            <a:r>
              <a:rPr lang="en-US" altLang="en-US" sz="1000" b="1" i="1" dirty="0">
                <a:solidFill>
                  <a:srgbClr val="000000"/>
                </a:solidFill>
                <a:cs typeface="Garamond" panose="02020404030301010803" pitchFamily="18" charset="0"/>
              </a:rPr>
              <a:t> </a:t>
            </a:r>
            <a:r>
              <a:rPr lang="en-US" sz="1000" b="1" i="1" kern="0" dirty="0">
                <a:solidFill>
                  <a:srgbClr val="000000"/>
                </a:solidFill>
                <a:latin typeface="Times New Roman"/>
              </a:rPr>
              <a:t>SYI-1.B.2 Structure and function of polymers are derived from the way their monomers are assembled. </a:t>
            </a:r>
            <a:br>
              <a:rPr lang="en-US" sz="1000" b="1" i="1" kern="0" dirty="0">
                <a:solidFill>
                  <a:srgbClr val="000000"/>
                </a:solidFill>
                <a:latin typeface="Times New Roman"/>
              </a:rPr>
            </a:br>
            <a:r>
              <a:rPr lang="en-US" sz="1000" b="1" i="1" kern="0" dirty="0">
                <a:solidFill>
                  <a:srgbClr val="000000"/>
                </a:solidFill>
                <a:latin typeface="Times New Roman"/>
              </a:rPr>
              <a:t>SAMPLE ACTIVITY p 35 CED “Use pictures of biological molecules to find patterns in the molecules”  </a:t>
            </a:r>
            <a:endParaRPr lang="en-US" sz="1000" dirty="0"/>
          </a:p>
        </p:txBody>
      </p:sp>
      <p:pic>
        <p:nvPicPr>
          <p:cNvPr id="6154" name="Picture 7" descr="03-16-steroids-nl">
            <a:extLst>
              <a:ext uri="{FF2B5EF4-FFF2-40B4-BE49-F238E27FC236}">
                <a16:creationId xmlns:a16="http://schemas.microsoft.com/office/drawing/2014/main" id="{4AE6EFE3-0765-4539-B030-6200EEB5DD2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13235" b="54659"/>
          <a:stretch>
            <a:fillRect/>
          </a:stretch>
        </p:blipFill>
        <p:spPr bwMode="auto">
          <a:xfrm>
            <a:off x="800100" y="4494213"/>
            <a:ext cx="3886200"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wipe(down)">
                                      <p:cBhvr>
                                        <p:cTn id="7" dur="500"/>
                                        <p:tgtEl>
                                          <p:spTgt spid="1187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624A436-6F3E-4A93-9EE3-A482A8364055}"/>
              </a:ext>
            </a:extLst>
          </p:cNvPr>
          <p:cNvSpPr>
            <a:spLocks noGrp="1" noChangeArrowheads="1"/>
          </p:cNvSpPr>
          <p:nvPr>
            <p:ph type="body" sz="half" idx="2"/>
          </p:nvPr>
        </p:nvSpPr>
        <p:spPr>
          <a:xfrm>
            <a:off x="152400" y="-3175"/>
            <a:ext cx="8991600" cy="990600"/>
          </a:xfrm>
        </p:spPr>
        <p:txBody>
          <a:bodyPr/>
          <a:lstStyle/>
          <a:p>
            <a:pPr eaLnBrk="1" hangingPunct="1">
              <a:lnSpc>
                <a:spcPct val="90000"/>
              </a:lnSpc>
              <a:buFontTx/>
              <a:buNone/>
            </a:pPr>
            <a:r>
              <a:rPr lang="en-US" altLang="en-US" b="1" dirty="0">
                <a:latin typeface="Comic Sans MS" panose="030F0702030302020204" pitchFamily="66" charset="0"/>
              </a:rPr>
              <a:t>Which of these molecules is used by cells</a:t>
            </a:r>
            <a:br>
              <a:rPr lang="en-US" altLang="en-US" b="1" dirty="0">
                <a:latin typeface="Comic Sans MS" panose="030F0702030302020204" pitchFamily="66" charset="0"/>
              </a:rPr>
            </a:br>
            <a:r>
              <a:rPr lang="en-US" altLang="en-US" b="1" dirty="0">
                <a:latin typeface="Comic Sans MS" panose="030F0702030302020204" pitchFamily="66" charset="0"/>
              </a:rPr>
              <a:t>to store and transport energy?</a:t>
            </a:r>
          </a:p>
        </p:txBody>
      </p:sp>
      <p:sp>
        <p:nvSpPr>
          <p:cNvPr id="113667" name="Text Box 3">
            <a:extLst>
              <a:ext uri="{FF2B5EF4-FFF2-40B4-BE49-F238E27FC236}">
                <a16:creationId xmlns:a16="http://schemas.microsoft.com/office/drawing/2014/main" id="{32AB9F4A-295A-466F-A448-C8FE83DA5FE5}"/>
              </a:ext>
            </a:extLst>
          </p:cNvPr>
          <p:cNvSpPr txBox="1">
            <a:spLocks noChangeArrowheads="1"/>
          </p:cNvSpPr>
          <p:nvPr/>
        </p:nvSpPr>
        <p:spPr bwMode="auto">
          <a:xfrm rot="5214749">
            <a:off x="1330325" y="4324350"/>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32772" name="Picture 4" descr="phospholip purple labels">
            <a:extLst>
              <a:ext uri="{FF2B5EF4-FFF2-40B4-BE49-F238E27FC236}">
                <a16:creationId xmlns:a16="http://schemas.microsoft.com/office/drawing/2014/main" id="{DF31CA1C-2938-4C9C-99C3-624B75C7478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450" y="914400"/>
            <a:ext cx="110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helix6">
            <a:extLst>
              <a:ext uri="{FF2B5EF4-FFF2-40B4-BE49-F238E27FC236}">
                <a16:creationId xmlns:a16="http://schemas.microsoft.com/office/drawing/2014/main" id="{6A7CB84D-A9A2-491E-AB2E-F398A7792A3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5300" y="2919413"/>
            <a:ext cx="17176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descr="Adensine triphos">
            <a:extLst>
              <a:ext uri="{FF2B5EF4-FFF2-40B4-BE49-F238E27FC236}">
                <a16:creationId xmlns:a16="http://schemas.microsoft.com/office/drawing/2014/main" id="{BCF67101-FE79-4F1C-AF1E-26229369FA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5238" y="3440113"/>
            <a:ext cx="39624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9">
            <a:extLst>
              <a:ext uri="{FF2B5EF4-FFF2-40B4-BE49-F238E27FC236}">
                <a16:creationId xmlns:a16="http://schemas.microsoft.com/office/drawing/2014/main" id="{6B8D8D6D-33D3-4A42-830F-A8DAECC4083F}"/>
              </a:ext>
            </a:extLst>
          </p:cNvPr>
          <p:cNvSpPr txBox="1">
            <a:spLocks noChangeArrowheads="1"/>
          </p:cNvSpPr>
          <p:nvPr/>
        </p:nvSpPr>
        <p:spPr bwMode="auto">
          <a:xfrm>
            <a:off x="2516188" y="4721225"/>
            <a:ext cx="881062" cy="304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chemeClr val="bg1"/>
                </a:solidFill>
                <a:latin typeface="Comic Sans MS" panose="030F0702030302020204" pitchFamily="66" charset="0"/>
              </a:rPr>
              <a:t>RIBOSE</a:t>
            </a:r>
          </a:p>
        </p:txBody>
      </p:sp>
      <p:pic>
        <p:nvPicPr>
          <p:cNvPr id="32776" name="Picture 1">
            <a:extLst>
              <a:ext uri="{FF2B5EF4-FFF2-40B4-BE49-F238E27FC236}">
                <a16:creationId xmlns:a16="http://schemas.microsoft.com/office/drawing/2014/main" id="{54E9B9FF-E107-42D6-BCF3-BFFE0F6C2B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219200"/>
            <a:ext cx="22288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87E1CCC-92DC-4C40-B6CD-AA5B0EC0B5D8}"/>
              </a:ext>
            </a:extLst>
          </p:cNvPr>
          <p:cNvSpPr/>
          <p:nvPr/>
        </p:nvSpPr>
        <p:spPr>
          <a:xfrm>
            <a:off x="86518" y="6314642"/>
            <a:ext cx="9123363" cy="707886"/>
          </a:xfrm>
          <a:prstGeom prst="rect">
            <a:avLst/>
          </a:prstGeom>
        </p:spPr>
        <p:txBody>
          <a:bodyPr>
            <a:spAutoFit/>
          </a:bodyPr>
          <a:lstStyle/>
          <a:p>
            <a:pPr>
              <a:defRPr/>
            </a:pPr>
            <a:r>
              <a:rPr lang="en-US" sz="1000" b="1" i="1" kern="0" dirty="0">
                <a:solidFill>
                  <a:srgbClr val="000000"/>
                </a:solidFill>
                <a:latin typeface="Times New Roman"/>
              </a:rPr>
              <a:t>Essential Knowledge</a:t>
            </a:r>
            <a:br>
              <a:rPr lang="en-US" sz="1000" b="1" i="1" kern="0" dirty="0">
                <a:solidFill>
                  <a:srgbClr val="000000"/>
                </a:solidFill>
                <a:latin typeface="Times New Roman"/>
              </a:rPr>
            </a:br>
            <a:r>
              <a:rPr lang="en-US" sz="1000" b="1" i="1" kern="0" dirty="0">
                <a:solidFill>
                  <a:srgbClr val="000000"/>
                </a:solidFill>
                <a:latin typeface="Times New Roman"/>
              </a:rPr>
              <a:t> SYI-1.B.2 Structure and function of polymers are derived from the way their monomers are assembled. </a:t>
            </a:r>
            <a:br>
              <a:rPr lang="en-US" sz="1000" b="1" i="1" kern="0" dirty="0">
                <a:solidFill>
                  <a:srgbClr val="000000"/>
                </a:solidFill>
                <a:latin typeface="Times New Roman"/>
              </a:rPr>
            </a:br>
            <a:r>
              <a:rPr lang="en-US" sz="1000" b="1" i="1" kern="0" dirty="0">
                <a:solidFill>
                  <a:srgbClr val="000000"/>
                </a:solidFill>
                <a:latin typeface="Times New Roman"/>
              </a:rPr>
              <a:t>SAMPLE ACTIVITY p 35 CED “Use pictures of biological molecules to find patterns in the molecules”  </a:t>
            </a:r>
            <a:endParaRPr lang="en-US" sz="1000" dirty="0"/>
          </a:p>
          <a:p>
            <a:pPr>
              <a:defRPr/>
            </a:pPr>
            <a:endParaRPr lang="en-US" sz="1000" dirty="0"/>
          </a:p>
        </p:txBody>
      </p:sp>
      <p:pic>
        <p:nvPicPr>
          <p:cNvPr id="32778" name="Picture 2">
            <a:extLst>
              <a:ext uri="{FF2B5EF4-FFF2-40B4-BE49-F238E27FC236}">
                <a16:creationId xmlns:a16="http://schemas.microsoft.com/office/drawing/2014/main" id="{762D71E5-7BEC-456E-8727-CDF6BD8A63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35288" y="1371600"/>
            <a:ext cx="1681162"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wipe(down)">
                                      <p:cBhvr>
                                        <p:cTn id="7" dur="500"/>
                                        <p:tgtEl>
                                          <p:spTgt spid="1136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CAF64E-D369-4D50-9C2A-076ECE690D4A}"/>
              </a:ext>
            </a:extLst>
          </p:cNvPr>
          <p:cNvSpPr/>
          <p:nvPr/>
        </p:nvSpPr>
        <p:spPr>
          <a:xfrm>
            <a:off x="28480" y="6150114"/>
            <a:ext cx="9144000" cy="707886"/>
          </a:xfrm>
          <a:prstGeom prst="rect">
            <a:avLst/>
          </a:prstGeom>
        </p:spPr>
        <p:txBody>
          <a:bodyPr>
            <a:spAutoFit/>
          </a:bodyPr>
          <a:lstStyle/>
          <a:p>
            <a:pPr eaLnBrk="1" hangingPunct="1">
              <a:defRPr/>
            </a:pPr>
            <a:r>
              <a:rPr lang="en-US" sz="1000" b="1" i="1" dirty="0"/>
              <a:t>Essential knowledge SYI 1.C.1.d  </a:t>
            </a:r>
            <a:r>
              <a:rPr lang="en-US" sz="1000" dirty="0"/>
              <a:t> Proteins have primary structure determined by the sequence order of their constituent  amino acids, secondary structure that arises through local folding of the amino acid chain into elements such as alpha-helices and beta-sheets, tertiary structure that is the overall three-dimensional shape of the protein and often minimizes free energy, and quaternary structure that arises from interactions between multiple polypeptide units. The four elements of protein structure determine the function of a protein.</a:t>
            </a:r>
            <a:endParaRPr lang="en-US" sz="1000" b="1" i="1" dirty="0"/>
          </a:p>
        </p:txBody>
      </p:sp>
      <p:sp>
        <p:nvSpPr>
          <p:cNvPr id="35843" name="TextBox 4">
            <a:extLst>
              <a:ext uri="{FF2B5EF4-FFF2-40B4-BE49-F238E27FC236}">
                <a16:creationId xmlns:a16="http://schemas.microsoft.com/office/drawing/2014/main" id="{358FA030-051C-476D-8721-368F74D055BA}"/>
              </a:ext>
            </a:extLst>
          </p:cNvPr>
          <p:cNvSpPr txBox="1">
            <a:spLocks noChangeArrowheads="1"/>
          </p:cNvSpPr>
          <p:nvPr/>
        </p:nvSpPr>
        <p:spPr bwMode="auto">
          <a:xfrm>
            <a:off x="60325" y="0"/>
            <a:ext cx="89789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dirty="0">
                <a:latin typeface="Comic Sans MS" panose="030F0702030302020204" pitchFamily="66" charset="0"/>
              </a:rPr>
              <a:t>The interactions between R groups on amino acids in a polypeptide chain makes up its _________ structure.</a:t>
            </a:r>
            <a:br>
              <a:rPr lang="en-US" altLang="en-US" sz="4000" dirty="0">
                <a:latin typeface="Comic Sans MS" panose="030F0702030302020204" pitchFamily="66" charset="0"/>
              </a:rPr>
            </a:br>
            <a:r>
              <a:rPr lang="en-US" altLang="en-US" sz="2800" dirty="0">
                <a:latin typeface="Comic Sans MS" panose="030F0702030302020204" pitchFamily="66" charset="0"/>
              </a:rPr>
              <a:t> primary     secondary     tertiary      quaternary</a:t>
            </a:r>
          </a:p>
          <a:p>
            <a:pPr eaLnBrk="1" hangingPunct="1">
              <a:spcBef>
                <a:spcPct val="0"/>
              </a:spcBef>
              <a:buFontTx/>
              <a:buNone/>
            </a:pPr>
            <a:endParaRPr lang="en-US" altLang="en-US" sz="2800" dirty="0">
              <a:latin typeface="Comic Sans MS" panose="030F0702030302020204" pitchFamily="66" charset="0"/>
            </a:endParaRPr>
          </a:p>
          <a:p>
            <a:pPr eaLnBrk="1" hangingPunct="1">
              <a:spcBef>
                <a:spcPct val="0"/>
              </a:spcBef>
              <a:buFontTx/>
              <a:buNone/>
            </a:pPr>
            <a:r>
              <a:rPr lang="en-US" altLang="en-US" sz="4000" dirty="0">
                <a:latin typeface="Comic Sans MS" panose="030F0702030302020204" pitchFamily="66" charset="0"/>
              </a:rPr>
              <a:t>Name some of the kinds of bonds/interactions that hold these together</a:t>
            </a:r>
            <a:endParaRPr lang="en-US" altLang="en-US" sz="2800" dirty="0">
              <a:latin typeface="Comic Sans MS" panose="030F0702030302020204" pitchFamily="66" charset="0"/>
            </a:endParaRPr>
          </a:p>
          <a:p>
            <a:pPr eaLnBrk="1" hangingPunct="1">
              <a:spcBef>
                <a:spcPct val="0"/>
              </a:spcBef>
              <a:buFontTx/>
              <a:buNone/>
            </a:pPr>
            <a:r>
              <a:rPr lang="en-US" altLang="en-US" sz="4000" dirty="0">
                <a:latin typeface="Comic Sans MS" panose="030F0702030302020204" pitchFamily="66" charset="0"/>
              </a:rPr>
              <a:t>  </a:t>
            </a:r>
          </a:p>
        </p:txBody>
      </p:sp>
      <p:sp>
        <p:nvSpPr>
          <p:cNvPr id="6" name="TextBox 5">
            <a:extLst>
              <a:ext uri="{FF2B5EF4-FFF2-40B4-BE49-F238E27FC236}">
                <a16:creationId xmlns:a16="http://schemas.microsoft.com/office/drawing/2014/main" id="{E128C7ED-B887-4CDD-97B1-8F74611FB307}"/>
              </a:ext>
            </a:extLst>
          </p:cNvPr>
          <p:cNvSpPr txBox="1"/>
          <p:nvPr/>
        </p:nvSpPr>
        <p:spPr>
          <a:xfrm>
            <a:off x="3185223" y="1143000"/>
            <a:ext cx="2830513" cy="708025"/>
          </a:xfrm>
          <a:prstGeom prst="rect">
            <a:avLst/>
          </a:prstGeom>
          <a:noFill/>
        </p:spPr>
        <p:txBody>
          <a:bodyPr wrap="none">
            <a:spAutoFit/>
          </a:bodyPr>
          <a:lstStyle/>
          <a:p>
            <a:pPr eaLnBrk="1" hangingPunct="1">
              <a:defRPr/>
            </a:pPr>
            <a:r>
              <a:rPr lang="en-US" dirty="0">
                <a:solidFill>
                  <a:schemeClr val="accent2"/>
                </a:solidFill>
              </a:rPr>
              <a:t>TERTIARY</a:t>
            </a:r>
          </a:p>
        </p:txBody>
      </p:sp>
      <p:sp>
        <p:nvSpPr>
          <p:cNvPr id="3" name="Rectangle 2">
            <a:extLst>
              <a:ext uri="{FF2B5EF4-FFF2-40B4-BE49-F238E27FC236}">
                <a16:creationId xmlns:a16="http://schemas.microsoft.com/office/drawing/2014/main" id="{A2965986-804C-4B4A-ABAE-C00514FE78E3}"/>
              </a:ext>
            </a:extLst>
          </p:cNvPr>
          <p:cNvSpPr/>
          <p:nvPr/>
        </p:nvSpPr>
        <p:spPr>
          <a:xfrm>
            <a:off x="2566987" y="3883820"/>
            <a:ext cx="6472238" cy="2246312"/>
          </a:xfrm>
          <a:prstGeom prst="rect">
            <a:avLst/>
          </a:prstGeom>
        </p:spPr>
        <p:txBody>
          <a:bodyPr wrap="none">
            <a:spAutoFit/>
          </a:bodyPr>
          <a:lstStyle/>
          <a:p>
            <a:pPr eaLnBrk="1" hangingPunct="1">
              <a:defRPr/>
            </a:pPr>
            <a:r>
              <a:rPr lang="en-US" sz="2800" dirty="0">
                <a:solidFill>
                  <a:schemeClr val="accent2"/>
                </a:solidFill>
              </a:rPr>
              <a:t>Hydrogen bonds</a:t>
            </a:r>
            <a:br>
              <a:rPr lang="en-US" sz="2800" dirty="0">
                <a:solidFill>
                  <a:schemeClr val="accent2"/>
                </a:solidFill>
              </a:rPr>
            </a:br>
            <a:r>
              <a:rPr lang="en-US" sz="2800" dirty="0">
                <a:solidFill>
                  <a:schemeClr val="accent2"/>
                </a:solidFill>
              </a:rPr>
              <a:t>Van der waals interactions</a:t>
            </a:r>
            <a:br>
              <a:rPr lang="en-US" sz="2800" dirty="0">
                <a:solidFill>
                  <a:schemeClr val="accent2"/>
                </a:solidFill>
              </a:rPr>
            </a:br>
            <a:r>
              <a:rPr lang="en-US" sz="2800" dirty="0">
                <a:solidFill>
                  <a:schemeClr val="accent2"/>
                </a:solidFill>
              </a:rPr>
              <a:t>Ionic interactions</a:t>
            </a:r>
            <a:br>
              <a:rPr lang="en-US" sz="2800" dirty="0">
                <a:solidFill>
                  <a:schemeClr val="accent2"/>
                </a:solidFill>
              </a:rPr>
            </a:br>
            <a:r>
              <a:rPr lang="en-US" sz="2800" dirty="0">
                <a:solidFill>
                  <a:schemeClr val="accent2"/>
                </a:solidFill>
              </a:rPr>
              <a:t>Hydrophobic/hydrophilic interactions</a:t>
            </a:r>
          </a:p>
          <a:p>
            <a:pPr eaLnBrk="1" hangingPunct="1">
              <a:defRPr/>
            </a:pPr>
            <a:r>
              <a:rPr lang="en-US" sz="2800" dirty="0">
                <a:solidFill>
                  <a:schemeClr val="accent2"/>
                </a:solidFill>
              </a:rPr>
              <a:t>Disulfide bridges (covalent)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A739F56D-A3EE-4CC5-8CC3-EAC75B9ED7F4}"/>
              </a:ext>
            </a:extLst>
          </p:cNvPr>
          <p:cNvSpPr>
            <a:spLocks noGrp="1" noChangeArrowheads="1"/>
          </p:cNvSpPr>
          <p:nvPr>
            <p:ph type="ctrTitle"/>
          </p:nvPr>
        </p:nvSpPr>
        <p:spPr>
          <a:xfrm>
            <a:off x="76200" y="6085361"/>
            <a:ext cx="9372600" cy="779463"/>
          </a:xfrm>
        </p:spPr>
        <p:txBody>
          <a:bodyPr/>
          <a:lstStyle/>
          <a:p>
            <a:pPr algn="l" eaLnBrk="1" hangingPunct="1"/>
            <a:r>
              <a:rPr lang="en-US" altLang="en-US" sz="1000" b="1" i="1" dirty="0"/>
              <a:t>Essential knowledge</a:t>
            </a:r>
            <a:br>
              <a:rPr lang="en-US" altLang="en-US" sz="1000" b="1" i="1" dirty="0"/>
            </a:br>
            <a:r>
              <a:rPr lang="en-US" altLang="en-US" sz="1000" b="1" i="1" dirty="0"/>
              <a:t>SYI 1.A.2   </a:t>
            </a:r>
            <a:r>
              <a:rPr lang="en-US" sz="1000" dirty="0"/>
              <a:t>Living systems depend on properties of water that result from its polarity and hydrogen bonding</a:t>
            </a:r>
            <a:br>
              <a:rPr lang="en-US" altLang="en-US" sz="1000" b="1" i="1" dirty="0"/>
            </a:br>
            <a:r>
              <a:rPr lang="en-US" altLang="en-US" sz="1000" b="1" i="1" dirty="0"/>
              <a:t> SYI 1.A. 3   </a:t>
            </a:r>
            <a:r>
              <a:rPr lang="en-US" sz="1000" dirty="0"/>
              <a:t>The hydrogen bonds between water molecules result in cohesion, adhesion and surface tension.</a:t>
            </a:r>
            <a:endParaRPr lang="en-US" altLang="en-US" sz="1000" dirty="0"/>
          </a:p>
        </p:txBody>
      </p:sp>
      <p:sp>
        <p:nvSpPr>
          <p:cNvPr id="37891" name="TextBox 1">
            <a:extLst>
              <a:ext uri="{FF2B5EF4-FFF2-40B4-BE49-F238E27FC236}">
                <a16:creationId xmlns:a16="http://schemas.microsoft.com/office/drawing/2014/main" id="{378ACBA8-FB7E-4110-A341-79E4FD3A754E}"/>
              </a:ext>
            </a:extLst>
          </p:cNvPr>
          <p:cNvSpPr txBox="1">
            <a:spLocks noChangeArrowheads="1"/>
          </p:cNvSpPr>
          <p:nvPr/>
        </p:nvSpPr>
        <p:spPr bwMode="auto">
          <a:xfrm>
            <a:off x="76200" y="211138"/>
            <a:ext cx="8763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dirty="0">
                <a:latin typeface="Comic Sans MS" panose="030F0702030302020204" pitchFamily="66" charset="0"/>
              </a:rPr>
              <a:t>Compare &amp; Contrast</a:t>
            </a:r>
            <a:br>
              <a:rPr lang="en-US" altLang="en-US" sz="4000" dirty="0">
                <a:latin typeface="Comic Sans MS" panose="030F0702030302020204" pitchFamily="66" charset="0"/>
              </a:rPr>
            </a:br>
            <a:br>
              <a:rPr lang="en-US" altLang="en-US" sz="4000" dirty="0">
                <a:latin typeface="Comic Sans MS" panose="030F0702030302020204" pitchFamily="66" charset="0"/>
              </a:rPr>
            </a:br>
            <a:r>
              <a:rPr lang="en-US" altLang="en-US" sz="4000" dirty="0">
                <a:latin typeface="Comic Sans MS" panose="030F0702030302020204" pitchFamily="66" charset="0"/>
              </a:rPr>
              <a:t>Cohesion                    Adhesion </a:t>
            </a:r>
          </a:p>
        </p:txBody>
      </p:sp>
      <p:sp>
        <p:nvSpPr>
          <p:cNvPr id="3" name="TextBox 2">
            <a:extLst>
              <a:ext uri="{FF2B5EF4-FFF2-40B4-BE49-F238E27FC236}">
                <a16:creationId xmlns:a16="http://schemas.microsoft.com/office/drawing/2014/main" id="{1A4BAD8A-08CE-4198-AC5B-5CBF501C9998}"/>
              </a:ext>
            </a:extLst>
          </p:cNvPr>
          <p:cNvSpPr txBox="1"/>
          <p:nvPr/>
        </p:nvSpPr>
        <p:spPr>
          <a:xfrm>
            <a:off x="76200" y="2151063"/>
            <a:ext cx="8339138" cy="2308225"/>
          </a:xfrm>
          <a:prstGeom prst="rect">
            <a:avLst/>
          </a:prstGeom>
          <a:noFill/>
        </p:spPr>
        <p:txBody>
          <a:bodyPr wrap="none">
            <a:spAutoFit/>
          </a:bodyPr>
          <a:lstStyle/>
          <a:p>
            <a:pPr eaLnBrk="1" hangingPunct="1">
              <a:defRPr/>
            </a:pPr>
            <a:r>
              <a:rPr lang="en-US" sz="2400" dirty="0">
                <a:solidFill>
                  <a:schemeClr val="accent6">
                    <a:lumMod val="75000"/>
                  </a:schemeClr>
                </a:solidFill>
              </a:rPr>
              <a:t>Attraction between                          Attraction between</a:t>
            </a:r>
            <a:br>
              <a:rPr lang="en-US" sz="2400" dirty="0">
                <a:solidFill>
                  <a:schemeClr val="accent6">
                    <a:lumMod val="75000"/>
                  </a:schemeClr>
                </a:solidFill>
              </a:rPr>
            </a:br>
            <a:r>
              <a:rPr lang="en-US" sz="2400" dirty="0">
                <a:solidFill>
                  <a:schemeClr val="accent6">
                    <a:lumMod val="75000"/>
                  </a:schemeClr>
                </a:solidFill>
              </a:rPr>
              <a:t>individual water                                water molecules and </a:t>
            </a:r>
            <a:br>
              <a:rPr lang="en-US" sz="2400" dirty="0">
                <a:solidFill>
                  <a:schemeClr val="accent6">
                    <a:lumMod val="75000"/>
                  </a:schemeClr>
                </a:solidFill>
              </a:rPr>
            </a:br>
            <a:r>
              <a:rPr lang="en-US" sz="2400" dirty="0">
                <a:solidFill>
                  <a:schemeClr val="accent6">
                    <a:lumMod val="75000"/>
                  </a:schemeClr>
                </a:solidFill>
              </a:rPr>
              <a:t>molecules                                           other surfaces</a:t>
            </a:r>
          </a:p>
          <a:p>
            <a:pPr eaLnBrk="1" hangingPunct="1">
              <a:defRPr/>
            </a:pPr>
            <a:endParaRPr lang="en-US" sz="2400" dirty="0">
              <a:solidFill>
                <a:schemeClr val="accent6">
                  <a:lumMod val="75000"/>
                </a:schemeClr>
              </a:solidFill>
            </a:endParaRPr>
          </a:p>
          <a:p>
            <a:pPr eaLnBrk="1" hangingPunct="1">
              <a:defRPr/>
            </a:pPr>
            <a:br>
              <a:rPr lang="en-US" sz="2400" dirty="0">
                <a:solidFill>
                  <a:schemeClr val="accent6">
                    <a:lumMod val="75000"/>
                  </a:schemeClr>
                </a:solidFill>
              </a:rPr>
            </a:br>
            <a:r>
              <a:rPr lang="en-US" sz="2400" dirty="0">
                <a:solidFill>
                  <a:schemeClr val="accent6">
                    <a:lumMod val="75000"/>
                  </a:schemeClr>
                </a:solidFill>
              </a:rPr>
              <a:t>BOTH DUE TO HYDROGEN BONDING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barn(inVertical)">
                                      <p:cBhvr>
                                        <p:cTn id="12"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E5E9B414-ABF3-4D13-9401-92032F617B21}"/>
              </a:ext>
            </a:extLst>
          </p:cNvPr>
          <p:cNvSpPr>
            <a:spLocks noGrp="1" noChangeArrowheads="1"/>
          </p:cNvSpPr>
          <p:nvPr>
            <p:ph type="ctrTitle"/>
          </p:nvPr>
        </p:nvSpPr>
        <p:spPr>
          <a:xfrm>
            <a:off x="55563" y="6248400"/>
            <a:ext cx="9372600" cy="609600"/>
          </a:xfrm>
        </p:spPr>
        <p:txBody>
          <a:bodyPr/>
          <a:lstStyle/>
          <a:p>
            <a:pPr algn="l" eaLnBrk="1" hangingPunct="1"/>
            <a:r>
              <a:rPr lang="en-US" altLang="en-US" sz="1000" b="1" i="1" dirty="0"/>
              <a:t>Essential knowledge</a:t>
            </a:r>
            <a:br>
              <a:rPr lang="en-US" altLang="en-US" sz="1000" b="1" i="1" dirty="0"/>
            </a:br>
            <a:r>
              <a:rPr lang="en-US" altLang="en-US" sz="1000" b="1" i="1" dirty="0"/>
              <a:t>SYI 1.B.1 </a:t>
            </a:r>
            <a:r>
              <a:rPr lang="en-US" sz="1000" dirty="0"/>
              <a:t>Hydrolysis and dehydration synthesis are used to cleave and form covalent bonds between monomers.</a:t>
            </a:r>
            <a:br>
              <a:rPr lang="en-US" altLang="en-US" sz="1000" b="1" i="1" dirty="0"/>
            </a:br>
            <a:r>
              <a:rPr lang="en-US" altLang="en-US" sz="1000" b="1" i="1" dirty="0"/>
              <a:t>ENE 1.L.7 </a:t>
            </a:r>
            <a:r>
              <a:rPr lang="en-US" sz="1000" dirty="0"/>
              <a:t>The conversion of ATP to ADP releases energy, which is used to power many metabolic processes.</a:t>
            </a:r>
            <a:endParaRPr lang="en-US" altLang="en-US" sz="1000" dirty="0"/>
          </a:p>
        </p:txBody>
      </p:sp>
      <p:sp>
        <p:nvSpPr>
          <p:cNvPr id="38915" name="TextBox 1">
            <a:extLst>
              <a:ext uri="{FF2B5EF4-FFF2-40B4-BE49-F238E27FC236}">
                <a16:creationId xmlns:a16="http://schemas.microsoft.com/office/drawing/2014/main" id="{C8972F94-F517-40FA-BA56-A84C58BB3FE5}"/>
              </a:ext>
            </a:extLst>
          </p:cNvPr>
          <p:cNvSpPr txBox="1">
            <a:spLocks noChangeArrowheads="1"/>
          </p:cNvSpPr>
          <p:nvPr/>
        </p:nvSpPr>
        <p:spPr bwMode="auto">
          <a:xfrm>
            <a:off x="79375" y="134938"/>
            <a:ext cx="8763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dirty="0">
                <a:latin typeface="Comic Sans MS" panose="030F0702030302020204" pitchFamily="66" charset="0"/>
              </a:rPr>
              <a:t>Explain the role of dehydration synthesis and hydrolysis in the charging and release of energy from ATP.</a:t>
            </a:r>
          </a:p>
        </p:txBody>
      </p:sp>
      <p:sp>
        <p:nvSpPr>
          <p:cNvPr id="3" name="TextBox 2">
            <a:extLst>
              <a:ext uri="{FF2B5EF4-FFF2-40B4-BE49-F238E27FC236}">
                <a16:creationId xmlns:a16="http://schemas.microsoft.com/office/drawing/2014/main" id="{A3762CBF-ECD1-46D9-B2A2-3A9CE523B581}"/>
              </a:ext>
            </a:extLst>
          </p:cNvPr>
          <p:cNvSpPr txBox="1"/>
          <p:nvPr/>
        </p:nvSpPr>
        <p:spPr>
          <a:xfrm>
            <a:off x="2819400" y="2305050"/>
            <a:ext cx="6324600" cy="3539430"/>
          </a:xfrm>
          <a:prstGeom prst="rect">
            <a:avLst/>
          </a:prstGeom>
          <a:noFill/>
        </p:spPr>
        <p:txBody>
          <a:bodyPr wrap="square">
            <a:spAutoFit/>
          </a:bodyPr>
          <a:lstStyle/>
          <a:p>
            <a:pPr eaLnBrk="1" hangingPunct="1">
              <a:defRPr/>
            </a:pPr>
            <a:r>
              <a:rPr lang="en-US" sz="2800" dirty="0">
                <a:solidFill>
                  <a:schemeClr val="accent6">
                    <a:lumMod val="75000"/>
                  </a:schemeClr>
                </a:solidFill>
              </a:rPr>
              <a:t>Dehydration synthesis removes a </a:t>
            </a:r>
            <a:br>
              <a:rPr lang="en-US" sz="2800" dirty="0">
                <a:solidFill>
                  <a:schemeClr val="accent6">
                    <a:lumMod val="75000"/>
                  </a:schemeClr>
                </a:solidFill>
              </a:rPr>
            </a:br>
            <a:r>
              <a:rPr lang="en-US" sz="2800" dirty="0">
                <a:solidFill>
                  <a:schemeClr val="accent6">
                    <a:lumMod val="75000"/>
                  </a:schemeClr>
                </a:solidFill>
              </a:rPr>
              <a:t>water molecule to add a phosphate group onto ADP to make ATP</a:t>
            </a:r>
            <a:br>
              <a:rPr lang="en-US" sz="2800" dirty="0">
                <a:solidFill>
                  <a:schemeClr val="accent6">
                    <a:lumMod val="75000"/>
                  </a:schemeClr>
                </a:solidFill>
              </a:rPr>
            </a:br>
            <a:r>
              <a:rPr lang="en-US" sz="2800" dirty="0">
                <a:solidFill>
                  <a:schemeClr val="accent6">
                    <a:lumMod val="75000"/>
                  </a:schemeClr>
                </a:solidFill>
              </a:rPr>
              <a:t>(stores energy)</a:t>
            </a:r>
          </a:p>
          <a:p>
            <a:pPr eaLnBrk="1" hangingPunct="1">
              <a:defRPr/>
            </a:pPr>
            <a:br>
              <a:rPr lang="en-US" sz="2800" dirty="0">
                <a:solidFill>
                  <a:schemeClr val="accent6">
                    <a:lumMod val="75000"/>
                  </a:schemeClr>
                </a:solidFill>
              </a:rPr>
            </a:br>
            <a:r>
              <a:rPr lang="en-US" sz="2800" dirty="0">
                <a:solidFill>
                  <a:schemeClr val="accent6">
                    <a:lumMod val="75000"/>
                  </a:schemeClr>
                </a:solidFill>
              </a:rPr>
              <a:t>Hydrolysis adds water back to break the bond, releasing the phosphate, </a:t>
            </a:r>
            <a:br>
              <a:rPr lang="en-US" sz="2800" dirty="0">
                <a:solidFill>
                  <a:schemeClr val="accent6">
                    <a:lumMod val="75000"/>
                  </a:schemeClr>
                </a:solidFill>
              </a:rPr>
            </a:br>
            <a:r>
              <a:rPr lang="en-US" sz="2800" dirty="0">
                <a:solidFill>
                  <a:schemeClr val="accent6">
                    <a:lumMod val="75000"/>
                  </a:schemeClr>
                </a:solidFill>
              </a:rPr>
              <a:t>and releasing energy.</a:t>
            </a:r>
          </a:p>
        </p:txBody>
      </p:sp>
      <p:pic>
        <p:nvPicPr>
          <p:cNvPr id="2" name="Picture 1">
            <a:extLst>
              <a:ext uri="{FF2B5EF4-FFF2-40B4-BE49-F238E27FC236}">
                <a16:creationId xmlns:a16="http://schemas.microsoft.com/office/drawing/2014/main" id="{1A3A620B-5C0D-44A4-9CF3-5E1DFDC748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188" y="3505200"/>
            <a:ext cx="234315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3">
            <a:extLst>
              <a:ext uri="{FF2B5EF4-FFF2-40B4-BE49-F238E27FC236}">
                <a16:creationId xmlns:a16="http://schemas.microsoft.com/office/drawing/2014/main" id="{A594F148-A6DC-4325-87A3-3144F624A254}"/>
              </a:ext>
            </a:extLst>
          </p:cNvPr>
          <p:cNvSpPr>
            <a:spLocks noChangeArrowheads="1"/>
          </p:cNvSpPr>
          <p:nvPr/>
        </p:nvSpPr>
        <p:spPr bwMode="auto">
          <a:xfrm>
            <a:off x="196850" y="-19050"/>
            <a:ext cx="8947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100" dirty="0">
                <a:solidFill>
                  <a:srgbClr val="CC0099"/>
                </a:solidFill>
                <a:latin typeface="Comic Sans MS" panose="030F0702030302020204" pitchFamily="66" charset="0"/>
              </a:rPr>
              <a:t>Animation from:  http://faculty.ccbcmd.edu/biotutorials/energy/images/atp.gif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8914"/>
                                        </p:tgtEl>
                                        <p:attrNameLst>
                                          <p:attrName>style.visibility</p:attrName>
                                        </p:attrNameLst>
                                      </p:cBhvr>
                                      <p:to>
                                        <p:strVal val="visible"/>
                                      </p:to>
                                    </p:set>
                                    <p:animEffect transition="in" filter="wipe(down)">
                                      <p:cBhvr>
                                        <p:cTn id="17"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1300C93-76C5-4AF5-9F25-F4B89906E272}"/>
              </a:ext>
            </a:extLst>
          </p:cNvPr>
          <p:cNvSpPr>
            <a:spLocks noGrp="1" noChangeArrowheads="1"/>
          </p:cNvSpPr>
          <p:nvPr>
            <p:ph type="body" sz="half" idx="2"/>
          </p:nvPr>
        </p:nvSpPr>
        <p:spPr>
          <a:xfrm>
            <a:off x="152400" y="189923"/>
            <a:ext cx="9144000" cy="914401"/>
          </a:xfrm>
        </p:spPr>
        <p:txBody>
          <a:bodyPr/>
          <a:lstStyle/>
          <a:p>
            <a:pPr eaLnBrk="1" hangingPunct="1">
              <a:buNone/>
            </a:pPr>
            <a:r>
              <a:rPr lang="en-US" altLang="en-US" b="1" dirty="0">
                <a:latin typeface="Comic Sans MS" panose="030F0702030302020204" pitchFamily="66" charset="0"/>
              </a:rPr>
              <a:t>The macromolecules that is the main source for quick energy.</a:t>
            </a:r>
          </a:p>
          <a:p>
            <a:pPr eaLnBrk="1" hangingPunct="1">
              <a:buFontTx/>
              <a:buNone/>
            </a:pPr>
            <a:endParaRPr lang="en-US" altLang="en-US" sz="3600" b="1" dirty="0">
              <a:latin typeface="Comic Sans MS" panose="030F0702030302020204" pitchFamily="66" charset="0"/>
            </a:endParaRPr>
          </a:p>
        </p:txBody>
      </p:sp>
      <p:sp>
        <p:nvSpPr>
          <p:cNvPr id="2" name="Rectangle 1">
            <a:extLst>
              <a:ext uri="{FF2B5EF4-FFF2-40B4-BE49-F238E27FC236}">
                <a16:creationId xmlns:a16="http://schemas.microsoft.com/office/drawing/2014/main" id="{9C75AE2C-1646-4AF8-AC5C-AE7334C6DD95}"/>
              </a:ext>
            </a:extLst>
          </p:cNvPr>
          <p:cNvSpPr/>
          <p:nvPr/>
        </p:nvSpPr>
        <p:spPr>
          <a:xfrm>
            <a:off x="34925" y="6520935"/>
            <a:ext cx="9074150" cy="261610"/>
          </a:xfrm>
          <a:prstGeom prst="rect">
            <a:avLst/>
          </a:prstGeom>
        </p:spPr>
        <p:txBody>
          <a:bodyPr>
            <a:spAutoFit/>
          </a:bodyPr>
          <a:lstStyle/>
          <a:p>
            <a:pPr>
              <a:defRPr/>
            </a:pPr>
            <a:r>
              <a:rPr lang="en-US" sz="1100" dirty="0">
                <a:solidFill>
                  <a:prstClr val="black"/>
                </a:solidFill>
                <a:latin typeface="+mn-lt"/>
              </a:rPr>
              <a:t>SP 2 A Describe characteristics of a biological process, or model, represented visually. </a:t>
            </a:r>
            <a:r>
              <a:rPr lang="en-US" sz="1100" kern="0" dirty="0">
                <a:solidFill>
                  <a:srgbClr val="000000"/>
                </a:solidFill>
                <a:latin typeface="+mn-lt"/>
              </a:rPr>
              <a:t> </a:t>
            </a:r>
          </a:p>
        </p:txBody>
      </p:sp>
      <p:sp>
        <p:nvSpPr>
          <p:cNvPr id="4" name="Rectangle 3">
            <a:extLst>
              <a:ext uri="{FF2B5EF4-FFF2-40B4-BE49-F238E27FC236}">
                <a16:creationId xmlns:a16="http://schemas.microsoft.com/office/drawing/2014/main" id="{5429FDBC-A881-47B9-8929-B4BDCD3437FE}"/>
              </a:ext>
            </a:extLst>
          </p:cNvPr>
          <p:cNvSpPr/>
          <p:nvPr/>
        </p:nvSpPr>
        <p:spPr>
          <a:xfrm>
            <a:off x="1157741" y="1731260"/>
            <a:ext cx="3660498" cy="459202"/>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9371F66-2EEE-45E5-A68B-54560A04E4AF}"/>
              </a:ext>
            </a:extLst>
          </p:cNvPr>
          <p:cNvSpPr/>
          <p:nvPr/>
        </p:nvSpPr>
        <p:spPr>
          <a:xfrm>
            <a:off x="4818239" y="-2689"/>
            <a:ext cx="4325761" cy="246221"/>
          </a:xfrm>
          <a:prstGeom prst="rect">
            <a:avLst/>
          </a:prstGeom>
        </p:spPr>
        <p:txBody>
          <a:bodyPr wrap="square">
            <a:spAutoFit/>
          </a:bodyPr>
          <a:lstStyle/>
          <a:p>
            <a:pPr eaLnBrk="1" hangingPunct="1"/>
            <a:r>
              <a:rPr lang="en-US" altLang="en-US" sz="1000" dirty="0">
                <a:solidFill>
                  <a:srgbClr val="CC3399"/>
                </a:solidFill>
                <a:latin typeface="Arial" panose="020B0604020202020204" pitchFamily="34" charset="0"/>
                <a:cs typeface="Times New Roman" panose="02020603050405020304" pitchFamily="18" charset="0"/>
              </a:rPr>
              <a:t>from: </a:t>
            </a:r>
            <a:r>
              <a:rPr lang="en-US" altLang="en-US" sz="1000" dirty="0">
                <a:solidFill>
                  <a:srgbClr val="CC3399"/>
                </a:solidFill>
                <a:latin typeface="Arial" panose="020B0604020202020204" pitchFamily="34" charset="0"/>
              </a:rPr>
              <a:t>http://www.miranda.com/library.en/Images/Pictures/girls-runners.jpg</a:t>
            </a:r>
            <a:endParaRPr lang="en-US" altLang="en-US" sz="1000" dirty="0">
              <a:solidFill>
                <a:srgbClr val="CC0099"/>
              </a:solidFill>
              <a:latin typeface="Arial" panose="020B0604020202020204" pitchFamily="34" charset="0"/>
              <a:cs typeface="Arial" panose="020B0604020202020204" pitchFamily="34" charset="0"/>
            </a:endParaRPr>
          </a:p>
        </p:txBody>
      </p:sp>
      <p:pic>
        <p:nvPicPr>
          <p:cNvPr id="14" name="Picture 7" descr="girls-runners">
            <a:extLst>
              <a:ext uri="{FF2B5EF4-FFF2-40B4-BE49-F238E27FC236}">
                <a16:creationId xmlns:a16="http://schemas.microsoft.com/office/drawing/2014/main" id="{59035C0C-2C74-4027-8C26-1D1D796EB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92" t="5000" r="19719" b="12500"/>
          <a:stretch>
            <a:fillRect/>
          </a:stretch>
        </p:blipFill>
        <p:spPr bwMode="auto">
          <a:xfrm>
            <a:off x="5181600" y="3276600"/>
            <a:ext cx="3780643" cy="271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8143AF45-409A-4015-8DA2-6A211961F2C6}"/>
              </a:ext>
            </a:extLst>
          </p:cNvPr>
          <p:cNvSpPr/>
          <p:nvPr/>
        </p:nvSpPr>
        <p:spPr>
          <a:xfrm>
            <a:off x="1292502" y="1354111"/>
            <a:ext cx="4572000" cy="1672702"/>
          </a:xfrm>
          <a:prstGeom prst="rect">
            <a:avLst/>
          </a:prstGeom>
        </p:spPr>
        <p:txBody>
          <a:bodyPr>
            <a:spAutoFit/>
          </a:bodyPr>
          <a:lstStyle/>
          <a:p>
            <a:pPr marL="0" indent="0" eaLnBrk="1" hangingPunct="1">
              <a:lnSpc>
                <a:spcPct val="80000"/>
              </a:lnSpc>
              <a:buNone/>
            </a:pPr>
            <a:r>
              <a:rPr lang="en-US" altLang="en-US" sz="3200" b="1" dirty="0"/>
              <a:t>A. lipids  </a:t>
            </a:r>
          </a:p>
          <a:p>
            <a:pPr marL="0" indent="0" eaLnBrk="1" hangingPunct="1">
              <a:lnSpc>
                <a:spcPct val="80000"/>
              </a:lnSpc>
              <a:buNone/>
            </a:pPr>
            <a:r>
              <a:rPr lang="en-US" altLang="en-US" sz="3200" b="1" dirty="0"/>
              <a:t>B. carbohydrates</a:t>
            </a:r>
          </a:p>
          <a:p>
            <a:pPr eaLnBrk="1" hangingPunct="1">
              <a:lnSpc>
                <a:spcPct val="80000"/>
              </a:lnSpc>
              <a:buFontTx/>
              <a:buNone/>
            </a:pPr>
            <a:r>
              <a:rPr lang="en-US" altLang="en-US" sz="3200" b="1" dirty="0"/>
              <a:t>C. fats</a:t>
            </a:r>
          </a:p>
          <a:p>
            <a:pPr eaLnBrk="1" hangingPunct="1">
              <a:lnSpc>
                <a:spcPct val="80000"/>
              </a:lnSpc>
              <a:buFontTx/>
              <a:buNone/>
            </a:pPr>
            <a:r>
              <a:rPr lang="en-US" altLang="en-US" sz="3200" b="1" dirty="0"/>
              <a:t>D. nucleic acids</a:t>
            </a:r>
          </a:p>
        </p:txBody>
      </p:sp>
    </p:spTree>
    <p:extLst>
      <p:ext uri="{BB962C8B-B14F-4D97-AF65-F5344CB8AC3E}">
        <p14:creationId xmlns:p14="http://schemas.microsoft.com/office/powerpoint/2010/main" val="677292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19E4A9-BF17-48CB-8F29-82CA8DB49B82}"/>
              </a:ext>
            </a:extLst>
          </p:cNvPr>
          <p:cNvSpPr/>
          <p:nvPr/>
        </p:nvSpPr>
        <p:spPr>
          <a:xfrm>
            <a:off x="-28074" y="6444438"/>
            <a:ext cx="9144001" cy="400110"/>
          </a:xfrm>
          <a:prstGeom prst="rect">
            <a:avLst/>
          </a:prstGeom>
        </p:spPr>
        <p:txBody>
          <a:bodyPr>
            <a:spAutoFit/>
          </a:bodyPr>
          <a:lstStyle/>
          <a:p>
            <a:pPr>
              <a:defRPr/>
            </a:pPr>
            <a:r>
              <a:rPr lang="en-US" sz="1000" b="1" i="1" kern="0" dirty="0">
                <a:solidFill>
                  <a:srgbClr val="000000"/>
                </a:solidFill>
                <a:latin typeface="Times New Roman"/>
                <a:ea typeface="+mj-ea"/>
                <a:cs typeface="+mj-cs"/>
              </a:rPr>
              <a:t>Essential knowledge SYI 1.C.1.</a:t>
            </a:r>
            <a:r>
              <a:rPr lang="en-US" sz="1000" dirty="0"/>
              <a:t> b. DNA is structured as an antiparallel double helix, with each strand running in opposite 5’ to 3’ orientation</a:t>
            </a:r>
          </a:p>
          <a:p>
            <a:pPr>
              <a:defRPr/>
            </a:pPr>
            <a:r>
              <a:rPr lang="en-US" sz="1000" dirty="0"/>
              <a:t>SP 2 A Describe characteristics of a biological process, or model, represented visually.</a:t>
            </a:r>
          </a:p>
        </p:txBody>
      </p:sp>
      <p:sp>
        <p:nvSpPr>
          <p:cNvPr id="39939" name="TextBox 4">
            <a:extLst>
              <a:ext uri="{FF2B5EF4-FFF2-40B4-BE49-F238E27FC236}">
                <a16:creationId xmlns:a16="http://schemas.microsoft.com/office/drawing/2014/main" id="{A2BE161A-07D8-4281-B153-506F3D3D262B}"/>
              </a:ext>
            </a:extLst>
          </p:cNvPr>
          <p:cNvSpPr txBox="1">
            <a:spLocks noChangeArrowheads="1"/>
          </p:cNvSpPr>
          <p:nvPr/>
        </p:nvSpPr>
        <p:spPr bwMode="auto">
          <a:xfrm>
            <a:off x="-28575" y="17463"/>
            <a:ext cx="90043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latin typeface="Comic Sans MS" panose="030F0702030302020204" pitchFamily="66" charset="0"/>
              </a:rPr>
              <a:t>Explain what the term </a:t>
            </a:r>
            <a:r>
              <a:rPr lang="en-US" altLang="en-US" dirty="0">
                <a:solidFill>
                  <a:srgbClr val="FF0000"/>
                </a:solidFill>
                <a:latin typeface="Comic Sans MS" panose="030F0702030302020204" pitchFamily="66" charset="0"/>
              </a:rPr>
              <a:t>3’ and 5’ ends </a:t>
            </a:r>
            <a:r>
              <a:rPr lang="en-US" altLang="en-US" dirty="0">
                <a:latin typeface="Comic Sans MS" panose="030F0702030302020204" pitchFamily="66" charset="0"/>
              </a:rPr>
              <a:t>means when referring to a DNA molecule</a:t>
            </a:r>
          </a:p>
        </p:txBody>
      </p:sp>
      <p:grpSp>
        <p:nvGrpSpPr>
          <p:cNvPr id="7" name="Group 6">
            <a:extLst>
              <a:ext uri="{FF2B5EF4-FFF2-40B4-BE49-F238E27FC236}">
                <a16:creationId xmlns:a16="http://schemas.microsoft.com/office/drawing/2014/main" id="{0065D807-FD27-4DDD-BCC1-CE1C37D7F1CB}"/>
              </a:ext>
            </a:extLst>
          </p:cNvPr>
          <p:cNvGrpSpPr>
            <a:grpSpLocks/>
          </p:cNvGrpSpPr>
          <p:nvPr/>
        </p:nvGrpSpPr>
        <p:grpSpPr bwMode="auto">
          <a:xfrm>
            <a:off x="112713" y="1154113"/>
            <a:ext cx="9031287" cy="5316537"/>
            <a:chOff x="112410" y="1154737"/>
            <a:chExt cx="9336390" cy="5315529"/>
          </a:xfrm>
        </p:grpSpPr>
        <p:sp>
          <p:nvSpPr>
            <p:cNvPr id="6" name="TextBox 5">
              <a:extLst>
                <a:ext uri="{FF2B5EF4-FFF2-40B4-BE49-F238E27FC236}">
                  <a16:creationId xmlns:a16="http://schemas.microsoft.com/office/drawing/2014/main" id="{83DBBDA6-5CDE-4DD4-BDAA-D96F86E21FDE}"/>
                </a:ext>
              </a:extLst>
            </p:cNvPr>
            <p:cNvSpPr txBox="1"/>
            <p:nvPr/>
          </p:nvSpPr>
          <p:spPr>
            <a:xfrm>
              <a:off x="3200198" y="1154737"/>
              <a:ext cx="6248602" cy="2307886"/>
            </a:xfrm>
            <a:prstGeom prst="rect">
              <a:avLst/>
            </a:prstGeom>
            <a:noFill/>
          </p:spPr>
          <p:txBody>
            <a:bodyPr>
              <a:spAutoFit/>
            </a:bodyPr>
            <a:lstStyle/>
            <a:p>
              <a:pPr eaLnBrk="1" hangingPunct="1">
                <a:defRPr/>
              </a:pPr>
              <a:r>
                <a:rPr lang="en-US" sz="2400" dirty="0">
                  <a:solidFill>
                    <a:schemeClr val="accent6"/>
                  </a:solidFill>
                </a:rPr>
                <a:t>The 2 strands in a DNA molecule run in opposite directions  (antiparallel) and are identified by numbering the carbons of the deoxyribose sugar in the backbone.</a:t>
              </a:r>
              <a:br>
                <a:rPr lang="en-US" sz="2400" dirty="0">
                  <a:solidFill>
                    <a:schemeClr val="accent6"/>
                  </a:solidFill>
                </a:rPr>
              </a:br>
              <a:r>
                <a:rPr lang="en-US" sz="2400" dirty="0">
                  <a:solidFill>
                    <a:schemeClr val="accent6"/>
                  </a:solidFill>
                </a:rPr>
                <a:t>The #3 carbon is closest to the 3’ end.</a:t>
              </a:r>
              <a:br>
                <a:rPr lang="en-US" sz="2400" dirty="0">
                  <a:solidFill>
                    <a:schemeClr val="accent6"/>
                  </a:solidFill>
                </a:rPr>
              </a:br>
              <a:r>
                <a:rPr lang="en-US" sz="2400" dirty="0">
                  <a:solidFill>
                    <a:schemeClr val="accent6"/>
                  </a:solidFill>
                </a:rPr>
                <a:t>The #5 carbon is closest to the 5’ end.</a:t>
              </a:r>
            </a:p>
          </p:txBody>
        </p:sp>
        <p:pic>
          <p:nvPicPr>
            <p:cNvPr id="39942" name="Picture 3">
              <a:extLst>
                <a:ext uri="{FF2B5EF4-FFF2-40B4-BE49-F238E27FC236}">
                  <a16:creationId xmlns:a16="http://schemas.microsoft.com/office/drawing/2014/main" id="{8B884FEA-3402-4B65-836E-76DF39F13D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67277" y="3574666"/>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4">
              <a:extLst>
                <a:ext uri="{FF2B5EF4-FFF2-40B4-BE49-F238E27FC236}">
                  <a16:creationId xmlns:a16="http://schemas.microsoft.com/office/drawing/2014/main" id="{3F3F5DBC-1834-4F42-A486-58C7BE8C8F4A}"/>
                </a:ext>
              </a:extLst>
            </p:cNvPr>
            <p:cNvPicPr>
              <a:picLocks noChangeAspect="1"/>
            </p:cNvPicPr>
            <p:nvPr/>
          </p:nvPicPr>
          <p:blipFill>
            <a:blip r:embed="rId3">
              <a:extLst>
                <a:ext uri="{28A0092B-C50C-407E-A947-70E740481C1C}">
                  <a14:useLocalDpi xmlns:a14="http://schemas.microsoft.com/office/drawing/2010/main" val="0"/>
                </a:ext>
              </a:extLst>
            </a:blip>
            <a:srcRect l="29393" r="5089"/>
            <a:stretch>
              <a:fillRect/>
            </a:stretch>
          </p:blipFill>
          <p:spPr bwMode="auto">
            <a:xfrm>
              <a:off x="112410" y="1437746"/>
              <a:ext cx="291717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B4C164-F204-4CE1-B2A3-6659695ED587}"/>
              </a:ext>
            </a:extLst>
          </p:cNvPr>
          <p:cNvSpPr/>
          <p:nvPr/>
        </p:nvSpPr>
        <p:spPr>
          <a:xfrm>
            <a:off x="28074" y="5486400"/>
            <a:ext cx="9144000" cy="1323439"/>
          </a:xfrm>
          <a:prstGeom prst="rect">
            <a:avLst/>
          </a:prstGeom>
        </p:spPr>
        <p:txBody>
          <a:bodyPr>
            <a:spAutoFit/>
          </a:bodyPr>
          <a:lstStyle/>
          <a:p>
            <a:pPr eaLnBrk="1" hangingPunct="1">
              <a:defRPr/>
            </a:pPr>
            <a:r>
              <a:rPr lang="en-US" sz="1000" b="1" i="1" dirty="0"/>
              <a:t>Essential knowledge SYI </a:t>
            </a:r>
          </a:p>
          <a:p>
            <a:pPr eaLnBrk="1" hangingPunct="1">
              <a:defRPr/>
            </a:pPr>
            <a:r>
              <a:rPr lang="en-US" sz="1000" b="1" i="1" dirty="0"/>
              <a:t>1.C.1.</a:t>
            </a:r>
            <a:r>
              <a:rPr lang="en-US" sz="1000" dirty="0"/>
              <a:t> </a:t>
            </a:r>
          </a:p>
          <a:p>
            <a:pPr eaLnBrk="1" hangingPunct="1">
              <a:defRPr/>
            </a:pPr>
            <a:r>
              <a:rPr lang="en-US" sz="1000" dirty="0"/>
              <a:t>   c. Proteins comprise linear chains of amino acids, connected by the formation of covalent bonds at the carboxyl terminus of  the growing </a:t>
            </a:r>
          </a:p>
          <a:p>
            <a:pPr eaLnBrk="1" hangingPunct="1">
              <a:defRPr/>
            </a:pPr>
            <a:r>
              <a:rPr lang="en-US" sz="1000" dirty="0"/>
              <a:t>         peptide chain.</a:t>
            </a:r>
            <a:br>
              <a:rPr lang="en-US" sz="1000" dirty="0"/>
            </a:br>
            <a:r>
              <a:rPr lang="en-US" sz="1000" dirty="0"/>
              <a:t>   d. Proteins have primary structure determined by the sequence order of their constituent  amino acids, secondary structure that arises through     </a:t>
            </a:r>
          </a:p>
          <a:p>
            <a:pPr eaLnBrk="1" hangingPunct="1">
              <a:defRPr/>
            </a:pPr>
            <a:r>
              <a:rPr lang="en-US" sz="1000" dirty="0"/>
              <a:t>       local folding of the amino acid chain into elements such as alpha-helices and beta-sheets, tertiary structure that is the overall three-dimensional  </a:t>
            </a:r>
          </a:p>
          <a:p>
            <a:pPr eaLnBrk="1" hangingPunct="1">
              <a:defRPr/>
            </a:pPr>
            <a:r>
              <a:rPr lang="en-US" sz="1000" dirty="0"/>
              <a:t>       shape of the protein and often minimizes free energy, and quaternary structure that arises from interactions between multiple polypeptide units.  </a:t>
            </a:r>
          </a:p>
          <a:p>
            <a:pPr eaLnBrk="1" hangingPunct="1">
              <a:defRPr/>
            </a:pPr>
            <a:r>
              <a:rPr lang="en-US" sz="1000" dirty="0"/>
              <a:t>       The four elements of protein structure determine the function of a protein.</a:t>
            </a:r>
            <a:r>
              <a:rPr lang="en-US" sz="1000" b="1" i="1" kern="0" dirty="0">
                <a:solidFill>
                  <a:srgbClr val="000000"/>
                </a:solidFill>
                <a:latin typeface="Times New Roman"/>
                <a:ea typeface="+mj-ea"/>
                <a:cs typeface="+mj-cs"/>
              </a:rPr>
              <a:t>  </a:t>
            </a:r>
            <a:endParaRPr lang="en-US" sz="1000" b="1" i="1" dirty="0"/>
          </a:p>
        </p:txBody>
      </p:sp>
      <p:sp>
        <p:nvSpPr>
          <p:cNvPr id="40963" name="TextBox 4">
            <a:extLst>
              <a:ext uri="{FF2B5EF4-FFF2-40B4-BE49-F238E27FC236}">
                <a16:creationId xmlns:a16="http://schemas.microsoft.com/office/drawing/2014/main" id="{0E368E58-AFF3-499E-B46D-C17EC572EB37}"/>
              </a:ext>
            </a:extLst>
          </p:cNvPr>
          <p:cNvSpPr txBox="1">
            <a:spLocks noChangeArrowheads="1"/>
          </p:cNvSpPr>
          <p:nvPr/>
        </p:nvSpPr>
        <p:spPr bwMode="auto">
          <a:xfrm>
            <a:off x="22225" y="228600"/>
            <a:ext cx="89789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dirty="0">
                <a:latin typeface="Comic Sans MS" panose="030F0702030302020204" pitchFamily="66" charset="0"/>
              </a:rPr>
              <a:t>The sequence of amino acids in a </a:t>
            </a:r>
            <a:br>
              <a:rPr lang="en-US" altLang="en-US" sz="4000" dirty="0">
                <a:latin typeface="Comic Sans MS" panose="030F0702030302020204" pitchFamily="66" charset="0"/>
              </a:rPr>
            </a:br>
            <a:r>
              <a:rPr lang="en-US" altLang="en-US" sz="4000" dirty="0">
                <a:latin typeface="Comic Sans MS" panose="030F0702030302020204" pitchFamily="66" charset="0"/>
              </a:rPr>
              <a:t>polypeptide chain makes up its</a:t>
            </a:r>
            <a:br>
              <a:rPr lang="en-US" altLang="en-US" sz="4000" dirty="0">
                <a:latin typeface="Comic Sans MS" panose="030F0702030302020204" pitchFamily="66" charset="0"/>
              </a:rPr>
            </a:br>
            <a:r>
              <a:rPr lang="en-US" altLang="en-US" sz="4000" dirty="0">
                <a:latin typeface="Comic Sans MS" panose="030F0702030302020204" pitchFamily="66" charset="0"/>
              </a:rPr>
              <a:t>____________ structure.</a:t>
            </a:r>
            <a:br>
              <a:rPr lang="en-US" altLang="en-US" sz="4000" dirty="0">
                <a:latin typeface="Comic Sans MS" panose="030F0702030302020204" pitchFamily="66" charset="0"/>
              </a:rPr>
            </a:br>
            <a:r>
              <a:rPr lang="en-US" altLang="en-US" sz="2800" dirty="0">
                <a:latin typeface="Comic Sans MS" panose="030F0702030302020204" pitchFamily="66" charset="0"/>
              </a:rPr>
              <a:t> primary     secondary     tertiary      quaternary</a:t>
            </a:r>
          </a:p>
          <a:p>
            <a:pPr eaLnBrk="1" hangingPunct="1">
              <a:spcBef>
                <a:spcPct val="0"/>
              </a:spcBef>
              <a:buFontTx/>
              <a:buNone/>
            </a:pPr>
            <a:endParaRPr lang="en-US" altLang="en-US" sz="2800" dirty="0">
              <a:latin typeface="Comic Sans MS" panose="030F0702030302020204" pitchFamily="66" charset="0"/>
            </a:endParaRPr>
          </a:p>
          <a:p>
            <a:pPr eaLnBrk="1" hangingPunct="1">
              <a:spcBef>
                <a:spcPct val="0"/>
              </a:spcBef>
              <a:buFontTx/>
              <a:buNone/>
            </a:pPr>
            <a:r>
              <a:rPr lang="en-US" altLang="en-US" sz="4000" dirty="0">
                <a:latin typeface="Comic Sans MS" panose="030F0702030302020204" pitchFamily="66" charset="0"/>
              </a:rPr>
              <a:t>The bond that holds 2 amino acids together in a chain is a(n) __________ bond</a:t>
            </a:r>
          </a:p>
          <a:p>
            <a:pPr eaLnBrk="1" hangingPunct="1">
              <a:spcBef>
                <a:spcPct val="0"/>
              </a:spcBef>
              <a:buFontTx/>
              <a:buNone/>
            </a:pPr>
            <a:r>
              <a:rPr lang="en-US" altLang="en-US" sz="2800" dirty="0">
                <a:latin typeface="Comic Sans MS" panose="030F0702030302020204" pitchFamily="66" charset="0"/>
              </a:rPr>
              <a:t>ionic     covalent    hydrogen</a:t>
            </a:r>
          </a:p>
          <a:p>
            <a:pPr eaLnBrk="1" hangingPunct="1">
              <a:spcBef>
                <a:spcPct val="0"/>
              </a:spcBef>
              <a:buFontTx/>
              <a:buNone/>
            </a:pPr>
            <a:r>
              <a:rPr lang="en-US" altLang="en-US" sz="4000" dirty="0">
                <a:latin typeface="Comic Sans MS" panose="030F0702030302020204" pitchFamily="66" charset="0"/>
              </a:rPr>
              <a:t>  </a:t>
            </a:r>
          </a:p>
        </p:txBody>
      </p:sp>
      <p:sp>
        <p:nvSpPr>
          <p:cNvPr id="6" name="TextBox 5">
            <a:extLst>
              <a:ext uri="{FF2B5EF4-FFF2-40B4-BE49-F238E27FC236}">
                <a16:creationId xmlns:a16="http://schemas.microsoft.com/office/drawing/2014/main" id="{DD79DB5F-5F0C-4C4F-9012-708D548B06FF}"/>
              </a:ext>
            </a:extLst>
          </p:cNvPr>
          <p:cNvSpPr txBox="1"/>
          <p:nvPr/>
        </p:nvSpPr>
        <p:spPr>
          <a:xfrm>
            <a:off x="914400" y="1371600"/>
            <a:ext cx="2532063" cy="708025"/>
          </a:xfrm>
          <a:prstGeom prst="rect">
            <a:avLst/>
          </a:prstGeom>
          <a:noFill/>
        </p:spPr>
        <p:txBody>
          <a:bodyPr wrap="none">
            <a:spAutoFit/>
          </a:bodyPr>
          <a:lstStyle/>
          <a:p>
            <a:pPr eaLnBrk="1" hangingPunct="1">
              <a:defRPr/>
            </a:pPr>
            <a:r>
              <a:rPr lang="en-US" dirty="0">
                <a:solidFill>
                  <a:schemeClr val="accent6">
                    <a:lumMod val="50000"/>
                  </a:schemeClr>
                </a:solidFill>
              </a:rPr>
              <a:t>PRIMARY</a:t>
            </a:r>
          </a:p>
        </p:txBody>
      </p:sp>
      <p:sp>
        <p:nvSpPr>
          <p:cNvPr id="3" name="Rectangle 2">
            <a:extLst>
              <a:ext uri="{FF2B5EF4-FFF2-40B4-BE49-F238E27FC236}">
                <a16:creationId xmlns:a16="http://schemas.microsoft.com/office/drawing/2014/main" id="{6964DDDC-E9F3-4626-88B3-2CDFB47BBF42}"/>
              </a:ext>
            </a:extLst>
          </p:cNvPr>
          <p:cNvSpPr/>
          <p:nvPr/>
        </p:nvSpPr>
        <p:spPr>
          <a:xfrm>
            <a:off x="488950" y="4137025"/>
            <a:ext cx="2971800" cy="708025"/>
          </a:xfrm>
          <a:prstGeom prst="rect">
            <a:avLst/>
          </a:prstGeom>
        </p:spPr>
        <p:txBody>
          <a:bodyPr wrap="none">
            <a:spAutoFit/>
          </a:bodyPr>
          <a:lstStyle/>
          <a:p>
            <a:pPr eaLnBrk="1" hangingPunct="1">
              <a:defRPr/>
            </a:pPr>
            <a:r>
              <a:rPr lang="en-US" dirty="0">
                <a:solidFill>
                  <a:schemeClr val="accent6">
                    <a:lumMod val="50000"/>
                  </a:schemeClr>
                </a:solidFill>
              </a:rPr>
              <a:t>COVALENT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3010" name="TextBox 2">
            <a:extLst>
              <a:ext uri="{FF2B5EF4-FFF2-40B4-BE49-F238E27FC236}">
                <a16:creationId xmlns:a16="http://schemas.microsoft.com/office/drawing/2014/main" id="{04F25FFC-0F7C-43A7-BF94-937BD4AD9225}"/>
              </a:ext>
            </a:extLst>
          </p:cNvPr>
          <p:cNvSpPr txBox="1">
            <a:spLocks noChangeArrowheads="1"/>
          </p:cNvSpPr>
          <p:nvPr/>
        </p:nvSpPr>
        <p:spPr bwMode="auto">
          <a:xfrm>
            <a:off x="157163" y="31750"/>
            <a:ext cx="882173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latin typeface="Comic Sans MS" panose="030F0702030302020204" pitchFamily="66" charset="0"/>
              </a:rPr>
              <a:t>One way to identify specific molecules </a:t>
            </a:r>
            <a:br>
              <a:rPr lang="en-US" altLang="en-US" sz="3600" dirty="0">
                <a:latin typeface="Comic Sans MS" panose="030F0702030302020204" pitchFamily="66" charset="0"/>
              </a:rPr>
            </a:br>
            <a:r>
              <a:rPr lang="en-US" altLang="en-US" sz="3600" dirty="0">
                <a:latin typeface="Comic Sans MS" panose="030F0702030302020204" pitchFamily="66" charset="0"/>
              </a:rPr>
              <a:t>that are too small to be seen is to “tag” </a:t>
            </a:r>
            <a:br>
              <a:rPr lang="en-US" altLang="en-US" sz="3600" dirty="0">
                <a:latin typeface="Comic Sans MS" panose="030F0702030302020204" pitchFamily="66" charset="0"/>
              </a:rPr>
            </a:br>
            <a:r>
              <a:rPr lang="en-US" altLang="en-US" sz="3600" dirty="0">
                <a:latin typeface="Comic Sans MS" panose="030F0702030302020204" pitchFamily="66" charset="0"/>
              </a:rPr>
              <a:t>them with radioactive isotopes. </a:t>
            </a:r>
            <a:br>
              <a:rPr lang="en-US" altLang="en-US" sz="3600" dirty="0">
                <a:latin typeface="Comic Sans MS" panose="030F0702030302020204" pitchFamily="66" charset="0"/>
              </a:rPr>
            </a:br>
            <a:br>
              <a:rPr lang="en-US" altLang="en-US" sz="3600" dirty="0">
                <a:latin typeface="Comic Sans MS" panose="030F0702030302020204" pitchFamily="66" charset="0"/>
              </a:rPr>
            </a:br>
            <a:r>
              <a:rPr lang="en-US" altLang="en-US" sz="3600" dirty="0">
                <a:latin typeface="Comic Sans MS" panose="030F0702030302020204" pitchFamily="66" charset="0"/>
              </a:rPr>
              <a:t>Name some kinds of macromolecules </a:t>
            </a:r>
            <a:br>
              <a:rPr lang="en-US" altLang="en-US" sz="3600" dirty="0">
                <a:latin typeface="Comic Sans MS" panose="030F0702030302020204" pitchFamily="66" charset="0"/>
              </a:rPr>
            </a:br>
            <a:r>
              <a:rPr lang="en-US" altLang="en-US" sz="3600" dirty="0">
                <a:latin typeface="Comic Sans MS" panose="030F0702030302020204" pitchFamily="66" charset="0"/>
              </a:rPr>
              <a:t>that would be labeled by the addition </a:t>
            </a:r>
          </a:p>
          <a:p>
            <a:pPr eaLnBrk="1" hangingPunct="1">
              <a:spcBef>
                <a:spcPct val="0"/>
              </a:spcBef>
              <a:buFontTx/>
              <a:buNone/>
            </a:pPr>
            <a:r>
              <a:rPr lang="en-US" altLang="en-US" sz="3600" dirty="0">
                <a:latin typeface="Comic Sans MS" panose="030F0702030302020204" pitchFamily="66" charset="0"/>
              </a:rPr>
              <a:t>of </a:t>
            </a:r>
            <a:r>
              <a:rPr lang="en-US" altLang="en-US" sz="2000" baseline="100000" dirty="0">
                <a:latin typeface="Comic Sans MS" panose="030F0702030302020204" pitchFamily="66" charset="0"/>
              </a:rPr>
              <a:t>14</a:t>
            </a:r>
            <a:r>
              <a:rPr lang="en-US" altLang="en-US" sz="3600" dirty="0">
                <a:latin typeface="Comic Sans MS" panose="030F0702030302020204" pitchFamily="66" charset="0"/>
              </a:rPr>
              <a:t>C</a:t>
            </a:r>
            <a:br>
              <a:rPr lang="en-US" altLang="en-US" sz="3600" dirty="0">
                <a:latin typeface="Comic Sans MS" panose="030F0702030302020204" pitchFamily="66" charset="0"/>
              </a:rPr>
            </a:br>
            <a:br>
              <a:rPr lang="en-US" altLang="en-US" sz="3600" dirty="0">
                <a:latin typeface="Comic Sans MS" panose="030F0702030302020204" pitchFamily="66" charset="0"/>
              </a:rPr>
            </a:br>
            <a:endParaRPr lang="en-US" altLang="en-US" sz="3600" dirty="0">
              <a:latin typeface="Comic Sans MS" panose="030F0702030302020204" pitchFamily="66" charset="0"/>
            </a:endParaRPr>
          </a:p>
        </p:txBody>
      </p:sp>
      <p:grpSp>
        <p:nvGrpSpPr>
          <p:cNvPr id="8" name="Group 7">
            <a:extLst>
              <a:ext uri="{FF2B5EF4-FFF2-40B4-BE49-F238E27FC236}">
                <a16:creationId xmlns:a16="http://schemas.microsoft.com/office/drawing/2014/main" id="{37DFC3C7-35F2-4CFF-B57C-32074BEC55D1}"/>
              </a:ext>
            </a:extLst>
          </p:cNvPr>
          <p:cNvGrpSpPr>
            <a:grpSpLocks/>
          </p:cNvGrpSpPr>
          <p:nvPr/>
        </p:nvGrpSpPr>
        <p:grpSpPr bwMode="auto">
          <a:xfrm>
            <a:off x="128588" y="4190994"/>
            <a:ext cx="9015412" cy="2796837"/>
            <a:chOff x="128559" y="4190725"/>
            <a:chExt cx="9372600" cy="2796503"/>
          </a:xfrm>
        </p:grpSpPr>
        <p:sp>
          <p:nvSpPr>
            <p:cNvPr id="2" name="Rectangle 1">
              <a:extLst>
                <a:ext uri="{FF2B5EF4-FFF2-40B4-BE49-F238E27FC236}">
                  <a16:creationId xmlns:a16="http://schemas.microsoft.com/office/drawing/2014/main" id="{0E383C06-61E8-4F4F-A297-439C3C3BC3B8}"/>
                </a:ext>
              </a:extLst>
            </p:cNvPr>
            <p:cNvSpPr/>
            <p:nvPr/>
          </p:nvSpPr>
          <p:spPr>
            <a:xfrm>
              <a:off x="128559" y="5971686"/>
              <a:ext cx="9372600" cy="1015542"/>
            </a:xfrm>
            <a:prstGeom prst="rect">
              <a:avLst/>
            </a:prstGeom>
          </p:spPr>
          <p:txBody>
            <a:bodyPr>
              <a:spAutoFit/>
            </a:bodyPr>
            <a:lstStyle/>
            <a:p>
              <a:pPr>
                <a:defRPr/>
              </a:pPr>
              <a:r>
                <a:rPr lang="en-US" sz="1000" b="1" i="1" kern="0" dirty="0">
                  <a:solidFill>
                    <a:srgbClr val="000000"/>
                  </a:solidFill>
                  <a:latin typeface="Times New Roman"/>
                  <a:ea typeface="+mj-ea"/>
                  <a:cs typeface="+mj-cs"/>
                </a:rPr>
                <a:t>Essential knowledge  </a:t>
              </a:r>
            </a:p>
            <a:p>
              <a:pPr>
                <a:defRPr/>
              </a:pPr>
              <a:endParaRPr lang="en-US" sz="1000" b="1" i="1" kern="0" dirty="0">
                <a:solidFill>
                  <a:srgbClr val="000000"/>
                </a:solidFill>
                <a:latin typeface="Times New Roman"/>
                <a:ea typeface="+mj-ea"/>
                <a:cs typeface="+mj-cs"/>
              </a:endParaRPr>
            </a:p>
            <a:p>
              <a:pPr>
                <a:defRPr/>
              </a:pPr>
              <a:r>
                <a:rPr lang="en-US" sz="1000" b="1" i="1" kern="0" dirty="0">
                  <a:solidFill>
                    <a:srgbClr val="000000"/>
                  </a:solidFill>
                  <a:latin typeface="Times New Roman"/>
                  <a:ea typeface="+mj-ea"/>
                  <a:cs typeface="+mj-cs"/>
                </a:rPr>
                <a:t>ENE 1.A.2 </a:t>
              </a:r>
              <a:r>
                <a:rPr lang="en-US" sz="1000" dirty="0"/>
                <a:t>Atoms and molecules from the environment are necessary to build new molecules.</a:t>
              </a:r>
              <a:br>
                <a:rPr lang="en-US" sz="1000" dirty="0"/>
              </a:br>
              <a:r>
                <a:rPr lang="en-US" sz="1000" dirty="0"/>
                <a:t>a. Carbon is used to build biological molecules such as carbohydrates, proteins, lipids, and nucleic acids.  Carbon is used in storage compounds and cell formation in all organisms.</a:t>
              </a:r>
              <a:endParaRPr lang="en-US" sz="1000" b="1" i="1" kern="0" dirty="0">
                <a:solidFill>
                  <a:srgbClr val="000000"/>
                </a:solidFill>
                <a:latin typeface="Times New Roman"/>
                <a:ea typeface="+mj-ea"/>
                <a:cs typeface="+mj-cs"/>
              </a:endParaRPr>
            </a:p>
            <a:p>
              <a:pPr>
                <a:defRPr/>
              </a:pPr>
              <a:endParaRPr lang="en-US" sz="1000" b="1" i="1" kern="0" dirty="0">
                <a:solidFill>
                  <a:srgbClr val="000000"/>
                </a:solidFill>
                <a:latin typeface="Times New Roman"/>
                <a:ea typeface="+mj-ea"/>
                <a:cs typeface="+mj-cs"/>
              </a:endParaRPr>
            </a:p>
          </p:txBody>
        </p:sp>
        <p:sp>
          <p:nvSpPr>
            <p:cNvPr id="43013" name="TextBox 3">
              <a:extLst>
                <a:ext uri="{FF2B5EF4-FFF2-40B4-BE49-F238E27FC236}">
                  <a16:creationId xmlns:a16="http://schemas.microsoft.com/office/drawing/2014/main" id="{DB215833-1333-4993-8FC0-CF8762B13F12}"/>
                </a:ext>
              </a:extLst>
            </p:cNvPr>
            <p:cNvSpPr txBox="1">
              <a:spLocks noChangeArrowheads="1"/>
            </p:cNvSpPr>
            <p:nvPr/>
          </p:nvSpPr>
          <p:spPr bwMode="auto">
            <a:xfrm>
              <a:off x="144481" y="4190725"/>
              <a:ext cx="85988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chemeClr val="accent2"/>
                  </a:solidFill>
                  <a:latin typeface="Comic Sans MS" panose="030F0702030302020204" pitchFamily="66" charset="0"/>
                </a:rPr>
                <a:t>Carbon is found in carbohydrates, proteins, </a:t>
              </a:r>
              <a:br>
                <a:rPr lang="en-US" altLang="en-US" dirty="0">
                  <a:solidFill>
                    <a:schemeClr val="accent2"/>
                  </a:solidFill>
                  <a:latin typeface="Comic Sans MS" panose="030F0702030302020204" pitchFamily="66" charset="0"/>
                </a:rPr>
              </a:br>
              <a:r>
                <a:rPr lang="en-US" altLang="en-US" dirty="0">
                  <a:solidFill>
                    <a:schemeClr val="accent2"/>
                  </a:solidFill>
                  <a:latin typeface="Comic Sans MS" panose="030F0702030302020204" pitchFamily="66" charset="0"/>
                </a:rPr>
                <a:t>nucleic acids and lipids.</a:t>
              </a:r>
              <a:endParaRPr lang="en-US" altLang="en-US" sz="4000" dirty="0">
                <a:solidFill>
                  <a:schemeClr val="accent2"/>
                </a:solidFill>
                <a:latin typeface="Comic Sans MS" panose="030F0702030302020204"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9698" name="Text Box 6">
            <a:extLst>
              <a:ext uri="{FF2B5EF4-FFF2-40B4-BE49-F238E27FC236}">
                <a16:creationId xmlns:a16="http://schemas.microsoft.com/office/drawing/2014/main" id="{BC61E443-8ED0-448B-A1C1-053F4BFA85C9}"/>
              </a:ext>
            </a:extLst>
          </p:cNvPr>
          <p:cNvSpPr txBox="1">
            <a:spLocks noChangeArrowheads="1"/>
          </p:cNvSpPr>
          <p:nvPr/>
        </p:nvSpPr>
        <p:spPr bwMode="auto">
          <a:xfrm>
            <a:off x="273050" y="3657600"/>
            <a:ext cx="8763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How many amino acids are shown in</a:t>
            </a:r>
            <a:br>
              <a:rPr lang="en-US" altLang="en-US" sz="3600" b="1" dirty="0">
                <a:latin typeface="Comic Sans MS" panose="030F0702030302020204" pitchFamily="66" charset="0"/>
              </a:rPr>
            </a:br>
            <a:r>
              <a:rPr lang="en-US" altLang="en-US" sz="3600" b="1" dirty="0">
                <a:latin typeface="Comic Sans MS" panose="030F0702030302020204" pitchFamily="66" charset="0"/>
              </a:rPr>
              <a:t>this polypeptide chain?</a:t>
            </a:r>
          </a:p>
        </p:txBody>
      </p:sp>
      <p:grpSp>
        <p:nvGrpSpPr>
          <p:cNvPr id="3" name="Group 2">
            <a:extLst>
              <a:ext uri="{FF2B5EF4-FFF2-40B4-BE49-F238E27FC236}">
                <a16:creationId xmlns:a16="http://schemas.microsoft.com/office/drawing/2014/main" id="{E442CD1A-C5BC-404E-A5BD-4A4B70706E5F}"/>
              </a:ext>
            </a:extLst>
          </p:cNvPr>
          <p:cNvGrpSpPr>
            <a:grpSpLocks/>
          </p:cNvGrpSpPr>
          <p:nvPr/>
        </p:nvGrpSpPr>
        <p:grpSpPr bwMode="auto">
          <a:xfrm>
            <a:off x="76200" y="4703766"/>
            <a:ext cx="9067800" cy="2154235"/>
            <a:chOff x="76200" y="4703969"/>
            <a:chExt cx="9067800" cy="2153869"/>
          </a:xfrm>
        </p:grpSpPr>
        <p:sp>
          <p:nvSpPr>
            <p:cNvPr id="29705" name="Text Box 7">
              <a:extLst>
                <a:ext uri="{FF2B5EF4-FFF2-40B4-BE49-F238E27FC236}">
                  <a16:creationId xmlns:a16="http://schemas.microsoft.com/office/drawing/2014/main" id="{294CFF6B-6362-4FEF-91C8-CF9EEB75BB52}"/>
                </a:ext>
              </a:extLst>
            </p:cNvPr>
            <p:cNvSpPr txBox="1">
              <a:spLocks noChangeArrowheads="1"/>
            </p:cNvSpPr>
            <p:nvPr/>
          </p:nvSpPr>
          <p:spPr bwMode="auto">
            <a:xfrm>
              <a:off x="6096000" y="4703969"/>
              <a:ext cx="497252" cy="7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5</a:t>
              </a:r>
            </a:p>
          </p:txBody>
        </p:sp>
        <p:sp>
          <p:nvSpPr>
            <p:cNvPr id="29706" name="Rectangle 5">
              <a:extLst>
                <a:ext uri="{FF2B5EF4-FFF2-40B4-BE49-F238E27FC236}">
                  <a16:creationId xmlns:a16="http://schemas.microsoft.com/office/drawing/2014/main" id="{0495DF68-C806-4A9F-A4EA-69AD90AFA058}"/>
                </a:ext>
              </a:extLst>
            </p:cNvPr>
            <p:cNvSpPr>
              <a:spLocks noChangeArrowheads="1"/>
            </p:cNvSpPr>
            <p:nvPr/>
          </p:nvSpPr>
          <p:spPr bwMode="auto">
            <a:xfrm>
              <a:off x="76200" y="5842347"/>
              <a:ext cx="9067800" cy="1015491"/>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dirty="0"/>
                <a:t>ESSENTIAL KNOWLEDGE</a:t>
              </a:r>
              <a:br>
                <a:rPr lang="en-US" altLang="en-US" sz="1200" dirty="0"/>
              </a:br>
              <a:r>
                <a:rPr lang="en-US" altLang="en-US" sz="1200" dirty="0"/>
                <a:t>SYI 1.B.2 </a:t>
              </a:r>
              <a:r>
                <a:rPr lang="en-US" sz="1200" dirty="0"/>
                <a:t>b. In proteins, the specific order of amino acids in a polypeptide (primary structure) determines the overall shape of the protein. Amino acids have directionality, with an amino (NH2) terminus and a carboxyl (COOH) terminus.</a:t>
              </a:r>
            </a:p>
            <a:p>
              <a:pPr>
                <a:spcBef>
                  <a:spcPct val="0"/>
                </a:spcBef>
                <a:buFontTx/>
                <a:buNone/>
              </a:pPr>
              <a:r>
                <a:rPr lang="en-US" altLang="en-US" sz="1200" dirty="0"/>
                <a:t>SYI 1.C.1 </a:t>
              </a:r>
              <a:r>
                <a:rPr lang="en-US" sz="1200" dirty="0"/>
                <a:t>c. Proteins comprise linear chains of amino</a:t>
              </a:r>
              <a:r>
                <a:rPr lang="en-US" sz="1200" dirty="0">
                  <a:effectLst/>
                </a:rPr>
                <a:t> </a:t>
              </a:r>
              <a:r>
                <a:rPr lang="en-US" sz="1200" dirty="0"/>
                <a:t>acids, connected by the formation of covalent bonds at the carboxyl terminus of </a:t>
              </a:r>
              <a:r>
                <a:rPr lang="en-US" sz="1200" dirty="0">
                  <a:effectLst/>
                </a:rPr>
                <a:t> </a:t>
              </a:r>
              <a:r>
                <a:rPr lang="en-US" sz="1200" dirty="0"/>
                <a:t>the growing peptide chain.</a:t>
              </a:r>
              <a:endParaRPr lang="en-US" altLang="en-US" sz="1200" dirty="0"/>
            </a:p>
          </p:txBody>
        </p:sp>
      </p:grpSp>
      <p:pic>
        <p:nvPicPr>
          <p:cNvPr id="29700" name="Picture 1">
            <a:extLst>
              <a:ext uri="{FF2B5EF4-FFF2-40B4-BE49-F238E27FC236}">
                <a16:creationId xmlns:a16="http://schemas.microsoft.com/office/drawing/2014/main" id="{DBA9AD2F-1174-4128-A098-97767A5E08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7563" y="457200"/>
            <a:ext cx="724058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FD7E709C-E995-4116-B760-F305C1E4D903}"/>
              </a:ext>
            </a:extLst>
          </p:cNvPr>
          <p:cNvCxnSpPr/>
          <p:nvPr/>
        </p:nvCxnSpPr>
        <p:spPr>
          <a:xfrm>
            <a:off x="5029200" y="1847850"/>
            <a:ext cx="0" cy="1371600"/>
          </a:xfrm>
          <a:prstGeom prst="line">
            <a:avLst/>
          </a:prstGeom>
          <a:ln w="38100">
            <a:solidFill>
              <a:srgbClr val="FF0066"/>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64F964EA-77E9-47B2-ABE6-57EAA0A772F9}"/>
              </a:ext>
            </a:extLst>
          </p:cNvPr>
          <p:cNvCxnSpPr/>
          <p:nvPr/>
        </p:nvCxnSpPr>
        <p:spPr>
          <a:xfrm>
            <a:off x="3886200" y="1828800"/>
            <a:ext cx="0" cy="1371600"/>
          </a:xfrm>
          <a:prstGeom prst="line">
            <a:avLst/>
          </a:prstGeom>
          <a:ln w="38100">
            <a:solidFill>
              <a:srgbClr val="FF0066"/>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C22A0BCB-A61F-48C9-9F6B-8CCEF33272B6}"/>
              </a:ext>
            </a:extLst>
          </p:cNvPr>
          <p:cNvCxnSpPr/>
          <p:nvPr/>
        </p:nvCxnSpPr>
        <p:spPr>
          <a:xfrm>
            <a:off x="2667000" y="1828800"/>
            <a:ext cx="0" cy="1371600"/>
          </a:xfrm>
          <a:prstGeom prst="line">
            <a:avLst/>
          </a:prstGeom>
          <a:ln w="38100">
            <a:solidFill>
              <a:srgbClr val="FF0066"/>
            </a:solidFill>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7A244C95-0D10-46DD-9334-1B2562951279}"/>
              </a:ext>
            </a:extLst>
          </p:cNvPr>
          <p:cNvCxnSpPr/>
          <p:nvPr/>
        </p:nvCxnSpPr>
        <p:spPr>
          <a:xfrm>
            <a:off x="6316663" y="1866900"/>
            <a:ext cx="0" cy="1371600"/>
          </a:xfrm>
          <a:prstGeom prst="line">
            <a:avLst/>
          </a:prstGeom>
          <a:ln w="38100">
            <a:solidFill>
              <a:srgbClr val="FF0066"/>
            </a:solidFill>
          </a:ln>
        </p:spPr>
        <p:style>
          <a:lnRef idx="1">
            <a:schemeClr val="accent4"/>
          </a:lnRef>
          <a:fillRef idx="0">
            <a:schemeClr val="accent4"/>
          </a:fillRef>
          <a:effectRef idx="0">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55650" name="Text Box 2">
            <a:extLst>
              <a:ext uri="{FF2B5EF4-FFF2-40B4-BE49-F238E27FC236}">
                <a16:creationId xmlns:a16="http://schemas.microsoft.com/office/drawing/2014/main" id="{181C76D6-3BA7-43B0-AF6C-24CC7011D6CC}"/>
              </a:ext>
            </a:extLst>
          </p:cNvPr>
          <p:cNvSpPr txBox="1">
            <a:spLocks noChangeArrowheads="1"/>
          </p:cNvSpPr>
          <p:nvPr/>
        </p:nvSpPr>
        <p:spPr bwMode="auto">
          <a:xfrm>
            <a:off x="428625" y="-15875"/>
            <a:ext cx="8382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tx2"/>
                </a:solidFill>
                <a:latin typeface="Comic Sans MS" panose="030F0702030302020204" pitchFamily="66" charset="0"/>
              </a:rPr>
              <a:t>Name the 3 parts of a nucleotide</a:t>
            </a:r>
          </a:p>
          <a:p>
            <a:pPr eaLnBrk="1" hangingPunct="1">
              <a:spcBef>
                <a:spcPct val="0"/>
              </a:spcBef>
              <a:buFontTx/>
              <a:buNone/>
            </a:pPr>
            <a:endParaRPr lang="en-US" altLang="en-US" sz="4000" b="1" dirty="0">
              <a:solidFill>
                <a:schemeClr val="tx2"/>
              </a:solidFill>
            </a:endParaRPr>
          </a:p>
          <a:p>
            <a:pPr eaLnBrk="1" hangingPunct="1">
              <a:spcBef>
                <a:spcPct val="0"/>
              </a:spcBef>
              <a:buFontTx/>
              <a:buNone/>
            </a:pPr>
            <a:endParaRPr lang="en-US" altLang="en-US" sz="4000" b="1" dirty="0">
              <a:solidFill>
                <a:schemeClr val="tx2"/>
              </a:solidFill>
            </a:endParaRPr>
          </a:p>
          <a:p>
            <a:pPr eaLnBrk="1" hangingPunct="1">
              <a:spcBef>
                <a:spcPct val="0"/>
              </a:spcBef>
              <a:buFontTx/>
              <a:buNone/>
            </a:pPr>
            <a:endParaRPr lang="en-US" altLang="en-US" sz="4000" b="1" dirty="0">
              <a:solidFill>
                <a:schemeClr val="tx2"/>
              </a:solidFill>
            </a:endParaRPr>
          </a:p>
          <a:p>
            <a:pPr eaLnBrk="1" hangingPunct="1">
              <a:spcBef>
                <a:spcPct val="0"/>
              </a:spcBef>
              <a:buFontTx/>
              <a:buNone/>
            </a:pPr>
            <a:endParaRPr lang="en-US" altLang="en-US" sz="4000" b="1" dirty="0">
              <a:solidFill>
                <a:schemeClr val="tx2"/>
              </a:solidFill>
            </a:endParaRPr>
          </a:p>
          <a:p>
            <a:pPr eaLnBrk="1" hangingPunct="1">
              <a:spcBef>
                <a:spcPct val="0"/>
              </a:spcBef>
              <a:buFontTx/>
              <a:buNone/>
            </a:pPr>
            <a:endParaRPr lang="en-US" altLang="en-US" sz="3600" b="1" dirty="0">
              <a:solidFill>
                <a:schemeClr val="tx2"/>
              </a:solidFill>
              <a:latin typeface="Comic Sans MS" panose="030F0702030302020204" pitchFamily="66" charset="0"/>
            </a:endParaRPr>
          </a:p>
          <a:p>
            <a:pPr eaLnBrk="1" hangingPunct="1">
              <a:spcBef>
                <a:spcPct val="0"/>
              </a:spcBef>
              <a:buFontTx/>
              <a:buNone/>
            </a:pPr>
            <a:r>
              <a:rPr lang="en-US" altLang="en-US" sz="3600" b="1" dirty="0">
                <a:solidFill>
                  <a:schemeClr val="tx2"/>
                </a:solidFill>
                <a:latin typeface="Comic Sans MS" panose="030F0702030302020204" pitchFamily="66" charset="0"/>
              </a:rPr>
              <a:t>#1 = __________________</a:t>
            </a:r>
          </a:p>
          <a:p>
            <a:pPr eaLnBrk="1" hangingPunct="1">
              <a:spcBef>
                <a:spcPct val="0"/>
              </a:spcBef>
              <a:buFontTx/>
              <a:buNone/>
            </a:pPr>
            <a:r>
              <a:rPr lang="en-US" altLang="en-US" sz="3600" b="1" dirty="0">
                <a:solidFill>
                  <a:schemeClr val="tx2"/>
                </a:solidFill>
                <a:latin typeface="Comic Sans MS" panose="030F0702030302020204" pitchFamily="66" charset="0"/>
              </a:rPr>
              <a:t>#2 = __________________</a:t>
            </a:r>
          </a:p>
          <a:p>
            <a:pPr eaLnBrk="1" hangingPunct="1">
              <a:spcBef>
                <a:spcPct val="0"/>
              </a:spcBef>
              <a:buFontTx/>
              <a:buNone/>
            </a:pPr>
            <a:r>
              <a:rPr lang="en-US" altLang="en-US" sz="3600" b="1" dirty="0">
                <a:solidFill>
                  <a:schemeClr val="tx2"/>
                </a:solidFill>
                <a:latin typeface="Comic Sans MS" panose="030F0702030302020204" pitchFamily="66" charset="0"/>
              </a:rPr>
              <a:t>#3 = __________________</a:t>
            </a:r>
          </a:p>
        </p:txBody>
      </p:sp>
      <p:sp>
        <p:nvSpPr>
          <p:cNvPr id="142339" name="Text Box 3">
            <a:extLst>
              <a:ext uri="{FF2B5EF4-FFF2-40B4-BE49-F238E27FC236}">
                <a16:creationId xmlns:a16="http://schemas.microsoft.com/office/drawing/2014/main" id="{83F55571-AB3C-4EEA-8DEB-0601619FC360}"/>
              </a:ext>
            </a:extLst>
          </p:cNvPr>
          <p:cNvSpPr txBox="1">
            <a:spLocks noChangeArrowheads="1"/>
          </p:cNvSpPr>
          <p:nvPr/>
        </p:nvSpPr>
        <p:spPr bwMode="auto">
          <a:xfrm>
            <a:off x="1793875" y="4586274"/>
            <a:ext cx="7086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phosphate</a:t>
            </a:r>
          </a:p>
        </p:txBody>
      </p:sp>
      <p:pic>
        <p:nvPicPr>
          <p:cNvPr id="155652" name="Picture 4" descr="nucleotide flip blank">
            <a:extLst>
              <a:ext uri="{FF2B5EF4-FFF2-40B4-BE49-F238E27FC236}">
                <a16:creationId xmlns:a16="http://schemas.microsoft.com/office/drawing/2014/main" id="{345ECFA0-4A3C-47C9-A0D4-73DD9B39851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1931" y="347662"/>
            <a:ext cx="6400800"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ext Box 5">
            <a:extLst>
              <a:ext uri="{FF2B5EF4-FFF2-40B4-BE49-F238E27FC236}">
                <a16:creationId xmlns:a16="http://schemas.microsoft.com/office/drawing/2014/main" id="{FF427C88-4FCF-4ED2-9FE7-2CA4DD4F7752}"/>
              </a:ext>
            </a:extLst>
          </p:cNvPr>
          <p:cNvSpPr txBox="1">
            <a:spLocks noChangeArrowheads="1"/>
          </p:cNvSpPr>
          <p:nvPr/>
        </p:nvSpPr>
        <p:spPr bwMode="auto">
          <a:xfrm>
            <a:off x="2362200" y="834859"/>
            <a:ext cx="539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chemeClr val="tx2"/>
                </a:solidFill>
              </a:rPr>
              <a:t>#1</a:t>
            </a:r>
          </a:p>
        </p:txBody>
      </p:sp>
      <p:sp>
        <p:nvSpPr>
          <p:cNvPr id="155654" name="Text Box 6">
            <a:extLst>
              <a:ext uri="{FF2B5EF4-FFF2-40B4-BE49-F238E27FC236}">
                <a16:creationId xmlns:a16="http://schemas.microsoft.com/office/drawing/2014/main" id="{BB0554D1-F1FA-48CE-BF83-0C1D9BD34B1E}"/>
              </a:ext>
            </a:extLst>
          </p:cNvPr>
          <p:cNvSpPr txBox="1">
            <a:spLocks noChangeArrowheads="1"/>
          </p:cNvSpPr>
          <p:nvPr/>
        </p:nvSpPr>
        <p:spPr bwMode="auto">
          <a:xfrm>
            <a:off x="4797425" y="2280443"/>
            <a:ext cx="539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chemeClr val="bg1"/>
                </a:solidFill>
              </a:rPr>
              <a:t>#2</a:t>
            </a:r>
          </a:p>
        </p:txBody>
      </p:sp>
      <p:sp>
        <p:nvSpPr>
          <p:cNvPr id="155655" name="Text Box 7">
            <a:extLst>
              <a:ext uri="{FF2B5EF4-FFF2-40B4-BE49-F238E27FC236}">
                <a16:creationId xmlns:a16="http://schemas.microsoft.com/office/drawing/2014/main" id="{5ED9C078-996F-4D4E-9298-2B686A95E3EA}"/>
              </a:ext>
            </a:extLst>
          </p:cNvPr>
          <p:cNvSpPr txBox="1">
            <a:spLocks noChangeArrowheads="1"/>
          </p:cNvSpPr>
          <p:nvPr/>
        </p:nvSpPr>
        <p:spPr bwMode="auto">
          <a:xfrm>
            <a:off x="6553200" y="978903"/>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t>#3</a:t>
            </a:r>
          </a:p>
        </p:txBody>
      </p:sp>
      <p:sp>
        <p:nvSpPr>
          <p:cNvPr id="142344" name="Rectangle 8">
            <a:extLst>
              <a:ext uri="{FF2B5EF4-FFF2-40B4-BE49-F238E27FC236}">
                <a16:creationId xmlns:a16="http://schemas.microsoft.com/office/drawing/2014/main" id="{7C973848-A186-4128-86FA-F64418B393FE}"/>
              </a:ext>
            </a:extLst>
          </p:cNvPr>
          <p:cNvSpPr>
            <a:spLocks noChangeArrowheads="1"/>
          </p:cNvSpPr>
          <p:nvPr/>
        </p:nvSpPr>
        <p:spPr bwMode="auto">
          <a:xfrm>
            <a:off x="1701299" y="3455155"/>
            <a:ext cx="67778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nitrogen base (A, T, C, G, or U)</a:t>
            </a:r>
          </a:p>
        </p:txBody>
      </p:sp>
      <p:sp>
        <p:nvSpPr>
          <p:cNvPr id="142345" name="Rectangle 9">
            <a:extLst>
              <a:ext uri="{FF2B5EF4-FFF2-40B4-BE49-F238E27FC236}">
                <a16:creationId xmlns:a16="http://schemas.microsoft.com/office/drawing/2014/main" id="{74F9395A-324C-4973-8812-9F4337605001}"/>
              </a:ext>
            </a:extLst>
          </p:cNvPr>
          <p:cNvSpPr>
            <a:spLocks noChangeArrowheads="1"/>
          </p:cNvSpPr>
          <p:nvPr/>
        </p:nvSpPr>
        <p:spPr bwMode="auto">
          <a:xfrm>
            <a:off x="1697288" y="4001499"/>
            <a:ext cx="6141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sugar (deoxyribose or ribose)</a:t>
            </a:r>
            <a:r>
              <a:rPr lang="en-US" altLang="en-US" sz="2000" dirty="0">
                <a:latin typeface="Comic Sans MS" panose="030F0702030302020204" pitchFamily="66" charset="0"/>
              </a:rPr>
              <a:t> </a:t>
            </a:r>
          </a:p>
        </p:txBody>
      </p:sp>
      <p:sp>
        <p:nvSpPr>
          <p:cNvPr id="9226" name="Rectangle 1">
            <a:extLst>
              <a:ext uri="{FF2B5EF4-FFF2-40B4-BE49-F238E27FC236}">
                <a16:creationId xmlns:a16="http://schemas.microsoft.com/office/drawing/2014/main" id="{B9169708-4219-427B-A2AD-6A42640650FE}"/>
              </a:ext>
            </a:extLst>
          </p:cNvPr>
          <p:cNvSpPr>
            <a:spLocks noChangeArrowheads="1"/>
          </p:cNvSpPr>
          <p:nvPr/>
        </p:nvSpPr>
        <p:spPr bwMode="auto">
          <a:xfrm>
            <a:off x="47624" y="5534561"/>
            <a:ext cx="91440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mn-lt"/>
                <a:cs typeface="Arial" panose="020B0604020202020204" pitchFamily="34" charset="0"/>
              </a:rPr>
              <a:t>ESSENTIAL KNOWLEDGE</a:t>
            </a:r>
            <a:br>
              <a:rPr lang="en-US" altLang="en-US" sz="1000" dirty="0">
                <a:latin typeface="+mn-lt"/>
                <a:cs typeface="Arial" panose="020B0604020202020204" pitchFamily="34" charset="0"/>
              </a:rPr>
            </a:br>
            <a:r>
              <a:rPr lang="en-US" altLang="en-US" sz="1000" dirty="0">
                <a:latin typeface="+mn-lt"/>
                <a:cs typeface="Arial" panose="020B0604020202020204" pitchFamily="34" charset="0"/>
              </a:rPr>
              <a:t>SYI  1.B.2 a In nucleic acids, </a:t>
            </a:r>
            <a:r>
              <a:rPr lang="en-US" sz="1000" dirty="0"/>
              <a:t>Structure and function of polymers are derived from the way their monomers are assembled—</a:t>
            </a:r>
            <a:br>
              <a:rPr lang="en-US" sz="1000" dirty="0"/>
            </a:br>
            <a:r>
              <a:rPr lang="en-US" sz="1000" dirty="0"/>
              <a:t>   a. In nucleic acids, biological information is encoded in sequences of nucleotide monomers. Each nucleotide has structural components: a five-carbon sugar (deoxyribose or   </a:t>
            </a:r>
          </a:p>
          <a:p>
            <a:pPr eaLnBrk="1" hangingPunct="1">
              <a:spcBef>
                <a:spcPct val="0"/>
              </a:spcBef>
              <a:buFontTx/>
              <a:buNone/>
            </a:pPr>
            <a:r>
              <a:rPr lang="en-US" sz="1000" dirty="0"/>
              <a:t>      ribose), a phosphate, and a nitrogen base (adenine, thymine, guanine, cytosine, or uracil). DNA and RNA differ in structure and functions</a:t>
            </a:r>
            <a:endParaRPr lang="en-US" altLang="en-US" sz="1000" dirty="0">
              <a:latin typeface="+mn-lt"/>
              <a:cs typeface="Arial" panose="020B0604020202020204" pitchFamily="34" charset="0"/>
            </a:endParaRPr>
          </a:p>
          <a:p>
            <a:pPr eaLnBrk="1" hangingPunct="1">
              <a:spcBef>
                <a:spcPct val="0"/>
              </a:spcBef>
              <a:buFontTx/>
              <a:buNone/>
            </a:pPr>
            <a:r>
              <a:rPr lang="en-US" altLang="en-US" sz="1000" dirty="0">
                <a:latin typeface="+mn-lt"/>
                <a:cs typeface="Arial" panose="020B0604020202020204" pitchFamily="34" charset="0"/>
              </a:rPr>
              <a:t>IST </a:t>
            </a:r>
            <a:r>
              <a:rPr lang="en-US" altLang="en-US" sz="1000" dirty="0">
                <a:latin typeface="+mn-lt"/>
              </a:rPr>
              <a:t>4.A.1 .a. 1.  In nucleic acids, biological information is encoded in sequences of nucleotide monomers.  Each nucleotide has structural components: </a:t>
            </a:r>
            <a:br>
              <a:rPr lang="en-US" altLang="en-US" sz="1000" dirty="0">
                <a:latin typeface="+mn-lt"/>
              </a:rPr>
            </a:br>
            <a:r>
              <a:rPr lang="en-US" altLang="en-US" sz="1000" dirty="0">
                <a:latin typeface="+mn-lt"/>
              </a:rPr>
              <a:t>a five-carbon sugar (deoxyribose o   r ribose), a phosphate and a nitrogen base (adenine, thymine, guanine cytosine, or uracil).  DNA and RNA differ in function and differ slightly in structure, and these structural difference account for the differing functions.</a:t>
            </a:r>
          </a:p>
          <a:p>
            <a:pPr eaLnBrk="1" hangingPunct="1">
              <a:spcBef>
                <a:spcPct val="0"/>
              </a:spcBef>
              <a:buNone/>
            </a:pPr>
            <a:r>
              <a:rPr lang="en-US" sz="1000" dirty="0"/>
              <a:t>SP 2 A Describe characteristics of a biological process, or model, represented visually.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2344"/>
                                        </p:tgtEl>
                                        <p:attrNameLst>
                                          <p:attrName>style.visibility</p:attrName>
                                        </p:attrNameLst>
                                      </p:cBhvr>
                                      <p:to>
                                        <p:strVal val="visible"/>
                                      </p:to>
                                    </p:set>
                                    <p:animEffect transition="in" filter="wipe(left)">
                                      <p:cBhvr>
                                        <p:cTn id="7" dur="500"/>
                                        <p:tgtEl>
                                          <p:spTgt spid="1423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2345"/>
                                        </p:tgtEl>
                                        <p:attrNameLst>
                                          <p:attrName>style.visibility</p:attrName>
                                        </p:attrNameLst>
                                      </p:cBhvr>
                                      <p:to>
                                        <p:strVal val="visible"/>
                                      </p:to>
                                    </p:set>
                                    <p:animEffect transition="in" filter="wipe(left)">
                                      <p:cBhvr>
                                        <p:cTn id="12" dur="500"/>
                                        <p:tgtEl>
                                          <p:spTgt spid="1423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2339"/>
                                        </p:tgtEl>
                                        <p:attrNameLst>
                                          <p:attrName>style.visibility</p:attrName>
                                        </p:attrNameLst>
                                      </p:cBhvr>
                                      <p:to>
                                        <p:strVal val="visible"/>
                                      </p:to>
                                    </p:set>
                                    <p:animEffect transition="in" filter="wipe(left)">
                                      <p:cBhvr>
                                        <p:cTn id="17" dur="500"/>
                                        <p:tgtEl>
                                          <p:spTgt spid="14233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226"/>
                                        </p:tgtEl>
                                        <p:attrNameLst>
                                          <p:attrName>style.visibility</p:attrName>
                                        </p:attrNameLst>
                                      </p:cBhvr>
                                      <p:to>
                                        <p:strVal val="visible"/>
                                      </p:to>
                                    </p:set>
                                    <p:animEffect transition="in" filter="fade">
                                      <p:cBhvr>
                                        <p:cTn id="22" dur="1000"/>
                                        <p:tgtEl>
                                          <p:spTgt spid="9226"/>
                                        </p:tgtEl>
                                      </p:cBhvr>
                                    </p:animEffect>
                                    <p:anim calcmode="lin" valueType="num">
                                      <p:cBhvr>
                                        <p:cTn id="23" dur="1000" fill="hold"/>
                                        <p:tgtEl>
                                          <p:spTgt spid="9226"/>
                                        </p:tgtEl>
                                        <p:attrNameLst>
                                          <p:attrName>ppt_x</p:attrName>
                                        </p:attrNameLst>
                                      </p:cBhvr>
                                      <p:tavLst>
                                        <p:tav tm="0">
                                          <p:val>
                                            <p:strVal val="#ppt_x"/>
                                          </p:val>
                                        </p:tav>
                                        <p:tav tm="100000">
                                          <p:val>
                                            <p:strVal val="#ppt_x"/>
                                          </p:val>
                                        </p:tav>
                                      </p:tavLst>
                                    </p:anim>
                                    <p:anim calcmode="lin" valueType="num">
                                      <p:cBhvr>
                                        <p:cTn id="24" dur="1000" fill="hold"/>
                                        <p:tgtEl>
                                          <p:spTgt spid="9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p:bldP spid="142344" grpId="0"/>
      <p:bldP spid="142345" grpId="0"/>
      <p:bldP spid="92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1300C93-76C5-4AF5-9F25-F4B89906E272}"/>
              </a:ext>
            </a:extLst>
          </p:cNvPr>
          <p:cNvSpPr>
            <a:spLocks noGrp="1" noChangeArrowheads="1"/>
          </p:cNvSpPr>
          <p:nvPr>
            <p:ph type="body" sz="half" idx="2"/>
          </p:nvPr>
        </p:nvSpPr>
        <p:spPr>
          <a:xfrm>
            <a:off x="0" y="152399"/>
            <a:ext cx="9144000" cy="4724401"/>
          </a:xfrm>
        </p:spPr>
        <p:txBody>
          <a:bodyPr/>
          <a:lstStyle/>
          <a:p>
            <a:pPr eaLnBrk="1" hangingPunct="1">
              <a:buFontTx/>
              <a:buNone/>
            </a:pPr>
            <a:r>
              <a:rPr lang="en-US" altLang="en-US" b="1" dirty="0">
                <a:latin typeface="Comic Sans MS" panose="030F0702030302020204" pitchFamily="66" charset="0"/>
              </a:rPr>
              <a:t>Which functional group is NOT pictured in this image?</a:t>
            </a:r>
            <a:br>
              <a:rPr lang="en-US" altLang="en-US" b="1" dirty="0">
                <a:latin typeface="Comic Sans MS" panose="030F0702030302020204" pitchFamily="66" charset="0"/>
              </a:rPr>
            </a:br>
            <a:endParaRPr lang="en-US" altLang="en-US" b="1" dirty="0">
              <a:latin typeface="Comic Sans MS" panose="030F0702030302020204" pitchFamily="66" charset="0"/>
            </a:endParaRPr>
          </a:p>
          <a:p>
            <a:pPr marL="742950" indent="-742950" eaLnBrk="1" hangingPunct="1">
              <a:lnSpc>
                <a:spcPct val="80000"/>
              </a:lnSpc>
              <a:buFontTx/>
              <a:buAutoNum type="alphaUcPeriod"/>
            </a:pPr>
            <a:r>
              <a:rPr lang="en-US" altLang="en-US" b="1" dirty="0">
                <a:latin typeface="Comic Sans MS" panose="030F0702030302020204" pitchFamily="66" charset="0"/>
              </a:rPr>
              <a:t>Phosphate  </a:t>
            </a:r>
          </a:p>
          <a:p>
            <a:pPr marL="742950" indent="-742950" eaLnBrk="1" hangingPunct="1">
              <a:lnSpc>
                <a:spcPct val="80000"/>
              </a:lnSpc>
              <a:buFontTx/>
              <a:buAutoNum type="alphaUcPeriod"/>
            </a:pPr>
            <a:r>
              <a:rPr lang="en-US" altLang="en-US" b="1" dirty="0">
                <a:latin typeface="Comic Sans MS" panose="030F0702030302020204" pitchFamily="66" charset="0"/>
              </a:rPr>
              <a:t>hydroxyl</a:t>
            </a:r>
          </a:p>
          <a:p>
            <a:pPr eaLnBrk="1" hangingPunct="1">
              <a:lnSpc>
                <a:spcPct val="80000"/>
              </a:lnSpc>
              <a:buFontTx/>
              <a:buNone/>
            </a:pPr>
            <a:r>
              <a:rPr lang="en-US" altLang="en-US" b="1" dirty="0">
                <a:latin typeface="Comic Sans MS" panose="030F0702030302020204" pitchFamily="66" charset="0"/>
              </a:rPr>
              <a:t>C. amino</a:t>
            </a:r>
          </a:p>
          <a:p>
            <a:pPr eaLnBrk="1" hangingPunct="1">
              <a:lnSpc>
                <a:spcPct val="80000"/>
              </a:lnSpc>
              <a:buFontTx/>
              <a:buNone/>
            </a:pPr>
            <a:r>
              <a:rPr lang="en-US" altLang="en-US" b="1" dirty="0">
                <a:latin typeface="Comic Sans MS" panose="030F0702030302020204" pitchFamily="66" charset="0"/>
              </a:rPr>
              <a:t>D. carboxyl </a:t>
            </a:r>
          </a:p>
          <a:p>
            <a:pPr eaLnBrk="1" hangingPunct="1">
              <a:buFontTx/>
              <a:buNone/>
            </a:pPr>
            <a:endParaRPr lang="en-US" altLang="en-US" b="1" dirty="0">
              <a:latin typeface="Comic Sans MS" panose="030F0702030302020204" pitchFamily="66" charset="0"/>
            </a:endParaRPr>
          </a:p>
          <a:p>
            <a:pPr eaLnBrk="1" hangingPunct="1">
              <a:buFontTx/>
              <a:buNone/>
            </a:pPr>
            <a:endParaRPr lang="en-US" altLang="en-US" sz="3600" b="1" dirty="0">
              <a:latin typeface="Comic Sans MS" panose="030F0702030302020204" pitchFamily="66" charset="0"/>
            </a:endParaRPr>
          </a:p>
          <a:p>
            <a:pPr eaLnBrk="1" hangingPunct="1">
              <a:buFontTx/>
              <a:buNone/>
            </a:pPr>
            <a:endParaRPr lang="en-US" altLang="en-US" sz="3600" b="1" dirty="0">
              <a:latin typeface="Comic Sans MS" panose="030F0702030302020204" pitchFamily="66" charset="0"/>
            </a:endParaRPr>
          </a:p>
          <a:p>
            <a:pPr eaLnBrk="1" hangingPunct="1">
              <a:buFontTx/>
              <a:buNone/>
            </a:pPr>
            <a:endParaRPr lang="en-US" altLang="en-US" sz="3600" b="1" dirty="0">
              <a:latin typeface="Comic Sans MS" panose="030F0702030302020204" pitchFamily="66" charset="0"/>
            </a:endParaRPr>
          </a:p>
          <a:p>
            <a:pPr eaLnBrk="1" hangingPunct="1">
              <a:buFontTx/>
              <a:buNone/>
            </a:pPr>
            <a:endParaRPr lang="en-US" altLang="en-US" sz="3600" b="1" dirty="0">
              <a:latin typeface="Comic Sans MS" panose="030F0702030302020204" pitchFamily="66" charset="0"/>
            </a:endParaRPr>
          </a:p>
        </p:txBody>
      </p:sp>
      <p:sp>
        <p:nvSpPr>
          <p:cNvPr id="2" name="Rectangle 1">
            <a:extLst>
              <a:ext uri="{FF2B5EF4-FFF2-40B4-BE49-F238E27FC236}">
                <a16:creationId xmlns:a16="http://schemas.microsoft.com/office/drawing/2014/main" id="{9C75AE2C-1646-4AF8-AC5C-AE7334C6DD95}"/>
              </a:ext>
            </a:extLst>
          </p:cNvPr>
          <p:cNvSpPr/>
          <p:nvPr/>
        </p:nvSpPr>
        <p:spPr>
          <a:xfrm>
            <a:off x="34925" y="6520935"/>
            <a:ext cx="9074150" cy="261610"/>
          </a:xfrm>
          <a:prstGeom prst="rect">
            <a:avLst/>
          </a:prstGeom>
        </p:spPr>
        <p:txBody>
          <a:bodyPr>
            <a:spAutoFit/>
          </a:bodyPr>
          <a:lstStyle/>
          <a:p>
            <a:pPr>
              <a:defRPr/>
            </a:pPr>
            <a:r>
              <a:rPr lang="en-US" sz="1100" dirty="0">
                <a:solidFill>
                  <a:prstClr val="black"/>
                </a:solidFill>
                <a:latin typeface="+mn-lt"/>
              </a:rPr>
              <a:t>SP 2 A Describe characteristics of a biological process, or model, represented visually. </a:t>
            </a:r>
            <a:r>
              <a:rPr lang="en-US" sz="1100" kern="0" dirty="0">
                <a:solidFill>
                  <a:srgbClr val="000000"/>
                </a:solidFill>
                <a:latin typeface="+mn-lt"/>
              </a:rPr>
              <a:t> </a:t>
            </a:r>
          </a:p>
        </p:txBody>
      </p:sp>
      <p:pic>
        <p:nvPicPr>
          <p:cNvPr id="3" name="Picture 2">
            <a:extLst>
              <a:ext uri="{FF2B5EF4-FFF2-40B4-BE49-F238E27FC236}">
                <a16:creationId xmlns:a16="http://schemas.microsoft.com/office/drawing/2014/main" id="{6AF1DC1F-E8B2-4449-BDF5-B2DFDF707CED}"/>
              </a:ext>
            </a:extLst>
          </p:cNvPr>
          <p:cNvPicPr>
            <a:picLocks noChangeAspect="1"/>
          </p:cNvPicPr>
          <p:nvPr/>
        </p:nvPicPr>
        <p:blipFill rotWithShape="1">
          <a:blip r:embed="rId2"/>
          <a:srcRect l="32500" t="38143" r="34559" b="26656"/>
          <a:stretch/>
        </p:blipFill>
        <p:spPr>
          <a:xfrm>
            <a:off x="3505200" y="914400"/>
            <a:ext cx="4876800" cy="2929979"/>
          </a:xfrm>
          <a:prstGeom prst="rect">
            <a:avLst/>
          </a:prstGeom>
        </p:spPr>
      </p:pic>
      <p:sp>
        <p:nvSpPr>
          <p:cNvPr id="4" name="Rectangle 3">
            <a:extLst>
              <a:ext uri="{FF2B5EF4-FFF2-40B4-BE49-F238E27FC236}">
                <a16:creationId xmlns:a16="http://schemas.microsoft.com/office/drawing/2014/main" id="{5429FDBC-A881-47B9-8929-B4BDCD3437FE}"/>
              </a:ext>
            </a:extLst>
          </p:cNvPr>
          <p:cNvSpPr/>
          <p:nvPr/>
        </p:nvSpPr>
        <p:spPr>
          <a:xfrm>
            <a:off x="17992" y="3082379"/>
            <a:ext cx="2572808" cy="762000"/>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84A74CA-2E82-45CC-B954-3722703F8CCF}"/>
              </a:ext>
            </a:extLst>
          </p:cNvPr>
          <p:cNvSpPr/>
          <p:nvPr/>
        </p:nvSpPr>
        <p:spPr>
          <a:xfrm>
            <a:off x="3429000" y="925688"/>
            <a:ext cx="1828800" cy="196991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C66C214-D13B-4A74-B251-C22883BBC296}"/>
              </a:ext>
            </a:extLst>
          </p:cNvPr>
          <p:cNvSpPr/>
          <p:nvPr/>
        </p:nvSpPr>
        <p:spPr>
          <a:xfrm>
            <a:off x="7239000" y="914400"/>
            <a:ext cx="883356" cy="649917"/>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E76FFAD-B865-4139-B7A4-E42880ECD852}"/>
              </a:ext>
            </a:extLst>
          </p:cNvPr>
          <p:cNvPicPr>
            <a:picLocks noChangeAspect="1"/>
          </p:cNvPicPr>
          <p:nvPr/>
        </p:nvPicPr>
        <p:blipFill>
          <a:blip r:embed="rId3"/>
          <a:stretch>
            <a:fillRect/>
          </a:stretch>
        </p:blipFill>
        <p:spPr>
          <a:xfrm>
            <a:off x="5029200" y="3065446"/>
            <a:ext cx="932769" cy="1002879"/>
          </a:xfrm>
          <a:prstGeom prst="rect">
            <a:avLst/>
          </a:prstGeom>
        </p:spPr>
      </p:pic>
    </p:spTree>
    <p:extLst>
      <p:ext uri="{BB962C8B-B14F-4D97-AF65-F5344CB8AC3E}">
        <p14:creationId xmlns:p14="http://schemas.microsoft.com/office/powerpoint/2010/main" val="2194714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5606" name="Rectangle 11">
            <a:extLst>
              <a:ext uri="{FF2B5EF4-FFF2-40B4-BE49-F238E27FC236}">
                <a16:creationId xmlns:a16="http://schemas.microsoft.com/office/drawing/2014/main" id="{90DE8629-AC32-4EA0-950F-E68A0C8C236C}"/>
              </a:ext>
            </a:extLst>
          </p:cNvPr>
          <p:cNvSpPr>
            <a:spLocks noGrp="1" noChangeArrowheads="1"/>
          </p:cNvSpPr>
          <p:nvPr>
            <p:ph type="title"/>
          </p:nvPr>
        </p:nvSpPr>
        <p:spPr>
          <a:xfrm>
            <a:off x="148640" y="89151"/>
            <a:ext cx="8763000" cy="1143000"/>
          </a:xfrm>
        </p:spPr>
        <p:txBody>
          <a:bodyPr/>
          <a:lstStyle/>
          <a:p>
            <a:pPr algn="l" eaLnBrk="1" hangingPunct="1"/>
            <a:r>
              <a:rPr lang="en-US" altLang="en-US" sz="4000" dirty="0">
                <a:latin typeface="Comic Sans MS" panose="030F0702030302020204" pitchFamily="66" charset="0"/>
              </a:rPr>
              <a:t>Which of the nitrogen bases are pyrimidines with 1 ring? </a:t>
            </a:r>
          </a:p>
        </p:txBody>
      </p:sp>
      <p:sp>
        <p:nvSpPr>
          <p:cNvPr id="25607" name="Rectangle 12">
            <a:extLst>
              <a:ext uri="{FF2B5EF4-FFF2-40B4-BE49-F238E27FC236}">
                <a16:creationId xmlns:a16="http://schemas.microsoft.com/office/drawing/2014/main" id="{8662A8D8-C128-489A-A7E9-BBE22B52B46B}"/>
              </a:ext>
            </a:extLst>
          </p:cNvPr>
          <p:cNvSpPr>
            <a:spLocks noChangeArrowheads="1"/>
          </p:cNvSpPr>
          <p:nvPr/>
        </p:nvSpPr>
        <p:spPr bwMode="auto">
          <a:xfrm>
            <a:off x="1219200" y="6454349"/>
            <a:ext cx="8020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900" b="1" dirty="0">
                <a:solidFill>
                  <a:srgbClr val="CC0099"/>
                </a:solidFill>
                <a:latin typeface="Arial" panose="020B0604020202020204" pitchFamily="34" charset="0"/>
              </a:rPr>
              <a:t>Images from: Pearson Education Inc, publishing as Pearson Prentice Hall</a:t>
            </a:r>
          </a:p>
          <a:p>
            <a:pPr eaLnBrk="1" hangingPunct="1">
              <a:spcBef>
                <a:spcPct val="0"/>
              </a:spcBef>
              <a:buFontTx/>
              <a:buNone/>
            </a:pPr>
            <a:r>
              <a:rPr lang="en-US" altLang="en-US" sz="900" b="1" dirty="0">
                <a:solidFill>
                  <a:srgbClr val="CC0099"/>
                </a:solidFill>
                <a:latin typeface="Arial" panose="020B0604020202020204" pitchFamily="34" charset="0"/>
              </a:rPr>
              <a:t>https://upload.wikimedia.org/wikipedia/commons/thumb/f/f0/Blausen_0324_DNA_Pyrimidines.png/250px-Blausen_0324_DNA_Pyrimidines.png </a:t>
            </a:r>
          </a:p>
        </p:txBody>
      </p:sp>
      <p:sp>
        <p:nvSpPr>
          <p:cNvPr id="2" name="Rectangle 1">
            <a:extLst>
              <a:ext uri="{FF2B5EF4-FFF2-40B4-BE49-F238E27FC236}">
                <a16:creationId xmlns:a16="http://schemas.microsoft.com/office/drawing/2014/main" id="{A4E4CFD3-0677-4449-9FC8-7530ACE9F7A7}"/>
              </a:ext>
            </a:extLst>
          </p:cNvPr>
          <p:cNvSpPr>
            <a:spLocks noChangeArrowheads="1"/>
          </p:cNvSpPr>
          <p:nvPr/>
        </p:nvSpPr>
        <p:spPr bwMode="auto">
          <a:xfrm>
            <a:off x="47040" y="5577227"/>
            <a:ext cx="4524960" cy="739775"/>
          </a:xfrm>
          <a:prstGeom prst="rect">
            <a:avLst/>
          </a:prstGeom>
          <a:solidFill>
            <a:schemeClr val="accent1">
              <a:lumMod val="40000"/>
              <a:lumOff val="60000"/>
            </a:schemeClr>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t>Essential Knowledge     IST 1.L.1.   </a:t>
            </a:r>
          </a:p>
          <a:p>
            <a:pPr eaLnBrk="1" hangingPunct="1">
              <a:spcBef>
                <a:spcPct val="0"/>
              </a:spcBef>
              <a:buFontTx/>
              <a:buNone/>
            </a:pPr>
            <a:r>
              <a:rPr lang="en-US" altLang="en-US" sz="1400" dirty="0"/>
              <a:t> a. Purines (G and A) have a double ring structure.</a:t>
            </a:r>
            <a:br>
              <a:rPr lang="en-US" altLang="en-US" sz="1400" dirty="0"/>
            </a:br>
            <a:r>
              <a:rPr lang="en-US" altLang="en-US" sz="1400" dirty="0"/>
              <a:t> b. </a:t>
            </a:r>
            <a:r>
              <a:rPr lang="en-US" altLang="en-US" sz="1400" b="1" dirty="0"/>
              <a:t>Pyrimidines (C, T, and U) </a:t>
            </a:r>
            <a:r>
              <a:rPr lang="en-US" altLang="en-US" sz="1400" dirty="0"/>
              <a:t>have a single ring structure.</a:t>
            </a:r>
          </a:p>
        </p:txBody>
      </p:sp>
      <p:sp>
        <p:nvSpPr>
          <p:cNvPr id="7" name="Rectangle 6">
            <a:extLst>
              <a:ext uri="{FF2B5EF4-FFF2-40B4-BE49-F238E27FC236}">
                <a16:creationId xmlns:a16="http://schemas.microsoft.com/office/drawing/2014/main" id="{CDAEA9C4-2249-47D1-8F32-7E6B0DB0AB56}"/>
              </a:ext>
            </a:extLst>
          </p:cNvPr>
          <p:cNvSpPr/>
          <p:nvPr/>
        </p:nvSpPr>
        <p:spPr>
          <a:xfrm>
            <a:off x="581436" y="3366196"/>
            <a:ext cx="6113674" cy="954107"/>
          </a:xfrm>
          <a:prstGeom prst="rect">
            <a:avLst/>
          </a:prstGeom>
        </p:spPr>
        <p:txBody>
          <a:bodyPr wrap="square">
            <a:spAutoFit/>
          </a:bodyPr>
          <a:lstStyle/>
          <a:p>
            <a:r>
              <a:rPr lang="en-US" sz="2800" u="sng" dirty="0">
                <a:solidFill>
                  <a:srgbClr val="0070C0"/>
                </a:solidFill>
              </a:rPr>
              <a:t>C</a:t>
            </a:r>
            <a:r>
              <a:rPr lang="en-US" sz="2800" dirty="0">
                <a:solidFill>
                  <a:srgbClr val="0070C0"/>
                </a:solidFill>
              </a:rPr>
              <a:t>ytosine, </a:t>
            </a:r>
            <a:r>
              <a:rPr lang="en-US" sz="2800" u="sng" dirty="0">
                <a:solidFill>
                  <a:srgbClr val="0070C0"/>
                </a:solidFill>
              </a:rPr>
              <a:t>U</a:t>
            </a:r>
            <a:r>
              <a:rPr lang="en-US" sz="2800" dirty="0">
                <a:solidFill>
                  <a:srgbClr val="0070C0"/>
                </a:solidFill>
              </a:rPr>
              <a:t>racil, and </a:t>
            </a:r>
            <a:r>
              <a:rPr lang="en-US" sz="2800" u="sng" dirty="0">
                <a:solidFill>
                  <a:srgbClr val="0070C0"/>
                </a:solidFill>
              </a:rPr>
              <a:t>T</a:t>
            </a:r>
            <a:r>
              <a:rPr lang="en-US" sz="2800" dirty="0">
                <a:solidFill>
                  <a:srgbClr val="0070C0"/>
                </a:solidFill>
              </a:rPr>
              <a:t>hymine </a:t>
            </a:r>
          </a:p>
          <a:p>
            <a:r>
              <a:rPr lang="en-US" sz="2800" dirty="0">
                <a:solidFill>
                  <a:srgbClr val="0070C0"/>
                </a:solidFill>
              </a:rPr>
              <a:t>    are </a:t>
            </a:r>
            <a:r>
              <a:rPr lang="en-US" sz="2800" u="sng" dirty="0">
                <a:solidFill>
                  <a:srgbClr val="0070C0"/>
                </a:solidFill>
              </a:rPr>
              <a:t>Py</a:t>
            </a:r>
            <a:r>
              <a:rPr lang="en-US" sz="2800" dirty="0">
                <a:solidFill>
                  <a:srgbClr val="0070C0"/>
                </a:solidFill>
              </a:rPr>
              <a:t>rimidines!</a:t>
            </a:r>
          </a:p>
        </p:txBody>
      </p:sp>
      <p:grpSp>
        <p:nvGrpSpPr>
          <p:cNvPr id="9" name="Group 8">
            <a:extLst>
              <a:ext uri="{FF2B5EF4-FFF2-40B4-BE49-F238E27FC236}">
                <a16:creationId xmlns:a16="http://schemas.microsoft.com/office/drawing/2014/main" id="{255BD85F-5240-4E53-9ADB-9F8679108CC8}"/>
              </a:ext>
            </a:extLst>
          </p:cNvPr>
          <p:cNvGrpSpPr/>
          <p:nvPr/>
        </p:nvGrpSpPr>
        <p:grpSpPr>
          <a:xfrm>
            <a:off x="466623" y="1458861"/>
            <a:ext cx="3685794" cy="1428844"/>
            <a:chOff x="4520517" y="3157762"/>
            <a:chExt cx="3685794" cy="1428844"/>
          </a:xfrm>
        </p:grpSpPr>
        <p:sp>
          <p:nvSpPr>
            <p:cNvPr id="5" name="TextBox 4">
              <a:extLst>
                <a:ext uri="{FF2B5EF4-FFF2-40B4-BE49-F238E27FC236}">
                  <a16:creationId xmlns:a16="http://schemas.microsoft.com/office/drawing/2014/main" id="{C6EC1348-4150-42CF-A9F1-2043F3B46D55}"/>
                </a:ext>
              </a:extLst>
            </p:cNvPr>
            <p:cNvSpPr txBox="1"/>
            <p:nvPr/>
          </p:nvSpPr>
          <p:spPr>
            <a:xfrm>
              <a:off x="4547937" y="4124941"/>
              <a:ext cx="3658374" cy="461665"/>
            </a:xfrm>
            <a:prstGeom prst="rect">
              <a:avLst/>
            </a:prstGeom>
            <a:noFill/>
          </p:spPr>
          <p:txBody>
            <a:bodyPr wrap="none" rtlCol="0">
              <a:spAutoFit/>
            </a:bodyPr>
            <a:lstStyle/>
            <a:p>
              <a:r>
                <a:rPr lang="en-US" sz="2400" dirty="0"/>
                <a:t>Remember: </a:t>
              </a:r>
              <a:r>
                <a:rPr lang="en-US" sz="2400" i="1" u="sng" dirty="0"/>
                <a:t>CUT</a:t>
              </a:r>
              <a:r>
                <a:rPr lang="en-US" sz="2400" dirty="0"/>
                <a:t> the </a:t>
              </a:r>
              <a:r>
                <a:rPr lang="en-US" sz="2400" u="sng" dirty="0"/>
                <a:t>Pie</a:t>
              </a:r>
              <a:r>
                <a:rPr lang="en-US" sz="2400" dirty="0"/>
                <a:t>!</a:t>
              </a:r>
            </a:p>
          </p:txBody>
        </p:sp>
        <p:grpSp>
          <p:nvGrpSpPr>
            <p:cNvPr id="8" name="Group 7">
              <a:extLst>
                <a:ext uri="{FF2B5EF4-FFF2-40B4-BE49-F238E27FC236}">
                  <a16:creationId xmlns:a16="http://schemas.microsoft.com/office/drawing/2014/main" id="{F84C40EE-C730-4FF7-983D-0D49E8A3459D}"/>
                </a:ext>
              </a:extLst>
            </p:cNvPr>
            <p:cNvGrpSpPr/>
            <p:nvPr/>
          </p:nvGrpSpPr>
          <p:grpSpPr>
            <a:xfrm>
              <a:off x="4520517" y="3157762"/>
              <a:ext cx="2479309" cy="1014074"/>
              <a:chOff x="4282990" y="3429000"/>
              <a:chExt cx="2479309" cy="1014074"/>
            </a:xfrm>
          </p:grpSpPr>
          <p:sp>
            <p:nvSpPr>
              <p:cNvPr id="6" name="TextBox 5">
                <a:extLst>
                  <a:ext uri="{FF2B5EF4-FFF2-40B4-BE49-F238E27FC236}">
                    <a16:creationId xmlns:a16="http://schemas.microsoft.com/office/drawing/2014/main" id="{1EC79755-8E6D-4D24-8CD1-391616DFEF93}"/>
                  </a:ext>
                </a:extLst>
              </p:cNvPr>
              <p:cNvSpPr txBox="1"/>
              <p:nvPr/>
            </p:nvSpPr>
            <p:spPr>
              <a:xfrm>
                <a:off x="4282990" y="3705105"/>
                <a:ext cx="1026243" cy="523220"/>
              </a:xfrm>
              <a:prstGeom prst="rect">
                <a:avLst/>
              </a:prstGeom>
              <a:noFill/>
            </p:spPr>
            <p:txBody>
              <a:bodyPr wrap="none" rtlCol="0">
                <a:spAutoFit/>
              </a:bodyPr>
              <a:lstStyle/>
              <a:p>
                <a:r>
                  <a:rPr lang="en-US" sz="2800" dirty="0"/>
                  <a:t>Hint:</a:t>
                </a:r>
              </a:p>
            </p:txBody>
          </p:sp>
          <p:pic>
            <p:nvPicPr>
              <p:cNvPr id="1026" name="Picture 2">
                <a:extLst>
                  <a:ext uri="{FF2B5EF4-FFF2-40B4-BE49-F238E27FC236}">
                    <a16:creationId xmlns:a16="http://schemas.microsoft.com/office/drawing/2014/main" id="{83E726CE-CFD4-4D21-B98E-C87AEA00F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429000"/>
                <a:ext cx="1352099" cy="101407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28" name="Picture 4">
            <a:extLst>
              <a:ext uri="{FF2B5EF4-FFF2-40B4-BE49-F238E27FC236}">
                <a16:creationId xmlns:a16="http://schemas.microsoft.com/office/drawing/2014/main" id="{AC83C923-6132-46A4-BEF3-3BDFC5A159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00" b="13841"/>
          <a:stretch/>
        </p:blipFill>
        <p:spPr bwMode="auto">
          <a:xfrm>
            <a:off x="6910137" y="957860"/>
            <a:ext cx="1850699" cy="427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41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4035" name="TextBox 4">
            <a:extLst>
              <a:ext uri="{FF2B5EF4-FFF2-40B4-BE49-F238E27FC236}">
                <a16:creationId xmlns:a16="http://schemas.microsoft.com/office/drawing/2014/main" id="{C35C4F54-6D6A-4AB4-9C99-761A86F54D7F}"/>
              </a:ext>
            </a:extLst>
          </p:cNvPr>
          <p:cNvSpPr txBox="1">
            <a:spLocks noChangeArrowheads="1"/>
          </p:cNvSpPr>
          <p:nvPr/>
        </p:nvSpPr>
        <p:spPr bwMode="auto">
          <a:xfrm>
            <a:off x="38268" y="41937"/>
            <a:ext cx="91440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latin typeface="Comic Sans MS" panose="030F0702030302020204" pitchFamily="66" charset="0"/>
              </a:rPr>
              <a:t>Hemoglobin is an example of a protein with ___________ structure because it is made up of multiple polypeptide chains. </a:t>
            </a:r>
          </a:p>
          <a:p>
            <a:pPr eaLnBrk="1" hangingPunct="1">
              <a:spcBef>
                <a:spcPct val="0"/>
              </a:spcBef>
              <a:buFontTx/>
              <a:buNone/>
            </a:pPr>
            <a:r>
              <a:rPr lang="en-US" altLang="en-US" sz="3600" dirty="0">
                <a:latin typeface="Comic Sans MS" panose="030F0702030302020204" pitchFamily="66" charset="0"/>
              </a:rPr>
              <a:t>   </a:t>
            </a:r>
            <a:r>
              <a:rPr lang="en-US" altLang="en-US" sz="2400" dirty="0">
                <a:latin typeface="Comic Sans MS" panose="030F0702030302020204" pitchFamily="66" charset="0"/>
              </a:rPr>
              <a:t>primary     secondary     tertiary      quaternary</a:t>
            </a:r>
          </a:p>
          <a:p>
            <a:pPr eaLnBrk="1" hangingPunct="1">
              <a:spcBef>
                <a:spcPct val="0"/>
              </a:spcBef>
              <a:buFontTx/>
              <a:buNone/>
            </a:pPr>
            <a:endParaRPr lang="en-US" altLang="en-US" sz="3600" dirty="0">
              <a:latin typeface="Comic Sans MS" panose="030F0702030302020204" pitchFamily="66" charset="0"/>
            </a:endParaRPr>
          </a:p>
          <a:p>
            <a:pPr eaLnBrk="1" hangingPunct="1">
              <a:spcBef>
                <a:spcPct val="0"/>
              </a:spcBef>
              <a:buFontTx/>
              <a:buNone/>
            </a:pPr>
            <a:endParaRPr lang="en-US" altLang="en-US" sz="3600" dirty="0">
              <a:latin typeface="Comic Sans MS" panose="030F0702030302020204" pitchFamily="66" charset="0"/>
            </a:endParaRPr>
          </a:p>
          <a:p>
            <a:pPr eaLnBrk="1" hangingPunct="1">
              <a:spcBef>
                <a:spcPct val="0"/>
              </a:spcBef>
              <a:buFontTx/>
              <a:buNone/>
            </a:pPr>
            <a:endParaRPr lang="en-US" altLang="en-US" sz="3600" dirty="0">
              <a:latin typeface="Comic Sans MS" panose="030F0702030302020204" pitchFamily="66" charset="0"/>
            </a:endParaRPr>
          </a:p>
          <a:p>
            <a:pPr eaLnBrk="1" hangingPunct="1">
              <a:spcBef>
                <a:spcPct val="0"/>
              </a:spcBef>
              <a:buFontTx/>
              <a:buNone/>
            </a:pPr>
            <a:r>
              <a:rPr lang="en-US" altLang="en-US" dirty="0">
                <a:latin typeface="Comic Sans MS" panose="030F0702030302020204" pitchFamily="66" charset="0"/>
              </a:rPr>
              <a:t>TRUE or FALSE</a:t>
            </a:r>
            <a:br>
              <a:rPr lang="en-US" altLang="en-US" dirty="0">
                <a:latin typeface="Comic Sans MS" panose="030F0702030302020204" pitchFamily="66" charset="0"/>
              </a:rPr>
            </a:br>
            <a:r>
              <a:rPr lang="en-US" altLang="en-US" dirty="0">
                <a:latin typeface="Comic Sans MS" panose="030F0702030302020204" pitchFamily="66" charset="0"/>
              </a:rPr>
              <a:t>This type of structure is found in all proteins.  </a:t>
            </a:r>
          </a:p>
        </p:txBody>
      </p:sp>
      <p:sp>
        <p:nvSpPr>
          <p:cNvPr id="2" name="Rectangle 1">
            <a:extLst>
              <a:ext uri="{FF2B5EF4-FFF2-40B4-BE49-F238E27FC236}">
                <a16:creationId xmlns:a16="http://schemas.microsoft.com/office/drawing/2014/main" id="{E3B08744-89CE-4492-A36F-218615122577}"/>
              </a:ext>
            </a:extLst>
          </p:cNvPr>
          <p:cNvSpPr/>
          <p:nvPr/>
        </p:nvSpPr>
        <p:spPr>
          <a:xfrm>
            <a:off x="-32084" y="6101384"/>
            <a:ext cx="9144000" cy="707886"/>
          </a:xfrm>
          <a:prstGeom prst="rect">
            <a:avLst/>
          </a:prstGeom>
        </p:spPr>
        <p:txBody>
          <a:bodyPr>
            <a:spAutoFit/>
          </a:bodyPr>
          <a:lstStyle/>
          <a:p>
            <a:pPr eaLnBrk="1" hangingPunct="1">
              <a:defRPr/>
            </a:pPr>
            <a:r>
              <a:rPr lang="en-US" sz="1000" b="1" i="1" dirty="0"/>
              <a:t>Essential knowledge SYI 1.C.1.</a:t>
            </a:r>
            <a:r>
              <a:rPr lang="en-US" sz="1000" dirty="0"/>
              <a:t>d. Proteins have primary structure determined by the sequence order of their constituent  amino acids, secondary structure that arises through local folding of the amino acid chain into elements such as alpha-helices and beta-sheets, tertiary structure that is the overall three-dimensional shape of the protein and often minimizes free energy, and quaternary structure that arises from interactions between multiple polypeptide units. The four elements of protein structure determine the function of a protein.</a:t>
            </a:r>
            <a:r>
              <a:rPr lang="en-US" sz="1000" b="1" i="1" kern="0" dirty="0">
                <a:solidFill>
                  <a:srgbClr val="000000"/>
                </a:solidFill>
                <a:latin typeface="Times New Roman"/>
              </a:rPr>
              <a:t>  </a:t>
            </a:r>
            <a:endParaRPr lang="en-US" sz="1000" b="1" i="1" dirty="0"/>
          </a:p>
        </p:txBody>
      </p:sp>
      <p:grpSp>
        <p:nvGrpSpPr>
          <p:cNvPr id="5" name="Group 4">
            <a:extLst>
              <a:ext uri="{FF2B5EF4-FFF2-40B4-BE49-F238E27FC236}">
                <a16:creationId xmlns:a16="http://schemas.microsoft.com/office/drawing/2014/main" id="{4CD5722B-C757-4D94-BC6D-8D9CE3AB07FA}"/>
              </a:ext>
            </a:extLst>
          </p:cNvPr>
          <p:cNvGrpSpPr>
            <a:grpSpLocks/>
          </p:cNvGrpSpPr>
          <p:nvPr/>
        </p:nvGrpSpPr>
        <p:grpSpPr bwMode="auto">
          <a:xfrm>
            <a:off x="45955" y="3496351"/>
            <a:ext cx="8909050" cy="2242997"/>
            <a:chOff x="154574" y="2741849"/>
            <a:chExt cx="8909811" cy="2243069"/>
          </a:xfrm>
        </p:grpSpPr>
        <p:sp>
          <p:nvSpPr>
            <p:cNvPr id="3" name="Rectangle 2">
              <a:extLst>
                <a:ext uri="{FF2B5EF4-FFF2-40B4-BE49-F238E27FC236}">
                  <a16:creationId xmlns:a16="http://schemas.microsoft.com/office/drawing/2014/main" id="{5DE023C5-2D16-4ACD-A276-0B7D8D509B68}"/>
                </a:ext>
              </a:extLst>
            </p:cNvPr>
            <p:cNvSpPr/>
            <p:nvPr/>
          </p:nvSpPr>
          <p:spPr>
            <a:xfrm>
              <a:off x="154574" y="4030800"/>
              <a:ext cx="8909811" cy="954118"/>
            </a:xfrm>
            <a:prstGeom prst="rect">
              <a:avLst/>
            </a:prstGeom>
          </p:spPr>
          <p:txBody>
            <a:bodyPr wrap="none">
              <a:spAutoFit/>
            </a:bodyPr>
            <a:lstStyle/>
            <a:p>
              <a:pPr eaLnBrk="1" hangingPunct="1">
                <a:defRPr/>
              </a:pPr>
              <a:r>
                <a:rPr lang="en-US" sz="2800" dirty="0">
                  <a:solidFill>
                    <a:schemeClr val="accent2"/>
                  </a:solidFill>
                </a:rPr>
                <a:t>All proteins have primary, secondary, tertiary </a:t>
              </a:r>
              <a:br>
                <a:rPr lang="en-US" sz="2800" dirty="0">
                  <a:solidFill>
                    <a:schemeClr val="accent2"/>
                  </a:solidFill>
                </a:rPr>
              </a:br>
              <a:r>
                <a:rPr lang="en-US" sz="2800" dirty="0">
                  <a:solidFill>
                    <a:schemeClr val="accent2"/>
                  </a:solidFill>
                </a:rPr>
                <a:t>structure, but only some have quaternary structure.</a:t>
              </a:r>
            </a:p>
          </p:txBody>
        </p:sp>
        <p:sp>
          <p:nvSpPr>
            <p:cNvPr id="4" name="Oval 3">
              <a:extLst>
                <a:ext uri="{FF2B5EF4-FFF2-40B4-BE49-F238E27FC236}">
                  <a16:creationId xmlns:a16="http://schemas.microsoft.com/office/drawing/2014/main" id="{5129BC8F-B171-4140-8E95-DCCF51EB073D}"/>
                </a:ext>
              </a:extLst>
            </p:cNvPr>
            <p:cNvSpPr/>
            <p:nvPr/>
          </p:nvSpPr>
          <p:spPr>
            <a:xfrm>
              <a:off x="1632745" y="2741849"/>
              <a:ext cx="2133782" cy="762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
        <p:nvSpPr>
          <p:cNvPr id="6" name="TextBox 5">
            <a:extLst>
              <a:ext uri="{FF2B5EF4-FFF2-40B4-BE49-F238E27FC236}">
                <a16:creationId xmlns:a16="http://schemas.microsoft.com/office/drawing/2014/main" id="{5BCCD61E-25A2-4603-858F-67E13A03BFA3}"/>
              </a:ext>
            </a:extLst>
          </p:cNvPr>
          <p:cNvSpPr txBox="1"/>
          <p:nvPr/>
        </p:nvSpPr>
        <p:spPr>
          <a:xfrm>
            <a:off x="-32084" y="533877"/>
            <a:ext cx="3086101" cy="584775"/>
          </a:xfrm>
          <a:prstGeom prst="rect">
            <a:avLst/>
          </a:prstGeom>
          <a:noFill/>
        </p:spPr>
        <p:txBody>
          <a:bodyPr wrap="none">
            <a:spAutoFit/>
          </a:bodyPr>
          <a:lstStyle/>
          <a:p>
            <a:pPr eaLnBrk="1" hangingPunct="1">
              <a:defRPr/>
            </a:pPr>
            <a:r>
              <a:rPr lang="en-US" sz="3200" dirty="0">
                <a:solidFill>
                  <a:schemeClr val="accent6">
                    <a:lumMod val="60000"/>
                    <a:lumOff val="40000"/>
                  </a:schemeClr>
                </a:solidFill>
              </a:rPr>
              <a:t>QUATERNARY</a:t>
            </a:r>
          </a:p>
        </p:txBody>
      </p:sp>
      <p:pic>
        <p:nvPicPr>
          <p:cNvPr id="1026" name="Picture 2">
            <a:extLst>
              <a:ext uri="{FF2B5EF4-FFF2-40B4-BE49-F238E27FC236}">
                <a16:creationId xmlns:a16="http://schemas.microsoft.com/office/drawing/2014/main" id="{2489F86E-35B0-44D4-AED7-54ADD3B55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037" y="2214733"/>
            <a:ext cx="2447925" cy="1827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95809C1-3045-4029-8E5B-6960E9F348AC}"/>
              </a:ext>
            </a:extLst>
          </p:cNvPr>
          <p:cNvSpPr/>
          <p:nvPr/>
        </p:nvSpPr>
        <p:spPr>
          <a:xfrm>
            <a:off x="2819400" y="-54881"/>
            <a:ext cx="7467600" cy="246221"/>
          </a:xfrm>
          <a:prstGeom prst="rect">
            <a:avLst/>
          </a:prstGeom>
        </p:spPr>
        <p:txBody>
          <a:bodyPr wrap="square">
            <a:spAutoFit/>
          </a:bodyPr>
          <a:lstStyle/>
          <a:p>
            <a:r>
              <a:rPr lang="en-US" sz="1000" dirty="0">
                <a:solidFill>
                  <a:srgbClr val="CC0099"/>
                </a:solidFill>
                <a:latin typeface="Arial" panose="020B0604020202020204" pitchFamily="34" charset="0"/>
                <a:cs typeface="Arial" panose="020B0604020202020204" pitchFamily="34" charset="0"/>
              </a:rPr>
              <a:t>https://i2.wp.com/selfhacked.com/app/uploads/2017/06/hemoglobin_structure.jpg?resize=450%2C336&amp;ssl=1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12B0A93-CAEA-4D37-9F07-9E9AAB1553C4}"/>
              </a:ext>
            </a:extLst>
          </p:cNvPr>
          <p:cNvSpPr>
            <a:spLocks noGrp="1" noChangeArrowheads="1"/>
          </p:cNvSpPr>
          <p:nvPr>
            <p:ph type="body" sz="half" idx="2"/>
          </p:nvPr>
        </p:nvSpPr>
        <p:spPr>
          <a:xfrm>
            <a:off x="198438" y="11113"/>
            <a:ext cx="9144000" cy="990600"/>
          </a:xfrm>
        </p:spPr>
        <p:txBody>
          <a:bodyPr/>
          <a:lstStyle/>
          <a:p>
            <a:pPr eaLnBrk="1" hangingPunct="1">
              <a:lnSpc>
                <a:spcPct val="90000"/>
              </a:lnSpc>
              <a:buFontTx/>
              <a:buNone/>
            </a:pPr>
            <a:r>
              <a:rPr lang="en-US" altLang="en-US" sz="3600" b="1" dirty="0"/>
              <a:t>Which of these molecules is a protein?</a:t>
            </a:r>
          </a:p>
        </p:txBody>
      </p:sp>
      <p:sp>
        <p:nvSpPr>
          <p:cNvPr id="153603" name="Text Box 3">
            <a:extLst>
              <a:ext uri="{FF2B5EF4-FFF2-40B4-BE49-F238E27FC236}">
                <a16:creationId xmlns:a16="http://schemas.microsoft.com/office/drawing/2014/main" id="{985797D7-B393-4839-8695-B86545CAE003}"/>
              </a:ext>
            </a:extLst>
          </p:cNvPr>
          <p:cNvSpPr txBox="1">
            <a:spLocks noChangeArrowheads="1"/>
          </p:cNvSpPr>
          <p:nvPr/>
        </p:nvSpPr>
        <p:spPr bwMode="auto">
          <a:xfrm rot="1750019">
            <a:off x="3429000" y="1676400"/>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45060" name="Picture 4" descr="phospholip purple labels">
            <a:extLst>
              <a:ext uri="{FF2B5EF4-FFF2-40B4-BE49-F238E27FC236}">
                <a16:creationId xmlns:a16="http://schemas.microsoft.com/office/drawing/2014/main" id="{B19A9BA2-B48B-4DB9-B6ED-282926D01B0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2743200"/>
            <a:ext cx="110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helix6">
            <a:extLst>
              <a:ext uri="{FF2B5EF4-FFF2-40B4-BE49-F238E27FC236}">
                <a16:creationId xmlns:a16="http://schemas.microsoft.com/office/drawing/2014/main" id="{9E7A113E-36DD-489D-A8DC-CF2B46B7715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2286000"/>
            <a:ext cx="17176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Adensine triphos">
            <a:extLst>
              <a:ext uri="{FF2B5EF4-FFF2-40B4-BE49-F238E27FC236}">
                <a16:creationId xmlns:a16="http://schemas.microsoft.com/office/drawing/2014/main" id="{C7DC9DC9-38EF-4A3B-9CB5-49D2CF97B9C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609600"/>
            <a:ext cx="24384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starch_yellow2">
            <a:extLst>
              <a:ext uri="{FF2B5EF4-FFF2-40B4-BE49-F238E27FC236}">
                <a16:creationId xmlns:a16="http://schemas.microsoft.com/office/drawing/2014/main" id="{3435DCF9-F8C3-42E0-AE3B-D5F08C92C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0" y="2514600"/>
            <a:ext cx="3519488"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ppolypep chain">
            <a:extLst>
              <a:ext uri="{FF2B5EF4-FFF2-40B4-BE49-F238E27FC236}">
                <a16:creationId xmlns:a16="http://schemas.microsoft.com/office/drawing/2014/main" id="{31DD2399-AC79-4EAF-BF97-3F50358836C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81000"/>
            <a:ext cx="48768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91D55F-766D-4C38-9D3D-46BDCFD4B0B8}"/>
              </a:ext>
            </a:extLst>
          </p:cNvPr>
          <p:cNvSpPr/>
          <p:nvPr/>
        </p:nvSpPr>
        <p:spPr>
          <a:xfrm>
            <a:off x="134938" y="6277918"/>
            <a:ext cx="8864600" cy="461665"/>
          </a:xfrm>
          <a:prstGeom prst="rect">
            <a:avLst/>
          </a:prstGeom>
        </p:spPr>
        <p:txBody>
          <a:bodyPr>
            <a:spAutoFit/>
          </a:bodyPr>
          <a:lstStyle/>
          <a:p>
            <a:pPr>
              <a:defRPr/>
            </a:pPr>
            <a:r>
              <a:rPr lang="en-US" sz="1200" b="1" i="1" kern="0" dirty="0">
                <a:solidFill>
                  <a:srgbClr val="000000"/>
                </a:solidFill>
                <a:latin typeface="Times New Roman"/>
              </a:rPr>
              <a:t>SYI-1.B.2 Structure and function of polymers are derived from the way their monomers are assembled. </a:t>
            </a:r>
            <a:br>
              <a:rPr lang="en-US" sz="1200" b="1" i="1" kern="0" dirty="0">
                <a:solidFill>
                  <a:srgbClr val="000000"/>
                </a:solidFill>
                <a:latin typeface="Times New Roman"/>
              </a:rPr>
            </a:br>
            <a:r>
              <a:rPr lang="en-US" sz="1200" b="1" i="1" kern="0" dirty="0">
                <a:solidFill>
                  <a:srgbClr val="000000"/>
                </a:solidFill>
                <a:latin typeface="Times New Roman"/>
              </a:rPr>
              <a:t>SAMPLE ACTIVITY p 35 CED “Use pictures of biological molecules to find patterns in the molecules”  </a:t>
            </a:r>
            <a:endParaRPr lang="en-US" sz="1200" dirty="0"/>
          </a:p>
        </p:txBody>
      </p:sp>
      <p:pic>
        <p:nvPicPr>
          <p:cNvPr id="45066" name="Picture 7" descr="03-16-steroids-nl">
            <a:extLst>
              <a:ext uri="{FF2B5EF4-FFF2-40B4-BE49-F238E27FC236}">
                <a16:creationId xmlns:a16="http://schemas.microsoft.com/office/drawing/2014/main" id="{3AACF90A-E404-42F6-9E0D-2086873A304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6462" b="47939"/>
          <a:stretch>
            <a:fillRect/>
          </a:stretch>
        </p:blipFill>
        <p:spPr bwMode="auto">
          <a:xfrm>
            <a:off x="1905000" y="4398963"/>
            <a:ext cx="3429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03"/>
                                        </p:tgtEl>
                                        <p:attrNameLst>
                                          <p:attrName>style.visibility</p:attrName>
                                        </p:attrNameLst>
                                      </p:cBhvr>
                                      <p:to>
                                        <p:strVal val="visible"/>
                                      </p:to>
                                    </p:set>
                                    <p:animEffect transition="in" filter="wipe(down)">
                                      <p:cBhvr>
                                        <p:cTn id="7" dur="500"/>
                                        <p:tgtEl>
                                          <p:spTgt spid="15360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
        <p:cNvGrpSpPr/>
        <p:nvPr/>
      </p:nvGrpSpPr>
      <p:grpSpPr>
        <a:xfrm>
          <a:off x="0" y="0"/>
          <a:ext cx="0" cy="0"/>
          <a:chOff x="0" y="0"/>
          <a:chExt cx="0" cy="0"/>
        </a:xfrm>
      </p:grpSpPr>
      <p:pic>
        <p:nvPicPr>
          <p:cNvPr id="120834" name="Picture 2" descr="I am glad i am not the only geek who thought about this all of last year in…: ">
            <a:extLst>
              <a:ext uri="{FF2B5EF4-FFF2-40B4-BE49-F238E27FC236}">
                <a16:creationId xmlns:a16="http://schemas.microsoft.com/office/drawing/2014/main" id="{87321C7F-2313-4BEF-912B-717594527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190"/>
          <a:stretch>
            <a:fillRect/>
          </a:stretch>
        </p:blipFill>
        <p:spPr bwMode="auto">
          <a:xfrm>
            <a:off x="822325" y="682625"/>
            <a:ext cx="7499350" cy="592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1">
            <a:extLst>
              <a:ext uri="{FF2B5EF4-FFF2-40B4-BE49-F238E27FC236}">
                <a16:creationId xmlns:a16="http://schemas.microsoft.com/office/drawing/2014/main" id="{D1734343-9613-4296-A5A5-AFC95BC4B448}"/>
              </a:ext>
            </a:extLst>
          </p:cNvPr>
          <p:cNvSpPr>
            <a:spLocks noChangeArrowheads="1"/>
          </p:cNvSpPr>
          <p:nvPr/>
        </p:nvSpPr>
        <p:spPr bwMode="auto">
          <a:xfrm>
            <a:off x="152400" y="6611938"/>
            <a:ext cx="8839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Comic Sans MS" panose="030F0702030302020204" pitchFamily="66" charset="0"/>
              </a:defRPr>
            </a:lvl1pPr>
            <a:lvl2pPr marL="742950" indent="-285750">
              <a:defRPr sz="4000">
                <a:solidFill>
                  <a:schemeClr val="tx1"/>
                </a:solidFill>
                <a:latin typeface="Comic Sans MS" panose="030F0702030302020204" pitchFamily="66" charset="0"/>
              </a:defRPr>
            </a:lvl2pPr>
            <a:lvl3pPr marL="1143000" indent="-228600">
              <a:defRPr sz="4000">
                <a:solidFill>
                  <a:schemeClr val="tx1"/>
                </a:solidFill>
                <a:latin typeface="Comic Sans MS" panose="030F0702030302020204" pitchFamily="66" charset="0"/>
              </a:defRPr>
            </a:lvl3pPr>
            <a:lvl4pPr marL="1600200" indent="-228600">
              <a:defRPr sz="4000">
                <a:solidFill>
                  <a:schemeClr val="tx1"/>
                </a:solidFill>
                <a:latin typeface="Comic Sans MS" panose="030F0702030302020204" pitchFamily="66" charset="0"/>
              </a:defRPr>
            </a:lvl4pPr>
            <a:lvl5pPr marL="2057400" indent="-228600">
              <a:defRPr sz="4000">
                <a:solidFill>
                  <a:schemeClr val="tx1"/>
                </a:solidFill>
                <a:latin typeface="Comic Sans MS" panose="030F0702030302020204" pitchFamily="66" charset="0"/>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defRPr>
            </a:lvl9pPr>
          </a:lstStyle>
          <a:p>
            <a:pPr eaLnBrk="1" hangingPunct="1"/>
            <a:r>
              <a:rPr lang="en-US" altLang="en-US" sz="1000" dirty="0">
                <a:solidFill>
                  <a:srgbClr val="D60093"/>
                </a:solidFill>
                <a:latin typeface="Arial" panose="020B0604020202020204" pitchFamily="34" charset="0"/>
                <a:cs typeface="Arial" panose="020B0604020202020204" pitchFamily="34" charset="0"/>
              </a:rPr>
              <a:t>https://www.pinterest.com/pin/AY1yBSYigT3IoWFxRZCam3jqmB30fIz-OBOhiRM0PoZykOUd8OpEdhY/</a:t>
            </a:r>
          </a:p>
        </p:txBody>
      </p:sp>
      <p:sp>
        <p:nvSpPr>
          <p:cNvPr id="120836" name="TextBox 2">
            <a:extLst>
              <a:ext uri="{FF2B5EF4-FFF2-40B4-BE49-F238E27FC236}">
                <a16:creationId xmlns:a16="http://schemas.microsoft.com/office/drawing/2014/main" id="{645D100D-10B0-40A2-9725-DF1733D32079}"/>
              </a:ext>
            </a:extLst>
          </p:cNvPr>
          <p:cNvSpPr txBox="1">
            <a:spLocks noChangeArrowheads="1"/>
          </p:cNvSpPr>
          <p:nvPr/>
        </p:nvSpPr>
        <p:spPr bwMode="auto">
          <a:xfrm>
            <a:off x="3276600" y="-9525"/>
            <a:ext cx="3419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Comic Sans MS" panose="030F0702030302020204" pitchFamily="66" charset="0"/>
              </a:defRPr>
            </a:lvl1pPr>
            <a:lvl2pPr marL="742950" indent="-285750">
              <a:defRPr sz="4000">
                <a:solidFill>
                  <a:schemeClr val="tx1"/>
                </a:solidFill>
                <a:latin typeface="Comic Sans MS" panose="030F0702030302020204" pitchFamily="66" charset="0"/>
              </a:defRPr>
            </a:lvl2pPr>
            <a:lvl3pPr marL="1143000" indent="-228600">
              <a:defRPr sz="4000">
                <a:solidFill>
                  <a:schemeClr val="tx1"/>
                </a:solidFill>
                <a:latin typeface="Comic Sans MS" panose="030F0702030302020204" pitchFamily="66" charset="0"/>
              </a:defRPr>
            </a:lvl3pPr>
            <a:lvl4pPr marL="1600200" indent="-228600">
              <a:defRPr sz="4000">
                <a:solidFill>
                  <a:schemeClr val="tx1"/>
                </a:solidFill>
                <a:latin typeface="Comic Sans MS" panose="030F0702030302020204" pitchFamily="66" charset="0"/>
              </a:defRPr>
            </a:lvl4pPr>
            <a:lvl5pPr marL="2057400" indent="-228600">
              <a:defRPr sz="4000">
                <a:solidFill>
                  <a:schemeClr val="tx1"/>
                </a:solidFill>
                <a:latin typeface="Comic Sans MS" panose="030F0702030302020204" pitchFamily="66" charset="0"/>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defRPr>
            </a:lvl9pPr>
          </a:lstStyle>
          <a:p>
            <a:pPr eaLnBrk="1" hangingPunct="1"/>
            <a:r>
              <a:rPr lang="en-US" altLang="en-US" dirty="0"/>
              <a:t>Take a break!</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0178" name="Rectangle 4">
            <a:extLst>
              <a:ext uri="{FF2B5EF4-FFF2-40B4-BE49-F238E27FC236}">
                <a16:creationId xmlns:a16="http://schemas.microsoft.com/office/drawing/2014/main" id="{4DF15B48-CB28-460B-B1F1-B96489F7A655}"/>
              </a:ext>
            </a:extLst>
          </p:cNvPr>
          <p:cNvSpPr>
            <a:spLocks noChangeArrowheads="1"/>
          </p:cNvSpPr>
          <p:nvPr/>
        </p:nvSpPr>
        <p:spPr bwMode="auto">
          <a:xfrm>
            <a:off x="58738" y="58738"/>
            <a:ext cx="908526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latin typeface="Comic Sans MS" panose="030F0702030302020204" pitchFamily="66" charset="0"/>
              </a:rPr>
              <a:t>Draw a  picture of an amino acid</a:t>
            </a:r>
          </a:p>
          <a:p>
            <a:pPr eaLnBrk="1" hangingPunct="1">
              <a:spcBef>
                <a:spcPct val="0"/>
              </a:spcBef>
              <a:buFontTx/>
              <a:buNone/>
            </a:pPr>
            <a:endParaRPr lang="en-US" altLang="en-US" dirty="0">
              <a:latin typeface="Comic Sans MS" panose="030F0702030302020204" pitchFamily="66" charset="0"/>
            </a:endParaRPr>
          </a:p>
          <a:p>
            <a:pPr eaLnBrk="1" hangingPunct="1">
              <a:spcBef>
                <a:spcPct val="0"/>
              </a:spcBef>
              <a:buFontTx/>
              <a:buNone/>
            </a:pPr>
            <a:endParaRPr lang="en-US" altLang="en-US" dirty="0">
              <a:latin typeface="Comic Sans MS" panose="030F0702030302020204" pitchFamily="66" charset="0"/>
            </a:endParaRPr>
          </a:p>
          <a:p>
            <a:pPr eaLnBrk="1" hangingPunct="1">
              <a:spcBef>
                <a:spcPct val="0"/>
              </a:spcBef>
              <a:buFontTx/>
              <a:buNone/>
            </a:pPr>
            <a:endParaRPr lang="en-US" altLang="en-US" dirty="0">
              <a:latin typeface="Comic Sans MS" panose="030F0702030302020204" pitchFamily="66" charset="0"/>
            </a:endParaRPr>
          </a:p>
          <a:p>
            <a:pPr eaLnBrk="1" hangingPunct="1">
              <a:spcBef>
                <a:spcPct val="0"/>
              </a:spcBef>
              <a:buFontTx/>
              <a:buNone/>
            </a:pPr>
            <a:endParaRPr lang="en-US" altLang="en-US" dirty="0">
              <a:latin typeface="Comic Sans MS" panose="030F0702030302020204" pitchFamily="66" charset="0"/>
            </a:endParaRPr>
          </a:p>
          <a:p>
            <a:pPr eaLnBrk="1" hangingPunct="1">
              <a:spcBef>
                <a:spcPct val="0"/>
              </a:spcBef>
              <a:buFontTx/>
              <a:buNone/>
            </a:pPr>
            <a:endParaRPr lang="en-US" altLang="en-US" dirty="0">
              <a:latin typeface="Comic Sans MS" panose="030F0702030302020204" pitchFamily="66" charset="0"/>
            </a:endParaRPr>
          </a:p>
        </p:txBody>
      </p:sp>
      <p:pic>
        <p:nvPicPr>
          <p:cNvPr id="50179" name="Picture 1">
            <a:extLst>
              <a:ext uri="{FF2B5EF4-FFF2-40B4-BE49-F238E27FC236}">
                <a16:creationId xmlns:a16="http://schemas.microsoft.com/office/drawing/2014/main" id="{D18C0C7C-2A0E-4F34-826A-5C0097D994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6227762"/>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6CB52F28-36C1-44F9-A3CE-C83364040512}"/>
              </a:ext>
            </a:extLst>
          </p:cNvPr>
          <p:cNvPicPr>
            <a:picLocks noChangeAspect="1"/>
          </p:cNvPicPr>
          <p:nvPr/>
        </p:nvPicPr>
        <p:blipFill rotWithShape="1">
          <a:blip r:embed="rId3">
            <a:extLst>
              <a:ext uri="{28A0092B-C50C-407E-A947-70E740481C1C}">
                <a14:useLocalDpi xmlns:a14="http://schemas.microsoft.com/office/drawing/2010/main" val="0"/>
              </a:ext>
            </a:extLst>
          </a:blip>
          <a:srcRect r="52691" b="54388"/>
          <a:stretch/>
        </p:blipFill>
        <p:spPr bwMode="auto">
          <a:xfrm>
            <a:off x="2286000" y="993453"/>
            <a:ext cx="3348037" cy="211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08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8638F4D3-1247-4B57-AB02-64944FBB3D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601980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5">
            <a:extLst>
              <a:ext uri="{FF2B5EF4-FFF2-40B4-BE49-F238E27FC236}">
                <a16:creationId xmlns:a16="http://schemas.microsoft.com/office/drawing/2014/main" id="{A84B2AC0-CA36-4DE7-ACEE-5286F5C0D9F4}"/>
              </a:ext>
            </a:extLst>
          </p:cNvPr>
          <p:cNvPicPr>
            <a:picLocks noChangeAspect="1"/>
          </p:cNvPicPr>
          <p:nvPr/>
        </p:nvPicPr>
        <p:blipFill>
          <a:blip r:embed="rId3">
            <a:extLst>
              <a:ext uri="{28A0092B-C50C-407E-A947-70E740481C1C}">
                <a14:useLocalDpi xmlns:a14="http://schemas.microsoft.com/office/drawing/2010/main" val="0"/>
              </a:ext>
            </a:extLst>
          </a:blip>
          <a:srcRect b="54388"/>
          <a:stretch>
            <a:fillRect/>
          </a:stretch>
        </p:blipFill>
        <p:spPr bwMode="auto">
          <a:xfrm>
            <a:off x="1044861" y="721303"/>
            <a:ext cx="67548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0085372F-7BEF-4F86-9509-601D9669149B}"/>
              </a:ext>
            </a:extLst>
          </p:cNvPr>
          <p:cNvSpPr/>
          <p:nvPr/>
        </p:nvSpPr>
        <p:spPr>
          <a:xfrm>
            <a:off x="3525491" y="1167451"/>
            <a:ext cx="13716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10" name="Picture 9">
            <a:extLst>
              <a:ext uri="{FF2B5EF4-FFF2-40B4-BE49-F238E27FC236}">
                <a16:creationId xmlns:a16="http://schemas.microsoft.com/office/drawing/2014/main" id="{03530C8D-8676-4CFD-AC80-D75B23445CD6}"/>
              </a:ext>
            </a:extLst>
          </p:cNvPr>
          <p:cNvPicPr>
            <a:picLocks noChangeAspect="1"/>
          </p:cNvPicPr>
          <p:nvPr/>
        </p:nvPicPr>
        <p:blipFill>
          <a:blip r:embed="rId3">
            <a:extLst>
              <a:ext uri="{28A0092B-C50C-407E-A947-70E740481C1C}">
                <a14:useLocalDpi xmlns:a14="http://schemas.microsoft.com/office/drawing/2010/main" val="0"/>
              </a:ext>
            </a:extLst>
          </a:blip>
          <a:srcRect t="55173"/>
          <a:stretch>
            <a:fillRect/>
          </a:stretch>
        </p:blipFill>
        <p:spPr bwMode="auto">
          <a:xfrm>
            <a:off x="1041089" y="3007215"/>
            <a:ext cx="67548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612677A-1B6E-4144-B1D8-EDA912535E18}"/>
              </a:ext>
            </a:extLst>
          </p:cNvPr>
          <p:cNvSpPr/>
          <p:nvPr/>
        </p:nvSpPr>
        <p:spPr>
          <a:xfrm>
            <a:off x="-24063" y="-47795"/>
            <a:ext cx="9645555" cy="523220"/>
          </a:xfrm>
          <a:prstGeom prst="rect">
            <a:avLst/>
          </a:prstGeom>
        </p:spPr>
        <p:txBody>
          <a:bodyPr wrap="square">
            <a:spAutoFit/>
          </a:bodyPr>
          <a:lstStyle/>
          <a:p>
            <a:pPr eaLnBrk="1" hangingPunct="1"/>
            <a:r>
              <a:rPr lang="en-US" altLang="en-US" sz="2800" dirty="0"/>
              <a:t>Show how 2 amino acids could be joined together.</a:t>
            </a:r>
          </a:p>
        </p:txBody>
      </p:sp>
      <p:sp>
        <p:nvSpPr>
          <p:cNvPr id="4" name="Rectangle 3">
            <a:extLst>
              <a:ext uri="{FF2B5EF4-FFF2-40B4-BE49-F238E27FC236}">
                <a16:creationId xmlns:a16="http://schemas.microsoft.com/office/drawing/2014/main" id="{497C29FE-6E19-471F-BBA1-A4A0BC4A4052}"/>
              </a:ext>
            </a:extLst>
          </p:cNvPr>
          <p:cNvSpPr/>
          <p:nvPr/>
        </p:nvSpPr>
        <p:spPr>
          <a:xfrm>
            <a:off x="6477981" y="2589081"/>
            <a:ext cx="1750800" cy="1077218"/>
          </a:xfrm>
          <a:prstGeom prst="rect">
            <a:avLst/>
          </a:prstGeom>
          <a:solidFill>
            <a:srgbClr val="CCCCFF"/>
          </a:solidFill>
        </p:spPr>
        <p:txBody>
          <a:bodyPr wrap="none">
            <a:spAutoFit/>
          </a:bodyPr>
          <a:lstStyle/>
          <a:p>
            <a:r>
              <a:rPr lang="en-US" altLang="en-US" sz="3200" dirty="0">
                <a:solidFill>
                  <a:schemeClr val="accent2"/>
                </a:solidFill>
              </a:rPr>
              <a:t>Remove </a:t>
            </a:r>
          </a:p>
          <a:p>
            <a:r>
              <a:rPr lang="en-US" altLang="en-US" sz="3200" dirty="0">
                <a:solidFill>
                  <a:schemeClr val="accent2"/>
                </a:solidFill>
              </a:rPr>
              <a:t>H</a:t>
            </a:r>
            <a:r>
              <a:rPr lang="en-US" altLang="en-US" sz="3200" baseline="-25000" dirty="0">
                <a:solidFill>
                  <a:schemeClr val="accent2"/>
                </a:solidFill>
              </a:rPr>
              <a:t>2</a:t>
            </a:r>
            <a:r>
              <a:rPr lang="en-US" altLang="en-US" sz="3200" dirty="0">
                <a:solidFill>
                  <a:schemeClr val="accent2"/>
                </a:solidFill>
              </a:rPr>
              <a:t>O </a:t>
            </a:r>
            <a:endParaRPr lang="en-US" sz="3200" dirty="0"/>
          </a:p>
        </p:txBody>
      </p:sp>
      <p:sp>
        <p:nvSpPr>
          <p:cNvPr id="9" name="Arrow: Right 8">
            <a:extLst>
              <a:ext uri="{FF2B5EF4-FFF2-40B4-BE49-F238E27FC236}">
                <a16:creationId xmlns:a16="http://schemas.microsoft.com/office/drawing/2014/main" id="{8EDDFA69-5FF1-431F-A3B0-775762FC1FE4}"/>
              </a:ext>
            </a:extLst>
          </p:cNvPr>
          <p:cNvSpPr/>
          <p:nvPr/>
        </p:nvSpPr>
        <p:spPr>
          <a:xfrm rot="1913134">
            <a:off x="4798714" y="2532265"/>
            <a:ext cx="1750800" cy="350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8638F4D3-1247-4B57-AB02-64944FBB3D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601980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73C2DBD-0741-4173-ADAF-AEA705818FA4}"/>
              </a:ext>
            </a:extLst>
          </p:cNvPr>
          <p:cNvSpPr txBox="1">
            <a:spLocks noChangeArrowheads="1"/>
          </p:cNvSpPr>
          <p:nvPr/>
        </p:nvSpPr>
        <p:spPr bwMode="auto">
          <a:xfrm>
            <a:off x="1194593" y="3095971"/>
            <a:ext cx="75684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chemeClr val="accent2"/>
                </a:solidFill>
                <a:latin typeface="Comic Sans MS" panose="030F0702030302020204" pitchFamily="66" charset="0"/>
              </a:rPr>
              <a:t>DEHYDRATION SYNTHESIS </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Remove H</a:t>
            </a:r>
            <a:r>
              <a:rPr lang="en-US" altLang="en-US" sz="2400" baseline="-25000" dirty="0">
                <a:solidFill>
                  <a:schemeClr val="accent2"/>
                </a:solidFill>
                <a:latin typeface="Comic Sans MS" panose="030F0702030302020204" pitchFamily="66" charset="0"/>
              </a:rPr>
              <a:t>2</a:t>
            </a:r>
            <a:r>
              <a:rPr lang="en-US" altLang="en-US" sz="2400" dirty="0">
                <a:solidFill>
                  <a:schemeClr val="accent2"/>
                </a:solidFill>
                <a:latin typeface="Comic Sans MS" panose="030F0702030302020204" pitchFamily="66" charset="0"/>
              </a:rPr>
              <a:t>O         </a:t>
            </a:r>
          </a:p>
          <a:p>
            <a:pPr eaLnBrk="1" hangingPunct="1">
              <a:spcBef>
                <a:spcPct val="0"/>
              </a:spcBef>
              <a:buFontTx/>
              <a:buNone/>
            </a:pPr>
            <a:r>
              <a:rPr lang="en-US" altLang="en-US" sz="2400" dirty="0">
                <a:solidFill>
                  <a:schemeClr val="accent2"/>
                </a:solidFill>
                <a:latin typeface="Comic Sans MS" panose="030F0702030302020204" pitchFamily="66" charset="0"/>
              </a:rPr>
              <a:t>MAKES A COVALENT PEPTIDE BOND</a:t>
            </a:r>
          </a:p>
        </p:txBody>
      </p:sp>
      <p:pic>
        <p:nvPicPr>
          <p:cNvPr id="10" name="Picture 9">
            <a:extLst>
              <a:ext uri="{FF2B5EF4-FFF2-40B4-BE49-F238E27FC236}">
                <a16:creationId xmlns:a16="http://schemas.microsoft.com/office/drawing/2014/main" id="{03530C8D-8676-4CFD-AC80-D75B23445CD6}"/>
              </a:ext>
            </a:extLst>
          </p:cNvPr>
          <p:cNvPicPr>
            <a:picLocks noChangeAspect="1"/>
          </p:cNvPicPr>
          <p:nvPr/>
        </p:nvPicPr>
        <p:blipFill>
          <a:blip r:embed="rId3">
            <a:extLst>
              <a:ext uri="{28A0092B-C50C-407E-A947-70E740481C1C}">
                <a14:useLocalDpi xmlns:a14="http://schemas.microsoft.com/office/drawing/2010/main" val="0"/>
              </a:ext>
            </a:extLst>
          </a:blip>
          <a:srcRect t="55173"/>
          <a:stretch>
            <a:fillRect/>
          </a:stretch>
        </p:blipFill>
        <p:spPr bwMode="auto">
          <a:xfrm>
            <a:off x="1194593" y="762000"/>
            <a:ext cx="67548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2E3FADE-6940-4168-92AC-DA83E2054E5A}"/>
              </a:ext>
            </a:extLst>
          </p:cNvPr>
          <p:cNvSpPr/>
          <p:nvPr/>
        </p:nvSpPr>
        <p:spPr>
          <a:xfrm>
            <a:off x="31844" y="5429942"/>
            <a:ext cx="9080310" cy="1384995"/>
          </a:xfrm>
          <a:prstGeom prst="rect">
            <a:avLst/>
          </a:prstGeom>
        </p:spPr>
        <p:txBody>
          <a:bodyPr wrap="square">
            <a:spAutoFit/>
          </a:bodyPr>
          <a:lstStyle/>
          <a:p>
            <a:pPr eaLnBrk="1" hangingPunct="1">
              <a:defRPr/>
            </a:pPr>
            <a:r>
              <a:rPr lang="en-US" sz="1200" dirty="0">
                <a:latin typeface="+mn-lt"/>
              </a:rPr>
              <a:t>ESSENTIAL KNOWLEDGE </a:t>
            </a:r>
          </a:p>
          <a:p>
            <a:pPr eaLnBrk="1" hangingPunct="1">
              <a:defRPr/>
            </a:pPr>
            <a:r>
              <a:rPr lang="en-US" sz="1200" dirty="0">
                <a:latin typeface="+mn-lt"/>
              </a:rPr>
              <a:t>SBI 1.B.1 Hydrolysis and dehydration synthesis are used to cleave and form covalent bonds between monomers.</a:t>
            </a:r>
            <a:br>
              <a:rPr lang="en-US" sz="1200" dirty="0">
                <a:latin typeface="+mn-lt"/>
              </a:rPr>
            </a:br>
            <a:r>
              <a:rPr lang="en-US" sz="1200" dirty="0">
                <a:latin typeface="+mn-lt"/>
              </a:rPr>
              <a:t>SYI 1.B.2 b. In proteins, the specific order of amino acids in a polypeptide (primary structure) determines the overall shape of the protein. Amino acids have directionality, with an amino (NH2) terminus and a carboxyl (COOH) terminus. </a:t>
            </a:r>
          </a:p>
          <a:p>
            <a:pPr eaLnBrk="1" hangingPunct="1">
              <a:defRPr/>
            </a:pPr>
            <a:r>
              <a:rPr lang="en-US" sz="1200" dirty="0">
                <a:latin typeface="+mn-lt"/>
              </a:rPr>
              <a:t>SYI 1.C.1 c. Proteins comprise linear chains of amino acids, connected by the formation of covalent bonds at the </a:t>
            </a:r>
            <a:br>
              <a:rPr lang="en-US" sz="1200" dirty="0">
                <a:latin typeface="+mn-lt"/>
              </a:rPr>
            </a:br>
            <a:r>
              <a:rPr lang="en-US" sz="1200" dirty="0">
                <a:latin typeface="+mn-lt"/>
              </a:rPr>
              <a:t>carboxyl terminus of  the growing peptide chain.</a:t>
            </a:r>
          </a:p>
          <a:p>
            <a:pPr eaLnBrk="1" hangingPunct="1">
              <a:defRPr/>
            </a:pPr>
            <a:r>
              <a:rPr lang="en-US" sz="1200" dirty="0">
                <a:latin typeface="+mn-lt"/>
              </a:rPr>
              <a:t>SP 2. A. Describe characteristics of a biological concept, process or model represented visually.</a:t>
            </a:r>
          </a:p>
        </p:txBody>
      </p:sp>
      <p:sp>
        <p:nvSpPr>
          <p:cNvPr id="3" name="Rectangle 2">
            <a:extLst>
              <a:ext uri="{FF2B5EF4-FFF2-40B4-BE49-F238E27FC236}">
                <a16:creationId xmlns:a16="http://schemas.microsoft.com/office/drawing/2014/main" id="{1612677A-1B6E-4144-B1D8-EDA912535E18}"/>
              </a:ext>
            </a:extLst>
          </p:cNvPr>
          <p:cNvSpPr/>
          <p:nvPr/>
        </p:nvSpPr>
        <p:spPr>
          <a:xfrm>
            <a:off x="130222" y="-113991"/>
            <a:ext cx="9645555" cy="523220"/>
          </a:xfrm>
          <a:prstGeom prst="rect">
            <a:avLst/>
          </a:prstGeom>
        </p:spPr>
        <p:txBody>
          <a:bodyPr wrap="square">
            <a:spAutoFit/>
          </a:bodyPr>
          <a:lstStyle/>
          <a:p>
            <a:pPr eaLnBrk="1" hangingPunct="1"/>
            <a:r>
              <a:rPr lang="en-US" altLang="en-US" sz="2800" dirty="0"/>
              <a:t>Identify this process and the type of bond formed</a:t>
            </a:r>
          </a:p>
        </p:txBody>
      </p:sp>
    </p:spTree>
    <p:extLst>
      <p:ext uri="{BB962C8B-B14F-4D97-AF65-F5344CB8AC3E}">
        <p14:creationId xmlns:p14="http://schemas.microsoft.com/office/powerpoint/2010/main" val="1466072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55861B72-C03B-4F4F-A265-08D8A9E76269}"/>
              </a:ext>
            </a:extLst>
          </p:cNvPr>
          <p:cNvSpPr txBox="1">
            <a:spLocks noChangeArrowheads="1"/>
          </p:cNvSpPr>
          <p:nvPr/>
        </p:nvSpPr>
        <p:spPr bwMode="auto">
          <a:xfrm>
            <a:off x="87313" y="227013"/>
            <a:ext cx="8743950" cy="347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latin typeface="Comic Sans MS" panose="030F0702030302020204" pitchFamily="66" charset="0"/>
              </a:rPr>
              <a:t>Explain where heterotrophs obtain the </a:t>
            </a:r>
            <a:br>
              <a:rPr lang="en-US" altLang="en-US" b="1" dirty="0">
                <a:latin typeface="Comic Sans MS" panose="030F0702030302020204" pitchFamily="66" charset="0"/>
              </a:rPr>
            </a:br>
            <a:r>
              <a:rPr lang="en-US" altLang="en-US" b="1" dirty="0">
                <a:latin typeface="Comic Sans MS" panose="030F0702030302020204" pitchFamily="66" charset="0"/>
              </a:rPr>
              <a:t>carbon they need to build molecules during</a:t>
            </a:r>
            <a:br>
              <a:rPr lang="en-US" altLang="en-US" b="1" dirty="0">
                <a:latin typeface="Comic Sans MS" panose="030F0702030302020204" pitchFamily="66" charset="0"/>
              </a:rPr>
            </a:br>
            <a:r>
              <a:rPr lang="en-US" altLang="en-US" b="1" dirty="0">
                <a:latin typeface="Comic Sans MS" panose="030F0702030302020204" pitchFamily="66" charset="0"/>
              </a:rPr>
              <a:t>the carbon cycle.</a:t>
            </a: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br>
              <a:rPr lang="en-US" altLang="en-US" b="1" dirty="0">
                <a:latin typeface="Comic Sans MS" panose="030F0702030302020204" pitchFamily="66" charset="0"/>
              </a:rPr>
            </a:br>
            <a:endParaRPr lang="en-US" altLang="en-US" sz="2800" b="1" dirty="0">
              <a:latin typeface="Comic Sans MS" panose="030F0702030302020204" pitchFamily="66" charset="0"/>
            </a:endParaRPr>
          </a:p>
        </p:txBody>
      </p:sp>
      <p:sp>
        <p:nvSpPr>
          <p:cNvPr id="28677" name="Text Box 5">
            <a:extLst>
              <a:ext uri="{FF2B5EF4-FFF2-40B4-BE49-F238E27FC236}">
                <a16:creationId xmlns:a16="http://schemas.microsoft.com/office/drawing/2014/main" id="{B9C2E10C-477B-4FCF-B12E-FD86B103A7D0}"/>
              </a:ext>
            </a:extLst>
          </p:cNvPr>
          <p:cNvSpPr txBox="1">
            <a:spLocks noChangeArrowheads="1"/>
          </p:cNvSpPr>
          <p:nvPr/>
        </p:nvSpPr>
        <p:spPr bwMode="auto">
          <a:xfrm>
            <a:off x="427038" y="1779588"/>
            <a:ext cx="8404225"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defRPr/>
            </a:pPr>
            <a:r>
              <a:rPr lang="en-US" altLang="en-US" sz="3200" b="1" dirty="0">
                <a:solidFill>
                  <a:srgbClr val="0070C0"/>
                </a:solidFill>
                <a:latin typeface="Comic Sans MS" panose="030F0702030302020204" pitchFamily="66" charset="0"/>
                <a:cs typeface="+mn-cs"/>
              </a:rPr>
              <a:t>Carbon is obtained by consuming other organisms as part of food web interactions.</a:t>
            </a:r>
          </a:p>
        </p:txBody>
      </p:sp>
      <p:sp>
        <p:nvSpPr>
          <p:cNvPr id="2" name="TextBox 1">
            <a:extLst>
              <a:ext uri="{FF2B5EF4-FFF2-40B4-BE49-F238E27FC236}">
                <a16:creationId xmlns:a16="http://schemas.microsoft.com/office/drawing/2014/main" id="{23392D66-D099-473D-B5B9-F8CA2939194A}"/>
              </a:ext>
            </a:extLst>
          </p:cNvPr>
          <p:cNvSpPr txBox="1">
            <a:spLocks noChangeArrowheads="1"/>
          </p:cNvSpPr>
          <p:nvPr/>
        </p:nvSpPr>
        <p:spPr bwMode="auto">
          <a:xfrm>
            <a:off x="75281" y="6029325"/>
            <a:ext cx="844654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900" dirty="0">
                <a:latin typeface="Times New Roman" panose="02020603050405020304" pitchFamily="18" charset="0"/>
                <a:cs typeface="Times New Roman" panose="02020603050405020304" pitchFamily="18" charset="0"/>
              </a:rPr>
              <a:t>ENE 1.A.1 Organisms must exchange matter with the environment to grow, reproduce, and maintain organization</a:t>
            </a:r>
          </a:p>
          <a:p>
            <a:pPr eaLnBrk="1" hangingPunct="1">
              <a:spcBef>
                <a:spcPct val="0"/>
              </a:spcBef>
              <a:buFontTx/>
              <a:buNone/>
            </a:pPr>
            <a:r>
              <a:rPr lang="en-US" sz="900" dirty="0">
                <a:latin typeface="Times New Roman" panose="02020603050405020304" pitchFamily="18" charset="0"/>
                <a:cs typeface="Times New Roman" panose="02020603050405020304" pitchFamily="18" charset="0"/>
              </a:rPr>
              <a:t>ENE 1.A.2 Atoms and molecules from the environment are necessary to build new molecules.</a:t>
            </a:r>
            <a:br>
              <a:rPr lang="en-US" sz="900" dirty="0">
                <a:latin typeface="Times New Roman" panose="02020603050405020304" pitchFamily="18" charset="0"/>
                <a:cs typeface="Times New Roman" panose="02020603050405020304" pitchFamily="18" charset="0"/>
              </a:rPr>
            </a:br>
            <a:r>
              <a:rPr lang="en-US" sz="900" dirty="0">
                <a:latin typeface="Times New Roman" panose="02020603050405020304" pitchFamily="18" charset="0"/>
                <a:cs typeface="Times New Roman" panose="02020603050405020304" pitchFamily="18" charset="0"/>
              </a:rPr>
              <a:t>a. Carbon is used to build biological molecules such as carbohydrates, proteins, lipids, and nucleic acids.  Carbon is used in storage compounds and cell formation in all organisms</a:t>
            </a:r>
          </a:p>
          <a:p>
            <a:pPr eaLnBrk="1" hangingPunct="1">
              <a:spcBef>
                <a:spcPct val="0"/>
              </a:spcBef>
              <a:buFontTx/>
              <a:buNone/>
            </a:pPr>
            <a:r>
              <a:rPr lang="en-US" sz="900" dirty="0">
                <a:latin typeface="Times New Roman" panose="02020603050405020304" pitchFamily="18" charset="0"/>
                <a:cs typeface="Times New Roman" panose="02020603050405020304" pitchFamily="18" charset="0"/>
              </a:rPr>
              <a:t>ENE-1.N.1 Changes in energy availability can result in changes in population size. </a:t>
            </a:r>
            <a:br>
              <a:rPr lang="en-US" sz="900" dirty="0">
                <a:latin typeface="Times New Roman" panose="02020603050405020304" pitchFamily="18" charset="0"/>
                <a:cs typeface="Times New Roman" panose="02020603050405020304" pitchFamily="18" charset="0"/>
              </a:rPr>
            </a:br>
            <a:r>
              <a:rPr lang="en-US" sz="900" dirty="0">
                <a:latin typeface="Times New Roman" panose="02020603050405020304" pitchFamily="18" charset="0"/>
                <a:cs typeface="Times New Roman" panose="02020603050405020304" pitchFamily="18" charset="0"/>
              </a:rPr>
              <a:t>ILLUSTRATIVE EXAMPLES: § Food chains/webs.</a:t>
            </a:r>
            <a:endParaRPr lang="en-US" altLang="en-US" sz="900" dirty="0">
              <a:latin typeface="Times New Roman" panose="02020603050405020304" pitchFamily="18" charset="0"/>
              <a:cs typeface="Times New Roman" panose="02020603050405020304" pitchFamily="18" charset="0"/>
            </a:endParaRPr>
          </a:p>
        </p:txBody>
      </p:sp>
      <p:pic>
        <p:nvPicPr>
          <p:cNvPr id="18434" name="Picture 2" descr="https://s-media-cache-ak0.pinimg.com/originals/bb/bb/1f/bbbb1fb27e83c9a5ba12fc9e2266eb5a.gif">
            <a:extLst>
              <a:ext uri="{FF2B5EF4-FFF2-40B4-BE49-F238E27FC236}">
                <a16:creationId xmlns:a16="http://schemas.microsoft.com/office/drawing/2014/main" id="{5997EB96-82D2-4881-BEDC-69AC9E0D0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213" y="2925763"/>
            <a:ext cx="3557587"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
            <a:extLst>
              <a:ext uri="{FF2B5EF4-FFF2-40B4-BE49-F238E27FC236}">
                <a16:creationId xmlns:a16="http://schemas.microsoft.com/office/drawing/2014/main" id="{4C47110D-F8A0-43E6-A774-838F1CE15FC6}"/>
              </a:ext>
            </a:extLst>
          </p:cNvPr>
          <p:cNvSpPr>
            <a:spLocks noChangeArrowheads="1"/>
          </p:cNvSpPr>
          <p:nvPr/>
        </p:nvSpPr>
        <p:spPr bwMode="auto">
          <a:xfrm>
            <a:off x="87313" y="0"/>
            <a:ext cx="67706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dirty="0">
                <a:solidFill>
                  <a:srgbClr val="CC3399"/>
                </a:solidFill>
              </a:rPr>
              <a:t>Image from: https://s-media-cache-ak0.pinimg.com/originals/bb/bb/1f/bbbb1fb27e83c9a5ba12fc9e2266eb5a.gif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dissolve">
                                      <p:cBhvr>
                                        <p:cTn id="7" dur="500"/>
                                        <p:tgtEl>
                                          <p:spTgt spid="28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wipe(down)">
                                      <p:cBhvr>
                                        <p:cTn id="1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utoUpdateAnimBg="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42485C6-2288-4AF7-AFF6-712B87AFC411}"/>
              </a:ext>
            </a:extLst>
          </p:cNvPr>
          <p:cNvSpPr>
            <a:spLocks noGrp="1" noChangeArrowheads="1"/>
          </p:cNvSpPr>
          <p:nvPr>
            <p:ph type="body" sz="half" idx="2"/>
          </p:nvPr>
        </p:nvSpPr>
        <p:spPr>
          <a:xfrm>
            <a:off x="152400" y="-12700"/>
            <a:ext cx="8991600" cy="609600"/>
          </a:xfrm>
        </p:spPr>
        <p:txBody>
          <a:bodyPr/>
          <a:lstStyle/>
          <a:p>
            <a:pPr eaLnBrk="1" hangingPunct="1">
              <a:lnSpc>
                <a:spcPct val="90000"/>
              </a:lnSpc>
              <a:buFontTx/>
              <a:buNone/>
            </a:pPr>
            <a:r>
              <a:rPr lang="en-US" altLang="en-US" b="1" dirty="0">
                <a:latin typeface="Comic Sans MS" panose="030F0702030302020204" pitchFamily="66" charset="0"/>
              </a:rPr>
              <a:t>Which of these molecules is an amino acid?</a:t>
            </a:r>
          </a:p>
        </p:txBody>
      </p:sp>
      <p:sp>
        <p:nvSpPr>
          <p:cNvPr id="157699" name="Text Box 3">
            <a:extLst>
              <a:ext uri="{FF2B5EF4-FFF2-40B4-BE49-F238E27FC236}">
                <a16:creationId xmlns:a16="http://schemas.microsoft.com/office/drawing/2014/main" id="{88F9F617-6C82-4B6E-B212-1C18B770D76B}"/>
              </a:ext>
            </a:extLst>
          </p:cNvPr>
          <p:cNvSpPr txBox="1">
            <a:spLocks noChangeArrowheads="1"/>
          </p:cNvSpPr>
          <p:nvPr/>
        </p:nvSpPr>
        <p:spPr bwMode="auto">
          <a:xfrm rot="-1971865">
            <a:off x="7848600" y="1828800"/>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52228" name="Picture 4" descr="phospholip purple labels">
            <a:extLst>
              <a:ext uri="{FF2B5EF4-FFF2-40B4-BE49-F238E27FC236}">
                <a16:creationId xmlns:a16="http://schemas.microsoft.com/office/drawing/2014/main" id="{CEC0CD9C-C6DA-4FBE-9B84-A3D9F4BFCF1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536575"/>
            <a:ext cx="110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nucleotide 1P labeled">
            <a:extLst>
              <a:ext uri="{FF2B5EF4-FFF2-40B4-BE49-F238E27FC236}">
                <a16:creationId xmlns:a16="http://schemas.microsoft.com/office/drawing/2014/main" id="{BD91A3DA-BEE0-4CEE-A1BB-CEE713D74D4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685800"/>
            <a:ext cx="28956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descr="helix6">
            <a:extLst>
              <a:ext uri="{FF2B5EF4-FFF2-40B4-BE49-F238E27FC236}">
                <a16:creationId xmlns:a16="http://schemas.microsoft.com/office/drawing/2014/main" id="{A15D67F7-FA87-475C-B323-44339C2CC71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9200" y="2368550"/>
            <a:ext cx="17176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
            <a:extLst>
              <a:ext uri="{FF2B5EF4-FFF2-40B4-BE49-F238E27FC236}">
                <a16:creationId xmlns:a16="http://schemas.microsoft.com/office/drawing/2014/main" id="{A3FE9476-1572-4029-A8D1-0F0B26F9A7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9350" y="703263"/>
            <a:ext cx="24384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2">
            <a:extLst>
              <a:ext uri="{FF2B5EF4-FFF2-40B4-BE49-F238E27FC236}">
                <a16:creationId xmlns:a16="http://schemas.microsoft.com/office/drawing/2014/main" id="{61D6A6CD-B574-42E7-877E-FBA732E91B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705100"/>
            <a:ext cx="1557338"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E4930D7-F680-4E7D-8959-6F18B539B5FE}"/>
              </a:ext>
            </a:extLst>
          </p:cNvPr>
          <p:cNvSpPr/>
          <p:nvPr/>
        </p:nvSpPr>
        <p:spPr>
          <a:xfrm>
            <a:off x="0" y="6329386"/>
            <a:ext cx="9144000" cy="400110"/>
          </a:xfrm>
          <a:prstGeom prst="rect">
            <a:avLst/>
          </a:prstGeom>
        </p:spPr>
        <p:txBody>
          <a:bodyPr>
            <a:spAutoFit/>
          </a:bodyPr>
          <a:lstStyle/>
          <a:p>
            <a:pPr>
              <a:defRPr/>
            </a:pPr>
            <a:r>
              <a:rPr lang="en-US" sz="1000" b="1" i="1" kern="0" dirty="0">
                <a:solidFill>
                  <a:srgbClr val="000000"/>
                </a:solidFill>
                <a:latin typeface="Times New Roman"/>
              </a:rPr>
              <a:t>SYI-1.B.2 Structure and function of polymers are derived from the way their monomers are assembled. </a:t>
            </a:r>
            <a:br>
              <a:rPr lang="en-US" sz="1000" b="1" i="1" kern="0" dirty="0">
                <a:solidFill>
                  <a:srgbClr val="000000"/>
                </a:solidFill>
                <a:latin typeface="Times New Roman"/>
              </a:rPr>
            </a:br>
            <a:r>
              <a:rPr lang="en-US" sz="1000" b="1" i="1" kern="0" dirty="0">
                <a:solidFill>
                  <a:srgbClr val="000000"/>
                </a:solidFill>
                <a:latin typeface="Times New Roman"/>
              </a:rPr>
              <a:t>SAMPLE ACTIVITY p 35 CED “Use pictures of biological molecules to find patterns in the molecules”  </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7699"/>
                                        </p:tgtEl>
                                        <p:attrNameLst>
                                          <p:attrName>style.visibility</p:attrName>
                                        </p:attrNameLst>
                                      </p:cBhvr>
                                      <p:to>
                                        <p:strVal val="visible"/>
                                      </p:to>
                                    </p:set>
                                    <p:animEffect transition="in" filter="wipe(down)">
                                      <p:cBhvr>
                                        <p:cTn id="7" dur="500"/>
                                        <p:tgtEl>
                                          <p:spTgt spid="1576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6322" name="TextBox 2">
            <a:extLst>
              <a:ext uri="{FF2B5EF4-FFF2-40B4-BE49-F238E27FC236}">
                <a16:creationId xmlns:a16="http://schemas.microsoft.com/office/drawing/2014/main" id="{65C65180-2F93-45FF-8674-216ECB1F0252}"/>
              </a:ext>
            </a:extLst>
          </p:cNvPr>
          <p:cNvSpPr txBox="1">
            <a:spLocks noChangeArrowheads="1"/>
          </p:cNvSpPr>
          <p:nvPr/>
        </p:nvSpPr>
        <p:spPr bwMode="auto">
          <a:xfrm>
            <a:off x="217488" y="152400"/>
            <a:ext cx="8915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latin typeface="Comic Sans MS" panose="030F0702030302020204" pitchFamily="66" charset="0"/>
              </a:rPr>
              <a:t>Name this </a:t>
            </a:r>
            <a:br>
              <a:rPr lang="en-US" altLang="en-US" sz="3600" dirty="0">
                <a:latin typeface="Comic Sans MS" panose="030F0702030302020204" pitchFamily="66" charset="0"/>
              </a:rPr>
            </a:br>
            <a:r>
              <a:rPr lang="en-US" altLang="en-US" sz="3600" dirty="0">
                <a:latin typeface="Comic Sans MS" panose="030F0702030302020204" pitchFamily="66" charset="0"/>
              </a:rPr>
              <a:t>functional group</a:t>
            </a:r>
          </a:p>
          <a:p>
            <a:pPr eaLnBrk="1" hangingPunct="1">
              <a:spcBef>
                <a:spcPct val="0"/>
              </a:spcBef>
              <a:buFontTx/>
              <a:buNone/>
            </a:pPr>
            <a:endParaRPr lang="en-US" altLang="en-US" sz="3600" dirty="0">
              <a:latin typeface="Comic Sans MS" panose="030F0702030302020204" pitchFamily="66" charset="0"/>
            </a:endParaRPr>
          </a:p>
          <a:p>
            <a:pPr eaLnBrk="1" hangingPunct="1">
              <a:spcBef>
                <a:spcPct val="0"/>
              </a:spcBef>
              <a:buFontTx/>
              <a:buNone/>
            </a:pPr>
            <a:endParaRPr lang="en-US" altLang="en-US" sz="3600" dirty="0">
              <a:latin typeface="Comic Sans MS" panose="030F0702030302020204" pitchFamily="66" charset="0"/>
            </a:endParaRPr>
          </a:p>
          <a:p>
            <a:pPr eaLnBrk="1" hangingPunct="1">
              <a:spcBef>
                <a:spcPct val="0"/>
              </a:spcBef>
              <a:buFontTx/>
              <a:buNone/>
            </a:pPr>
            <a:r>
              <a:rPr lang="en-US" altLang="en-US" sz="3600" dirty="0">
                <a:latin typeface="Comic Sans MS" panose="030F0702030302020204" pitchFamily="66" charset="0"/>
              </a:rPr>
              <a:t> How does adding this group change an organic molecule?</a:t>
            </a:r>
            <a:r>
              <a:rPr lang="en-US" altLang="en-US" sz="3600" dirty="0">
                <a:solidFill>
                  <a:srgbClr val="C00000"/>
                </a:solidFill>
                <a:latin typeface="Arial" panose="020B0604020202020204" pitchFamily="34" charset="0"/>
                <a:cs typeface="Arial" panose="020B0604020202020204" pitchFamily="34" charset="0"/>
              </a:rPr>
              <a:t> </a:t>
            </a:r>
            <a:endParaRPr lang="en-US" altLang="en-US" sz="3600" dirty="0">
              <a:latin typeface="Comic Sans MS" panose="030F0702030302020204" pitchFamily="66" charset="0"/>
            </a:endParaRPr>
          </a:p>
        </p:txBody>
      </p:sp>
      <p:sp>
        <p:nvSpPr>
          <p:cNvPr id="73732" name="TextBox 3">
            <a:extLst>
              <a:ext uri="{FF2B5EF4-FFF2-40B4-BE49-F238E27FC236}">
                <a16:creationId xmlns:a16="http://schemas.microsoft.com/office/drawing/2014/main" id="{512CC448-E838-422E-BF1B-D56D3D38C9DE}"/>
              </a:ext>
            </a:extLst>
          </p:cNvPr>
          <p:cNvSpPr txBox="1">
            <a:spLocks noChangeArrowheads="1"/>
          </p:cNvSpPr>
          <p:nvPr/>
        </p:nvSpPr>
        <p:spPr bwMode="auto">
          <a:xfrm>
            <a:off x="990600" y="1219200"/>
            <a:ext cx="1530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dirty="0">
                <a:solidFill>
                  <a:schemeClr val="accent2"/>
                </a:solidFill>
                <a:latin typeface="Comic Sans MS" panose="030F0702030302020204" pitchFamily="66" charset="0"/>
              </a:rPr>
              <a:t>amino</a:t>
            </a:r>
          </a:p>
        </p:txBody>
      </p:sp>
      <p:sp>
        <p:nvSpPr>
          <p:cNvPr id="56325" name="Rectangle 1">
            <a:extLst>
              <a:ext uri="{FF2B5EF4-FFF2-40B4-BE49-F238E27FC236}">
                <a16:creationId xmlns:a16="http://schemas.microsoft.com/office/drawing/2014/main" id="{85C4A172-DF64-4CB0-9AE7-4E8B59E3B3B2}"/>
              </a:ext>
            </a:extLst>
          </p:cNvPr>
          <p:cNvSpPr>
            <a:spLocks noChangeArrowheads="1"/>
          </p:cNvSpPr>
          <p:nvPr/>
        </p:nvSpPr>
        <p:spPr bwMode="auto">
          <a:xfrm>
            <a:off x="4572000" y="-4763"/>
            <a:ext cx="5105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00000"/>
                </a:solidFill>
                <a:latin typeface="Arial" panose="020B0604020202020204" pitchFamily="34" charset="0"/>
                <a:cs typeface="Arial" panose="020B0604020202020204" pitchFamily="34" charset="0"/>
              </a:rPr>
              <a:t>Image from: http://www.biology-pages.info/G/Groups_5.gif</a:t>
            </a:r>
          </a:p>
          <a:p>
            <a:pPr eaLnBrk="1" hangingPunct="1">
              <a:spcBef>
                <a:spcPct val="0"/>
              </a:spcBef>
              <a:buFontTx/>
              <a:buNone/>
            </a:pPr>
            <a:r>
              <a:rPr lang="en-US" altLang="en-US" sz="1000" dirty="0">
                <a:solidFill>
                  <a:srgbClr val="C00000"/>
                </a:solidFill>
                <a:latin typeface="Arial" panose="020B0604020202020204" pitchFamily="34" charset="0"/>
                <a:cs typeface="Arial" panose="020B0604020202020204" pitchFamily="34" charset="0"/>
              </a:rPr>
              <a:t>http://ccnmtl.columbia.edu/projects/biology/lecture4/images/aacharched.3.gif</a:t>
            </a:r>
            <a:br>
              <a:rPr lang="en-US" altLang="en-US" sz="1000" dirty="0">
                <a:solidFill>
                  <a:srgbClr val="C00000"/>
                </a:solidFill>
                <a:latin typeface="Arial" panose="020B0604020202020204" pitchFamily="34" charset="0"/>
                <a:cs typeface="Arial" panose="020B0604020202020204" pitchFamily="34" charset="0"/>
              </a:rPr>
            </a:br>
            <a:endParaRPr lang="en-US" altLang="en-US" sz="1000" dirty="0">
              <a:solidFill>
                <a:srgbClr val="C00000"/>
              </a:solidFill>
              <a:latin typeface="Arial" panose="020B0604020202020204" pitchFamily="34" charset="0"/>
              <a:cs typeface="Arial" panose="020B0604020202020204" pitchFamily="34" charset="0"/>
            </a:endParaRPr>
          </a:p>
        </p:txBody>
      </p:sp>
      <p:pic>
        <p:nvPicPr>
          <p:cNvPr id="56326" name="Picture 5">
            <a:extLst>
              <a:ext uri="{FF2B5EF4-FFF2-40B4-BE49-F238E27FC236}">
                <a16:creationId xmlns:a16="http://schemas.microsoft.com/office/drawing/2014/main" id="{11F2E79E-1382-4606-A11E-205DA2524929}"/>
              </a:ext>
            </a:extLst>
          </p:cNvPr>
          <p:cNvPicPr>
            <a:picLocks noChangeAspect="1"/>
          </p:cNvPicPr>
          <p:nvPr/>
        </p:nvPicPr>
        <p:blipFill>
          <a:blip r:embed="rId2">
            <a:extLst>
              <a:ext uri="{28A0092B-C50C-407E-A947-70E740481C1C}">
                <a14:useLocalDpi xmlns:a14="http://schemas.microsoft.com/office/drawing/2010/main" val="0"/>
              </a:ext>
            </a:extLst>
          </a:blip>
          <a:srcRect l="3313" t="60452" r="65961" b="12758"/>
          <a:stretch>
            <a:fillRect/>
          </a:stretch>
        </p:blipFill>
        <p:spPr bwMode="auto">
          <a:xfrm>
            <a:off x="4224701" y="676581"/>
            <a:ext cx="1861967" cy="160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CB40216E-232E-4D56-BE33-965D25630C12}"/>
              </a:ext>
            </a:extLst>
          </p:cNvPr>
          <p:cNvGrpSpPr>
            <a:grpSpLocks/>
          </p:cNvGrpSpPr>
          <p:nvPr/>
        </p:nvGrpSpPr>
        <p:grpSpPr bwMode="auto">
          <a:xfrm>
            <a:off x="99667" y="3003708"/>
            <a:ext cx="8103500" cy="2420242"/>
            <a:chOff x="69080" y="3742391"/>
            <a:chExt cx="8104188" cy="2419970"/>
          </a:xfrm>
        </p:grpSpPr>
        <p:sp>
          <p:nvSpPr>
            <p:cNvPr id="56328" name="Rectangle 3">
              <a:extLst>
                <a:ext uri="{FF2B5EF4-FFF2-40B4-BE49-F238E27FC236}">
                  <a16:creationId xmlns:a16="http://schemas.microsoft.com/office/drawing/2014/main" id="{608A5080-5F74-4A2D-B1E3-E1B565F09AAD}"/>
                </a:ext>
              </a:extLst>
            </p:cNvPr>
            <p:cNvSpPr>
              <a:spLocks noChangeArrowheads="1"/>
            </p:cNvSpPr>
            <p:nvPr/>
          </p:nvSpPr>
          <p:spPr bwMode="auto">
            <a:xfrm>
              <a:off x="69080" y="4592878"/>
              <a:ext cx="8104188" cy="156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chemeClr val="accent2"/>
                  </a:solidFill>
                  <a:latin typeface="Comic Sans MS" panose="030F0702030302020204" pitchFamily="66" charset="0"/>
                </a:rPr>
                <a:t>Makes it more polar</a:t>
              </a:r>
              <a:br>
                <a:rPr lang="en-US" altLang="en-US" dirty="0">
                  <a:solidFill>
                    <a:schemeClr val="accent2"/>
                  </a:solidFill>
                  <a:latin typeface="Comic Sans MS" panose="030F0702030302020204" pitchFamily="66" charset="0"/>
                </a:rPr>
              </a:br>
              <a:r>
                <a:rPr lang="en-US" altLang="en-US" dirty="0">
                  <a:solidFill>
                    <a:schemeClr val="accent2"/>
                  </a:solidFill>
                  <a:latin typeface="Comic Sans MS" panose="030F0702030302020204" pitchFamily="66" charset="0"/>
                </a:rPr>
                <a:t>Makes it more basic (can pick up a H</a:t>
              </a:r>
              <a:r>
                <a:rPr lang="en-US" altLang="en-US" baseline="30000" dirty="0">
                  <a:solidFill>
                    <a:schemeClr val="accent2"/>
                  </a:solidFill>
                  <a:latin typeface="Comic Sans MS" panose="030F0702030302020204" pitchFamily="66" charset="0"/>
                </a:rPr>
                <a:t>+</a:t>
              </a:r>
              <a:r>
                <a:rPr lang="en-US" altLang="en-US" dirty="0">
                  <a:solidFill>
                    <a:schemeClr val="accent2"/>
                  </a:solidFill>
                  <a:latin typeface="Comic Sans MS" panose="030F0702030302020204" pitchFamily="66" charset="0"/>
                </a:rPr>
                <a:t> ion)</a:t>
              </a:r>
            </a:p>
            <a:p>
              <a:pPr eaLnBrk="1" hangingPunct="1">
                <a:spcBef>
                  <a:spcPct val="0"/>
                </a:spcBef>
                <a:buFontTx/>
                <a:buNone/>
              </a:pPr>
              <a:r>
                <a:rPr lang="en-US" altLang="en-US" dirty="0">
                  <a:solidFill>
                    <a:schemeClr val="accent2"/>
                  </a:solidFill>
                  <a:latin typeface="Comic Sans MS" panose="030F0702030302020204" pitchFamily="66" charset="0"/>
                </a:rPr>
                <a:t>   which gives it a slight positive charge</a:t>
              </a:r>
            </a:p>
          </p:txBody>
        </p:sp>
        <p:pic>
          <p:nvPicPr>
            <p:cNvPr id="56329" name="Picture 8">
              <a:extLst>
                <a:ext uri="{FF2B5EF4-FFF2-40B4-BE49-F238E27FC236}">
                  <a16:creationId xmlns:a16="http://schemas.microsoft.com/office/drawing/2014/main" id="{47890242-F3F4-469B-883A-E4131F8ED4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6768" y="3742391"/>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a:extLst>
              <a:ext uri="{FF2B5EF4-FFF2-40B4-BE49-F238E27FC236}">
                <a16:creationId xmlns:a16="http://schemas.microsoft.com/office/drawing/2014/main" id="{108EC20B-4B75-4717-B3E7-2C082D70FAD4}"/>
              </a:ext>
            </a:extLst>
          </p:cNvPr>
          <p:cNvSpPr/>
          <p:nvPr/>
        </p:nvSpPr>
        <p:spPr>
          <a:xfrm>
            <a:off x="0" y="6567100"/>
            <a:ext cx="9144000" cy="276999"/>
          </a:xfrm>
          <a:prstGeom prst="rect">
            <a:avLst/>
          </a:prstGeom>
        </p:spPr>
        <p:txBody>
          <a:bodyPr>
            <a:spAutoFit/>
          </a:bodyPr>
          <a:lstStyle/>
          <a:p>
            <a:pPr>
              <a:defRPr/>
            </a:pPr>
            <a:r>
              <a:rPr lang="en-US" sz="1200" b="1" kern="0" dirty="0">
                <a:solidFill>
                  <a:srgbClr val="000000"/>
                </a:solidFill>
                <a:latin typeface="+mn-lt"/>
              </a:rPr>
              <a:t>Essential knowledge SYI 1.A.1  </a:t>
            </a:r>
            <a:r>
              <a:rPr lang="en-US" sz="1200" dirty="0">
                <a:latin typeface="+mn-lt"/>
              </a:rPr>
              <a:t>The subcomponents of biological molecules and their sequence determine the properties of that molecule</a:t>
            </a:r>
            <a:r>
              <a:rPr lang="en-US" sz="1200" b="1" kern="0" dirty="0">
                <a:solidFill>
                  <a:srgbClr val="000000"/>
                </a:solidFill>
                <a:latin typeface="+mn-lt"/>
              </a:rPr>
              <a:t>.</a:t>
            </a:r>
            <a:endParaRPr lang="en-US" sz="1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wheel(1)">
                                      <p:cBhvr>
                                        <p:cTn id="7" dur="2000"/>
                                        <p:tgtEl>
                                          <p:spTgt spid="73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4578" name="Text Box 4">
            <a:extLst>
              <a:ext uri="{FF2B5EF4-FFF2-40B4-BE49-F238E27FC236}">
                <a16:creationId xmlns:a16="http://schemas.microsoft.com/office/drawing/2014/main" id="{D9B23BBA-E042-4C3F-BDC9-EF97F8051213}"/>
              </a:ext>
            </a:extLst>
          </p:cNvPr>
          <p:cNvSpPr txBox="1">
            <a:spLocks noChangeArrowheads="1"/>
          </p:cNvSpPr>
          <p:nvPr/>
        </p:nvSpPr>
        <p:spPr bwMode="auto">
          <a:xfrm>
            <a:off x="138113" y="252413"/>
            <a:ext cx="9005887"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Comic Sans MS" panose="030F0702030302020204" pitchFamily="66" charset="0"/>
              </a:rPr>
              <a:t>Although the atmosphere contains approximately 78% N</a:t>
            </a:r>
            <a:r>
              <a:rPr lang="en-US" altLang="en-US" sz="2800" b="1" baseline="-25000" dirty="0">
                <a:latin typeface="Comic Sans MS" panose="030F0702030302020204" pitchFamily="66" charset="0"/>
              </a:rPr>
              <a:t>2</a:t>
            </a:r>
            <a:r>
              <a:rPr lang="en-US" altLang="en-US" sz="2800" b="1" dirty="0">
                <a:latin typeface="Comic Sans MS" panose="030F0702030302020204" pitchFamily="66" charset="0"/>
              </a:rPr>
              <a:t> gas, heterotrophs are unable to use nitrogen in this form. Explain how </a:t>
            </a:r>
            <a:br>
              <a:rPr lang="en-US" altLang="en-US" sz="2800" b="1" dirty="0">
                <a:latin typeface="Comic Sans MS" panose="030F0702030302020204" pitchFamily="66" charset="0"/>
              </a:rPr>
            </a:br>
            <a:r>
              <a:rPr lang="en-US" altLang="en-US" sz="2800" b="1" dirty="0">
                <a:latin typeface="Comic Sans MS" panose="030F0702030302020204" pitchFamily="66" charset="0"/>
              </a:rPr>
              <a:t>heterotrophs (like you) get the nitrogen they need to build biomolecules during the nitrogen cycle.</a:t>
            </a:r>
            <a:endParaRPr lang="en-US" altLang="en-US" b="1" dirty="0">
              <a:latin typeface="Comic Sans MS" panose="030F0702030302020204" pitchFamily="66" charset="0"/>
            </a:endParaRPr>
          </a:p>
        </p:txBody>
      </p:sp>
      <p:sp>
        <p:nvSpPr>
          <p:cNvPr id="28677" name="Text Box 5">
            <a:extLst>
              <a:ext uri="{FF2B5EF4-FFF2-40B4-BE49-F238E27FC236}">
                <a16:creationId xmlns:a16="http://schemas.microsoft.com/office/drawing/2014/main" id="{8D91560B-D8CD-4A80-AA15-03792BAFF9E5}"/>
              </a:ext>
            </a:extLst>
          </p:cNvPr>
          <p:cNvSpPr txBox="1">
            <a:spLocks noChangeArrowheads="1"/>
          </p:cNvSpPr>
          <p:nvPr/>
        </p:nvSpPr>
        <p:spPr bwMode="auto">
          <a:xfrm>
            <a:off x="138113" y="2597150"/>
            <a:ext cx="8426450"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defRPr/>
            </a:pPr>
            <a:r>
              <a:rPr lang="en-US" altLang="en-US" sz="3200" b="1" dirty="0">
                <a:solidFill>
                  <a:srgbClr val="0070C0"/>
                </a:solidFill>
                <a:latin typeface="Comic Sans MS" panose="030F0702030302020204" pitchFamily="66" charset="0"/>
                <a:cs typeface="+mn-cs"/>
              </a:rPr>
              <a:t>Nitrogen is obtained</a:t>
            </a:r>
            <a:br>
              <a:rPr lang="en-US" altLang="en-US" sz="3200" b="1" dirty="0">
                <a:solidFill>
                  <a:srgbClr val="0070C0"/>
                </a:solidFill>
                <a:latin typeface="Comic Sans MS" panose="030F0702030302020204" pitchFamily="66" charset="0"/>
                <a:cs typeface="+mn-cs"/>
              </a:rPr>
            </a:br>
            <a:r>
              <a:rPr lang="en-US" altLang="en-US" sz="3200" b="1" dirty="0">
                <a:solidFill>
                  <a:srgbClr val="0070C0"/>
                </a:solidFill>
                <a:latin typeface="Comic Sans MS" panose="030F0702030302020204" pitchFamily="66" charset="0"/>
                <a:cs typeface="+mn-cs"/>
              </a:rPr>
              <a:t>by consuming other</a:t>
            </a:r>
            <a:br>
              <a:rPr lang="en-US" altLang="en-US" sz="3200" b="1" dirty="0">
                <a:solidFill>
                  <a:srgbClr val="0070C0"/>
                </a:solidFill>
                <a:latin typeface="Comic Sans MS" panose="030F0702030302020204" pitchFamily="66" charset="0"/>
                <a:cs typeface="+mn-cs"/>
              </a:rPr>
            </a:br>
            <a:r>
              <a:rPr lang="en-US" altLang="en-US" sz="3200" b="1" dirty="0">
                <a:solidFill>
                  <a:srgbClr val="0070C0"/>
                </a:solidFill>
                <a:latin typeface="Comic Sans MS" panose="030F0702030302020204" pitchFamily="66" charset="0"/>
                <a:cs typeface="+mn-cs"/>
              </a:rPr>
              <a:t>organisms as part </a:t>
            </a:r>
            <a:br>
              <a:rPr lang="en-US" altLang="en-US" sz="3200" b="1" dirty="0">
                <a:solidFill>
                  <a:srgbClr val="0070C0"/>
                </a:solidFill>
                <a:latin typeface="Comic Sans MS" panose="030F0702030302020204" pitchFamily="66" charset="0"/>
                <a:cs typeface="+mn-cs"/>
              </a:rPr>
            </a:br>
            <a:r>
              <a:rPr lang="en-US" altLang="en-US" sz="3200" b="1" dirty="0">
                <a:solidFill>
                  <a:srgbClr val="0070C0"/>
                </a:solidFill>
                <a:latin typeface="Comic Sans MS" panose="030F0702030302020204" pitchFamily="66" charset="0"/>
                <a:cs typeface="+mn-cs"/>
              </a:rPr>
              <a:t>of food web </a:t>
            </a:r>
            <a:br>
              <a:rPr lang="en-US" altLang="en-US" sz="3200" b="1" dirty="0">
                <a:solidFill>
                  <a:srgbClr val="0070C0"/>
                </a:solidFill>
                <a:latin typeface="Comic Sans MS" panose="030F0702030302020204" pitchFamily="66" charset="0"/>
                <a:cs typeface="+mn-cs"/>
              </a:rPr>
            </a:br>
            <a:r>
              <a:rPr lang="en-US" altLang="en-US" sz="3200" b="1" dirty="0">
                <a:solidFill>
                  <a:srgbClr val="0070C0"/>
                </a:solidFill>
                <a:latin typeface="Comic Sans MS" panose="030F0702030302020204" pitchFamily="66" charset="0"/>
                <a:cs typeface="+mn-cs"/>
              </a:rPr>
              <a:t>interactions.</a:t>
            </a:r>
          </a:p>
        </p:txBody>
      </p:sp>
      <p:sp>
        <p:nvSpPr>
          <p:cNvPr id="2" name="TextBox 1">
            <a:extLst>
              <a:ext uri="{FF2B5EF4-FFF2-40B4-BE49-F238E27FC236}">
                <a16:creationId xmlns:a16="http://schemas.microsoft.com/office/drawing/2014/main" id="{BDAED941-61C1-4B8C-ACE7-B315D3A04BE4}"/>
              </a:ext>
            </a:extLst>
          </p:cNvPr>
          <p:cNvSpPr txBox="1">
            <a:spLocks noChangeArrowheads="1"/>
          </p:cNvSpPr>
          <p:nvPr/>
        </p:nvSpPr>
        <p:spPr bwMode="auto">
          <a:xfrm>
            <a:off x="79542" y="6240022"/>
            <a:ext cx="6629400"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defRPr/>
            </a:pPr>
            <a:r>
              <a:rPr lang="en-US" sz="800" kern="0" dirty="0">
                <a:solidFill>
                  <a:srgbClr val="000000"/>
                </a:solidFill>
                <a:latin typeface="Times New Roman" panose="02020603050405020304" pitchFamily="18" charset="0"/>
                <a:cs typeface="Times New Roman" panose="02020603050405020304" pitchFamily="18" charset="0"/>
              </a:rPr>
              <a:t>ESSENTIAL KNOWLEDGE</a:t>
            </a:r>
          </a:p>
          <a:p>
            <a:pPr>
              <a:buNone/>
              <a:defRPr/>
            </a:pPr>
            <a:r>
              <a:rPr lang="en-US" sz="800" kern="0" dirty="0">
                <a:solidFill>
                  <a:srgbClr val="000000"/>
                </a:solidFill>
                <a:latin typeface="Times New Roman" panose="02020603050405020304" pitchFamily="18" charset="0"/>
                <a:cs typeface="Times New Roman" panose="02020603050405020304" pitchFamily="18" charset="0"/>
              </a:rPr>
              <a:t>ENE 1.A.1 </a:t>
            </a:r>
            <a:r>
              <a:rPr lang="en-US" sz="800" dirty="0">
                <a:latin typeface="Times New Roman" panose="02020603050405020304" pitchFamily="18" charset="0"/>
                <a:cs typeface="Times New Roman" panose="02020603050405020304" pitchFamily="18" charset="0"/>
              </a:rPr>
              <a:t>Organisms must exchange matter with the environment to grow, reproduce, and maintain organization.</a:t>
            </a:r>
            <a:endParaRPr lang="en-US" sz="800" kern="0" dirty="0">
              <a:solidFill>
                <a:srgbClr val="000000"/>
              </a:solidFill>
              <a:latin typeface="Times New Roman" panose="02020603050405020304" pitchFamily="18" charset="0"/>
              <a:cs typeface="Times New Roman" panose="02020603050405020304" pitchFamily="18" charset="0"/>
            </a:endParaRPr>
          </a:p>
          <a:p>
            <a:pPr>
              <a:buNone/>
              <a:defRPr/>
            </a:pPr>
            <a:r>
              <a:rPr lang="en-US" sz="800" kern="0" dirty="0">
                <a:solidFill>
                  <a:srgbClr val="000000"/>
                </a:solidFill>
                <a:latin typeface="Times New Roman" panose="02020603050405020304" pitchFamily="18" charset="0"/>
                <a:cs typeface="Times New Roman" panose="02020603050405020304" pitchFamily="18" charset="0"/>
              </a:rPr>
              <a:t>ENE 1.A.2 </a:t>
            </a:r>
            <a:r>
              <a:rPr lang="en-US" sz="800" dirty="0">
                <a:latin typeface="Times New Roman" panose="02020603050405020304" pitchFamily="18" charset="0"/>
                <a:cs typeface="Times New Roman" panose="02020603050405020304" pitchFamily="18" charset="0"/>
              </a:rPr>
              <a:t>Atoms and molecules from the environment are necessary to build new molecules..</a:t>
            </a:r>
            <a:br>
              <a:rPr lang="en-US" sz="800" dirty="0">
                <a:latin typeface="Times New Roman" panose="02020603050405020304" pitchFamily="18" charset="0"/>
                <a:cs typeface="Times New Roman" panose="02020603050405020304" pitchFamily="18" charset="0"/>
              </a:rPr>
            </a:br>
            <a:r>
              <a:rPr lang="en-US" sz="800" dirty="0">
                <a:latin typeface="Times New Roman" panose="02020603050405020304" pitchFamily="18" charset="0"/>
                <a:cs typeface="Times New Roman" panose="02020603050405020304" pitchFamily="18" charset="0"/>
              </a:rPr>
              <a:t>b. Nitrogen is used to build proteins and nucleic acids.</a:t>
            </a:r>
            <a:endParaRPr lang="en-US" altLang="en-US" sz="800" dirty="0">
              <a:solidFill>
                <a:srgbClr val="7030A0"/>
              </a:solidFill>
              <a:latin typeface="Arial" panose="020B0604020202020204" pitchFamily="34" charset="0"/>
            </a:endParaRPr>
          </a:p>
        </p:txBody>
      </p:sp>
      <p:sp>
        <p:nvSpPr>
          <p:cNvPr id="24581" name="Rectangle 3">
            <a:extLst>
              <a:ext uri="{FF2B5EF4-FFF2-40B4-BE49-F238E27FC236}">
                <a16:creationId xmlns:a16="http://schemas.microsoft.com/office/drawing/2014/main" id="{335A4534-8C68-4A65-9F2A-66D0B613DEDA}"/>
              </a:ext>
            </a:extLst>
          </p:cNvPr>
          <p:cNvSpPr>
            <a:spLocks noChangeArrowheads="1"/>
          </p:cNvSpPr>
          <p:nvPr/>
        </p:nvSpPr>
        <p:spPr bwMode="auto">
          <a:xfrm>
            <a:off x="381000" y="20638"/>
            <a:ext cx="7543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dirty="0">
                <a:solidFill>
                  <a:srgbClr val="CC3399"/>
                </a:solidFill>
              </a:rPr>
              <a:t>Image from: :https://i.ytimg.com/vi/m7eEv7gdg38/hqdefault.jpg</a:t>
            </a:r>
          </a:p>
        </p:txBody>
      </p:sp>
      <p:pic>
        <p:nvPicPr>
          <p:cNvPr id="23554" name="Picture 2" descr="https://i.ytimg.com/vi/m7eEv7gdg38/hqdefault.jpg">
            <a:extLst>
              <a:ext uri="{FF2B5EF4-FFF2-40B4-BE49-F238E27FC236}">
                <a16:creationId xmlns:a16="http://schemas.microsoft.com/office/drawing/2014/main" id="{87D3BD04-6D97-4A73-A260-40847B770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26289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dissolve">
                                      <p:cBhvr>
                                        <p:cTn id="7" dur="500"/>
                                        <p:tgtEl>
                                          <p:spTgt spid="28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Effect transition="in" filter="barn(inVertical)">
                                      <p:cBhvr>
                                        <p:cTn id="1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utoUpdateAnimBg="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51554" name="Text Box 6">
            <a:extLst>
              <a:ext uri="{FF2B5EF4-FFF2-40B4-BE49-F238E27FC236}">
                <a16:creationId xmlns:a16="http://schemas.microsoft.com/office/drawing/2014/main" id="{CEA5E3D4-C7AE-4EF9-AA87-7597C725AADA}"/>
              </a:ext>
            </a:extLst>
          </p:cNvPr>
          <p:cNvSpPr txBox="1">
            <a:spLocks noChangeArrowheads="1"/>
          </p:cNvSpPr>
          <p:nvPr/>
        </p:nvSpPr>
        <p:spPr bwMode="auto">
          <a:xfrm>
            <a:off x="0" y="60325"/>
            <a:ext cx="687720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latin typeface="Comic Sans MS" panose="030F0702030302020204" pitchFamily="66" charset="0"/>
              </a:rPr>
              <a:t>Name this subunit used to build</a:t>
            </a:r>
            <a:br>
              <a:rPr lang="en-US" altLang="en-US" sz="2800" b="1" dirty="0">
                <a:latin typeface="Comic Sans MS" panose="030F0702030302020204" pitchFamily="66" charset="0"/>
              </a:rPr>
            </a:br>
            <a:r>
              <a:rPr lang="en-US" altLang="en-US" sz="2800" b="1" dirty="0">
                <a:latin typeface="Comic Sans MS" panose="030F0702030302020204" pitchFamily="66" charset="0"/>
              </a:rPr>
              <a:t>nucleic acids like DNA &amp; RNA</a:t>
            </a:r>
          </a:p>
          <a:p>
            <a:pPr eaLnBrk="1" hangingPunct="1">
              <a:spcBef>
                <a:spcPct val="0"/>
              </a:spcBef>
              <a:buFontTx/>
              <a:buNone/>
            </a:pPr>
            <a:endParaRPr lang="en-US" altLang="en-US" sz="2800" b="1" dirty="0">
              <a:latin typeface="Comic Sans MS" panose="030F0702030302020204" pitchFamily="66" charset="0"/>
            </a:endParaRPr>
          </a:p>
          <a:p>
            <a:pPr eaLnBrk="1" hangingPunct="1">
              <a:spcBef>
                <a:spcPct val="0"/>
              </a:spcBef>
              <a:buFontTx/>
              <a:buNone/>
            </a:pPr>
            <a:endParaRPr lang="en-US" altLang="en-US" sz="2800" b="1" dirty="0">
              <a:latin typeface="Comic Sans MS" panose="030F0702030302020204" pitchFamily="66" charset="0"/>
            </a:endParaRPr>
          </a:p>
          <a:p>
            <a:pPr eaLnBrk="1" hangingPunct="1">
              <a:spcBef>
                <a:spcPct val="0"/>
              </a:spcBef>
              <a:buFontTx/>
              <a:buNone/>
            </a:pPr>
            <a:r>
              <a:rPr lang="en-US" altLang="en-US" sz="2800" b="1" dirty="0">
                <a:latin typeface="Comic Sans MS" panose="030F0702030302020204" pitchFamily="66" charset="0"/>
              </a:rPr>
              <a:t>If this was going to make DNA what</a:t>
            </a:r>
            <a:br>
              <a:rPr lang="en-US" altLang="en-US" sz="2800" b="1" dirty="0">
                <a:latin typeface="Comic Sans MS" panose="030F0702030302020204" pitchFamily="66" charset="0"/>
              </a:rPr>
            </a:br>
            <a:r>
              <a:rPr lang="en-US" altLang="en-US" sz="2800" b="1" dirty="0">
                <a:latin typeface="Comic Sans MS" panose="030F0702030302020204" pitchFamily="66" charset="0"/>
              </a:rPr>
              <a:t>sugar would be used?</a:t>
            </a:r>
          </a:p>
          <a:p>
            <a:pPr eaLnBrk="1" hangingPunct="1">
              <a:spcBef>
                <a:spcPct val="0"/>
              </a:spcBef>
              <a:buFontTx/>
              <a:buNone/>
            </a:pPr>
            <a:endParaRPr lang="en-US" altLang="en-US" sz="2800" b="1" dirty="0">
              <a:latin typeface="Comic Sans MS" panose="030F0702030302020204" pitchFamily="66" charset="0"/>
            </a:endParaRPr>
          </a:p>
          <a:p>
            <a:pPr eaLnBrk="1" hangingPunct="1">
              <a:spcBef>
                <a:spcPct val="0"/>
              </a:spcBef>
              <a:buFontTx/>
              <a:buNone/>
            </a:pPr>
            <a:r>
              <a:rPr lang="en-US" altLang="en-US" sz="2800" b="1" dirty="0">
                <a:latin typeface="Comic Sans MS" panose="030F0702030302020204" pitchFamily="66" charset="0"/>
              </a:rPr>
              <a:t>Which nitrogen base </a:t>
            </a:r>
          </a:p>
          <a:p>
            <a:pPr eaLnBrk="1" hangingPunct="1">
              <a:spcBef>
                <a:spcPct val="0"/>
              </a:spcBef>
              <a:buFontTx/>
              <a:buNone/>
            </a:pPr>
            <a:r>
              <a:rPr lang="en-US" altLang="en-US" sz="2800" b="1" dirty="0">
                <a:latin typeface="Comic Sans MS" panose="030F0702030302020204" pitchFamily="66" charset="0"/>
              </a:rPr>
              <a:t>could NOT be used?</a:t>
            </a:r>
          </a:p>
        </p:txBody>
      </p:sp>
      <p:sp>
        <p:nvSpPr>
          <p:cNvPr id="151555" name="Rectangle 3">
            <a:extLst>
              <a:ext uri="{FF2B5EF4-FFF2-40B4-BE49-F238E27FC236}">
                <a16:creationId xmlns:a16="http://schemas.microsoft.com/office/drawing/2014/main" id="{BE040D6A-9CF8-4CD8-B5FA-AB0E86BC5504}"/>
              </a:ext>
            </a:extLst>
          </p:cNvPr>
          <p:cNvSpPr>
            <a:spLocks noGrp="1" noChangeArrowheads="1"/>
          </p:cNvSpPr>
          <p:nvPr>
            <p:ph type="body" sz="half" idx="2"/>
          </p:nvPr>
        </p:nvSpPr>
        <p:spPr>
          <a:xfrm>
            <a:off x="6781800" y="0"/>
            <a:ext cx="2514600" cy="304800"/>
          </a:xfrm>
        </p:spPr>
        <p:txBody>
          <a:bodyPr/>
          <a:lstStyle/>
          <a:p>
            <a:pPr eaLnBrk="1" hangingPunct="1">
              <a:buFontTx/>
              <a:buNone/>
            </a:pPr>
            <a:r>
              <a:rPr lang="en-US" altLang="en-US" sz="1400" b="1" dirty="0">
                <a:solidFill>
                  <a:srgbClr val="990099"/>
                </a:solidFill>
              </a:rPr>
              <a:t>Image by: Riedell</a:t>
            </a:r>
          </a:p>
        </p:txBody>
      </p:sp>
      <p:sp>
        <p:nvSpPr>
          <p:cNvPr id="65540" name="Text Box 4">
            <a:extLst>
              <a:ext uri="{FF2B5EF4-FFF2-40B4-BE49-F238E27FC236}">
                <a16:creationId xmlns:a16="http://schemas.microsoft.com/office/drawing/2014/main" id="{EBF004CC-A832-4C21-9047-6029C6519513}"/>
              </a:ext>
            </a:extLst>
          </p:cNvPr>
          <p:cNvSpPr txBox="1">
            <a:spLocks noChangeArrowheads="1"/>
          </p:cNvSpPr>
          <p:nvPr/>
        </p:nvSpPr>
        <p:spPr bwMode="auto">
          <a:xfrm>
            <a:off x="685800" y="1066800"/>
            <a:ext cx="39821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400" b="1" dirty="0">
                <a:solidFill>
                  <a:schemeClr val="accent2"/>
                </a:solidFill>
                <a:latin typeface="Comic Sans MS" panose="030F0702030302020204" pitchFamily="66" charset="0"/>
              </a:rPr>
              <a:t>NUCLEOTIDE</a:t>
            </a:r>
          </a:p>
        </p:txBody>
      </p:sp>
      <p:pic>
        <p:nvPicPr>
          <p:cNvPr id="151557" name="Picture 5" descr="nucleotide labeled">
            <a:extLst>
              <a:ext uri="{FF2B5EF4-FFF2-40B4-BE49-F238E27FC236}">
                <a16:creationId xmlns:a16="http://schemas.microsoft.com/office/drawing/2014/main" id="{7CC51190-99EC-4E35-9413-21D3909DD271}"/>
              </a:ext>
            </a:extLst>
          </p:cNvPr>
          <p:cNvPicPr>
            <a:picLocks noGrp="1" noChangeAspect="1" noChangeArrowheads="1"/>
          </p:cNvPicPr>
          <p:nvPr>
            <p:ph type="clipArt" sz="half"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514097" y="580635"/>
            <a:ext cx="2305050" cy="1325563"/>
          </a:xfrm>
        </p:spPr>
      </p:pic>
      <p:sp>
        <p:nvSpPr>
          <p:cNvPr id="65543" name="Rectangle 7">
            <a:extLst>
              <a:ext uri="{FF2B5EF4-FFF2-40B4-BE49-F238E27FC236}">
                <a16:creationId xmlns:a16="http://schemas.microsoft.com/office/drawing/2014/main" id="{117DDB05-DF7A-4F4D-A27B-C299CAC56E93}"/>
              </a:ext>
            </a:extLst>
          </p:cNvPr>
          <p:cNvSpPr>
            <a:spLocks noChangeArrowheads="1"/>
          </p:cNvSpPr>
          <p:nvPr/>
        </p:nvSpPr>
        <p:spPr bwMode="auto">
          <a:xfrm>
            <a:off x="4832350" y="2667000"/>
            <a:ext cx="31309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deoxyribose</a:t>
            </a:r>
          </a:p>
        </p:txBody>
      </p:sp>
      <p:grpSp>
        <p:nvGrpSpPr>
          <p:cNvPr id="3" name="Group 2">
            <a:extLst>
              <a:ext uri="{FF2B5EF4-FFF2-40B4-BE49-F238E27FC236}">
                <a16:creationId xmlns:a16="http://schemas.microsoft.com/office/drawing/2014/main" id="{C878AC36-F4FB-4307-869B-A7FD99269D28}"/>
              </a:ext>
            </a:extLst>
          </p:cNvPr>
          <p:cNvGrpSpPr>
            <a:grpSpLocks/>
          </p:cNvGrpSpPr>
          <p:nvPr/>
        </p:nvGrpSpPr>
        <p:grpSpPr bwMode="auto">
          <a:xfrm>
            <a:off x="20052" y="4170364"/>
            <a:ext cx="8763000" cy="2687636"/>
            <a:chOff x="19186" y="3943290"/>
            <a:chExt cx="8763000" cy="2686772"/>
          </a:xfrm>
        </p:grpSpPr>
        <p:sp>
          <p:nvSpPr>
            <p:cNvPr id="151560" name="Rectangle 9">
              <a:extLst>
                <a:ext uri="{FF2B5EF4-FFF2-40B4-BE49-F238E27FC236}">
                  <a16:creationId xmlns:a16="http://schemas.microsoft.com/office/drawing/2014/main" id="{FF62CCF1-EC9C-4288-A7D7-748FB3F6BA03}"/>
                </a:ext>
              </a:extLst>
            </p:cNvPr>
            <p:cNvSpPr>
              <a:spLocks noChangeArrowheads="1"/>
            </p:cNvSpPr>
            <p:nvPr/>
          </p:nvSpPr>
          <p:spPr bwMode="auto">
            <a:xfrm>
              <a:off x="4267200" y="3943290"/>
              <a:ext cx="2893741" cy="64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NO URACIL</a:t>
              </a:r>
            </a:p>
          </p:txBody>
        </p:sp>
        <p:sp>
          <p:nvSpPr>
            <p:cNvPr id="151561" name="TextBox 1">
              <a:extLst>
                <a:ext uri="{FF2B5EF4-FFF2-40B4-BE49-F238E27FC236}">
                  <a16:creationId xmlns:a16="http://schemas.microsoft.com/office/drawing/2014/main" id="{7D958F47-38C5-4838-92AF-AD5C8A4E8056}"/>
                </a:ext>
              </a:extLst>
            </p:cNvPr>
            <p:cNvSpPr txBox="1">
              <a:spLocks noChangeArrowheads="1"/>
            </p:cNvSpPr>
            <p:nvPr/>
          </p:nvSpPr>
          <p:spPr bwMode="auto">
            <a:xfrm>
              <a:off x="19186" y="4999370"/>
              <a:ext cx="8763000" cy="16306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1000" b="1" i="1" dirty="0">
                  <a:cs typeface="Arial" panose="020B0604020202020204" pitchFamily="34" charset="0"/>
                </a:rPr>
                <a:t>ESSENTIAL KNOWLEDGE</a:t>
              </a:r>
              <a:br>
                <a:rPr lang="en-US" altLang="en-US" sz="1000" b="1" i="1" dirty="0">
                  <a:cs typeface="Arial" panose="020B0604020202020204" pitchFamily="34" charset="0"/>
                </a:rPr>
              </a:br>
              <a:r>
                <a:rPr lang="en-US" sz="1000" dirty="0"/>
                <a:t>IST 1.A.1  DNA and RNA molecules have structural similarities and differences related to their function—</a:t>
              </a:r>
              <a:br>
                <a:rPr lang="en-US" sz="1000" dirty="0"/>
              </a:br>
              <a:r>
                <a:rPr lang="en-US" sz="1000" dirty="0"/>
                <a:t>      b. The basic structural differences between DNA and RNA include the following:</a:t>
              </a:r>
              <a:br>
                <a:rPr lang="en-US" sz="1000" dirty="0"/>
              </a:br>
              <a:r>
                <a:rPr lang="en-US" sz="1000" dirty="0"/>
                <a:t>          i.DNA contains deoxyribose and RNA contains ribose.</a:t>
              </a:r>
              <a:br>
                <a:rPr lang="en-US" sz="1000" dirty="0"/>
              </a:br>
              <a:r>
                <a:rPr lang="en-US" sz="1000" dirty="0"/>
                <a:t>         ii. RNA contains uracil and DNA contains thymine.</a:t>
              </a:r>
            </a:p>
            <a:p>
              <a:pPr eaLnBrk="1" hangingPunct="1">
                <a:spcBef>
                  <a:spcPct val="0"/>
                </a:spcBef>
                <a:buNone/>
              </a:pPr>
              <a:endParaRPr lang="en-US" altLang="en-US" sz="1000" dirty="0"/>
            </a:p>
            <a:p>
              <a:pPr eaLnBrk="1" hangingPunct="1">
                <a:spcBef>
                  <a:spcPct val="0"/>
                </a:spcBef>
                <a:buFontTx/>
                <a:buNone/>
              </a:pPr>
              <a:r>
                <a:rPr lang="en-US" altLang="en-US" sz="1000" dirty="0">
                  <a:cs typeface="Arial" panose="020B0604020202020204" pitchFamily="34" charset="0"/>
                </a:rPr>
                <a:t>ESSENTIAL KNOWLEDGE</a:t>
              </a:r>
              <a:br>
                <a:rPr lang="en-US" altLang="en-US" sz="1000" dirty="0">
                  <a:cs typeface="Arial" panose="020B0604020202020204" pitchFamily="34" charset="0"/>
                </a:rPr>
              </a:br>
              <a:r>
                <a:rPr lang="en-US" altLang="en-US" sz="1000" dirty="0">
                  <a:cs typeface="Arial" panose="020B0604020202020204" pitchFamily="34" charset="0"/>
                </a:rPr>
                <a:t>SYI  1.B.2 a In nucleic acids, </a:t>
              </a:r>
              <a:r>
                <a:rPr lang="en-US" sz="1000" dirty="0"/>
                <a:t>Structure and function of polymers are derived from the way their monomers are assembled—</a:t>
              </a:r>
              <a:br>
                <a:rPr lang="en-US" sz="1000" dirty="0"/>
              </a:br>
              <a:r>
                <a:rPr lang="en-US" sz="1000" dirty="0"/>
                <a:t>   a. In nucleic acids, biological information is encoded in sequences of nucleotide monomers. Each nucleotide has structural components: a five-carbon sugar </a:t>
              </a:r>
              <a:br>
                <a:rPr lang="en-US" sz="1000" dirty="0"/>
              </a:br>
              <a:r>
                <a:rPr lang="en-US" sz="1000" dirty="0"/>
                <a:t>        (deoxyribose or ribose), a phosphate, and a nitrogen base (adenine, thymine, guanine, cytosine, or uracil). DNA and RNA differ in structure and functions</a:t>
              </a:r>
            </a:p>
          </p:txBody>
        </p:sp>
      </p:grpSp>
    </p:spTree>
    <p:extLst>
      <p:ext uri="{BB962C8B-B14F-4D97-AF65-F5344CB8AC3E}">
        <p14:creationId xmlns:p14="http://schemas.microsoft.com/office/powerpoint/2010/main" val="2836440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0-#ppt_w/2"/>
                                          </p:val>
                                        </p:tav>
                                        <p:tav tm="100000">
                                          <p:val>
                                            <p:strVal val="#ppt_x"/>
                                          </p:val>
                                        </p:tav>
                                      </p:tavLst>
                                    </p:anim>
                                    <p:anim calcmode="lin" valueType="num">
                                      <p:cBhvr additive="base">
                                        <p:cTn id="8" dur="500" fill="hold"/>
                                        <p:tgtEl>
                                          <p:spTgt spid="6554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5543"/>
                                        </p:tgtEl>
                                        <p:attrNameLst>
                                          <p:attrName>style.visibility</p:attrName>
                                        </p:attrNameLst>
                                      </p:cBhvr>
                                      <p:to>
                                        <p:strVal val="visible"/>
                                      </p:to>
                                    </p:set>
                                    <p:anim calcmode="lin" valueType="num">
                                      <p:cBhvr additive="base">
                                        <p:cTn id="13" dur="500" fill="hold"/>
                                        <p:tgtEl>
                                          <p:spTgt spid="65543"/>
                                        </p:tgtEl>
                                        <p:attrNameLst>
                                          <p:attrName>ppt_x</p:attrName>
                                        </p:attrNameLst>
                                      </p:cBhvr>
                                      <p:tavLst>
                                        <p:tav tm="0">
                                          <p:val>
                                            <p:strVal val="1+#ppt_w/2"/>
                                          </p:val>
                                        </p:tav>
                                        <p:tav tm="100000">
                                          <p:val>
                                            <p:strVal val="#ppt_x"/>
                                          </p:val>
                                        </p:tav>
                                      </p:tavLst>
                                    </p:anim>
                                    <p:anim calcmode="lin" valueType="num">
                                      <p:cBhvr additive="base">
                                        <p:cTn id="14" dur="500" fill="hold"/>
                                        <p:tgtEl>
                                          <p:spTgt spid="6554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P spid="65543"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9E9D9-054D-4E14-AC9A-46F2A54D6A24}"/>
              </a:ext>
            </a:extLst>
          </p:cNvPr>
          <p:cNvSpPr>
            <a:spLocks noChangeArrowheads="1"/>
          </p:cNvSpPr>
          <p:nvPr/>
        </p:nvSpPr>
        <p:spPr bwMode="auto">
          <a:xfrm>
            <a:off x="398463" y="2745204"/>
            <a:ext cx="908526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 </a:t>
            </a:r>
            <a:br>
              <a:rPr lang="en-US" altLang="en-US" b="1" dirty="0">
                <a:latin typeface="Comic Sans MS" panose="030F0702030302020204" pitchFamily="66" charset="0"/>
              </a:rPr>
            </a:br>
            <a:r>
              <a:rPr lang="en-US" altLang="en-US" b="1" dirty="0">
                <a:latin typeface="Comic Sans MS" panose="030F0702030302020204" pitchFamily="66" charset="0"/>
              </a:rPr>
              <a:t>     </a:t>
            </a:r>
            <a:r>
              <a:rPr lang="en-US" altLang="en-US" sz="1800" b="1" dirty="0">
                <a:solidFill>
                  <a:schemeClr val="accent2"/>
                </a:solidFill>
                <a:latin typeface="Comic Sans MS" panose="030F0702030302020204" pitchFamily="66" charset="0"/>
              </a:rPr>
              <a:t>Alpha (</a:t>
            </a:r>
            <a:r>
              <a:rPr lang="el-GR" altLang="en-US" sz="1800" b="1" dirty="0">
                <a:solidFill>
                  <a:schemeClr val="accent2"/>
                </a:solidFill>
                <a:latin typeface="Comic Sans MS" panose="030F0702030302020204" pitchFamily="66" charset="0"/>
              </a:rPr>
              <a:t>α</a:t>
            </a:r>
            <a:r>
              <a:rPr lang="en-US" altLang="en-US" sz="1800" b="1" dirty="0">
                <a:solidFill>
                  <a:schemeClr val="accent2"/>
                </a:solidFill>
                <a:latin typeface="Comic Sans MS" panose="030F0702030302020204" pitchFamily="66" charset="0"/>
              </a:rPr>
              <a:t>)glucose               Beta (</a:t>
            </a:r>
            <a:r>
              <a:rPr lang="el-GR" altLang="en-US" sz="1800" b="1" dirty="0">
                <a:solidFill>
                  <a:schemeClr val="accent2"/>
                </a:solidFill>
                <a:latin typeface="Comic Sans MS" panose="030F0702030302020204" pitchFamily="66" charset="0"/>
              </a:rPr>
              <a:t>β</a:t>
            </a:r>
            <a:r>
              <a:rPr lang="en-US" altLang="en-US" sz="1800" b="1" dirty="0">
                <a:solidFill>
                  <a:schemeClr val="accent2"/>
                </a:solidFill>
                <a:latin typeface="Comic Sans MS" panose="030F0702030302020204" pitchFamily="66" charset="0"/>
              </a:rPr>
              <a:t>) glucose</a:t>
            </a:r>
            <a:br>
              <a:rPr lang="en-US" altLang="en-US" sz="1800" b="1" dirty="0">
                <a:solidFill>
                  <a:schemeClr val="accent2"/>
                </a:solidFill>
                <a:latin typeface="Comic Sans MS" panose="030F0702030302020204" pitchFamily="66" charset="0"/>
              </a:rPr>
            </a:br>
            <a:r>
              <a:rPr lang="en-US" altLang="en-US" sz="1800" b="1" dirty="0">
                <a:solidFill>
                  <a:schemeClr val="accent2"/>
                </a:solidFill>
                <a:latin typeface="Comic Sans MS" panose="030F0702030302020204" pitchFamily="66" charset="0"/>
              </a:rPr>
              <a:t>        glycogen &amp; starch            cellulose &amp; chitin</a:t>
            </a:r>
            <a:endParaRPr lang="en-US" altLang="en-US" sz="2400" b="1" dirty="0">
              <a:solidFill>
                <a:schemeClr val="accent2"/>
              </a:solidFill>
              <a:latin typeface="Comic Sans MS" panose="030F0702030302020204" pitchFamily="66" charset="0"/>
            </a:endParaRPr>
          </a:p>
          <a:p>
            <a:pPr eaLnBrk="1" hangingPunct="1">
              <a:spcBef>
                <a:spcPct val="0"/>
              </a:spcBef>
              <a:buFontTx/>
              <a:buNone/>
            </a:pPr>
            <a:endParaRPr lang="en-US" altLang="en-US" sz="2800" b="1" dirty="0">
              <a:latin typeface="Comic Sans MS" panose="030F0702030302020204" pitchFamily="66" charset="0"/>
            </a:endParaRPr>
          </a:p>
        </p:txBody>
      </p:sp>
      <p:pic>
        <p:nvPicPr>
          <p:cNvPr id="58371" name="Picture 1">
            <a:extLst>
              <a:ext uri="{FF2B5EF4-FFF2-40B4-BE49-F238E27FC236}">
                <a16:creationId xmlns:a16="http://schemas.microsoft.com/office/drawing/2014/main" id="{CC85FCCC-89BC-409F-AB8B-F38EB194BB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84334" y="117475"/>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FE45375C-2A80-4E9F-9930-BF9A80D2DED8}"/>
              </a:ext>
            </a:extLst>
          </p:cNvPr>
          <p:cNvGrpSpPr/>
          <p:nvPr/>
        </p:nvGrpSpPr>
        <p:grpSpPr>
          <a:xfrm>
            <a:off x="1165256" y="549693"/>
            <a:ext cx="5631095" cy="2482899"/>
            <a:chOff x="1165256" y="549693"/>
            <a:chExt cx="5631095" cy="2482899"/>
          </a:xfrm>
        </p:grpSpPr>
        <p:pic>
          <p:nvPicPr>
            <p:cNvPr id="58372" name="Picture 5">
              <a:extLst>
                <a:ext uri="{FF2B5EF4-FFF2-40B4-BE49-F238E27FC236}">
                  <a16:creationId xmlns:a16="http://schemas.microsoft.com/office/drawing/2014/main" id="{A4072293-33E3-4BE5-98E4-32E50DE727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5256" y="688975"/>
              <a:ext cx="2432728" cy="234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a:extLst>
                <a:ext uri="{FF2B5EF4-FFF2-40B4-BE49-F238E27FC236}">
                  <a16:creationId xmlns:a16="http://schemas.microsoft.com/office/drawing/2014/main" id="{4E526D10-26F2-4B3F-B319-516A610E51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9029" y="549693"/>
              <a:ext cx="2277322" cy="236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68F92CA5-F3DC-48EA-91D0-7D9B882903F1}"/>
              </a:ext>
            </a:extLst>
          </p:cNvPr>
          <p:cNvSpPr>
            <a:spLocks noChangeArrowheads="1"/>
          </p:cNvSpPr>
          <p:nvPr/>
        </p:nvSpPr>
        <p:spPr bwMode="auto">
          <a:xfrm>
            <a:off x="217005" y="4577172"/>
            <a:ext cx="883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dirty="0">
                <a:solidFill>
                  <a:schemeClr val="accent2"/>
                </a:solidFill>
                <a:latin typeface="Comic Sans MS" panose="030F0702030302020204" pitchFamily="66" charset="0"/>
              </a:rPr>
              <a:t>Humans and other animals are unable to break polysaccharides with </a:t>
            </a:r>
            <a:r>
              <a:rPr lang="el-GR" altLang="en-US" sz="1800" b="1" dirty="0">
                <a:solidFill>
                  <a:schemeClr val="accent2"/>
                </a:solidFill>
                <a:latin typeface="Comic Sans MS" panose="030F0702030302020204" pitchFamily="66" charset="0"/>
              </a:rPr>
              <a:t>β</a:t>
            </a:r>
            <a:r>
              <a:rPr lang="en-US" altLang="en-US" sz="1800" b="1" dirty="0">
                <a:solidFill>
                  <a:schemeClr val="accent2"/>
                </a:solidFill>
                <a:latin typeface="Comic Sans MS" panose="030F0702030302020204" pitchFamily="66" charset="0"/>
              </a:rPr>
              <a:t> linkages</a:t>
            </a:r>
            <a:endParaRPr lang="en-US" altLang="en-US" sz="1800" dirty="0">
              <a:solidFill>
                <a:schemeClr val="accent2"/>
              </a:solidFill>
              <a:latin typeface="Comic Sans MS" panose="030F0702030302020204" pitchFamily="66" charset="0"/>
            </a:endParaRPr>
          </a:p>
        </p:txBody>
      </p:sp>
      <p:grpSp>
        <p:nvGrpSpPr>
          <p:cNvPr id="9" name="Group 8">
            <a:extLst>
              <a:ext uri="{FF2B5EF4-FFF2-40B4-BE49-F238E27FC236}">
                <a16:creationId xmlns:a16="http://schemas.microsoft.com/office/drawing/2014/main" id="{DF8C6735-1105-451E-82CC-0DC57B116E40}"/>
              </a:ext>
            </a:extLst>
          </p:cNvPr>
          <p:cNvGrpSpPr>
            <a:grpSpLocks/>
          </p:cNvGrpSpPr>
          <p:nvPr/>
        </p:nvGrpSpPr>
        <p:grpSpPr bwMode="auto">
          <a:xfrm>
            <a:off x="2892991" y="851657"/>
            <a:ext cx="4099186" cy="1981024"/>
            <a:chOff x="3208681" y="887360"/>
            <a:chExt cx="4595322" cy="1980508"/>
          </a:xfrm>
        </p:grpSpPr>
        <p:sp>
          <p:nvSpPr>
            <p:cNvPr id="4" name="Oval 3">
              <a:extLst>
                <a:ext uri="{FF2B5EF4-FFF2-40B4-BE49-F238E27FC236}">
                  <a16:creationId xmlns:a16="http://schemas.microsoft.com/office/drawing/2014/main" id="{11F3F883-E494-4A22-8A0F-C7B261779FAC}"/>
                </a:ext>
              </a:extLst>
            </p:cNvPr>
            <p:cNvSpPr/>
            <p:nvPr/>
          </p:nvSpPr>
          <p:spPr>
            <a:xfrm>
              <a:off x="3208681" y="2026712"/>
              <a:ext cx="900084" cy="8411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n>
                  <a:solidFill>
                    <a:srgbClr val="FF0000"/>
                  </a:solidFill>
                </a:ln>
                <a:noFill/>
              </a:endParaRPr>
            </a:p>
          </p:txBody>
        </p:sp>
        <p:sp>
          <p:nvSpPr>
            <p:cNvPr id="8" name="Oval 7">
              <a:extLst>
                <a:ext uri="{FF2B5EF4-FFF2-40B4-BE49-F238E27FC236}">
                  <a16:creationId xmlns:a16="http://schemas.microsoft.com/office/drawing/2014/main" id="{636FE567-A5E1-4624-884E-DB53E3135052}"/>
                </a:ext>
              </a:extLst>
            </p:cNvPr>
            <p:cNvSpPr/>
            <p:nvPr/>
          </p:nvSpPr>
          <p:spPr>
            <a:xfrm>
              <a:off x="6903920" y="887360"/>
              <a:ext cx="900083" cy="8411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n>
                  <a:solidFill>
                    <a:srgbClr val="FF0000"/>
                  </a:solidFill>
                </a:ln>
                <a:noFill/>
              </a:endParaRPr>
            </a:p>
          </p:txBody>
        </p:sp>
      </p:grpSp>
      <p:sp>
        <p:nvSpPr>
          <p:cNvPr id="3" name="Rectangle 2">
            <a:extLst>
              <a:ext uri="{FF2B5EF4-FFF2-40B4-BE49-F238E27FC236}">
                <a16:creationId xmlns:a16="http://schemas.microsoft.com/office/drawing/2014/main" id="{71B331C3-0D2C-420B-9101-157965653D02}"/>
              </a:ext>
            </a:extLst>
          </p:cNvPr>
          <p:cNvSpPr/>
          <p:nvPr/>
        </p:nvSpPr>
        <p:spPr>
          <a:xfrm>
            <a:off x="0" y="6039276"/>
            <a:ext cx="8839200" cy="830997"/>
          </a:xfrm>
          <a:prstGeom prst="rect">
            <a:avLst/>
          </a:prstGeom>
        </p:spPr>
        <p:txBody>
          <a:bodyPr wrap="square">
            <a:spAutoFit/>
          </a:bodyPr>
          <a:lstStyle/>
          <a:p>
            <a:r>
              <a:rPr lang="en-US" altLang="en-US" sz="1200" dirty="0">
                <a:latin typeface="+mn-lt"/>
              </a:rPr>
              <a:t>ESSENTIAL KNOWLEDGE </a:t>
            </a:r>
            <a:br>
              <a:rPr lang="en-US" altLang="en-US" sz="1200" dirty="0">
                <a:latin typeface="+mn-lt"/>
              </a:rPr>
            </a:br>
            <a:r>
              <a:rPr lang="en-US" altLang="en-US" sz="1200" dirty="0">
                <a:latin typeface="+mn-lt"/>
              </a:rPr>
              <a:t>SYI 1.B.2 </a:t>
            </a:r>
            <a:r>
              <a:rPr lang="en-US" sz="1200" dirty="0">
                <a:latin typeface="+mn-lt"/>
              </a:rPr>
              <a:t>c. Complex carbohydrates comprise sugar monomers whose structures determine the properties and functions of the molecules</a:t>
            </a:r>
          </a:p>
          <a:p>
            <a:r>
              <a:rPr lang="en-US" sz="1200" dirty="0">
                <a:latin typeface="+mn-lt"/>
              </a:rPr>
              <a:t>SP 2 A Describe characteristics of a biological process, or model, represented visually.</a:t>
            </a:r>
          </a:p>
          <a:p>
            <a:r>
              <a:rPr lang="en-US" sz="1200" b="1" i="1" dirty="0">
                <a:latin typeface="+mn-lt"/>
              </a:rPr>
              <a:t>ILLUSTRATIVE EXAMPLE- Cellulose versus starch versus glycogen</a:t>
            </a:r>
            <a:endParaRPr lang="en-US" sz="1200" dirty="0">
              <a:latin typeface="+mn-lt"/>
            </a:endParaRPr>
          </a:p>
        </p:txBody>
      </p:sp>
      <p:sp>
        <p:nvSpPr>
          <p:cNvPr id="14" name="TextBox 13">
            <a:extLst>
              <a:ext uri="{FF2B5EF4-FFF2-40B4-BE49-F238E27FC236}">
                <a16:creationId xmlns:a16="http://schemas.microsoft.com/office/drawing/2014/main" id="{8277491D-BB01-4D2B-BB80-16684565F460}"/>
              </a:ext>
            </a:extLst>
          </p:cNvPr>
          <p:cNvSpPr txBox="1"/>
          <p:nvPr/>
        </p:nvSpPr>
        <p:spPr>
          <a:xfrm>
            <a:off x="149087" y="0"/>
            <a:ext cx="4823790" cy="246221"/>
          </a:xfrm>
          <a:prstGeom prst="rect">
            <a:avLst/>
          </a:prstGeom>
          <a:noFill/>
        </p:spPr>
        <p:txBody>
          <a:bodyPr wrap="square">
            <a:spAutoFit/>
          </a:bodyPr>
          <a:lstStyle/>
          <a:p>
            <a:r>
              <a:rPr lang="en-US" altLang="en-US" sz="1000" dirty="0">
                <a:solidFill>
                  <a:srgbClr val="CC3399"/>
                </a:solidFill>
                <a:latin typeface="Arial" panose="020B0604020202020204" pitchFamily="34" charset="0"/>
                <a:cs typeface="Arial" panose="020B0604020202020204" pitchFamily="34" charset="0"/>
              </a:rPr>
              <a:t>https://i.pinimg.com/originals/c9/f1/58/c9f1585926ebc34913646266212c1310.png</a:t>
            </a:r>
            <a:endParaRPr lang="en-US" sz="1000" dirty="0"/>
          </a:p>
        </p:txBody>
      </p:sp>
      <p:sp>
        <p:nvSpPr>
          <p:cNvPr id="13" name="TextBox 12">
            <a:extLst>
              <a:ext uri="{FF2B5EF4-FFF2-40B4-BE49-F238E27FC236}">
                <a16:creationId xmlns:a16="http://schemas.microsoft.com/office/drawing/2014/main" id="{BD969EF1-253E-4B7B-B5AA-E96CE32F22AF}"/>
              </a:ext>
            </a:extLst>
          </p:cNvPr>
          <p:cNvSpPr txBox="1"/>
          <p:nvPr/>
        </p:nvSpPr>
        <p:spPr>
          <a:xfrm>
            <a:off x="145775" y="214921"/>
            <a:ext cx="8981660" cy="369332"/>
          </a:xfrm>
          <a:prstGeom prst="rect">
            <a:avLst/>
          </a:prstGeom>
          <a:noFill/>
        </p:spPr>
        <p:txBody>
          <a:bodyPr wrap="square">
            <a:spAutoFit/>
          </a:bodyPr>
          <a:lstStyle/>
          <a:p>
            <a:pPr eaLnBrk="1" hangingPunct="1">
              <a:spcBef>
                <a:spcPct val="0"/>
              </a:spcBef>
              <a:buFontTx/>
              <a:buNone/>
            </a:pPr>
            <a:r>
              <a:rPr lang="en-US" altLang="en-US" sz="1800" b="1" dirty="0"/>
              <a:t>H</a:t>
            </a:r>
            <a:r>
              <a:rPr lang="en-US" altLang="en-US" sz="1800" b="1" dirty="0">
                <a:latin typeface="Comic Sans MS" panose="030F0702030302020204" pitchFamily="66" charset="0"/>
              </a:rPr>
              <a:t>ow are alpha and beta glucose different?</a:t>
            </a:r>
          </a:p>
        </p:txBody>
      </p:sp>
      <p:sp>
        <p:nvSpPr>
          <p:cNvPr id="15" name="TextBox 14">
            <a:extLst>
              <a:ext uri="{FF2B5EF4-FFF2-40B4-BE49-F238E27FC236}">
                <a16:creationId xmlns:a16="http://schemas.microsoft.com/office/drawing/2014/main" id="{91BC2FC1-C5A9-4C1C-9686-82822B102F80}"/>
              </a:ext>
            </a:extLst>
          </p:cNvPr>
          <p:cNvSpPr txBox="1"/>
          <p:nvPr/>
        </p:nvSpPr>
        <p:spPr>
          <a:xfrm>
            <a:off x="152400" y="3090159"/>
            <a:ext cx="8219660" cy="369332"/>
          </a:xfrm>
          <a:prstGeom prst="rect">
            <a:avLst/>
          </a:prstGeom>
          <a:noFill/>
        </p:spPr>
        <p:txBody>
          <a:bodyPr wrap="square">
            <a:spAutoFit/>
          </a:bodyPr>
          <a:lstStyle/>
          <a:p>
            <a:pPr eaLnBrk="1" hangingPunct="1">
              <a:spcBef>
                <a:spcPct val="0"/>
              </a:spcBef>
              <a:buFontTx/>
              <a:buNone/>
            </a:pPr>
            <a:r>
              <a:rPr lang="en-US" altLang="en-US" sz="1800" b="1" dirty="0">
                <a:latin typeface="Comic Sans MS" panose="030F0702030302020204" pitchFamily="66" charset="0"/>
              </a:rPr>
              <a:t>Give examples of polysaccharides made with each of these.</a:t>
            </a:r>
          </a:p>
        </p:txBody>
      </p:sp>
      <p:sp>
        <p:nvSpPr>
          <p:cNvPr id="17" name="TextBox 16">
            <a:extLst>
              <a:ext uri="{FF2B5EF4-FFF2-40B4-BE49-F238E27FC236}">
                <a16:creationId xmlns:a16="http://schemas.microsoft.com/office/drawing/2014/main" id="{2C726540-FF69-40D3-88A2-F81062C77512}"/>
              </a:ext>
            </a:extLst>
          </p:cNvPr>
          <p:cNvSpPr txBox="1"/>
          <p:nvPr/>
        </p:nvSpPr>
        <p:spPr>
          <a:xfrm>
            <a:off x="0" y="4186051"/>
            <a:ext cx="11068877" cy="369332"/>
          </a:xfrm>
          <a:prstGeom prst="rect">
            <a:avLst/>
          </a:prstGeom>
          <a:noFill/>
        </p:spPr>
        <p:txBody>
          <a:bodyPr wrap="square">
            <a:spAutoFit/>
          </a:bodyPr>
          <a:lstStyle/>
          <a:p>
            <a:pPr eaLnBrk="1" hangingPunct="1">
              <a:spcBef>
                <a:spcPct val="0"/>
              </a:spcBef>
              <a:buFontTx/>
              <a:buNone/>
            </a:pPr>
            <a:r>
              <a:rPr lang="en-US" altLang="en-US" sz="1800" b="1" dirty="0">
                <a:latin typeface="Comic Sans MS" panose="030F0702030302020204" pitchFamily="66" charset="0"/>
              </a:rPr>
              <a:t>Which of these polysaccharide are humans and other animals unable to digest?</a:t>
            </a:r>
            <a:endParaRPr lang="en-US" altLang="en-US" sz="18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0C8DC97-912A-4EEE-81EA-06A83FC95443}"/>
              </a:ext>
            </a:extLst>
          </p:cNvPr>
          <p:cNvSpPr>
            <a:spLocks noGrp="1" noChangeArrowheads="1"/>
          </p:cNvSpPr>
          <p:nvPr>
            <p:ph type="body" sz="half" idx="2"/>
          </p:nvPr>
        </p:nvSpPr>
        <p:spPr>
          <a:xfrm>
            <a:off x="17463" y="-15875"/>
            <a:ext cx="9144000" cy="990600"/>
          </a:xfrm>
        </p:spPr>
        <p:txBody>
          <a:bodyPr/>
          <a:lstStyle/>
          <a:p>
            <a:pPr eaLnBrk="1" hangingPunct="1">
              <a:lnSpc>
                <a:spcPct val="90000"/>
              </a:lnSpc>
              <a:buFontTx/>
              <a:buNone/>
            </a:pPr>
            <a:r>
              <a:rPr lang="en-US" altLang="en-US" sz="3600" b="1" dirty="0"/>
              <a:t>Which of these molecules is a carbohydrate?</a:t>
            </a:r>
          </a:p>
        </p:txBody>
      </p:sp>
      <p:sp>
        <p:nvSpPr>
          <p:cNvPr id="118787" name="Text Box 3">
            <a:extLst>
              <a:ext uri="{FF2B5EF4-FFF2-40B4-BE49-F238E27FC236}">
                <a16:creationId xmlns:a16="http://schemas.microsoft.com/office/drawing/2014/main" id="{431B7FA5-383B-4F55-87DB-8827D174382E}"/>
              </a:ext>
            </a:extLst>
          </p:cNvPr>
          <p:cNvSpPr txBox="1">
            <a:spLocks noChangeArrowheads="1"/>
          </p:cNvSpPr>
          <p:nvPr/>
        </p:nvSpPr>
        <p:spPr bwMode="auto">
          <a:xfrm rot="1750019">
            <a:off x="1371600" y="4267200"/>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59396" name="Picture 4" descr="phospholip purple labels">
            <a:extLst>
              <a:ext uri="{FF2B5EF4-FFF2-40B4-BE49-F238E27FC236}">
                <a16:creationId xmlns:a16="http://schemas.microsoft.com/office/drawing/2014/main" id="{785260F5-6877-48BC-8D8D-4C2CA63B034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1100" y="2727325"/>
            <a:ext cx="110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helix6">
            <a:extLst>
              <a:ext uri="{FF2B5EF4-FFF2-40B4-BE49-F238E27FC236}">
                <a16:creationId xmlns:a16="http://schemas.microsoft.com/office/drawing/2014/main" id="{36E5BB9D-EE2F-4C24-A2BC-0985CEC0053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2286000"/>
            <a:ext cx="17176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descr="Adensine triphos">
            <a:extLst>
              <a:ext uri="{FF2B5EF4-FFF2-40B4-BE49-F238E27FC236}">
                <a16:creationId xmlns:a16="http://schemas.microsoft.com/office/drawing/2014/main" id="{7C0A9672-C3F4-4345-8801-FA4062DEC3C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939800"/>
            <a:ext cx="24384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7" descr="starch_yellow2">
            <a:extLst>
              <a:ext uri="{FF2B5EF4-FFF2-40B4-BE49-F238E27FC236}">
                <a16:creationId xmlns:a16="http://schemas.microsoft.com/office/drawing/2014/main" id="{B2A4EEA5-178E-4E08-8A96-A2D7C7F8F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895600"/>
            <a:ext cx="3519488"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8" descr="ppolypep chain">
            <a:extLst>
              <a:ext uri="{FF2B5EF4-FFF2-40B4-BE49-F238E27FC236}">
                <a16:creationId xmlns:a16="http://schemas.microsoft.com/office/drawing/2014/main" id="{187690DD-FF19-4B49-AAAD-EE5BC70DCC3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939800"/>
            <a:ext cx="48768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40F4F7F-BAEA-46B3-8A4D-CEC6519EF1C0}"/>
              </a:ext>
            </a:extLst>
          </p:cNvPr>
          <p:cNvSpPr/>
          <p:nvPr/>
        </p:nvSpPr>
        <p:spPr>
          <a:xfrm>
            <a:off x="0" y="6384925"/>
            <a:ext cx="9161463" cy="400110"/>
          </a:xfrm>
          <a:prstGeom prst="rect">
            <a:avLst/>
          </a:prstGeom>
        </p:spPr>
        <p:txBody>
          <a:bodyPr>
            <a:spAutoFit/>
          </a:bodyPr>
          <a:lstStyle/>
          <a:p>
            <a:pPr>
              <a:defRPr/>
            </a:pPr>
            <a:r>
              <a:rPr lang="en-US" sz="1000" b="1" i="1" kern="0" dirty="0">
                <a:solidFill>
                  <a:srgbClr val="000000"/>
                </a:solidFill>
                <a:latin typeface="Times New Roman"/>
              </a:rPr>
              <a:t>SYI-1.B.2 Structure and function of polymers are derived from the way their monomers are assembled. </a:t>
            </a:r>
            <a:br>
              <a:rPr lang="en-US" sz="1000" b="1" i="1" kern="0" dirty="0">
                <a:solidFill>
                  <a:srgbClr val="000000"/>
                </a:solidFill>
                <a:latin typeface="Times New Roman"/>
              </a:rPr>
            </a:br>
            <a:r>
              <a:rPr lang="en-US" sz="1000" b="1" i="1" kern="0" dirty="0">
                <a:solidFill>
                  <a:srgbClr val="000000"/>
                </a:solidFill>
                <a:latin typeface="Times New Roman"/>
              </a:rPr>
              <a:t>SAMPLE ACTIVITY p 35 CED “Use pictures of biological molecules to find patterns in the molecules”  </a:t>
            </a:r>
            <a:endParaRPr lang="en-US" sz="1000" dirty="0"/>
          </a:p>
        </p:txBody>
      </p:sp>
      <p:pic>
        <p:nvPicPr>
          <p:cNvPr id="59402" name="Picture 7" descr="03-16-steroids-nl">
            <a:extLst>
              <a:ext uri="{FF2B5EF4-FFF2-40B4-BE49-F238E27FC236}">
                <a16:creationId xmlns:a16="http://schemas.microsoft.com/office/drawing/2014/main" id="{2C95C490-D8F1-4BB3-A30D-A8ADE9BD858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13235" b="54659"/>
          <a:stretch>
            <a:fillRect/>
          </a:stretch>
        </p:blipFill>
        <p:spPr bwMode="auto">
          <a:xfrm>
            <a:off x="1069975" y="4500563"/>
            <a:ext cx="3886200"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wipe(down)">
                                      <p:cBhvr>
                                        <p:cTn id="7" dur="500"/>
                                        <p:tgtEl>
                                          <p:spTgt spid="1187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5E8BE09-E1DD-490B-A1D6-F11EC2638A94}"/>
              </a:ext>
            </a:extLst>
          </p:cNvPr>
          <p:cNvSpPr>
            <a:spLocks noGrp="1" noChangeArrowheads="1"/>
          </p:cNvSpPr>
          <p:nvPr>
            <p:ph type="body" sz="half" idx="2"/>
          </p:nvPr>
        </p:nvSpPr>
        <p:spPr>
          <a:xfrm>
            <a:off x="227013" y="215900"/>
            <a:ext cx="8077200" cy="1905000"/>
          </a:xfrm>
        </p:spPr>
        <p:txBody>
          <a:bodyPr/>
          <a:lstStyle/>
          <a:p>
            <a:pPr eaLnBrk="1" hangingPunct="1">
              <a:lnSpc>
                <a:spcPct val="90000"/>
              </a:lnSpc>
              <a:buFontTx/>
              <a:buNone/>
            </a:pPr>
            <a:r>
              <a:rPr lang="en-US" altLang="en-US" sz="3600" b="1" dirty="0">
                <a:latin typeface="Comic Sans MS" panose="030F0702030302020204" pitchFamily="66" charset="0"/>
              </a:rPr>
              <a:t>Name the polysaccharide used by plant cells to store glucose for later</a:t>
            </a:r>
            <a:endParaRPr lang="en-US" altLang="en-US" sz="2400" b="1" dirty="0">
              <a:latin typeface="Comic Sans MS" panose="030F0702030302020204" pitchFamily="66" charset="0"/>
            </a:endParaRPr>
          </a:p>
        </p:txBody>
      </p:sp>
      <p:sp>
        <p:nvSpPr>
          <p:cNvPr id="49155" name="Text Box 3">
            <a:extLst>
              <a:ext uri="{FF2B5EF4-FFF2-40B4-BE49-F238E27FC236}">
                <a16:creationId xmlns:a16="http://schemas.microsoft.com/office/drawing/2014/main" id="{DFE7E1D4-A5B4-42FB-A4EF-E7CA93068B0D}"/>
              </a:ext>
            </a:extLst>
          </p:cNvPr>
          <p:cNvSpPr txBox="1">
            <a:spLocks noChangeArrowheads="1"/>
          </p:cNvSpPr>
          <p:nvPr/>
        </p:nvSpPr>
        <p:spPr bwMode="auto">
          <a:xfrm>
            <a:off x="2390095" y="1168400"/>
            <a:ext cx="1768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starch</a:t>
            </a:r>
          </a:p>
        </p:txBody>
      </p:sp>
      <p:sp>
        <p:nvSpPr>
          <p:cNvPr id="60420" name="Text Box 4">
            <a:extLst>
              <a:ext uri="{FF2B5EF4-FFF2-40B4-BE49-F238E27FC236}">
                <a16:creationId xmlns:a16="http://schemas.microsoft.com/office/drawing/2014/main" id="{723C3A7E-89D7-49A1-95EA-C5CC52351FDB}"/>
              </a:ext>
            </a:extLst>
          </p:cNvPr>
          <p:cNvSpPr txBox="1">
            <a:spLocks noChangeArrowheads="1"/>
          </p:cNvSpPr>
          <p:nvPr/>
        </p:nvSpPr>
        <p:spPr bwMode="auto">
          <a:xfrm>
            <a:off x="287338" y="2039938"/>
            <a:ext cx="80025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Polysaccharide used by animal cells</a:t>
            </a:r>
          </a:p>
          <a:p>
            <a:pPr eaLnBrk="1" hangingPunct="1">
              <a:spcBef>
                <a:spcPct val="0"/>
              </a:spcBef>
              <a:buFontTx/>
              <a:buNone/>
            </a:pPr>
            <a:r>
              <a:rPr lang="en-US" altLang="en-US" sz="3600" b="1" dirty="0">
                <a:latin typeface="Comic Sans MS" panose="030F0702030302020204" pitchFamily="66" charset="0"/>
              </a:rPr>
              <a:t>to store glucose for later</a:t>
            </a:r>
            <a:endParaRPr lang="en-US" altLang="en-US" sz="1600" b="1" dirty="0">
              <a:latin typeface="Comic Sans MS" panose="030F0702030302020204" pitchFamily="66" charset="0"/>
            </a:endParaRPr>
          </a:p>
        </p:txBody>
      </p:sp>
      <p:sp>
        <p:nvSpPr>
          <p:cNvPr id="49157" name="Text Box 5">
            <a:extLst>
              <a:ext uri="{FF2B5EF4-FFF2-40B4-BE49-F238E27FC236}">
                <a16:creationId xmlns:a16="http://schemas.microsoft.com/office/drawing/2014/main" id="{8962E9F1-9AB6-49CE-98A2-E67C6F95CBC9}"/>
              </a:ext>
            </a:extLst>
          </p:cNvPr>
          <p:cNvSpPr txBox="1">
            <a:spLocks noChangeArrowheads="1"/>
          </p:cNvSpPr>
          <p:nvPr/>
        </p:nvSpPr>
        <p:spPr bwMode="auto">
          <a:xfrm>
            <a:off x="1878013" y="3240088"/>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glycogen</a:t>
            </a:r>
          </a:p>
        </p:txBody>
      </p:sp>
      <p:pic>
        <p:nvPicPr>
          <p:cNvPr id="60422" name="Picture 6" descr="glycogen2">
            <a:extLst>
              <a:ext uri="{FF2B5EF4-FFF2-40B4-BE49-F238E27FC236}">
                <a16:creationId xmlns:a16="http://schemas.microsoft.com/office/drawing/2014/main" id="{9C198296-3160-412E-B33B-735861013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1994" b="40126"/>
          <a:stretch>
            <a:fillRect/>
          </a:stretch>
        </p:blipFill>
        <p:spPr bwMode="auto">
          <a:xfrm>
            <a:off x="6554788" y="2971800"/>
            <a:ext cx="2286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Rectangle 7">
            <a:extLst>
              <a:ext uri="{FF2B5EF4-FFF2-40B4-BE49-F238E27FC236}">
                <a16:creationId xmlns:a16="http://schemas.microsoft.com/office/drawing/2014/main" id="{18DA2F59-0441-47AD-BE7D-122DA035990A}"/>
              </a:ext>
            </a:extLst>
          </p:cNvPr>
          <p:cNvSpPr>
            <a:spLocks noChangeArrowheads="1"/>
          </p:cNvSpPr>
          <p:nvPr/>
        </p:nvSpPr>
        <p:spPr bwMode="auto">
          <a:xfrm>
            <a:off x="4503738" y="0"/>
            <a:ext cx="4497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CC3399"/>
                </a:solidFill>
                <a:latin typeface="Arial" panose="020B0604020202020204" pitchFamily="34" charset="0"/>
              </a:rPr>
              <a:t>http://www.msu.edu/course/lbs/145/smith/s02/graphics/campbell_5.6.gif</a:t>
            </a:r>
          </a:p>
        </p:txBody>
      </p:sp>
      <p:sp>
        <p:nvSpPr>
          <p:cNvPr id="2" name="Rectangle 1">
            <a:extLst>
              <a:ext uri="{FF2B5EF4-FFF2-40B4-BE49-F238E27FC236}">
                <a16:creationId xmlns:a16="http://schemas.microsoft.com/office/drawing/2014/main" id="{855AEEB3-F7A7-4CDA-82CD-8168A7D6857A}"/>
              </a:ext>
            </a:extLst>
          </p:cNvPr>
          <p:cNvSpPr/>
          <p:nvPr/>
        </p:nvSpPr>
        <p:spPr>
          <a:xfrm>
            <a:off x="0" y="6280919"/>
            <a:ext cx="8991600" cy="577081"/>
          </a:xfrm>
          <a:prstGeom prst="rect">
            <a:avLst/>
          </a:prstGeom>
        </p:spPr>
        <p:txBody>
          <a:bodyPr>
            <a:spAutoFit/>
          </a:bodyPr>
          <a:lstStyle/>
          <a:p>
            <a:pPr eaLnBrk="1" hangingPunct="1"/>
            <a:r>
              <a:rPr lang="en-US" altLang="en-US" sz="1050" dirty="0">
                <a:latin typeface="+mn-lt"/>
              </a:rPr>
              <a:t>ESSENTIAL KNOWLEDGE </a:t>
            </a:r>
            <a:br>
              <a:rPr lang="en-US" altLang="en-US" sz="1050" dirty="0">
                <a:latin typeface="+mn-lt"/>
              </a:rPr>
            </a:br>
            <a:r>
              <a:rPr lang="en-US" altLang="en-US" sz="1050" dirty="0">
                <a:latin typeface="+mn-lt"/>
              </a:rPr>
              <a:t>SYI 1.B.2 </a:t>
            </a:r>
            <a:r>
              <a:rPr lang="en-US" sz="1050" dirty="0">
                <a:latin typeface="+mn-lt"/>
              </a:rPr>
              <a:t>c. Complex carbohydrates comprise sugar monomers whose structures determine the properties and functions of the molecules</a:t>
            </a:r>
          </a:p>
          <a:p>
            <a:pPr eaLnBrk="1" hangingPunct="1"/>
            <a:r>
              <a:rPr lang="en-US" sz="1050" b="1" i="1" dirty="0">
                <a:latin typeface="+mn-lt"/>
              </a:rPr>
              <a:t>ILLUSTRATIVE EXAMPLE- Cellulose versus starch versus glycogen</a:t>
            </a:r>
            <a:r>
              <a:rPr lang="en-US" sz="1050" dirty="0">
                <a:latin typeface="+mn-lt"/>
              </a:rPr>
              <a:t>.</a:t>
            </a:r>
            <a:endParaRPr lang="en-US" altLang="en-US" sz="105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dissolve">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157"/>
                                        </p:tgtEl>
                                        <p:attrNameLst>
                                          <p:attrName>style.visibility</p:attrName>
                                        </p:attrNameLst>
                                      </p:cBhvr>
                                      <p:to>
                                        <p:strVal val="visible"/>
                                      </p:to>
                                    </p:set>
                                    <p:animEffect transition="in" filter="dissolve">
                                      <p:cBhvr>
                                        <p:cTn id="12" dur="500"/>
                                        <p:tgtEl>
                                          <p:spTgt spid="491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P spid="49157" grpId="0" autoUpdateAnimBg="0"/>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5602" name="Picture 2" descr="bio_ch12_4125">
            <a:extLst>
              <a:ext uri="{FF2B5EF4-FFF2-40B4-BE49-F238E27FC236}">
                <a16:creationId xmlns:a16="http://schemas.microsoft.com/office/drawing/2014/main" id="{014DF7C1-9952-4CDC-894A-49F961B9BDD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51949"/>
          <a:stretch>
            <a:fillRect/>
          </a:stretch>
        </p:blipFill>
        <p:spPr bwMode="auto">
          <a:xfrm>
            <a:off x="838200" y="1626003"/>
            <a:ext cx="3013967" cy="2038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11">
            <a:extLst>
              <a:ext uri="{FF2B5EF4-FFF2-40B4-BE49-F238E27FC236}">
                <a16:creationId xmlns:a16="http://schemas.microsoft.com/office/drawing/2014/main" id="{90DE8629-AC32-4EA0-950F-E68A0C8C236C}"/>
              </a:ext>
            </a:extLst>
          </p:cNvPr>
          <p:cNvSpPr>
            <a:spLocks noGrp="1" noChangeArrowheads="1"/>
          </p:cNvSpPr>
          <p:nvPr>
            <p:ph type="title"/>
          </p:nvPr>
        </p:nvSpPr>
        <p:spPr>
          <a:xfrm>
            <a:off x="148640" y="89151"/>
            <a:ext cx="8763000" cy="1143000"/>
          </a:xfrm>
        </p:spPr>
        <p:txBody>
          <a:bodyPr/>
          <a:lstStyle/>
          <a:p>
            <a:pPr algn="l" eaLnBrk="1" hangingPunct="1"/>
            <a:r>
              <a:rPr lang="en-US" altLang="en-US" sz="4000" dirty="0">
                <a:latin typeface="Comic Sans MS" panose="030F0702030302020204" pitchFamily="66" charset="0"/>
              </a:rPr>
              <a:t>Which of the nitrogen bases are purines with 2 rings? </a:t>
            </a:r>
          </a:p>
        </p:txBody>
      </p:sp>
      <p:sp>
        <p:nvSpPr>
          <p:cNvPr id="25607" name="Rectangle 12">
            <a:extLst>
              <a:ext uri="{FF2B5EF4-FFF2-40B4-BE49-F238E27FC236}">
                <a16:creationId xmlns:a16="http://schemas.microsoft.com/office/drawing/2014/main" id="{8662A8D8-C128-489A-A7E9-BBE22B52B46B}"/>
              </a:ext>
            </a:extLst>
          </p:cNvPr>
          <p:cNvSpPr>
            <a:spLocks noChangeArrowheads="1"/>
          </p:cNvSpPr>
          <p:nvPr/>
        </p:nvSpPr>
        <p:spPr bwMode="auto">
          <a:xfrm>
            <a:off x="4976683" y="6417206"/>
            <a:ext cx="4243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900" b="1" dirty="0">
                <a:solidFill>
                  <a:srgbClr val="CC0099"/>
                </a:solidFill>
                <a:latin typeface="Arial" panose="020B0604020202020204" pitchFamily="34" charset="0"/>
              </a:rPr>
              <a:t>Images from: Pearson Education Inc, publishing as Pearson Prentice Hall </a:t>
            </a:r>
          </a:p>
          <a:p>
            <a:pPr eaLnBrk="1" hangingPunct="1">
              <a:spcBef>
                <a:spcPct val="0"/>
              </a:spcBef>
              <a:buFontTx/>
              <a:buNone/>
            </a:pPr>
            <a:r>
              <a:rPr lang="en-US" sz="900" dirty="0"/>
              <a:t>http://www.filtsai.com/cooking/peach_rhubarb_pie/cut_pie.jpg</a:t>
            </a:r>
            <a:endParaRPr lang="en-US" altLang="en-US" sz="900" b="1" dirty="0">
              <a:solidFill>
                <a:srgbClr val="CC0099"/>
              </a:solidFill>
              <a:latin typeface="Arial" panose="020B0604020202020204" pitchFamily="34" charset="0"/>
            </a:endParaRPr>
          </a:p>
        </p:txBody>
      </p:sp>
      <p:sp>
        <p:nvSpPr>
          <p:cNvPr id="2" name="Rectangle 1">
            <a:extLst>
              <a:ext uri="{FF2B5EF4-FFF2-40B4-BE49-F238E27FC236}">
                <a16:creationId xmlns:a16="http://schemas.microsoft.com/office/drawing/2014/main" id="{A4E4CFD3-0677-4449-9FC8-7530ACE9F7A7}"/>
              </a:ext>
            </a:extLst>
          </p:cNvPr>
          <p:cNvSpPr>
            <a:spLocks noChangeArrowheads="1"/>
          </p:cNvSpPr>
          <p:nvPr/>
        </p:nvSpPr>
        <p:spPr bwMode="auto">
          <a:xfrm>
            <a:off x="47040" y="6029074"/>
            <a:ext cx="4524960" cy="739775"/>
          </a:xfrm>
          <a:prstGeom prst="rect">
            <a:avLst/>
          </a:prstGeom>
          <a:solidFill>
            <a:schemeClr val="accent1">
              <a:lumMod val="60000"/>
              <a:lumOff val="40000"/>
            </a:schemeClr>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t>Essential Knowledge     IST 1.L.1.   </a:t>
            </a:r>
          </a:p>
          <a:p>
            <a:pPr eaLnBrk="1" hangingPunct="1">
              <a:spcBef>
                <a:spcPct val="0"/>
              </a:spcBef>
              <a:buFontTx/>
              <a:buNone/>
            </a:pPr>
            <a:r>
              <a:rPr lang="en-US" altLang="en-US" sz="1400" dirty="0"/>
              <a:t> </a:t>
            </a:r>
            <a:r>
              <a:rPr lang="en-US" altLang="en-US" sz="1400" b="1" dirty="0"/>
              <a:t>a. Purines (G and A) have a double ring structure.</a:t>
            </a:r>
            <a:br>
              <a:rPr lang="en-US" altLang="en-US" sz="1400" b="1" dirty="0"/>
            </a:br>
            <a:r>
              <a:rPr lang="en-US" altLang="en-US" sz="1400" dirty="0"/>
              <a:t> b. Pyrimidines (C, T, and U) have a single ring structure.</a:t>
            </a:r>
          </a:p>
        </p:txBody>
      </p:sp>
      <p:sp>
        <p:nvSpPr>
          <p:cNvPr id="7" name="Rectangle 6">
            <a:extLst>
              <a:ext uri="{FF2B5EF4-FFF2-40B4-BE49-F238E27FC236}">
                <a16:creationId xmlns:a16="http://schemas.microsoft.com/office/drawing/2014/main" id="{CDAEA9C4-2249-47D1-8F32-7E6B0DB0AB56}"/>
              </a:ext>
            </a:extLst>
          </p:cNvPr>
          <p:cNvSpPr/>
          <p:nvPr/>
        </p:nvSpPr>
        <p:spPr>
          <a:xfrm>
            <a:off x="367715" y="4134319"/>
            <a:ext cx="8324850" cy="954107"/>
          </a:xfrm>
          <a:prstGeom prst="rect">
            <a:avLst/>
          </a:prstGeom>
        </p:spPr>
        <p:txBody>
          <a:bodyPr wrap="square">
            <a:spAutoFit/>
          </a:bodyPr>
          <a:lstStyle/>
          <a:p>
            <a:r>
              <a:rPr lang="en-US" sz="2800" u="sng" dirty="0"/>
              <a:t>C</a:t>
            </a:r>
            <a:r>
              <a:rPr lang="en-US" sz="2800" dirty="0"/>
              <a:t>ytosine, </a:t>
            </a:r>
            <a:r>
              <a:rPr lang="en-US" sz="2800" u="sng" dirty="0"/>
              <a:t>U</a:t>
            </a:r>
            <a:r>
              <a:rPr lang="en-US" sz="2800" dirty="0"/>
              <a:t>racil, and </a:t>
            </a:r>
            <a:r>
              <a:rPr lang="en-US" sz="2800" u="sng" dirty="0"/>
              <a:t>T</a:t>
            </a:r>
            <a:r>
              <a:rPr lang="en-US" sz="2800" dirty="0"/>
              <a:t>hymine are </a:t>
            </a:r>
            <a:r>
              <a:rPr lang="en-US" sz="2800" u="sng" dirty="0"/>
              <a:t>Py</a:t>
            </a:r>
            <a:r>
              <a:rPr lang="en-US" sz="2800" dirty="0"/>
              <a:t>rimidines!</a:t>
            </a:r>
            <a:br>
              <a:rPr lang="en-US" sz="2800" dirty="0"/>
            </a:br>
            <a:endParaRPr lang="en-US" sz="2800" dirty="0"/>
          </a:p>
        </p:txBody>
      </p:sp>
      <p:grpSp>
        <p:nvGrpSpPr>
          <p:cNvPr id="9" name="Group 8">
            <a:extLst>
              <a:ext uri="{FF2B5EF4-FFF2-40B4-BE49-F238E27FC236}">
                <a16:creationId xmlns:a16="http://schemas.microsoft.com/office/drawing/2014/main" id="{255BD85F-5240-4E53-9ADB-9F8679108CC8}"/>
              </a:ext>
            </a:extLst>
          </p:cNvPr>
          <p:cNvGrpSpPr/>
          <p:nvPr/>
        </p:nvGrpSpPr>
        <p:grpSpPr>
          <a:xfrm>
            <a:off x="4419600" y="1876193"/>
            <a:ext cx="3685794" cy="1428844"/>
            <a:chOff x="4520517" y="3157762"/>
            <a:chExt cx="3685794" cy="1428844"/>
          </a:xfrm>
        </p:grpSpPr>
        <p:sp>
          <p:nvSpPr>
            <p:cNvPr id="5" name="TextBox 4">
              <a:extLst>
                <a:ext uri="{FF2B5EF4-FFF2-40B4-BE49-F238E27FC236}">
                  <a16:creationId xmlns:a16="http://schemas.microsoft.com/office/drawing/2014/main" id="{C6EC1348-4150-42CF-A9F1-2043F3B46D55}"/>
                </a:ext>
              </a:extLst>
            </p:cNvPr>
            <p:cNvSpPr txBox="1"/>
            <p:nvPr/>
          </p:nvSpPr>
          <p:spPr>
            <a:xfrm>
              <a:off x="4547937" y="4124941"/>
              <a:ext cx="3658374" cy="461665"/>
            </a:xfrm>
            <a:prstGeom prst="rect">
              <a:avLst/>
            </a:prstGeom>
            <a:noFill/>
          </p:spPr>
          <p:txBody>
            <a:bodyPr wrap="none" rtlCol="0">
              <a:spAutoFit/>
            </a:bodyPr>
            <a:lstStyle/>
            <a:p>
              <a:r>
                <a:rPr lang="en-US" sz="2400" dirty="0"/>
                <a:t>Remember: </a:t>
              </a:r>
              <a:r>
                <a:rPr lang="en-US" sz="2400" i="1" u="sng" dirty="0"/>
                <a:t>CUT</a:t>
              </a:r>
              <a:r>
                <a:rPr lang="en-US" sz="2400" dirty="0"/>
                <a:t> the </a:t>
              </a:r>
              <a:r>
                <a:rPr lang="en-US" sz="2400" u="sng" dirty="0"/>
                <a:t>Pie</a:t>
              </a:r>
              <a:r>
                <a:rPr lang="en-US" sz="2400" dirty="0"/>
                <a:t>!</a:t>
              </a:r>
            </a:p>
          </p:txBody>
        </p:sp>
        <p:grpSp>
          <p:nvGrpSpPr>
            <p:cNvPr id="8" name="Group 7">
              <a:extLst>
                <a:ext uri="{FF2B5EF4-FFF2-40B4-BE49-F238E27FC236}">
                  <a16:creationId xmlns:a16="http://schemas.microsoft.com/office/drawing/2014/main" id="{F84C40EE-C730-4FF7-983D-0D49E8A3459D}"/>
                </a:ext>
              </a:extLst>
            </p:cNvPr>
            <p:cNvGrpSpPr/>
            <p:nvPr/>
          </p:nvGrpSpPr>
          <p:grpSpPr>
            <a:xfrm>
              <a:off x="4520517" y="3157762"/>
              <a:ext cx="2479309" cy="1014074"/>
              <a:chOff x="4282990" y="3429000"/>
              <a:chExt cx="2479309" cy="1014074"/>
            </a:xfrm>
          </p:grpSpPr>
          <p:sp>
            <p:nvSpPr>
              <p:cNvPr id="6" name="TextBox 5">
                <a:extLst>
                  <a:ext uri="{FF2B5EF4-FFF2-40B4-BE49-F238E27FC236}">
                    <a16:creationId xmlns:a16="http://schemas.microsoft.com/office/drawing/2014/main" id="{1EC79755-8E6D-4D24-8CD1-391616DFEF93}"/>
                  </a:ext>
                </a:extLst>
              </p:cNvPr>
              <p:cNvSpPr txBox="1"/>
              <p:nvPr/>
            </p:nvSpPr>
            <p:spPr>
              <a:xfrm>
                <a:off x="4282990" y="3705105"/>
                <a:ext cx="1026243" cy="523220"/>
              </a:xfrm>
              <a:prstGeom prst="rect">
                <a:avLst/>
              </a:prstGeom>
              <a:noFill/>
            </p:spPr>
            <p:txBody>
              <a:bodyPr wrap="none" rtlCol="0">
                <a:spAutoFit/>
              </a:bodyPr>
              <a:lstStyle/>
              <a:p>
                <a:r>
                  <a:rPr lang="en-US" sz="2800" dirty="0"/>
                  <a:t>Hint:</a:t>
                </a:r>
              </a:p>
            </p:txBody>
          </p:sp>
          <p:pic>
            <p:nvPicPr>
              <p:cNvPr id="1026" name="Picture 2">
                <a:extLst>
                  <a:ext uri="{FF2B5EF4-FFF2-40B4-BE49-F238E27FC236}">
                    <a16:creationId xmlns:a16="http://schemas.microsoft.com/office/drawing/2014/main" id="{83E726CE-CFD4-4D21-B98E-C87AEA00F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429000"/>
                <a:ext cx="1352099" cy="101407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Rectangle 2">
            <a:extLst>
              <a:ext uri="{FF2B5EF4-FFF2-40B4-BE49-F238E27FC236}">
                <a16:creationId xmlns:a16="http://schemas.microsoft.com/office/drawing/2014/main" id="{43EA141D-BDD9-49D7-B09E-5FA3E18454FC}"/>
              </a:ext>
            </a:extLst>
          </p:cNvPr>
          <p:cNvSpPr/>
          <p:nvPr/>
        </p:nvSpPr>
        <p:spPr>
          <a:xfrm>
            <a:off x="522264" y="5088767"/>
            <a:ext cx="8438368" cy="523220"/>
          </a:xfrm>
          <a:prstGeom prst="rect">
            <a:avLst/>
          </a:prstGeom>
        </p:spPr>
        <p:txBody>
          <a:bodyPr wrap="square">
            <a:spAutoFit/>
          </a:bodyPr>
          <a:lstStyle/>
          <a:p>
            <a:r>
              <a:rPr lang="en-US" sz="2800" dirty="0">
                <a:solidFill>
                  <a:schemeClr val="accent2"/>
                </a:solidFill>
              </a:rPr>
              <a:t>So…ADENINE and GUANINE are purines</a:t>
            </a:r>
          </a:p>
        </p:txBody>
      </p:sp>
    </p:spTree>
    <p:extLst>
      <p:ext uri="{BB962C8B-B14F-4D97-AF65-F5344CB8AC3E}">
        <p14:creationId xmlns:p14="http://schemas.microsoft.com/office/powerpoint/2010/main" val="2754341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
        <p:cNvGrpSpPr/>
        <p:nvPr/>
      </p:nvGrpSpPr>
      <p:grpSpPr>
        <a:xfrm>
          <a:off x="0" y="0"/>
          <a:ext cx="0" cy="0"/>
          <a:chOff x="0" y="0"/>
          <a:chExt cx="0" cy="0"/>
        </a:xfrm>
      </p:grpSpPr>
      <p:pic>
        <p:nvPicPr>
          <p:cNvPr id="93186" name="Picture 2" descr="The 42 Best Science Memes On The Internet: ">
            <a:extLst>
              <a:ext uri="{FF2B5EF4-FFF2-40B4-BE49-F238E27FC236}">
                <a16:creationId xmlns:a16="http://schemas.microsoft.com/office/drawing/2014/main" id="{35278EDA-BC64-402F-95D6-D5AF85833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30188"/>
            <a:ext cx="5895975"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1">
            <a:extLst>
              <a:ext uri="{FF2B5EF4-FFF2-40B4-BE49-F238E27FC236}">
                <a16:creationId xmlns:a16="http://schemas.microsoft.com/office/drawing/2014/main" id="{29F6012D-EE52-4D30-ABCD-89C58FC3EE72}"/>
              </a:ext>
            </a:extLst>
          </p:cNvPr>
          <p:cNvSpPr>
            <a:spLocks noChangeArrowheads="1"/>
          </p:cNvSpPr>
          <p:nvPr/>
        </p:nvSpPr>
        <p:spPr bwMode="auto">
          <a:xfrm>
            <a:off x="76200" y="0"/>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Comic Sans MS" panose="030F0702030302020204" pitchFamily="66" charset="0"/>
              </a:defRPr>
            </a:lvl1pPr>
            <a:lvl2pPr marL="742950" indent="-285750">
              <a:defRPr sz="4000">
                <a:solidFill>
                  <a:schemeClr val="tx1"/>
                </a:solidFill>
                <a:latin typeface="Comic Sans MS" panose="030F0702030302020204" pitchFamily="66" charset="0"/>
              </a:defRPr>
            </a:lvl2pPr>
            <a:lvl3pPr marL="1143000" indent="-228600">
              <a:defRPr sz="4000">
                <a:solidFill>
                  <a:schemeClr val="tx1"/>
                </a:solidFill>
                <a:latin typeface="Comic Sans MS" panose="030F0702030302020204" pitchFamily="66" charset="0"/>
              </a:defRPr>
            </a:lvl3pPr>
            <a:lvl4pPr marL="1600200" indent="-228600">
              <a:defRPr sz="4000">
                <a:solidFill>
                  <a:schemeClr val="tx1"/>
                </a:solidFill>
                <a:latin typeface="Comic Sans MS" panose="030F0702030302020204" pitchFamily="66" charset="0"/>
              </a:defRPr>
            </a:lvl4pPr>
            <a:lvl5pPr marL="2057400" indent="-228600">
              <a:defRPr sz="4000">
                <a:solidFill>
                  <a:schemeClr val="tx1"/>
                </a:solidFill>
                <a:latin typeface="Comic Sans MS" panose="030F0702030302020204" pitchFamily="66" charset="0"/>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defRPr>
            </a:lvl9pPr>
          </a:lstStyle>
          <a:p>
            <a:pPr eaLnBrk="1" hangingPunct="1"/>
            <a:r>
              <a:rPr lang="en-US" altLang="en-US" sz="1000" dirty="0">
                <a:solidFill>
                  <a:srgbClr val="D60093"/>
                </a:solidFill>
              </a:rPr>
              <a:t>https://www.pinterest.com/pin/50313720817130126/</a:t>
            </a:r>
          </a:p>
        </p:txBody>
      </p:sp>
      <p:sp>
        <p:nvSpPr>
          <p:cNvPr id="93188" name="TextBox 3">
            <a:extLst>
              <a:ext uri="{FF2B5EF4-FFF2-40B4-BE49-F238E27FC236}">
                <a16:creationId xmlns:a16="http://schemas.microsoft.com/office/drawing/2014/main" id="{B843996A-8640-4025-BE1A-4DCE855F030F}"/>
              </a:ext>
            </a:extLst>
          </p:cNvPr>
          <p:cNvSpPr txBox="1">
            <a:spLocks noChangeArrowheads="1"/>
          </p:cNvSpPr>
          <p:nvPr/>
        </p:nvSpPr>
        <p:spPr bwMode="auto">
          <a:xfrm flipH="1">
            <a:off x="2133600" y="6149975"/>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Comic Sans MS" panose="030F0702030302020204" pitchFamily="66" charset="0"/>
              </a:defRPr>
            </a:lvl1pPr>
            <a:lvl2pPr marL="742950" indent="-285750">
              <a:defRPr sz="4000">
                <a:solidFill>
                  <a:schemeClr val="tx1"/>
                </a:solidFill>
                <a:latin typeface="Comic Sans MS" panose="030F0702030302020204" pitchFamily="66" charset="0"/>
              </a:defRPr>
            </a:lvl2pPr>
            <a:lvl3pPr marL="1143000" indent="-228600">
              <a:defRPr sz="4000">
                <a:solidFill>
                  <a:schemeClr val="tx1"/>
                </a:solidFill>
                <a:latin typeface="Comic Sans MS" panose="030F0702030302020204" pitchFamily="66" charset="0"/>
              </a:defRPr>
            </a:lvl3pPr>
            <a:lvl4pPr marL="1600200" indent="-228600">
              <a:defRPr sz="4000">
                <a:solidFill>
                  <a:schemeClr val="tx1"/>
                </a:solidFill>
                <a:latin typeface="Comic Sans MS" panose="030F0702030302020204" pitchFamily="66" charset="0"/>
              </a:defRPr>
            </a:lvl4pPr>
            <a:lvl5pPr marL="2057400" indent="-228600">
              <a:defRPr sz="4000">
                <a:solidFill>
                  <a:schemeClr val="tx1"/>
                </a:solidFill>
                <a:latin typeface="Comic Sans MS" panose="030F0702030302020204" pitchFamily="66" charset="0"/>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defRPr>
            </a:lvl9pPr>
          </a:lstStyle>
          <a:p>
            <a:pPr eaLnBrk="1" hangingPunct="1"/>
            <a:r>
              <a:rPr lang="en-US" altLang="en-US" dirty="0"/>
              <a:t>Take a break!</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96BB038D-CDE4-4969-B473-BF5323CCDEB2}"/>
              </a:ext>
            </a:extLst>
          </p:cNvPr>
          <p:cNvSpPr>
            <a:spLocks noGrp="1" noChangeArrowheads="1"/>
          </p:cNvSpPr>
          <p:nvPr>
            <p:ph type="body" sz="half" idx="2"/>
          </p:nvPr>
        </p:nvSpPr>
        <p:spPr>
          <a:xfrm>
            <a:off x="-33338" y="0"/>
            <a:ext cx="8991601" cy="990600"/>
          </a:xfrm>
        </p:spPr>
        <p:txBody>
          <a:bodyPr/>
          <a:lstStyle/>
          <a:p>
            <a:pPr eaLnBrk="1" hangingPunct="1">
              <a:lnSpc>
                <a:spcPct val="90000"/>
              </a:lnSpc>
              <a:buFontTx/>
              <a:buNone/>
            </a:pPr>
            <a:r>
              <a:rPr lang="en-US" altLang="en-US" b="1" dirty="0">
                <a:latin typeface="Comic Sans MS" panose="030F0702030302020204" pitchFamily="66" charset="0"/>
              </a:rPr>
              <a:t>Which of these molecules could be used to make glycogen or starch?</a:t>
            </a:r>
          </a:p>
        </p:txBody>
      </p:sp>
      <p:sp>
        <p:nvSpPr>
          <p:cNvPr id="135171" name="Text Box 3">
            <a:extLst>
              <a:ext uri="{FF2B5EF4-FFF2-40B4-BE49-F238E27FC236}">
                <a16:creationId xmlns:a16="http://schemas.microsoft.com/office/drawing/2014/main" id="{883CBEF1-7418-4C19-B6BE-2D11C5DAEDEF}"/>
              </a:ext>
            </a:extLst>
          </p:cNvPr>
          <p:cNvSpPr txBox="1">
            <a:spLocks noChangeArrowheads="1"/>
          </p:cNvSpPr>
          <p:nvPr/>
        </p:nvSpPr>
        <p:spPr bwMode="auto">
          <a:xfrm rot="21178299">
            <a:off x="7573313" y="4692091"/>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61445" name="Picture 5" descr="nucleotide 1P labeled">
            <a:extLst>
              <a:ext uri="{FF2B5EF4-FFF2-40B4-BE49-F238E27FC236}">
                <a16:creationId xmlns:a16="http://schemas.microsoft.com/office/drawing/2014/main" id="{26D61638-A1EB-4F3E-924D-53D54B384E3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1219200"/>
            <a:ext cx="28956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helix6">
            <a:extLst>
              <a:ext uri="{FF2B5EF4-FFF2-40B4-BE49-F238E27FC236}">
                <a16:creationId xmlns:a16="http://schemas.microsoft.com/office/drawing/2014/main" id="{FC147889-0F16-4FF5-941D-0630DD0CE34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1571" y="2753311"/>
            <a:ext cx="17176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5A911BF-DFCD-45FC-8A84-2D160A92FD64}"/>
              </a:ext>
            </a:extLst>
          </p:cNvPr>
          <p:cNvSpPr/>
          <p:nvPr/>
        </p:nvSpPr>
        <p:spPr>
          <a:xfrm>
            <a:off x="152400" y="6248400"/>
            <a:ext cx="8991600" cy="461665"/>
          </a:xfrm>
          <a:prstGeom prst="rect">
            <a:avLst/>
          </a:prstGeom>
        </p:spPr>
        <p:txBody>
          <a:bodyPr>
            <a:spAutoFit/>
          </a:bodyPr>
          <a:lstStyle/>
          <a:p>
            <a:pPr>
              <a:defRPr/>
            </a:pPr>
            <a:r>
              <a:rPr lang="en-US" sz="1200" b="1" i="1" kern="0" dirty="0">
                <a:solidFill>
                  <a:srgbClr val="000000"/>
                </a:solidFill>
                <a:latin typeface="Times New Roman"/>
              </a:rPr>
              <a:t>SYI-1.B.2 Structure and function of polymers are derived from the way their monomers are assembled. </a:t>
            </a:r>
            <a:br>
              <a:rPr lang="en-US" sz="1200" b="1" i="1" kern="0" dirty="0">
                <a:solidFill>
                  <a:srgbClr val="000000"/>
                </a:solidFill>
                <a:latin typeface="Times New Roman"/>
              </a:rPr>
            </a:br>
            <a:r>
              <a:rPr lang="en-US" sz="1200" b="1" i="1" kern="0" dirty="0">
                <a:solidFill>
                  <a:srgbClr val="000000"/>
                </a:solidFill>
                <a:latin typeface="Times New Roman"/>
              </a:rPr>
              <a:t>SAMPLE ACTIVITY p 35 CED “Use pictures of biological molecules to find patterns in the molecules”  </a:t>
            </a:r>
            <a:endParaRPr lang="en-US" sz="1200" dirty="0"/>
          </a:p>
        </p:txBody>
      </p:sp>
      <p:pic>
        <p:nvPicPr>
          <p:cNvPr id="61448" name="Picture 2">
            <a:extLst>
              <a:ext uri="{FF2B5EF4-FFF2-40B4-BE49-F238E27FC236}">
                <a16:creationId xmlns:a16="http://schemas.microsoft.com/office/drawing/2014/main" id="{26583586-624D-4DF4-B07E-D5CF849B21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1293" y="3159919"/>
            <a:ext cx="1700213"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0">
            <a:extLst>
              <a:ext uri="{FF2B5EF4-FFF2-40B4-BE49-F238E27FC236}">
                <a16:creationId xmlns:a16="http://schemas.microsoft.com/office/drawing/2014/main" id="{B0BEB360-4437-41A9-82B3-10941B1DA2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3725" y="998538"/>
            <a:ext cx="29591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8302BA9F-C8F4-49D1-BA77-E923CF8B83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455" t="2799" r="39446"/>
          <a:stretch/>
        </p:blipFill>
        <p:spPr bwMode="auto">
          <a:xfrm>
            <a:off x="442120" y="1555646"/>
            <a:ext cx="1905207" cy="3746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wipe(down)">
                                      <p:cBhvr>
                                        <p:cTn id="7" dur="500"/>
                                        <p:tgtEl>
                                          <p:spTgt spid="1351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7458" name="TextBox 2">
            <a:extLst>
              <a:ext uri="{FF2B5EF4-FFF2-40B4-BE49-F238E27FC236}">
                <a16:creationId xmlns:a16="http://schemas.microsoft.com/office/drawing/2014/main" id="{1F715020-EE6C-4F23-A1DD-524D7DB07417}"/>
              </a:ext>
            </a:extLst>
          </p:cNvPr>
          <p:cNvSpPr txBox="1">
            <a:spLocks noChangeArrowheads="1"/>
          </p:cNvSpPr>
          <p:nvPr/>
        </p:nvSpPr>
        <p:spPr bwMode="auto">
          <a:xfrm>
            <a:off x="254000" y="490538"/>
            <a:ext cx="8915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latin typeface="Comic Sans MS" panose="030F0702030302020204" pitchFamily="66" charset="0"/>
              </a:rPr>
              <a:t>Which is acidic? </a:t>
            </a:r>
            <a:br>
              <a:rPr lang="en-US" altLang="en-US" sz="3600" dirty="0">
                <a:latin typeface="Comic Sans MS" panose="030F0702030302020204" pitchFamily="66" charset="0"/>
              </a:rPr>
            </a:br>
            <a:r>
              <a:rPr lang="en-US" altLang="en-US" sz="3600" dirty="0">
                <a:latin typeface="Comic Sans MS" panose="030F0702030302020204" pitchFamily="66" charset="0"/>
              </a:rPr>
              <a:t>EXPLAIN YOUR ANSWER</a:t>
            </a: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r>
              <a:rPr lang="en-US" altLang="en-US" sz="4000" dirty="0">
                <a:latin typeface="Comic Sans MS" panose="030F0702030302020204" pitchFamily="66" charset="0"/>
              </a:rPr>
              <a:t>      </a:t>
            </a:r>
            <a:r>
              <a:rPr lang="en-US" altLang="en-US" dirty="0">
                <a:latin typeface="Comic Sans MS" panose="030F0702030302020204" pitchFamily="66" charset="0"/>
              </a:rPr>
              <a:t>pH 4             pH  7            pH  9</a:t>
            </a:r>
            <a:br>
              <a:rPr lang="en-US" altLang="en-US" dirty="0">
                <a:latin typeface="Comic Sans MS" panose="030F0702030302020204" pitchFamily="66" charset="0"/>
              </a:rPr>
            </a:br>
            <a:r>
              <a:rPr lang="en-US" altLang="en-US" dirty="0">
                <a:latin typeface="Comic Sans MS" panose="030F0702030302020204" pitchFamily="66" charset="0"/>
              </a:rPr>
              <a:t>          A                   B                   C</a:t>
            </a:r>
          </a:p>
        </p:txBody>
      </p:sp>
      <p:sp>
        <p:nvSpPr>
          <p:cNvPr id="5" name="Rectangle 4">
            <a:extLst>
              <a:ext uri="{FF2B5EF4-FFF2-40B4-BE49-F238E27FC236}">
                <a16:creationId xmlns:a16="http://schemas.microsoft.com/office/drawing/2014/main" id="{65B30BD6-3472-4420-BF75-F328F266A647}"/>
              </a:ext>
            </a:extLst>
          </p:cNvPr>
          <p:cNvSpPr>
            <a:spLocks noChangeArrowheads="1"/>
          </p:cNvSpPr>
          <p:nvPr/>
        </p:nvSpPr>
        <p:spPr bwMode="auto">
          <a:xfrm>
            <a:off x="4572000" y="4752727"/>
            <a:ext cx="32781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solidFill>
                  <a:schemeClr val="accent2"/>
                </a:solidFill>
                <a:latin typeface="Comic Sans MS" panose="030F0702030302020204" pitchFamily="66" charset="0"/>
              </a:rPr>
              <a:t>pH &lt; 7 is acidic</a:t>
            </a:r>
            <a:br>
              <a:rPr lang="en-US" altLang="en-US" sz="2800" dirty="0">
                <a:solidFill>
                  <a:schemeClr val="accent2"/>
                </a:solidFill>
                <a:latin typeface="Comic Sans MS" panose="030F0702030302020204" pitchFamily="66" charset="0"/>
              </a:rPr>
            </a:br>
            <a:r>
              <a:rPr lang="en-US" altLang="en-US" sz="2800" dirty="0">
                <a:solidFill>
                  <a:schemeClr val="accent2"/>
                </a:solidFill>
                <a:latin typeface="Comic Sans MS" panose="030F0702030302020204" pitchFamily="66" charset="0"/>
              </a:rPr>
              <a:t>pH 7 = neutral</a:t>
            </a:r>
            <a:br>
              <a:rPr lang="en-US" altLang="en-US" sz="2800" dirty="0">
                <a:solidFill>
                  <a:schemeClr val="accent2"/>
                </a:solidFill>
                <a:latin typeface="Comic Sans MS" panose="030F0702030302020204" pitchFamily="66" charset="0"/>
              </a:rPr>
            </a:br>
            <a:r>
              <a:rPr lang="en-US" altLang="en-US" sz="2800" dirty="0">
                <a:solidFill>
                  <a:schemeClr val="accent2"/>
                </a:solidFill>
                <a:latin typeface="Comic Sans MS" panose="030F0702030302020204" pitchFamily="66" charset="0"/>
              </a:rPr>
              <a:t>pH &gt; 7 is basic</a:t>
            </a:r>
            <a:endParaRPr lang="en-US" altLang="en-US" sz="3600" dirty="0">
              <a:solidFill>
                <a:schemeClr val="accent2"/>
              </a:solidFill>
              <a:latin typeface="Comic Sans MS" panose="030F0702030302020204" pitchFamily="66" charset="0"/>
            </a:endParaRPr>
          </a:p>
        </p:txBody>
      </p:sp>
      <p:sp>
        <p:nvSpPr>
          <p:cNvPr id="147460" name="Rectangle 2">
            <a:extLst>
              <a:ext uri="{FF2B5EF4-FFF2-40B4-BE49-F238E27FC236}">
                <a16:creationId xmlns:a16="http://schemas.microsoft.com/office/drawing/2014/main" id="{40831F7F-0708-4516-A485-4C008FB650B5}"/>
              </a:ext>
            </a:extLst>
          </p:cNvPr>
          <p:cNvSpPr>
            <a:spLocks noChangeArrowheads="1"/>
          </p:cNvSpPr>
          <p:nvPr/>
        </p:nvSpPr>
        <p:spPr bwMode="auto">
          <a:xfrm>
            <a:off x="762000" y="0"/>
            <a:ext cx="952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Images from: http://ppt.wz51z.com/PMP2/Science.To.WebText/animations/science/chemistry_physics/vp_beaker_bubbles_steam.htm</a:t>
            </a:r>
          </a:p>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http://nobel.scas.bcit.ca/debeck_pt/science/images/blue_bubbling_liquid.gif</a:t>
            </a:r>
          </a:p>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http://ps205.org/wp-content/uploads/2010/09/beaker_red_liquid_bubbling_sm_wht.gif</a:t>
            </a:r>
          </a:p>
        </p:txBody>
      </p:sp>
      <p:pic>
        <p:nvPicPr>
          <p:cNvPr id="147461" name="Picture 3">
            <a:extLst>
              <a:ext uri="{FF2B5EF4-FFF2-40B4-BE49-F238E27FC236}">
                <a16:creationId xmlns:a16="http://schemas.microsoft.com/office/drawing/2014/main" id="{74096FA0-3B51-438F-A23F-3D3FE86FA8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2020888"/>
            <a:ext cx="1238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5">
            <a:extLst>
              <a:ext uri="{FF2B5EF4-FFF2-40B4-BE49-F238E27FC236}">
                <a16:creationId xmlns:a16="http://schemas.microsoft.com/office/drawing/2014/main" id="{00657DE7-54FB-4C04-AF51-0652BE7779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1885950"/>
            <a:ext cx="9715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Picture 1">
            <a:extLst>
              <a:ext uri="{FF2B5EF4-FFF2-40B4-BE49-F238E27FC236}">
                <a16:creationId xmlns:a16="http://schemas.microsoft.com/office/drawing/2014/main" id="{FDDE8EB5-A9B9-4789-8CA5-50C1DE1375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420938"/>
            <a:ext cx="915988"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55E58C8-156B-4512-92BA-7D6D67DD4E5D}"/>
              </a:ext>
            </a:extLst>
          </p:cNvPr>
          <p:cNvSpPr/>
          <p:nvPr/>
        </p:nvSpPr>
        <p:spPr>
          <a:xfrm>
            <a:off x="136525" y="6550223"/>
            <a:ext cx="4572000" cy="307777"/>
          </a:xfrm>
          <a:prstGeom prst="rect">
            <a:avLst/>
          </a:prstGeom>
        </p:spPr>
        <p:txBody>
          <a:bodyPr>
            <a:spAutoFit/>
          </a:bodyPr>
          <a:lstStyle/>
          <a:p>
            <a:r>
              <a:rPr lang="en-US" sz="1400" dirty="0">
                <a:latin typeface="+mn-lt"/>
              </a:rPr>
              <a:t>SP 1.A Describe biological concepts or processes</a:t>
            </a:r>
          </a:p>
        </p:txBody>
      </p:sp>
      <p:sp>
        <p:nvSpPr>
          <p:cNvPr id="9" name="Oval 8">
            <a:extLst>
              <a:ext uri="{FF2B5EF4-FFF2-40B4-BE49-F238E27FC236}">
                <a16:creationId xmlns:a16="http://schemas.microsoft.com/office/drawing/2014/main" id="{CC1A855F-8591-42B8-8204-AD4A9D9A2027}"/>
              </a:ext>
            </a:extLst>
          </p:cNvPr>
          <p:cNvSpPr/>
          <p:nvPr/>
        </p:nvSpPr>
        <p:spPr>
          <a:xfrm>
            <a:off x="587375" y="1610310"/>
            <a:ext cx="2308226" cy="303471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6E6CAAC-B15D-472C-8641-48C99CF34BE5}"/>
              </a:ext>
            </a:extLst>
          </p:cNvPr>
          <p:cNvSpPr/>
          <p:nvPr/>
        </p:nvSpPr>
        <p:spPr>
          <a:xfrm>
            <a:off x="507164" y="4944397"/>
            <a:ext cx="3607636" cy="646331"/>
          </a:xfrm>
          <a:prstGeom prst="rect">
            <a:avLst/>
          </a:prstGeom>
        </p:spPr>
        <p:txBody>
          <a:bodyPr wrap="square">
            <a:spAutoFit/>
          </a:bodyPr>
          <a:lstStyle/>
          <a:p>
            <a:pPr eaLnBrk="1" hangingPunct="1"/>
            <a:r>
              <a:rPr lang="en-US" altLang="en-US" sz="3600" dirty="0">
                <a:solidFill>
                  <a:schemeClr val="accent2"/>
                </a:solidFill>
              </a:rPr>
              <a:t>A has a pH &lt;7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pic>
        <p:nvPicPr>
          <p:cNvPr id="8195" name="Picture 1">
            <a:extLst>
              <a:ext uri="{FF2B5EF4-FFF2-40B4-BE49-F238E27FC236}">
                <a16:creationId xmlns:a16="http://schemas.microsoft.com/office/drawing/2014/main" id="{5ADAC01D-F1CC-4333-A018-82107FB910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601980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9FBE8624-47ED-4653-98B3-86F0008AB02D}"/>
              </a:ext>
            </a:extLst>
          </p:cNvPr>
          <p:cNvGrpSpPr>
            <a:grpSpLocks/>
          </p:cNvGrpSpPr>
          <p:nvPr/>
        </p:nvGrpSpPr>
        <p:grpSpPr bwMode="auto">
          <a:xfrm>
            <a:off x="2743200" y="2362200"/>
            <a:ext cx="6038850" cy="1466850"/>
            <a:chOff x="2743200" y="2362251"/>
            <a:chExt cx="6038850" cy="1466694"/>
          </a:xfrm>
        </p:grpSpPr>
        <p:pic>
          <p:nvPicPr>
            <p:cNvPr id="8201" name="Picture 2">
              <a:extLst>
                <a:ext uri="{FF2B5EF4-FFF2-40B4-BE49-F238E27FC236}">
                  <a16:creationId xmlns:a16="http://schemas.microsoft.com/office/drawing/2014/main" id="{ECDBEFEE-B500-4DAC-91F9-ACA308BD3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928" t="29364" r="27490" b="57787"/>
            <a:stretch>
              <a:fillRect/>
            </a:stretch>
          </p:blipFill>
          <p:spPr bwMode="auto">
            <a:xfrm>
              <a:off x="3909672" y="2762361"/>
              <a:ext cx="2743200" cy="106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6EB2737C-E8DC-42B1-B0DB-A9EE976A985D}"/>
                </a:ext>
              </a:extLst>
            </p:cNvPr>
            <p:cNvSpPr txBox="1"/>
            <p:nvPr/>
          </p:nvSpPr>
          <p:spPr>
            <a:xfrm>
              <a:off x="2743200" y="2362251"/>
              <a:ext cx="6038850" cy="40000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Fatty acid- long carbon chains can vary in length                   </a:t>
              </a:r>
              <a:endParaRPr kumimoji="0" lang="en-US" sz="1050" b="0"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endParaRPr>
            </a:p>
          </p:txBody>
        </p:sp>
      </p:grpSp>
      <p:grpSp>
        <p:nvGrpSpPr>
          <p:cNvPr id="7" name="Group 6">
            <a:extLst>
              <a:ext uri="{FF2B5EF4-FFF2-40B4-BE49-F238E27FC236}">
                <a16:creationId xmlns:a16="http://schemas.microsoft.com/office/drawing/2014/main" id="{2B1698B3-1CC7-4353-8D95-265A81CAEAE6}"/>
              </a:ext>
            </a:extLst>
          </p:cNvPr>
          <p:cNvGrpSpPr>
            <a:grpSpLocks/>
          </p:cNvGrpSpPr>
          <p:nvPr/>
        </p:nvGrpSpPr>
        <p:grpSpPr bwMode="auto">
          <a:xfrm>
            <a:off x="976313" y="1503363"/>
            <a:ext cx="2241550" cy="2986087"/>
            <a:chOff x="975744" y="1503585"/>
            <a:chExt cx="2242478" cy="2985342"/>
          </a:xfrm>
        </p:grpSpPr>
        <p:pic>
          <p:nvPicPr>
            <p:cNvPr id="8199" name="Picture 2">
              <a:extLst>
                <a:ext uri="{FF2B5EF4-FFF2-40B4-BE49-F238E27FC236}">
                  <a16:creationId xmlns:a16="http://schemas.microsoft.com/office/drawing/2014/main" id="{B86F9FCE-882B-46DB-BC6B-D3C261C24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682" t="29872" r="50963" b="33907"/>
            <a:stretch>
              <a:fillRect/>
            </a:stretch>
          </p:blipFill>
          <p:spPr bwMode="auto">
            <a:xfrm>
              <a:off x="1059372" y="2028879"/>
              <a:ext cx="1371600" cy="246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00" name="Rectangle 3">
              <a:extLst>
                <a:ext uri="{FF2B5EF4-FFF2-40B4-BE49-F238E27FC236}">
                  <a16:creationId xmlns:a16="http://schemas.microsoft.com/office/drawing/2014/main" id="{2988BDF9-25EF-42E6-B438-1860B107F62F}"/>
                </a:ext>
              </a:extLst>
            </p:cNvPr>
            <p:cNvSpPr>
              <a:spLocks noChangeArrowheads="1"/>
            </p:cNvSpPr>
            <p:nvPr/>
          </p:nvSpPr>
          <p:spPr bwMode="auto">
            <a:xfrm>
              <a:off x="975744" y="1503585"/>
              <a:ext cx="22424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glycerol</a:t>
              </a:r>
            </a:p>
          </p:txBody>
        </p:sp>
      </p:grpSp>
      <p:sp>
        <p:nvSpPr>
          <p:cNvPr id="8198" name="Rectangle 4">
            <a:extLst>
              <a:ext uri="{FF2B5EF4-FFF2-40B4-BE49-F238E27FC236}">
                <a16:creationId xmlns:a16="http://schemas.microsoft.com/office/drawing/2014/main" id="{36367B41-5973-42E5-846C-7645D77B4723}"/>
              </a:ext>
            </a:extLst>
          </p:cNvPr>
          <p:cNvSpPr>
            <a:spLocks noChangeArrowheads="1"/>
          </p:cNvSpPr>
          <p:nvPr/>
        </p:nvSpPr>
        <p:spPr bwMode="auto">
          <a:xfrm>
            <a:off x="228600" y="424060"/>
            <a:ext cx="90852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Draw a picture showing how these components </a:t>
            </a:r>
            <a:br>
              <a:rPr kumimoji="0" lang="en-US"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en-US"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could be used to make a FAT molecule. </a:t>
            </a:r>
          </a:p>
        </p:txBody>
      </p:sp>
      <p:sp>
        <p:nvSpPr>
          <p:cNvPr id="12" name="TextBox 11">
            <a:extLst>
              <a:ext uri="{FF2B5EF4-FFF2-40B4-BE49-F238E27FC236}">
                <a16:creationId xmlns:a16="http://schemas.microsoft.com/office/drawing/2014/main" id="{77DC667D-0EA3-42F0-9FB8-6F00E6432F32}"/>
              </a:ext>
            </a:extLst>
          </p:cNvPr>
          <p:cNvSpPr txBox="1"/>
          <p:nvPr/>
        </p:nvSpPr>
        <p:spPr>
          <a:xfrm>
            <a:off x="4688" y="29308"/>
            <a:ext cx="8377311"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Molecule cut outs from Kim </a:t>
            </a:r>
            <a:r>
              <a:rPr kumimoji="0" lang="en-US" alt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Foglia</a:t>
            </a: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http://explorebiology.com/apbiology/labs/ </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9219" name="TextBox 3">
            <a:extLst>
              <a:ext uri="{FF2B5EF4-FFF2-40B4-BE49-F238E27FC236}">
                <a16:creationId xmlns:a16="http://schemas.microsoft.com/office/drawing/2014/main" id="{892266A0-90F0-444D-861F-C43C81DCB2D0}"/>
              </a:ext>
            </a:extLst>
          </p:cNvPr>
          <p:cNvSpPr txBox="1">
            <a:spLocks noChangeArrowheads="1"/>
          </p:cNvSpPr>
          <p:nvPr/>
        </p:nvSpPr>
        <p:spPr bwMode="auto">
          <a:xfrm>
            <a:off x="698399" y="5891516"/>
            <a:ext cx="7788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1 GLYCEROL + 3 FATTY ACIDS</a:t>
            </a:r>
          </a:p>
        </p:txBody>
      </p:sp>
      <p:grpSp>
        <p:nvGrpSpPr>
          <p:cNvPr id="4" name="Group 3">
            <a:extLst>
              <a:ext uri="{FF2B5EF4-FFF2-40B4-BE49-F238E27FC236}">
                <a16:creationId xmlns:a16="http://schemas.microsoft.com/office/drawing/2014/main" id="{C7D69572-F876-4BBE-9742-2EBA5904DD24}"/>
              </a:ext>
            </a:extLst>
          </p:cNvPr>
          <p:cNvGrpSpPr>
            <a:grpSpLocks/>
          </p:cNvGrpSpPr>
          <p:nvPr/>
        </p:nvGrpSpPr>
        <p:grpSpPr bwMode="auto">
          <a:xfrm>
            <a:off x="1219200" y="1533525"/>
            <a:ext cx="4506912" cy="4117975"/>
            <a:chOff x="1062831" y="857989"/>
            <a:chExt cx="4506395" cy="4117975"/>
          </a:xfrm>
        </p:grpSpPr>
        <p:pic>
          <p:nvPicPr>
            <p:cNvPr id="9222" name="Picture 3">
              <a:extLst>
                <a:ext uri="{FF2B5EF4-FFF2-40B4-BE49-F238E27FC236}">
                  <a16:creationId xmlns:a16="http://schemas.microsoft.com/office/drawing/2014/main" id="{EEBAEE05-41A7-4836-9DA3-BA414C54F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507" t="28134" r="39778" b="32149"/>
            <a:stretch>
              <a:fillRect/>
            </a:stretch>
          </p:blipFill>
          <p:spPr bwMode="auto">
            <a:xfrm>
              <a:off x="1062831" y="857989"/>
              <a:ext cx="1989137" cy="411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2">
              <a:extLst>
                <a:ext uri="{FF2B5EF4-FFF2-40B4-BE49-F238E27FC236}">
                  <a16:creationId xmlns:a16="http://schemas.microsoft.com/office/drawing/2014/main" id="{F72E53E1-8C01-4E3D-9108-156BFD0F8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68" t="41081" r="21062" b="47594"/>
            <a:stretch>
              <a:fillRect/>
            </a:stretch>
          </p:blipFill>
          <p:spPr bwMode="auto">
            <a:xfrm>
              <a:off x="3069941" y="2267292"/>
              <a:ext cx="248285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2">
              <a:extLst>
                <a:ext uri="{FF2B5EF4-FFF2-40B4-BE49-F238E27FC236}">
                  <a16:creationId xmlns:a16="http://schemas.microsoft.com/office/drawing/2014/main" id="{3B3E0FB2-140E-4703-93AA-5B1B688C1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136" t="27174" r="21608" b="58788"/>
            <a:stretch>
              <a:fillRect/>
            </a:stretch>
          </p:blipFill>
          <p:spPr bwMode="auto">
            <a:xfrm>
              <a:off x="3092726" y="933800"/>
              <a:ext cx="247650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2">
              <a:extLst>
                <a:ext uri="{FF2B5EF4-FFF2-40B4-BE49-F238E27FC236}">
                  <a16:creationId xmlns:a16="http://schemas.microsoft.com/office/drawing/2014/main" id="{0254479F-7616-4640-AB90-D4510B8D7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136" t="29529" r="21608" b="58788"/>
            <a:stretch>
              <a:fillRect/>
            </a:stretch>
          </p:blipFill>
          <p:spPr bwMode="auto">
            <a:xfrm>
              <a:off x="3069941" y="3439080"/>
              <a:ext cx="2476500" cy="114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220" name="TextBox 1">
            <a:extLst>
              <a:ext uri="{FF2B5EF4-FFF2-40B4-BE49-F238E27FC236}">
                <a16:creationId xmlns:a16="http://schemas.microsoft.com/office/drawing/2014/main" id="{B0E3C453-D083-46B5-AAED-EB5A82FE17C9}"/>
              </a:ext>
            </a:extLst>
          </p:cNvPr>
          <p:cNvSpPr txBox="1">
            <a:spLocks noChangeArrowheads="1"/>
          </p:cNvSpPr>
          <p:nvPr/>
        </p:nvSpPr>
        <p:spPr bwMode="auto">
          <a:xfrm>
            <a:off x="304800" y="442609"/>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Draw a picture showing a FAT molecule. What kind of reaction joins the “pieces”?</a:t>
            </a:r>
          </a:p>
        </p:txBody>
      </p:sp>
      <p:sp>
        <p:nvSpPr>
          <p:cNvPr id="3" name="TextBox 2">
            <a:extLst>
              <a:ext uri="{FF2B5EF4-FFF2-40B4-BE49-F238E27FC236}">
                <a16:creationId xmlns:a16="http://schemas.microsoft.com/office/drawing/2014/main" id="{35BFA284-B65E-4BC0-869B-E7C0F34A92C3}"/>
              </a:ext>
            </a:extLst>
          </p:cNvPr>
          <p:cNvSpPr txBox="1">
            <a:spLocks noChangeArrowheads="1"/>
          </p:cNvSpPr>
          <p:nvPr/>
        </p:nvSpPr>
        <p:spPr bwMode="auto">
          <a:xfrm>
            <a:off x="5935437" y="2130255"/>
            <a:ext cx="22050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Joined by</a:t>
            </a:r>
            <a:br>
              <a:rPr kumimoji="0" lang="en-US" altLang="en-US" sz="2800" b="0"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br>
            <a:r>
              <a:rPr kumimoji="0" lang="en-US" altLang="en-US" sz="2800" b="0"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dehydration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synthesis</a:t>
            </a:r>
          </a:p>
        </p:txBody>
      </p:sp>
      <p:sp>
        <p:nvSpPr>
          <p:cNvPr id="11" name="TextBox 10">
            <a:extLst>
              <a:ext uri="{FF2B5EF4-FFF2-40B4-BE49-F238E27FC236}">
                <a16:creationId xmlns:a16="http://schemas.microsoft.com/office/drawing/2014/main" id="{143CA98D-E549-4F33-9490-12807F407425}"/>
              </a:ext>
            </a:extLst>
          </p:cNvPr>
          <p:cNvSpPr txBox="1"/>
          <p:nvPr/>
        </p:nvSpPr>
        <p:spPr>
          <a:xfrm>
            <a:off x="41074" y="1657"/>
            <a:ext cx="9102926"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Molecule cut outs from Kim </a:t>
            </a:r>
            <a:r>
              <a:rPr kumimoji="0" lang="en-US" alt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Foglia</a:t>
            </a: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http://explorebiology.com/apbiology/labs/ </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21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170" name="Text Box 4">
            <a:extLst>
              <a:ext uri="{FF2B5EF4-FFF2-40B4-BE49-F238E27FC236}">
                <a16:creationId xmlns:a16="http://schemas.microsoft.com/office/drawing/2014/main" id="{F3370007-BED4-40C4-A619-F375F4D8D5E0}"/>
              </a:ext>
            </a:extLst>
          </p:cNvPr>
          <p:cNvSpPr txBox="1">
            <a:spLocks noChangeArrowheads="1"/>
          </p:cNvSpPr>
          <p:nvPr/>
        </p:nvSpPr>
        <p:spPr bwMode="auto">
          <a:xfrm>
            <a:off x="1588" y="76200"/>
            <a:ext cx="9128125"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Which type of bonds are found where?</a:t>
            </a:r>
          </a:p>
          <a:p>
            <a:pPr eaLnBrk="1" hangingPunct="1">
              <a:spcBef>
                <a:spcPct val="0"/>
              </a:spcBef>
              <a:buFontTx/>
              <a:buNone/>
            </a:pPr>
            <a:r>
              <a:rPr lang="en-US" altLang="en-US" sz="2800" b="1" dirty="0">
                <a:latin typeface="Comic Sans MS" panose="030F0702030302020204" pitchFamily="66" charset="0"/>
              </a:rPr>
              <a:t>    HYDROGEN BONDS    COVALENT BONDS</a:t>
            </a: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r>
              <a:rPr lang="en-US" altLang="en-US" b="1" dirty="0">
                <a:latin typeface="Comic Sans MS" panose="030F0702030302020204" pitchFamily="66" charset="0"/>
              </a:rPr>
              <a:t>Bonds between nitrogen bases </a:t>
            </a:r>
            <a:br>
              <a:rPr lang="en-US" altLang="en-US" b="1" dirty="0">
                <a:latin typeface="Comic Sans MS" panose="030F0702030302020204" pitchFamily="66" charset="0"/>
              </a:rPr>
            </a:br>
            <a:r>
              <a:rPr lang="en-US" altLang="en-US" b="1" dirty="0">
                <a:latin typeface="Comic Sans MS" panose="030F0702030302020204" pitchFamily="66" charset="0"/>
              </a:rPr>
              <a:t>that hold the 2 DNA strands </a:t>
            </a:r>
          </a:p>
          <a:p>
            <a:pPr eaLnBrk="1" hangingPunct="1">
              <a:spcBef>
                <a:spcPct val="0"/>
              </a:spcBef>
              <a:buFontTx/>
              <a:buNone/>
            </a:pPr>
            <a:r>
              <a:rPr lang="en-US" altLang="en-US" b="1" dirty="0">
                <a:latin typeface="Comic Sans MS" panose="030F0702030302020204" pitchFamily="66" charset="0"/>
              </a:rPr>
              <a:t>together.</a:t>
            </a:r>
          </a:p>
          <a:p>
            <a:pPr eaLnBrk="1" hangingPunct="1">
              <a:spcBef>
                <a:spcPct val="0"/>
              </a:spcBef>
              <a:buFontTx/>
              <a:buNone/>
            </a:pPr>
            <a:endParaRPr lang="en-US" altLang="en-US" sz="3600" b="1" dirty="0"/>
          </a:p>
          <a:p>
            <a:pPr eaLnBrk="1" hangingPunct="1">
              <a:spcBef>
                <a:spcPct val="0"/>
              </a:spcBef>
              <a:buFontTx/>
              <a:buNone/>
            </a:pPr>
            <a:r>
              <a:rPr lang="en-US" altLang="en-US" b="1" dirty="0">
                <a:latin typeface="Comic Sans MS" panose="030F0702030302020204" pitchFamily="66" charset="0"/>
              </a:rPr>
              <a:t>Bonds between sugars and </a:t>
            </a:r>
            <a:br>
              <a:rPr lang="en-US" altLang="en-US" b="1" dirty="0">
                <a:latin typeface="Comic Sans MS" panose="030F0702030302020204" pitchFamily="66" charset="0"/>
              </a:rPr>
            </a:br>
            <a:r>
              <a:rPr lang="en-US" altLang="en-US" b="1" dirty="0">
                <a:latin typeface="Comic Sans MS" panose="030F0702030302020204" pitchFamily="66" charset="0"/>
              </a:rPr>
              <a:t>phosphate groups in the</a:t>
            </a:r>
            <a:br>
              <a:rPr lang="en-US" altLang="en-US" b="1" dirty="0">
                <a:latin typeface="Comic Sans MS" panose="030F0702030302020204" pitchFamily="66" charset="0"/>
              </a:rPr>
            </a:br>
            <a:r>
              <a:rPr lang="en-US" altLang="en-US" b="1" dirty="0">
                <a:latin typeface="Comic Sans MS" panose="030F0702030302020204" pitchFamily="66" charset="0"/>
              </a:rPr>
              <a:t>DNA backbone.</a:t>
            </a:r>
          </a:p>
        </p:txBody>
      </p:sp>
      <p:sp>
        <p:nvSpPr>
          <p:cNvPr id="36869" name="Text Box 5">
            <a:extLst>
              <a:ext uri="{FF2B5EF4-FFF2-40B4-BE49-F238E27FC236}">
                <a16:creationId xmlns:a16="http://schemas.microsoft.com/office/drawing/2014/main" id="{9E077EE2-C0D9-41EB-BCA9-149C05EA1D1D}"/>
              </a:ext>
            </a:extLst>
          </p:cNvPr>
          <p:cNvSpPr txBox="1">
            <a:spLocks noChangeArrowheads="1"/>
          </p:cNvSpPr>
          <p:nvPr/>
        </p:nvSpPr>
        <p:spPr bwMode="auto">
          <a:xfrm>
            <a:off x="2262522" y="2432661"/>
            <a:ext cx="3941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Hydrogen bonds</a:t>
            </a:r>
          </a:p>
        </p:txBody>
      </p:sp>
      <p:pic>
        <p:nvPicPr>
          <p:cNvPr id="7172" name="Picture 5">
            <a:extLst>
              <a:ext uri="{FF2B5EF4-FFF2-40B4-BE49-F238E27FC236}">
                <a16:creationId xmlns:a16="http://schemas.microsoft.com/office/drawing/2014/main" id="{D6AF25E9-4933-4989-8E3D-5DC953DCB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865313"/>
            <a:ext cx="26812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13E12E0A-359D-4E7D-86D5-752C656F2FA1}"/>
              </a:ext>
            </a:extLst>
          </p:cNvPr>
          <p:cNvGrpSpPr>
            <a:grpSpLocks/>
          </p:cNvGrpSpPr>
          <p:nvPr/>
        </p:nvGrpSpPr>
        <p:grpSpPr bwMode="auto">
          <a:xfrm>
            <a:off x="15875" y="4553000"/>
            <a:ext cx="9128125" cy="2301685"/>
            <a:chOff x="6350" y="4688361"/>
            <a:chExt cx="9128125" cy="2301266"/>
          </a:xfrm>
        </p:grpSpPr>
        <p:sp>
          <p:nvSpPr>
            <p:cNvPr id="7175" name="Rectangle 1">
              <a:extLst>
                <a:ext uri="{FF2B5EF4-FFF2-40B4-BE49-F238E27FC236}">
                  <a16:creationId xmlns:a16="http://schemas.microsoft.com/office/drawing/2014/main" id="{15B6896A-4FB4-4C45-A00E-EBB59A357CD2}"/>
                </a:ext>
              </a:extLst>
            </p:cNvPr>
            <p:cNvSpPr>
              <a:spLocks noChangeArrowheads="1"/>
            </p:cNvSpPr>
            <p:nvPr/>
          </p:nvSpPr>
          <p:spPr bwMode="auto">
            <a:xfrm>
              <a:off x="6350" y="5789517"/>
              <a:ext cx="9128125" cy="1200110"/>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0" eaLnBrk="1" fontAlgn="auto" hangingPunct="1">
                <a:spcBef>
                  <a:spcPts val="0"/>
                </a:spcBef>
                <a:spcAft>
                  <a:spcPts val="0"/>
                </a:spcAft>
                <a:buNone/>
              </a:pPr>
              <a:r>
                <a:rPr lang="en-US" sz="1200" kern="0" dirty="0">
                  <a:latin typeface="Calibri" panose="020F0502020204030204"/>
                </a:rPr>
                <a:t>SYI 1.C.1 Directionality of the subcomponents influences structure and function of the polymer—</a:t>
              </a:r>
              <a:br>
                <a:rPr lang="en-US" sz="1200" kern="0" dirty="0">
                  <a:latin typeface="Calibri" panose="020F0502020204030204"/>
                </a:rPr>
              </a:br>
              <a:r>
                <a:rPr lang="en-US" sz="1200" kern="0" dirty="0">
                  <a:latin typeface="Calibri" panose="020F0502020204030204"/>
                </a:rPr>
                <a:t>a. Nucleic acids have a linear sequence of nucleotides that have ends, defined by the 3’ hydroxyl and 5’ phosphates of the sugar in the nucleotide. During DNA and RNA synthesis, nucleotides are added to the 3’ end of the growing strand, resulting in the formation of </a:t>
              </a:r>
              <a:r>
                <a:rPr lang="en-US" sz="1200" kern="0" dirty="0">
                  <a:solidFill>
                    <a:srgbClr val="FF0000"/>
                  </a:solidFill>
                  <a:latin typeface="Calibri" panose="020F0502020204030204"/>
                </a:rPr>
                <a:t>a covalent bond</a:t>
              </a:r>
              <a:r>
                <a:rPr lang="en-US" sz="1200" kern="0" dirty="0">
                  <a:latin typeface="Calibri" panose="020F0502020204030204"/>
                </a:rPr>
                <a:t> between nucleotides.</a:t>
              </a:r>
              <a:br>
                <a:rPr lang="en-US" sz="1200" kern="0" dirty="0">
                  <a:latin typeface="Calibri" panose="020F0502020204030204"/>
                </a:rPr>
              </a:br>
              <a:r>
                <a:rPr lang="en-US" sz="1200" dirty="0">
                  <a:latin typeface="Calibri" panose="020F0502020204030204"/>
                </a:rPr>
                <a:t>b. DNA is structured as an antiparallel double helix, with each strand running in opposite 5’ to 3’ orientation. Adenine nucleotides pair with thymine nucleotides via two </a:t>
              </a:r>
              <a:r>
                <a:rPr lang="en-US" sz="1200" dirty="0">
                  <a:solidFill>
                    <a:srgbClr val="FF0000"/>
                  </a:solidFill>
                  <a:latin typeface="Calibri" panose="020F0502020204030204"/>
                </a:rPr>
                <a:t>hydrogen bonds</a:t>
              </a:r>
              <a:r>
                <a:rPr lang="en-US" sz="1200" dirty="0">
                  <a:latin typeface="Calibri" panose="020F0502020204030204"/>
                </a:rPr>
                <a:t>. Cytosine nucleotides pair with guanine nucleotides by three </a:t>
              </a:r>
              <a:r>
                <a:rPr lang="en-US" sz="1200" dirty="0">
                  <a:solidFill>
                    <a:srgbClr val="FF0000"/>
                  </a:solidFill>
                  <a:latin typeface="Calibri" panose="020F0502020204030204"/>
                </a:rPr>
                <a:t>hydrogen bonds</a:t>
              </a:r>
              <a:r>
                <a:rPr lang="en-US" sz="1200" dirty="0">
                  <a:latin typeface="Calibri" panose="020F0502020204030204"/>
                </a:rPr>
                <a:t>.</a:t>
              </a:r>
            </a:p>
          </p:txBody>
        </p:sp>
        <p:sp>
          <p:nvSpPr>
            <p:cNvPr id="3" name="TextBox 2">
              <a:extLst>
                <a:ext uri="{FF2B5EF4-FFF2-40B4-BE49-F238E27FC236}">
                  <a16:creationId xmlns:a16="http://schemas.microsoft.com/office/drawing/2014/main" id="{7DAB4241-0EEE-475E-A828-0C0319B7A29B}"/>
                </a:ext>
              </a:extLst>
            </p:cNvPr>
            <p:cNvSpPr txBox="1"/>
            <p:nvPr/>
          </p:nvSpPr>
          <p:spPr>
            <a:xfrm>
              <a:off x="3419475" y="4688361"/>
              <a:ext cx="1954213" cy="645996"/>
            </a:xfrm>
            <a:prstGeom prst="rect">
              <a:avLst/>
            </a:prstGeom>
            <a:noFill/>
          </p:spPr>
          <p:txBody>
            <a:bodyPr wrap="none">
              <a:spAutoFit/>
            </a:bodyPr>
            <a:lstStyle/>
            <a:p>
              <a:pPr eaLnBrk="1" hangingPunct="1">
                <a:defRPr/>
              </a:pPr>
              <a:r>
                <a:rPr lang="en-US" sz="3600" b="1" dirty="0">
                  <a:solidFill>
                    <a:schemeClr val="accent6"/>
                  </a:solidFill>
                </a:rPr>
                <a:t>Covalent</a:t>
              </a:r>
            </a:p>
          </p:txBody>
        </p:sp>
      </p:grpSp>
      <p:sp>
        <p:nvSpPr>
          <p:cNvPr id="7174" name="Rectangle 3">
            <a:extLst>
              <a:ext uri="{FF2B5EF4-FFF2-40B4-BE49-F238E27FC236}">
                <a16:creationId xmlns:a16="http://schemas.microsoft.com/office/drawing/2014/main" id="{4069A84C-FC3A-4964-90B8-E8F39E316C9D}"/>
              </a:ext>
            </a:extLst>
          </p:cNvPr>
          <p:cNvSpPr>
            <a:spLocks noChangeArrowheads="1"/>
          </p:cNvSpPr>
          <p:nvPr/>
        </p:nvSpPr>
        <p:spPr bwMode="auto">
          <a:xfrm>
            <a:off x="0" y="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dirty="0">
                <a:solidFill>
                  <a:srgbClr val="CC0099"/>
                </a:solidFill>
                <a:latin typeface="Arial" panose="020B0604020202020204" pitchFamily="34" charset="0"/>
                <a:cs typeface="Arial" panose="020B0604020202020204" pitchFamily="34" charset="0"/>
              </a:rPr>
              <a:t>Image from: http://www.astrochem.org/sci_img/dna.jpg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dissolve">
                                      <p:cBhvr>
                                        <p:cTn id="7" dur="500"/>
                                        <p:tgtEl>
                                          <p:spTgt spid="368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7D171EF-1EC6-4B8C-85CA-C5168E728061}"/>
              </a:ext>
            </a:extLst>
          </p:cNvPr>
          <p:cNvGrpSpPr>
            <a:grpSpLocks/>
          </p:cNvGrpSpPr>
          <p:nvPr/>
        </p:nvGrpSpPr>
        <p:grpSpPr bwMode="auto">
          <a:xfrm>
            <a:off x="669925" y="854075"/>
            <a:ext cx="7196138" cy="5081588"/>
            <a:chOff x="670105" y="854383"/>
            <a:chExt cx="7195958" cy="5081280"/>
          </a:xfrm>
        </p:grpSpPr>
        <p:pic>
          <p:nvPicPr>
            <p:cNvPr id="10245" name="Picture 2">
              <a:extLst>
                <a:ext uri="{FF2B5EF4-FFF2-40B4-BE49-F238E27FC236}">
                  <a16:creationId xmlns:a16="http://schemas.microsoft.com/office/drawing/2014/main" id="{08EE1D68-7E10-4B5D-8663-18784E5AA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810" t="16350" r="57059" b="40329"/>
            <a:stretch>
              <a:fillRect/>
            </a:stretch>
          </p:blipFill>
          <p:spPr bwMode="auto">
            <a:xfrm>
              <a:off x="2590800" y="1176338"/>
              <a:ext cx="2236788" cy="461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2">
              <a:extLst>
                <a:ext uri="{FF2B5EF4-FFF2-40B4-BE49-F238E27FC236}">
                  <a16:creationId xmlns:a16="http://schemas.microsoft.com/office/drawing/2014/main" id="{4AA3199C-84B5-480A-AFD3-CB518260B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665" t="18149" r="42041" b="66998"/>
            <a:stretch>
              <a:fillRect/>
            </a:stretch>
          </p:blipFill>
          <p:spPr bwMode="auto">
            <a:xfrm>
              <a:off x="1371600" y="1752600"/>
              <a:ext cx="16764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2">
              <a:extLst>
                <a:ext uri="{FF2B5EF4-FFF2-40B4-BE49-F238E27FC236}">
                  <a16:creationId xmlns:a16="http://schemas.microsoft.com/office/drawing/2014/main" id="{1478EFF2-F5AB-4F22-BEC6-AA2E40975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265" t="35013" r="33456" b="51913"/>
            <a:stretch>
              <a:fillRect/>
            </a:stretch>
          </p:blipFill>
          <p:spPr bwMode="auto">
            <a:xfrm>
              <a:off x="4827588" y="3151188"/>
              <a:ext cx="2944812" cy="139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2">
              <a:extLst>
                <a:ext uri="{FF2B5EF4-FFF2-40B4-BE49-F238E27FC236}">
                  <a16:creationId xmlns:a16="http://schemas.microsoft.com/office/drawing/2014/main" id="{CA276229-98CA-4F5B-A190-8E6C96EC1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265" t="35013" r="33456" b="51913"/>
            <a:stretch>
              <a:fillRect/>
            </a:stretch>
          </p:blipFill>
          <p:spPr bwMode="auto">
            <a:xfrm>
              <a:off x="4921250" y="4543425"/>
              <a:ext cx="2944813" cy="139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Rectangle 2">
              <a:extLst>
                <a:ext uri="{FF2B5EF4-FFF2-40B4-BE49-F238E27FC236}">
                  <a16:creationId xmlns:a16="http://schemas.microsoft.com/office/drawing/2014/main" id="{F6DDF7AF-4CD5-4FAA-B1A1-52A906F35160}"/>
                </a:ext>
              </a:extLst>
            </p:cNvPr>
            <p:cNvSpPr>
              <a:spLocks noChangeArrowheads="1"/>
            </p:cNvSpPr>
            <p:nvPr/>
          </p:nvSpPr>
          <p:spPr bwMode="auto">
            <a:xfrm>
              <a:off x="5275262" y="2651084"/>
              <a:ext cx="2236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2 fatty acids </a:t>
              </a:r>
            </a:p>
          </p:txBody>
        </p:sp>
        <p:sp>
          <p:nvSpPr>
            <p:cNvPr id="10250" name="Rectangle 3">
              <a:extLst>
                <a:ext uri="{FF2B5EF4-FFF2-40B4-BE49-F238E27FC236}">
                  <a16:creationId xmlns:a16="http://schemas.microsoft.com/office/drawing/2014/main" id="{3B92D21F-D8FF-4CCB-A9D3-75C2F90C107A}"/>
                </a:ext>
              </a:extLst>
            </p:cNvPr>
            <p:cNvSpPr>
              <a:spLocks noChangeArrowheads="1"/>
            </p:cNvSpPr>
            <p:nvPr/>
          </p:nvSpPr>
          <p:spPr bwMode="auto">
            <a:xfrm>
              <a:off x="3008772" y="854383"/>
              <a:ext cx="1361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Glycerol</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251" name="Rectangle 4">
              <a:extLst>
                <a:ext uri="{FF2B5EF4-FFF2-40B4-BE49-F238E27FC236}">
                  <a16:creationId xmlns:a16="http://schemas.microsoft.com/office/drawing/2014/main" id="{51D07C68-96DF-4CE5-A77C-8BE363973A75}"/>
                </a:ext>
              </a:extLst>
            </p:cNvPr>
            <p:cNvSpPr>
              <a:spLocks noChangeArrowheads="1"/>
            </p:cNvSpPr>
            <p:nvPr/>
          </p:nvSpPr>
          <p:spPr bwMode="auto">
            <a:xfrm>
              <a:off x="670105" y="1383267"/>
              <a:ext cx="21499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phosphate group</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6" name="Rectangle 5">
            <a:extLst>
              <a:ext uri="{FF2B5EF4-FFF2-40B4-BE49-F238E27FC236}">
                <a16:creationId xmlns:a16="http://schemas.microsoft.com/office/drawing/2014/main" id="{8EF6D9C0-F866-41EB-8916-E812AE94B8E5}"/>
              </a:ext>
            </a:extLst>
          </p:cNvPr>
          <p:cNvSpPr>
            <a:spLocks noChangeArrowheads="1"/>
          </p:cNvSpPr>
          <p:nvPr/>
        </p:nvSpPr>
        <p:spPr bwMode="auto">
          <a:xfrm>
            <a:off x="209550" y="3413125"/>
            <a:ext cx="21494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In Phospholipids one Fatty acid tail is replaced by a phosphate group</a:t>
            </a:r>
          </a:p>
        </p:txBody>
      </p:sp>
      <p:sp>
        <p:nvSpPr>
          <p:cNvPr id="10244" name="Rectangle 6">
            <a:extLst>
              <a:ext uri="{FF2B5EF4-FFF2-40B4-BE49-F238E27FC236}">
                <a16:creationId xmlns:a16="http://schemas.microsoft.com/office/drawing/2014/main" id="{BF45D713-48D3-45E1-B281-3CA215004875}"/>
              </a:ext>
            </a:extLst>
          </p:cNvPr>
          <p:cNvSpPr>
            <a:spLocks noChangeArrowheads="1"/>
          </p:cNvSpPr>
          <p:nvPr/>
        </p:nvSpPr>
        <p:spPr bwMode="auto">
          <a:xfrm>
            <a:off x="37514" y="302114"/>
            <a:ext cx="90852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How is a fat different than a phospholipid?</a:t>
            </a:r>
          </a:p>
        </p:txBody>
      </p:sp>
      <p:sp>
        <p:nvSpPr>
          <p:cNvPr id="13" name="TextBox 12">
            <a:extLst>
              <a:ext uri="{FF2B5EF4-FFF2-40B4-BE49-F238E27FC236}">
                <a16:creationId xmlns:a16="http://schemas.microsoft.com/office/drawing/2014/main" id="{C58FEA73-6F7C-4884-8EFF-90441B1953BE}"/>
              </a:ext>
            </a:extLst>
          </p:cNvPr>
          <p:cNvSpPr txBox="1"/>
          <p:nvPr/>
        </p:nvSpPr>
        <p:spPr>
          <a:xfrm>
            <a:off x="-17585" y="-37076"/>
            <a:ext cx="9417147" cy="2616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Molecule cut outs from Kim </a:t>
            </a:r>
            <a:r>
              <a:rPr kumimoji="0" lang="en-US" altLang="en-US" sz="105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Foglia</a:t>
            </a: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http://explorebiology.com/apbiology/labs/ </a:t>
            </a: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pic>
        <p:nvPicPr>
          <p:cNvPr id="11266" name="Picture 3">
            <a:extLst>
              <a:ext uri="{FF2B5EF4-FFF2-40B4-BE49-F238E27FC236}">
                <a16:creationId xmlns:a16="http://schemas.microsoft.com/office/drawing/2014/main" id="{65509B25-9EDA-4064-9B71-A6F75EEFF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507" t="28134" r="39778" b="32149"/>
          <a:stretch>
            <a:fillRect/>
          </a:stretch>
        </p:blipFill>
        <p:spPr bwMode="auto">
          <a:xfrm>
            <a:off x="1185863" y="912813"/>
            <a:ext cx="1989137" cy="411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Rectangle 4">
            <a:extLst>
              <a:ext uri="{FF2B5EF4-FFF2-40B4-BE49-F238E27FC236}">
                <a16:creationId xmlns:a16="http://schemas.microsoft.com/office/drawing/2014/main" id="{4C639086-1257-474D-B5CD-EE7DCFFBED61}"/>
              </a:ext>
            </a:extLst>
          </p:cNvPr>
          <p:cNvSpPr>
            <a:spLocks noChangeArrowheads="1"/>
          </p:cNvSpPr>
          <p:nvPr/>
        </p:nvSpPr>
        <p:spPr bwMode="auto">
          <a:xfrm>
            <a:off x="5989638" y="1139825"/>
            <a:ext cx="300196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UNSATURATED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FA’s have a double bond that puts “kinks” in tails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Can’t pack as</a:t>
            </a:r>
            <a:br>
              <a:rPr kumimoji="0" lang="en-US" altLang="en-US" sz="20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br>
            <a:r>
              <a:rPr kumimoji="0" lang="en-US" altLang="en-US" sz="20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tightly.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pic>
        <p:nvPicPr>
          <p:cNvPr id="3" name="Picture 2">
            <a:extLst>
              <a:ext uri="{FF2B5EF4-FFF2-40B4-BE49-F238E27FC236}">
                <a16:creationId xmlns:a16="http://schemas.microsoft.com/office/drawing/2014/main" id="{089FD879-91A9-4D8E-A226-2418346E0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68" t="41081" r="21062" b="47594"/>
          <a:stretch>
            <a:fillRect/>
          </a:stretch>
        </p:blipFill>
        <p:spPr bwMode="auto">
          <a:xfrm>
            <a:off x="3276600" y="2293938"/>
            <a:ext cx="2484438"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2">
            <a:extLst>
              <a:ext uri="{FF2B5EF4-FFF2-40B4-BE49-F238E27FC236}">
                <a16:creationId xmlns:a16="http://schemas.microsoft.com/office/drawing/2014/main" id="{E4624DF2-493F-4CF5-8CA4-5DF38E508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136" t="27174" r="21608" b="58788"/>
          <a:stretch>
            <a:fillRect/>
          </a:stretch>
        </p:blipFill>
        <p:spPr bwMode="auto">
          <a:xfrm>
            <a:off x="3200400" y="912813"/>
            <a:ext cx="247650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9">
            <a:extLst>
              <a:ext uri="{FF2B5EF4-FFF2-40B4-BE49-F238E27FC236}">
                <a16:creationId xmlns:a16="http://schemas.microsoft.com/office/drawing/2014/main" id="{F5F14573-C4DA-4613-8AA5-074D05D0C68E}"/>
              </a:ext>
            </a:extLst>
          </p:cNvPr>
          <p:cNvPicPr>
            <a:picLocks noChangeAspect="1"/>
          </p:cNvPicPr>
          <p:nvPr/>
        </p:nvPicPr>
        <p:blipFill>
          <a:blip r:embed="rId4">
            <a:extLst>
              <a:ext uri="{28A0092B-C50C-407E-A947-70E740481C1C}">
                <a14:useLocalDpi xmlns:a14="http://schemas.microsoft.com/office/drawing/2010/main" val="0"/>
              </a:ext>
            </a:extLst>
          </a:blip>
          <a:srcRect l="11217" t="56567" r="31975" b="6169"/>
          <a:stretch>
            <a:fillRect/>
          </a:stretch>
        </p:blipFill>
        <p:spPr bwMode="auto">
          <a:xfrm>
            <a:off x="3208338" y="3546475"/>
            <a:ext cx="25701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2">
            <a:extLst>
              <a:ext uri="{FF2B5EF4-FFF2-40B4-BE49-F238E27FC236}">
                <a16:creationId xmlns:a16="http://schemas.microsoft.com/office/drawing/2014/main" id="{92BAEFD9-D6C1-402A-9278-DDA83B02B589}"/>
              </a:ext>
            </a:extLst>
          </p:cNvPr>
          <p:cNvSpPr>
            <a:spLocks noChangeArrowheads="1"/>
          </p:cNvSpPr>
          <p:nvPr/>
        </p:nvSpPr>
        <p:spPr bwMode="auto">
          <a:xfrm>
            <a:off x="190500" y="5233988"/>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UNSATURATED Fats = liquid at room temperature.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Saturated fats = solid at room temperature. </a:t>
            </a:r>
          </a:p>
        </p:txBody>
      </p:sp>
      <p:sp>
        <p:nvSpPr>
          <p:cNvPr id="11273" name="Rectangle 2">
            <a:extLst>
              <a:ext uri="{FF2B5EF4-FFF2-40B4-BE49-F238E27FC236}">
                <a16:creationId xmlns:a16="http://schemas.microsoft.com/office/drawing/2014/main" id="{432CB3BD-562E-492E-8910-2AEEF9406F7E}"/>
              </a:ext>
            </a:extLst>
          </p:cNvPr>
          <p:cNvSpPr>
            <a:spLocks noChangeArrowheads="1"/>
          </p:cNvSpPr>
          <p:nvPr/>
        </p:nvSpPr>
        <p:spPr bwMode="auto">
          <a:xfrm>
            <a:off x="0" y="330339"/>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How does adding unsaturated fatty acid tails change whether the fat is solid or liquid at room temperature?</a:t>
            </a:r>
            <a:endParaRPr kumimoji="0" lang="en-US" altLang="en-US" sz="2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
        <p:nvSpPr>
          <p:cNvPr id="2" name="Rectangle 1">
            <a:extLst>
              <a:ext uri="{FF2B5EF4-FFF2-40B4-BE49-F238E27FC236}">
                <a16:creationId xmlns:a16="http://schemas.microsoft.com/office/drawing/2014/main" id="{76470B32-A648-4673-97AB-614166140B07}"/>
              </a:ext>
            </a:extLst>
          </p:cNvPr>
          <p:cNvSpPr>
            <a:spLocks noChangeArrowheads="1"/>
          </p:cNvSpPr>
          <p:nvPr/>
        </p:nvSpPr>
        <p:spPr bwMode="auto">
          <a:xfrm>
            <a:off x="0" y="603250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SYI 1. B.1 Hydrolysis and dehydration synthesis are used to cleave and form covalent bonds between monomers</a:t>
            </a:r>
            <a:b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SYI 1.B.2.d i. Differences in saturation determine the structure and function of lipids.</a:t>
            </a:r>
            <a:b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ii. Phospholipids contain polar regions that interact with other polar molecules, such as water, and with nonpolar </a:t>
            </a:r>
            <a:b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regions that are often hydrophobic.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SP 2. A. Describe characteristics of a biological concept, process or model represented visually.</a:t>
            </a:r>
          </a:p>
        </p:txBody>
      </p:sp>
      <p:sp>
        <p:nvSpPr>
          <p:cNvPr id="14" name="TextBox 13">
            <a:extLst>
              <a:ext uri="{FF2B5EF4-FFF2-40B4-BE49-F238E27FC236}">
                <a16:creationId xmlns:a16="http://schemas.microsoft.com/office/drawing/2014/main" id="{82F72B4A-BA5C-4051-A46C-7C30B4AC008E}"/>
              </a:ext>
            </a:extLst>
          </p:cNvPr>
          <p:cNvSpPr txBox="1"/>
          <p:nvPr/>
        </p:nvSpPr>
        <p:spPr>
          <a:xfrm>
            <a:off x="0" y="-25791"/>
            <a:ext cx="6591886"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Molecule cut outs from Kim </a:t>
            </a:r>
            <a:r>
              <a:rPr kumimoji="0" lang="en-US" alt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Foglia</a:t>
            </a: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http://explorebiology.com/apbiology/labs/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272"/>
                                        </p:tgtEl>
                                        <p:attrNameLst>
                                          <p:attrName>style.visibility</p:attrName>
                                        </p:attrNameLst>
                                      </p:cBhvr>
                                      <p:to>
                                        <p:strVal val="visible"/>
                                      </p:to>
                                    </p:set>
                                    <p:animEffect transition="in" filter="barn(inVertical)">
                                      <p:cBhvr>
                                        <p:cTn id="11" dur="500"/>
                                        <p:tgtEl>
                                          <p:spTgt spid="1127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72" grpId="0"/>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1C092C92-1D1D-41F4-8E7C-4404F5E05898}"/>
              </a:ext>
            </a:extLst>
          </p:cNvPr>
          <p:cNvSpPr>
            <a:spLocks noGrp="1" noChangeArrowheads="1"/>
          </p:cNvSpPr>
          <p:nvPr>
            <p:ph type="body" sz="half" idx="2"/>
          </p:nvPr>
        </p:nvSpPr>
        <p:spPr>
          <a:xfrm>
            <a:off x="304800" y="381000"/>
            <a:ext cx="8763000" cy="2667000"/>
          </a:xfrm>
        </p:spPr>
        <p:txBody>
          <a:bodyPr/>
          <a:lstStyle/>
          <a:p>
            <a:pPr eaLnBrk="1" hangingPunct="1">
              <a:buFontTx/>
              <a:buNone/>
            </a:pPr>
            <a:r>
              <a:rPr lang="en-US" altLang="en-US" b="1" dirty="0">
                <a:latin typeface="Comic Sans MS" panose="030F0702030302020204" pitchFamily="66" charset="0"/>
              </a:rPr>
              <a:t>Name the kind of lipid joined in rings instead of chains made mainly from carbon and hydrogen that can be found in animal cell membranes and can act as hormones</a:t>
            </a:r>
            <a:endParaRPr lang="en-US" altLang="en-US" sz="2000" b="1" dirty="0">
              <a:latin typeface="Comic Sans MS" panose="030F0702030302020204" pitchFamily="66" charset="0"/>
            </a:endParaRPr>
          </a:p>
        </p:txBody>
      </p:sp>
      <p:sp>
        <p:nvSpPr>
          <p:cNvPr id="66563" name="Text Box 3">
            <a:extLst>
              <a:ext uri="{FF2B5EF4-FFF2-40B4-BE49-F238E27FC236}">
                <a16:creationId xmlns:a16="http://schemas.microsoft.com/office/drawing/2014/main" id="{2E008E2D-274A-4F7C-9575-0C30C5E88C73}"/>
              </a:ext>
            </a:extLst>
          </p:cNvPr>
          <p:cNvSpPr txBox="1">
            <a:spLocks noChangeArrowheads="1"/>
          </p:cNvSpPr>
          <p:nvPr/>
        </p:nvSpPr>
        <p:spPr bwMode="auto">
          <a:xfrm>
            <a:off x="1219200" y="3200400"/>
            <a:ext cx="2155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steroids</a:t>
            </a:r>
          </a:p>
        </p:txBody>
      </p:sp>
      <p:sp>
        <p:nvSpPr>
          <p:cNvPr id="67588" name="Rectangle 6">
            <a:extLst>
              <a:ext uri="{FF2B5EF4-FFF2-40B4-BE49-F238E27FC236}">
                <a16:creationId xmlns:a16="http://schemas.microsoft.com/office/drawing/2014/main" id="{6CA553BD-8E1D-40BA-A666-918590F736E7}"/>
              </a:ext>
            </a:extLst>
          </p:cNvPr>
          <p:cNvSpPr>
            <a:spLocks noChangeArrowheads="1"/>
          </p:cNvSpPr>
          <p:nvPr/>
        </p:nvSpPr>
        <p:spPr bwMode="auto">
          <a:xfrm>
            <a:off x="2038350" y="104775"/>
            <a:ext cx="7105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rPr>
              <a:t>Image from: http://</a:t>
            </a:r>
            <a:r>
              <a:rPr lang="en-US" altLang="en-US" sz="1000" b="1" dirty="0">
                <a:solidFill>
                  <a:srgbClr val="CC0099"/>
                </a:solidFill>
                <a:latin typeface="Arial" panose="020B0604020202020204" pitchFamily="34" charset="0"/>
              </a:rPr>
              <a:t>media.pearsoncmg.com/bc/bc_campbell_essentials_2/cipl/03/HTML/source/03-16-steroids-nl.htm</a:t>
            </a:r>
          </a:p>
        </p:txBody>
      </p:sp>
      <p:pic>
        <p:nvPicPr>
          <p:cNvPr id="67589" name="Picture 7" descr="03-16-steroids-nl">
            <a:extLst>
              <a:ext uri="{FF2B5EF4-FFF2-40B4-BE49-F238E27FC236}">
                <a16:creationId xmlns:a16="http://schemas.microsoft.com/office/drawing/2014/main" id="{7B5E5251-B391-40C2-A761-54152F7B049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9317"/>
          <a:stretch>
            <a:fillRect/>
          </a:stretch>
        </p:blipFill>
        <p:spPr bwMode="auto">
          <a:xfrm>
            <a:off x="5105400" y="3200400"/>
            <a:ext cx="25908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3E3581E-470F-4D22-AF27-BDC2F4F825D0}"/>
              </a:ext>
            </a:extLst>
          </p:cNvPr>
          <p:cNvSpPr/>
          <p:nvPr/>
        </p:nvSpPr>
        <p:spPr>
          <a:xfrm>
            <a:off x="0" y="6477000"/>
            <a:ext cx="9144000" cy="246063"/>
          </a:xfrm>
          <a:prstGeom prst="rect">
            <a:avLst/>
          </a:prstGeom>
        </p:spPr>
        <p:txBody>
          <a:bodyPr>
            <a:spAutoFit/>
          </a:bodyPr>
          <a:lstStyle/>
          <a:p>
            <a:pPr>
              <a:defRPr/>
            </a:pPr>
            <a:r>
              <a:rPr lang="en-US" sz="1000" b="1" i="1" kern="0" dirty="0">
                <a:solidFill>
                  <a:srgbClr val="000000"/>
                </a:solidFill>
                <a:latin typeface="Times New Roman"/>
              </a:rPr>
              <a:t>Essential knowledge ENE 1.A </a:t>
            </a:r>
            <a:r>
              <a:rPr lang="en-US" sz="1000" dirty="0"/>
              <a:t>Describe the composition of macromolecules required by living organisms</a:t>
            </a:r>
            <a:r>
              <a:rPr lang="en-US" sz="1000" b="1" i="1" kern="0" dirty="0">
                <a:solidFill>
                  <a:srgbClr val="000000"/>
                </a:solidFill>
                <a:latin typeface="Times New Roman"/>
              </a:rPr>
              <a:t>  . </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dissolve">
                                      <p:cBhvr>
                                        <p:cTn id="7" dur="500"/>
                                        <p:tgtEl>
                                          <p:spTgt spid="665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utoUpdateAnimBg="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3730" name="TextBox 2">
            <a:extLst>
              <a:ext uri="{FF2B5EF4-FFF2-40B4-BE49-F238E27FC236}">
                <a16:creationId xmlns:a16="http://schemas.microsoft.com/office/drawing/2014/main" id="{26B482B0-8B5C-4AA5-863C-DA6307F3CBB1}"/>
              </a:ext>
            </a:extLst>
          </p:cNvPr>
          <p:cNvSpPr txBox="1">
            <a:spLocks noChangeArrowheads="1"/>
          </p:cNvSpPr>
          <p:nvPr/>
        </p:nvSpPr>
        <p:spPr bwMode="auto">
          <a:xfrm>
            <a:off x="157163" y="304800"/>
            <a:ext cx="882173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latin typeface="Comic Sans MS" panose="030F0702030302020204" pitchFamily="66" charset="0"/>
              </a:rPr>
              <a:t>One way to identify specific molecules </a:t>
            </a:r>
            <a:br>
              <a:rPr lang="en-US" altLang="en-US" sz="3600" dirty="0">
                <a:latin typeface="Comic Sans MS" panose="030F0702030302020204" pitchFamily="66" charset="0"/>
              </a:rPr>
            </a:br>
            <a:r>
              <a:rPr lang="en-US" altLang="en-US" sz="3600" dirty="0">
                <a:latin typeface="Comic Sans MS" panose="030F0702030302020204" pitchFamily="66" charset="0"/>
              </a:rPr>
              <a:t>that are too small to be seen is to “tag” </a:t>
            </a:r>
            <a:br>
              <a:rPr lang="en-US" altLang="en-US" sz="3600" dirty="0">
                <a:latin typeface="Comic Sans MS" panose="030F0702030302020204" pitchFamily="66" charset="0"/>
              </a:rPr>
            </a:br>
            <a:r>
              <a:rPr lang="en-US" altLang="en-US" sz="3600" dirty="0">
                <a:latin typeface="Comic Sans MS" panose="030F0702030302020204" pitchFamily="66" charset="0"/>
              </a:rPr>
              <a:t>them with radioactive isotopes. </a:t>
            </a:r>
            <a:br>
              <a:rPr lang="en-US" altLang="en-US" sz="3600" dirty="0">
                <a:latin typeface="Comic Sans MS" panose="030F0702030302020204" pitchFamily="66" charset="0"/>
              </a:rPr>
            </a:br>
            <a:br>
              <a:rPr lang="en-US" altLang="en-US" sz="3600" dirty="0">
                <a:latin typeface="Comic Sans MS" panose="030F0702030302020204" pitchFamily="66" charset="0"/>
              </a:rPr>
            </a:br>
            <a:r>
              <a:rPr lang="en-US" altLang="en-US" sz="3600" dirty="0">
                <a:latin typeface="Comic Sans MS" panose="030F0702030302020204" pitchFamily="66" charset="0"/>
              </a:rPr>
              <a:t>Name some kinds of macromolecules </a:t>
            </a:r>
            <a:br>
              <a:rPr lang="en-US" altLang="en-US" sz="3600" dirty="0">
                <a:latin typeface="Comic Sans MS" panose="030F0702030302020204" pitchFamily="66" charset="0"/>
              </a:rPr>
            </a:br>
            <a:r>
              <a:rPr lang="en-US" altLang="en-US" sz="3600" dirty="0">
                <a:latin typeface="Comic Sans MS" panose="030F0702030302020204" pitchFamily="66" charset="0"/>
              </a:rPr>
              <a:t>that would be labeled by the addition </a:t>
            </a:r>
            <a:br>
              <a:rPr lang="en-US" altLang="en-US" sz="3600" dirty="0">
                <a:latin typeface="Comic Sans MS" panose="030F0702030302020204" pitchFamily="66" charset="0"/>
              </a:rPr>
            </a:br>
            <a:r>
              <a:rPr lang="en-US" altLang="en-US" sz="3600" dirty="0">
                <a:latin typeface="Comic Sans MS" panose="030F0702030302020204" pitchFamily="66" charset="0"/>
              </a:rPr>
              <a:t>of </a:t>
            </a:r>
            <a:r>
              <a:rPr lang="en-US" altLang="en-US" sz="2000" baseline="100000" dirty="0">
                <a:latin typeface="Comic Sans MS" panose="030F0702030302020204" pitchFamily="66" charset="0"/>
              </a:rPr>
              <a:t>35</a:t>
            </a:r>
            <a:r>
              <a:rPr lang="en-US" altLang="en-US" sz="3600" dirty="0">
                <a:latin typeface="Comic Sans MS" panose="030F0702030302020204" pitchFamily="66" charset="0"/>
              </a:rPr>
              <a:t>S</a:t>
            </a:r>
            <a:br>
              <a:rPr lang="en-US" altLang="en-US" sz="3600" dirty="0">
                <a:latin typeface="Comic Sans MS" panose="030F0702030302020204" pitchFamily="66" charset="0"/>
              </a:rPr>
            </a:br>
            <a:br>
              <a:rPr lang="en-US" altLang="en-US" sz="3600" dirty="0">
                <a:latin typeface="Comic Sans MS" panose="030F0702030302020204" pitchFamily="66" charset="0"/>
              </a:rPr>
            </a:br>
            <a:endParaRPr lang="en-US" altLang="en-US" sz="3600" dirty="0">
              <a:latin typeface="Comic Sans MS" panose="030F0702030302020204" pitchFamily="66" charset="0"/>
            </a:endParaRPr>
          </a:p>
        </p:txBody>
      </p:sp>
      <p:sp>
        <p:nvSpPr>
          <p:cNvPr id="4" name="TextBox 3">
            <a:extLst>
              <a:ext uri="{FF2B5EF4-FFF2-40B4-BE49-F238E27FC236}">
                <a16:creationId xmlns:a16="http://schemas.microsoft.com/office/drawing/2014/main" id="{EF027777-F6AC-4154-9375-48AB1139685E}"/>
              </a:ext>
            </a:extLst>
          </p:cNvPr>
          <p:cNvSpPr txBox="1">
            <a:spLocks noChangeArrowheads="1"/>
          </p:cNvSpPr>
          <p:nvPr/>
        </p:nvSpPr>
        <p:spPr bwMode="auto">
          <a:xfrm>
            <a:off x="222250" y="4325442"/>
            <a:ext cx="8756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solidFill>
                  <a:schemeClr val="accent2"/>
                </a:solidFill>
                <a:latin typeface="Comic Sans MS" panose="030F0702030302020204" pitchFamily="66" charset="0"/>
              </a:rPr>
              <a:t>Proteins (The amino acid cysteine that makes disulfide bridges contains sulfur)</a:t>
            </a:r>
          </a:p>
        </p:txBody>
      </p:sp>
      <p:pic>
        <p:nvPicPr>
          <p:cNvPr id="73732" name="Picture 6">
            <a:hlinkClick r:id="rId2"/>
            <a:extLst>
              <a:ext uri="{FF2B5EF4-FFF2-40B4-BE49-F238E27FC236}">
                <a16:creationId xmlns:a16="http://schemas.microsoft.com/office/drawing/2014/main" id="{890820F1-7FC9-49AA-B9BF-36DAD55537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70838" y="5638800"/>
            <a:ext cx="6096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Box 5">
            <a:extLst>
              <a:ext uri="{FF2B5EF4-FFF2-40B4-BE49-F238E27FC236}">
                <a16:creationId xmlns:a16="http://schemas.microsoft.com/office/drawing/2014/main" id="{2228B4B2-A63F-455C-9509-3269551FC6D6}"/>
              </a:ext>
            </a:extLst>
          </p:cNvPr>
          <p:cNvSpPr txBox="1">
            <a:spLocks noChangeArrowheads="1"/>
          </p:cNvSpPr>
          <p:nvPr/>
        </p:nvSpPr>
        <p:spPr bwMode="auto">
          <a:xfrm>
            <a:off x="7499350" y="6218238"/>
            <a:ext cx="155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Comic Sans MS" panose="030F0702030302020204" pitchFamily="66" charset="0"/>
              </a:rPr>
              <a:t>See a video</a:t>
            </a:r>
          </a:p>
        </p:txBody>
      </p:sp>
      <p:sp>
        <p:nvSpPr>
          <p:cNvPr id="2" name="Rectangle 1">
            <a:extLst>
              <a:ext uri="{FF2B5EF4-FFF2-40B4-BE49-F238E27FC236}">
                <a16:creationId xmlns:a16="http://schemas.microsoft.com/office/drawing/2014/main" id="{E41F2D1D-BC7E-4D48-98BA-12CD94B6596F}"/>
              </a:ext>
            </a:extLst>
          </p:cNvPr>
          <p:cNvSpPr/>
          <p:nvPr/>
        </p:nvSpPr>
        <p:spPr>
          <a:xfrm>
            <a:off x="0" y="6033542"/>
            <a:ext cx="9144000" cy="769441"/>
          </a:xfrm>
          <a:prstGeom prst="rect">
            <a:avLst/>
          </a:prstGeom>
        </p:spPr>
        <p:txBody>
          <a:bodyPr wrap="square">
            <a:spAutoFit/>
          </a:bodyPr>
          <a:lstStyle/>
          <a:p>
            <a:r>
              <a:rPr lang="en-US" sz="1100" dirty="0">
                <a:latin typeface="+mn-lt"/>
              </a:rPr>
              <a:t>ESSENTIAL KNOWLEDGE</a:t>
            </a:r>
            <a:br>
              <a:rPr lang="en-US" sz="1100" dirty="0">
                <a:latin typeface="+mn-lt"/>
              </a:rPr>
            </a:br>
            <a:r>
              <a:rPr lang="en-US" sz="1100" dirty="0">
                <a:latin typeface="+mn-lt"/>
              </a:rPr>
              <a:t>ENE 1.A. Describe the composition of macromolecules required by living organisms</a:t>
            </a:r>
          </a:p>
          <a:p>
            <a:r>
              <a:rPr lang="en-US" sz="1100" dirty="0">
                <a:latin typeface="+mn-lt"/>
              </a:rPr>
              <a:t>ENE 1.A. 2. Atoms and molecules from the environment are necessary to build new molecules</a:t>
            </a:r>
          </a:p>
          <a:p>
            <a:r>
              <a:rPr lang="en-US" sz="1100" dirty="0">
                <a:latin typeface="+mn-lt"/>
              </a:rPr>
              <a:t>SP 1 C.Explain biological concepts, processes, and/or models in applied contexts.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4754" name="TextBox 2">
            <a:extLst>
              <a:ext uri="{FF2B5EF4-FFF2-40B4-BE49-F238E27FC236}">
                <a16:creationId xmlns:a16="http://schemas.microsoft.com/office/drawing/2014/main" id="{9CE81170-8E39-4143-99D7-5806C70FEBF5}"/>
              </a:ext>
            </a:extLst>
          </p:cNvPr>
          <p:cNvSpPr txBox="1">
            <a:spLocks noChangeArrowheads="1"/>
          </p:cNvSpPr>
          <p:nvPr/>
        </p:nvSpPr>
        <p:spPr bwMode="auto">
          <a:xfrm>
            <a:off x="228600" y="480219"/>
            <a:ext cx="8915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latin typeface="Comic Sans MS" panose="030F0702030302020204" pitchFamily="66" charset="0"/>
              </a:rPr>
              <a:t>Name this </a:t>
            </a:r>
            <a:br>
              <a:rPr lang="en-US" altLang="en-US" sz="3600" dirty="0">
                <a:latin typeface="Comic Sans MS" panose="030F0702030302020204" pitchFamily="66" charset="0"/>
              </a:rPr>
            </a:br>
            <a:r>
              <a:rPr lang="en-US" altLang="en-US" sz="3600" dirty="0">
                <a:latin typeface="Comic Sans MS" panose="030F0702030302020204" pitchFamily="66" charset="0"/>
              </a:rPr>
              <a:t>functional group</a:t>
            </a:r>
          </a:p>
          <a:p>
            <a:pPr eaLnBrk="1" hangingPunct="1">
              <a:spcBef>
                <a:spcPct val="0"/>
              </a:spcBef>
              <a:buFontTx/>
              <a:buNone/>
            </a:pPr>
            <a:endParaRPr lang="en-US" altLang="en-US" sz="3600" dirty="0">
              <a:latin typeface="Comic Sans MS" panose="030F0702030302020204" pitchFamily="66" charset="0"/>
            </a:endParaRPr>
          </a:p>
          <a:p>
            <a:pPr eaLnBrk="1" hangingPunct="1">
              <a:spcBef>
                <a:spcPct val="0"/>
              </a:spcBef>
              <a:buFontTx/>
              <a:buNone/>
            </a:pPr>
            <a:endParaRPr lang="en-US" altLang="en-US" sz="3600" dirty="0">
              <a:latin typeface="Comic Sans MS" panose="030F0702030302020204" pitchFamily="66" charset="0"/>
            </a:endParaRPr>
          </a:p>
          <a:p>
            <a:pPr eaLnBrk="1" hangingPunct="1">
              <a:spcBef>
                <a:spcPct val="0"/>
              </a:spcBef>
              <a:buFontTx/>
              <a:buNone/>
            </a:pPr>
            <a:r>
              <a:rPr lang="en-US" altLang="en-US" sz="3600" dirty="0">
                <a:latin typeface="Comic Sans MS" panose="030F0702030302020204" pitchFamily="66" charset="0"/>
              </a:rPr>
              <a:t>How does adding this group change an organic molecule?</a:t>
            </a:r>
          </a:p>
        </p:txBody>
      </p:sp>
      <p:sp>
        <p:nvSpPr>
          <p:cNvPr id="73732" name="TextBox 3">
            <a:extLst>
              <a:ext uri="{FF2B5EF4-FFF2-40B4-BE49-F238E27FC236}">
                <a16:creationId xmlns:a16="http://schemas.microsoft.com/office/drawing/2014/main" id="{93E62050-069E-4355-A641-6D0C4DD2D75C}"/>
              </a:ext>
            </a:extLst>
          </p:cNvPr>
          <p:cNvSpPr txBox="1">
            <a:spLocks noChangeArrowheads="1"/>
          </p:cNvSpPr>
          <p:nvPr/>
        </p:nvSpPr>
        <p:spPr bwMode="auto">
          <a:xfrm>
            <a:off x="1752600" y="1600200"/>
            <a:ext cx="20345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solidFill>
                  <a:schemeClr val="accent2"/>
                </a:solidFill>
                <a:latin typeface="Comic Sans MS" panose="030F0702030302020204" pitchFamily="66" charset="0"/>
              </a:rPr>
              <a:t>carboxyl</a:t>
            </a:r>
          </a:p>
        </p:txBody>
      </p:sp>
      <p:sp>
        <p:nvSpPr>
          <p:cNvPr id="74757" name="Rectangle 1">
            <a:extLst>
              <a:ext uri="{FF2B5EF4-FFF2-40B4-BE49-F238E27FC236}">
                <a16:creationId xmlns:a16="http://schemas.microsoft.com/office/drawing/2014/main" id="{FDFED942-520A-4E2E-929A-6202FEACA29A}"/>
              </a:ext>
            </a:extLst>
          </p:cNvPr>
          <p:cNvSpPr>
            <a:spLocks noChangeArrowheads="1"/>
          </p:cNvSpPr>
          <p:nvPr/>
        </p:nvSpPr>
        <p:spPr bwMode="auto">
          <a:xfrm>
            <a:off x="0" y="-47625"/>
            <a:ext cx="70723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00000"/>
                </a:solidFill>
                <a:latin typeface="Arial" panose="020B0604020202020204" pitchFamily="34" charset="0"/>
                <a:cs typeface="Arial" panose="020B0604020202020204" pitchFamily="34" charset="0"/>
              </a:rPr>
              <a:t>Images from: http</a:t>
            </a:r>
            <a:r>
              <a:rPr lang="en-US" altLang="en-US" sz="800" dirty="0">
                <a:solidFill>
                  <a:srgbClr val="C00000"/>
                </a:solidFill>
                <a:latin typeface="Arial" panose="020B0604020202020204" pitchFamily="34" charset="0"/>
                <a:cs typeface="Arial" panose="020B0604020202020204" pitchFamily="34" charset="0"/>
              </a:rPr>
              <a:t>://</a:t>
            </a:r>
            <a:r>
              <a:rPr lang="en-US" altLang="en-US" sz="1000" dirty="0">
                <a:solidFill>
                  <a:srgbClr val="C00000"/>
                </a:solidFill>
                <a:latin typeface="Arial" panose="020B0604020202020204" pitchFamily="34" charset="0"/>
                <a:cs typeface="Arial" panose="020B0604020202020204" pitchFamily="34" charset="0"/>
              </a:rPr>
              <a:t>classconnection.s3.amazonaws.com/1522/flashcards/716539/jpg/carboxyl-functional-group.jp</a:t>
            </a:r>
          </a:p>
          <a:p>
            <a:pPr eaLnBrk="1" hangingPunct="1">
              <a:spcBef>
                <a:spcPct val="0"/>
              </a:spcBef>
              <a:buFontTx/>
              <a:buNone/>
            </a:pPr>
            <a:r>
              <a:rPr lang="en-US" altLang="en-US" sz="1000" dirty="0">
                <a:solidFill>
                  <a:srgbClr val="C00000"/>
                </a:solidFill>
                <a:latin typeface="Arial" panose="020B0604020202020204" pitchFamily="34" charset="0"/>
                <a:cs typeface="Arial" panose="020B0604020202020204" pitchFamily="34" charset="0"/>
              </a:rPr>
              <a:t>http://ccnmtl.columbia.edu/projects/biology/lecture4/images/aacharched.3.gif</a:t>
            </a:r>
          </a:p>
        </p:txBody>
      </p:sp>
      <p:pic>
        <p:nvPicPr>
          <p:cNvPr id="74758" name="Picture 2">
            <a:extLst>
              <a:ext uri="{FF2B5EF4-FFF2-40B4-BE49-F238E27FC236}">
                <a16:creationId xmlns:a16="http://schemas.microsoft.com/office/drawing/2014/main" id="{FAB3B064-A39A-4D26-BD1D-DF2E8B13BD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2932" y="644246"/>
            <a:ext cx="1905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BCF26548-F43C-4B7A-8B6A-A66859D4339A}"/>
              </a:ext>
            </a:extLst>
          </p:cNvPr>
          <p:cNvGrpSpPr>
            <a:grpSpLocks/>
          </p:cNvGrpSpPr>
          <p:nvPr/>
        </p:nvGrpSpPr>
        <p:grpSpPr bwMode="auto">
          <a:xfrm>
            <a:off x="228600" y="3347053"/>
            <a:ext cx="7956024" cy="2454296"/>
            <a:chOff x="228899" y="3347029"/>
            <a:chExt cx="7955286" cy="2454423"/>
          </a:xfrm>
        </p:grpSpPr>
        <p:sp>
          <p:nvSpPr>
            <p:cNvPr id="74760" name="Rectangle 3">
              <a:extLst>
                <a:ext uri="{FF2B5EF4-FFF2-40B4-BE49-F238E27FC236}">
                  <a16:creationId xmlns:a16="http://schemas.microsoft.com/office/drawing/2014/main" id="{4F28479D-E3F8-4718-B975-786D31BE8E10}"/>
                </a:ext>
              </a:extLst>
            </p:cNvPr>
            <p:cNvSpPr>
              <a:spLocks noChangeArrowheads="1"/>
            </p:cNvSpPr>
            <p:nvPr/>
          </p:nvSpPr>
          <p:spPr bwMode="auto">
            <a:xfrm>
              <a:off x="228899" y="4231711"/>
              <a:ext cx="7955286" cy="1569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chemeClr val="accent2"/>
                  </a:solidFill>
                  <a:latin typeface="Comic Sans MS" panose="030F0702030302020204" pitchFamily="66" charset="0"/>
                </a:rPr>
                <a:t>Makes it more polar</a:t>
              </a:r>
              <a:br>
                <a:rPr lang="en-US" altLang="en-US" dirty="0">
                  <a:solidFill>
                    <a:schemeClr val="accent2"/>
                  </a:solidFill>
                  <a:latin typeface="Comic Sans MS" panose="030F0702030302020204" pitchFamily="66" charset="0"/>
                </a:rPr>
              </a:br>
              <a:r>
                <a:rPr lang="en-US" altLang="en-US" dirty="0">
                  <a:solidFill>
                    <a:schemeClr val="accent2"/>
                  </a:solidFill>
                  <a:latin typeface="Comic Sans MS" panose="030F0702030302020204" pitchFamily="66" charset="0"/>
                </a:rPr>
                <a:t>Makes it more acidic (can lose H</a:t>
              </a:r>
              <a:r>
                <a:rPr lang="en-US" altLang="en-US" baseline="30000" dirty="0">
                  <a:solidFill>
                    <a:schemeClr val="accent2"/>
                  </a:solidFill>
                  <a:latin typeface="Comic Sans MS" panose="030F0702030302020204" pitchFamily="66" charset="0"/>
                </a:rPr>
                <a:t>+</a:t>
              </a:r>
              <a:r>
                <a:rPr lang="en-US" altLang="en-US" dirty="0">
                  <a:solidFill>
                    <a:schemeClr val="accent2"/>
                  </a:solidFill>
                  <a:latin typeface="Comic Sans MS" panose="030F0702030302020204" pitchFamily="66" charset="0"/>
                </a:rPr>
                <a:t> ion)</a:t>
              </a:r>
              <a:br>
                <a:rPr lang="en-US" altLang="en-US" dirty="0">
                  <a:solidFill>
                    <a:schemeClr val="accent2"/>
                  </a:solidFill>
                  <a:latin typeface="Comic Sans MS" panose="030F0702030302020204" pitchFamily="66" charset="0"/>
                </a:rPr>
              </a:br>
              <a:r>
                <a:rPr lang="en-US" altLang="en-US" dirty="0">
                  <a:solidFill>
                    <a:schemeClr val="accent2"/>
                  </a:solidFill>
                  <a:latin typeface="Comic Sans MS" panose="030F0702030302020204" pitchFamily="66" charset="0"/>
                </a:rPr>
                <a:t>    which gives it a slight negative charge</a:t>
              </a:r>
            </a:p>
          </p:txBody>
        </p:sp>
        <p:pic>
          <p:nvPicPr>
            <p:cNvPr id="74761" name="Picture 8">
              <a:extLst>
                <a:ext uri="{FF2B5EF4-FFF2-40B4-BE49-F238E27FC236}">
                  <a16:creationId xmlns:a16="http://schemas.microsoft.com/office/drawing/2014/main" id="{E6A04585-20A7-4C13-9266-CCB7ED678A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5677" y="3347029"/>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a:extLst>
              <a:ext uri="{FF2B5EF4-FFF2-40B4-BE49-F238E27FC236}">
                <a16:creationId xmlns:a16="http://schemas.microsoft.com/office/drawing/2014/main" id="{DA6AA77C-C96F-459B-9677-56D1A0B12E5C}"/>
              </a:ext>
            </a:extLst>
          </p:cNvPr>
          <p:cNvSpPr/>
          <p:nvPr/>
        </p:nvSpPr>
        <p:spPr>
          <a:xfrm>
            <a:off x="39688" y="6419850"/>
            <a:ext cx="9144000" cy="460375"/>
          </a:xfrm>
          <a:prstGeom prst="rect">
            <a:avLst/>
          </a:prstGeom>
        </p:spPr>
        <p:txBody>
          <a:bodyPr>
            <a:spAutoFit/>
          </a:bodyPr>
          <a:lstStyle/>
          <a:p>
            <a:pPr>
              <a:defRPr/>
            </a:pPr>
            <a:r>
              <a:rPr lang="en-US" sz="1200" b="1" i="1" kern="0" dirty="0">
                <a:solidFill>
                  <a:srgbClr val="000000"/>
                </a:solidFill>
                <a:latin typeface="+mn-lt"/>
              </a:rPr>
              <a:t>Essential knowledge</a:t>
            </a:r>
          </a:p>
          <a:p>
            <a:pPr>
              <a:defRPr/>
            </a:pPr>
            <a:r>
              <a:rPr lang="en-US" sz="1200" b="1" i="1" kern="0" dirty="0">
                <a:solidFill>
                  <a:srgbClr val="000000"/>
                </a:solidFill>
                <a:latin typeface="+mn-lt"/>
              </a:rPr>
              <a:t> SYI 1.A.1  </a:t>
            </a:r>
            <a:r>
              <a:rPr lang="en-US" sz="1200" dirty="0">
                <a:latin typeface="+mn-lt"/>
              </a:rPr>
              <a:t>The subcomponents of biological molecules and their sequence determine the properties of that molecule</a:t>
            </a:r>
            <a:r>
              <a:rPr lang="en-US" sz="1200" b="1" i="1" kern="0" dirty="0">
                <a:solidFill>
                  <a:srgbClr val="000000"/>
                </a:solidFill>
                <a:latin typeface="+mn-lt"/>
              </a:rPr>
              <a:t>.</a:t>
            </a:r>
            <a:endParaRPr lang="en-US" sz="1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wheel(1)">
                                      <p:cBhvr>
                                        <p:cTn id="7" dur="2000"/>
                                        <p:tgtEl>
                                          <p:spTgt spid="73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5778" name="Text Box 4">
            <a:extLst>
              <a:ext uri="{FF2B5EF4-FFF2-40B4-BE49-F238E27FC236}">
                <a16:creationId xmlns:a16="http://schemas.microsoft.com/office/drawing/2014/main" id="{9C239335-F767-4E6B-B5A5-279B447A8D2D}"/>
              </a:ext>
            </a:extLst>
          </p:cNvPr>
          <p:cNvSpPr txBox="1">
            <a:spLocks noChangeArrowheads="1"/>
          </p:cNvSpPr>
          <p:nvPr/>
        </p:nvSpPr>
        <p:spPr bwMode="auto">
          <a:xfrm>
            <a:off x="4098925" y="842963"/>
            <a:ext cx="326243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br>
              <a:rPr lang="en-US" altLang="en-US" sz="2400" b="1" dirty="0"/>
            </a:br>
            <a:br>
              <a:rPr lang="en-US" altLang="en-US" sz="2400" b="1" dirty="0"/>
            </a:br>
            <a:endParaRPr lang="en-US" altLang="en-US" sz="2400" b="1" dirty="0"/>
          </a:p>
          <a:p>
            <a:pPr eaLnBrk="1" hangingPunct="1">
              <a:spcBef>
                <a:spcPct val="0"/>
              </a:spcBef>
              <a:buFontTx/>
              <a:buNone/>
            </a:pPr>
            <a:endParaRPr lang="en-US" altLang="en-US" sz="2400" b="1" dirty="0"/>
          </a:p>
          <a:p>
            <a:pPr eaLnBrk="1" hangingPunct="1">
              <a:spcBef>
                <a:spcPct val="0"/>
              </a:spcBef>
              <a:buFontTx/>
              <a:buNone/>
            </a:pPr>
            <a:r>
              <a:rPr lang="en-US" altLang="en-US" sz="2400" b="1" dirty="0"/>
              <a:t>____________________</a:t>
            </a:r>
          </a:p>
          <a:p>
            <a:pPr eaLnBrk="1" hangingPunct="1">
              <a:spcBef>
                <a:spcPct val="0"/>
              </a:spcBef>
              <a:buFontTx/>
              <a:buNone/>
            </a:pPr>
            <a:endParaRPr lang="en-US" altLang="en-US" sz="2400" b="1" dirty="0"/>
          </a:p>
          <a:p>
            <a:pPr eaLnBrk="1" hangingPunct="1">
              <a:spcBef>
                <a:spcPct val="0"/>
              </a:spcBef>
              <a:buFontTx/>
              <a:buNone/>
            </a:pPr>
            <a:br>
              <a:rPr lang="en-US" altLang="en-US" sz="2400" b="1" dirty="0"/>
            </a:br>
            <a:endParaRPr lang="en-US" altLang="en-US" sz="2400" b="1" dirty="0"/>
          </a:p>
          <a:p>
            <a:pPr eaLnBrk="1" hangingPunct="1">
              <a:spcBef>
                <a:spcPct val="0"/>
              </a:spcBef>
              <a:buFontTx/>
              <a:buNone/>
            </a:pPr>
            <a:r>
              <a:rPr lang="en-US" altLang="en-US" sz="2400" b="1" dirty="0"/>
              <a:t>____________________</a:t>
            </a:r>
          </a:p>
          <a:p>
            <a:pPr eaLnBrk="1" hangingPunct="1">
              <a:spcBef>
                <a:spcPct val="0"/>
              </a:spcBef>
              <a:buFontTx/>
              <a:buNone/>
            </a:pPr>
            <a:endParaRPr lang="en-US" altLang="en-US" sz="2400" b="1" dirty="0"/>
          </a:p>
          <a:p>
            <a:pPr eaLnBrk="1" hangingPunct="1">
              <a:spcBef>
                <a:spcPct val="0"/>
              </a:spcBef>
              <a:buFontTx/>
              <a:buNone/>
            </a:pPr>
            <a:endParaRPr lang="en-US" altLang="en-US" sz="2400" b="1" dirty="0"/>
          </a:p>
          <a:p>
            <a:pPr eaLnBrk="1" hangingPunct="1">
              <a:spcBef>
                <a:spcPct val="0"/>
              </a:spcBef>
              <a:buFontTx/>
              <a:buNone/>
            </a:pPr>
            <a:endParaRPr lang="en-US" altLang="en-US" sz="2400" b="1" dirty="0"/>
          </a:p>
          <a:p>
            <a:pPr eaLnBrk="1" hangingPunct="1">
              <a:spcBef>
                <a:spcPct val="0"/>
              </a:spcBef>
              <a:buFontTx/>
              <a:buNone/>
            </a:pPr>
            <a:r>
              <a:rPr lang="en-US" altLang="en-US" sz="2400" b="1" dirty="0"/>
              <a:t>____________________</a:t>
            </a:r>
          </a:p>
          <a:p>
            <a:pPr eaLnBrk="1" hangingPunct="1">
              <a:spcBef>
                <a:spcPct val="0"/>
              </a:spcBef>
              <a:buFontTx/>
              <a:buNone/>
            </a:pPr>
            <a:endParaRPr lang="en-US" altLang="en-US" sz="2400" b="1" dirty="0"/>
          </a:p>
        </p:txBody>
      </p:sp>
      <p:sp>
        <p:nvSpPr>
          <p:cNvPr id="75779" name="Rectangle 2">
            <a:extLst>
              <a:ext uri="{FF2B5EF4-FFF2-40B4-BE49-F238E27FC236}">
                <a16:creationId xmlns:a16="http://schemas.microsoft.com/office/drawing/2014/main" id="{90EDC444-CEE2-4340-95A8-6E5CF0D94A7D}"/>
              </a:ext>
            </a:extLst>
          </p:cNvPr>
          <p:cNvSpPr>
            <a:spLocks noGrp="1" noChangeArrowheads="1"/>
          </p:cNvSpPr>
          <p:nvPr>
            <p:ph type="body" sz="half" idx="2"/>
          </p:nvPr>
        </p:nvSpPr>
        <p:spPr>
          <a:xfrm>
            <a:off x="609600" y="0"/>
            <a:ext cx="8839200" cy="1981200"/>
          </a:xfrm>
        </p:spPr>
        <p:txBody>
          <a:bodyPr/>
          <a:lstStyle/>
          <a:p>
            <a:pPr eaLnBrk="1" hangingPunct="1">
              <a:buFontTx/>
              <a:buNone/>
            </a:pPr>
            <a:r>
              <a:rPr lang="en-US" altLang="en-US" sz="2400" b="1" dirty="0">
                <a:latin typeface="Comic Sans MS" panose="030F0702030302020204" pitchFamily="66" charset="0"/>
              </a:rPr>
              <a:t>Match the building block with the molecule it makes.</a:t>
            </a:r>
            <a:br>
              <a:rPr lang="en-US" altLang="en-US" sz="2400" b="1" dirty="0">
                <a:latin typeface="Comic Sans MS" panose="030F0702030302020204" pitchFamily="66" charset="0"/>
              </a:rPr>
            </a:br>
            <a:r>
              <a:rPr lang="en-US" altLang="en-US" sz="2000" b="1" dirty="0">
                <a:latin typeface="Comic Sans MS" panose="030F0702030302020204" pitchFamily="66" charset="0"/>
              </a:rPr>
              <a:t>proteins       nucleic acids      lipids     carbohydrates</a:t>
            </a:r>
            <a:r>
              <a:rPr lang="en-US" altLang="en-US" sz="2400" b="1" dirty="0">
                <a:latin typeface="Comic Sans MS" panose="030F0702030302020204" pitchFamily="66" charset="0"/>
              </a:rPr>
              <a:t>           </a:t>
            </a:r>
          </a:p>
        </p:txBody>
      </p:sp>
      <p:sp>
        <p:nvSpPr>
          <p:cNvPr id="138243" name="Text Box 3">
            <a:extLst>
              <a:ext uri="{FF2B5EF4-FFF2-40B4-BE49-F238E27FC236}">
                <a16:creationId xmlns:a16="http://schemas.microsoft.com/office/drawing/2014/main" id="{F1B365DA-1736-4537-A55E-581FF1721979}"/>
              </a:ext>
            </a:extLst>
          </p:cNvPr>
          <p:cNvSpPr txBox="1">
            <a:spLocks noChangeArrowheads="1"/>
          </p:cNvSpPr>
          <p:nvPr/>
        </p:nvSpPr>
        <p:spPr bwMode="auto">
          <a:xfrm>
            <a:off x="4038600" y="1981200"/>
            <a:ext cx="31085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Nucleic acids</a:t>
            </a:r>
          </a:p>
        </p:txBody>
      </p:sp>
      <p:sp>
        <p:nvSpPr>
          <p:cNvPr id="138245" name="Text Box 5">
            <a:extLst>
              <a:ext uri="{FF2B5EF4-FFF2-40B4-BE49-F238E27FC236}">
                <a16:creationId xmlns:a16="http://schemas.microsoft.com/office/drawing/2014/main" id="{30EFA717-4F87-48E8-A6B4-0CCB0E82FC5F}"/>
              </a:ext>
            </a:extLst>
          </p:cNvPr>
          <p:cNvSpPr txBox="1">
            <a:spLocks noChangeArrowheads="1"/>
          </p:cNvSpPr>
          <p:nvPr/>
        </p:nvSpPr>
        <p:spPr bwMode="auto">
          <a:xfrm>
            <a:off x="4517409" y="3452860"/>
            <a:ext cx="19656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Proteins</a:t>
            </a:r>
          </a:p>
        </p:txBody>
      </p:sp>
      <p:sp>
        <p:nvSpPr>
          <p:cNvPr id="138247" name="Text Box 7">
            <a:extLst>
              <a:ext uri="{FF2B5EF4-FFF2-40B4-BE49-F238E27FC236}">
                <a16:creationId xmlns:a16="http://schemas.microsoft.com/office/drawing/2014/main" id="{E4D3F438-69C1-46DE-B981-43E406563B20}"/>
              </a:ext>
            </a:extLst>
          </p:cNvPr>
          <p:cNvSpPr txBox="1">
            <a:spLocks noChangeArrowheads="1"/>
          </p:cNvSpPr>
          <p:nvPr/>
        </p:nvSpPr>
        <p:spPr bwMode="auto">
          <a:xfrm>
            <a:off x="4191119" y="4970155"/>
            <a:ext cx="34339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Carbohydrates</a:t>
            </a:r>
          </a:p>
        </p:txBody>
      </p:sp>
      <p:pic>
        <p:nvPicPr>
          <p:cNvPr id="75783" name="Picture 9" descr="nucleotide flip">
            <a:extLst>
              <a:ext uri="{FF2B5EF4-FFF2-40B4-BE49-F238E27FC236}">
                <a16:creationId xmlns:a16="http://schemas.microsoft.com/office/drawing/2014/main" id="{D6680E0F-ECD9-497E-9627-7FD960BBCB4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1277938"/>
            <a:ext cx="35052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11">
            <a:extLst>
              <a:ext uri="{FF2B5EF4-FFF2-40B4-BE49-F238E27FC236}">
                <a16:creationId xmlns:a16="http://schemas.microsoft.com/office/drawing/2014/main" id="{89043B55-4992-4DA8-A73E-D532CD46E39C}"/>
              </a:ext>
            </a:extLst>
          </p:cNvPr>
          <p:cNvSpPr>
            <a:spLocks noChangeArrowheads="1"/>
          </p:cNvSpPr>
          <p:nvPr/>
        </p:nvSpPr>
        <p:spPr bwMode="auto">
          <a:xfrm>
            <a:off x="5715000" y="990600"/>
            <a:ext cx="2889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990099"/>
                </a:solidFill>
                <a:latin typeface="Arial" panose="020B0604020202020204" pitchFamily="34" charset="0"/>
              </a:rPr>
              <a:t>Nucleotide and amino acid images by Riedell</a:t>
            </a:r>
          </a:p>
        </p:txBody>
      </p:sp>
      <p:pic>
        <p:nvPicPr>
          <p:cNvPr id="75785" name="Picture 1">
            <a:extLst>
              <a:ext uri="{FF2B5EF4-FFF2-40B4-BE49-F238E27FC236}">
                <a16:creationId xmlns:a16="http://schemas.microsoft.com/office/drawing/2014/main" id="{EE605286-E179-400F-AC2A-D8C9A3E231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5128" y="4351184"/>
            <a:ext cx="17494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12">
            <a:extLst>
              <a:ext uri="{FF2B5EF4-FFF2-40B4-BE49-F238E27FC236}">
                <a16:creationId xmlns:a16="http://schemas.microsoft.com/office/drawing/2014/main" id="{48A38123-FA90-4F1E-8BB3-A6A20501B3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8910" y="2836862"/>
            <a:ext cx="2201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5C5ED2A-3E98-4A9A-9003-C35F878F42EC}"/>
              </a:ext>
            </a:extLst>
          </p:cNvPr>
          <p:cNvSpPr/>
          <p:nvPr/>
        </p:nvSpPr>
        <p:spPr>
          <a:xfrm>
            <a:off x="0" y="5990293"/>
            <a:ext cx="9296400" cy="861774"/>
          </a:xfrm>
          <a:prstGeom prst="rect">
            <a:avLst/>
          </a:prstGeom>
        </p:spPr>
        <p:txBody>
          <a:bodyPr>
            <a:spAutoFit/>
          </a:bodyPr>
          <a:lstStyle/>
          <a:p>
            <a:pPr>
              <a:defRPr/>
            </a:pPr>
            <a:r>
              <a:rPr lang="en-US" sz="1000" b="1" i="1" kern="0" dirty="0">
                <a:solidFill>
                  <a:srgbClr val="000000"/>
                </a:solidFill>
                <a:latin typeface="Times New Roman"/>
              </a:rPr>
              <a:t>SYI 1.C.1 </a:t>
            </a:r>
            <a:br>
              <a:rPr lang="en-US" sz="1000" b="1" i="1" kern="0" dirty="0">
                <a:solidFill>
                  <a:srgbClr val="000000"/>
                </a:solidFill>
                <a:latin typeface="Times New Roman"/>
              </a:rPr>
            </a:br>
            <a:r>
              <a:rPr lang="en-US" sz="1000" dirty="0">
                <a:latin typeface="+mn-lt"/>
              </a:rPr>
              <a:t>a. In nucleic acids, biological information is encoded in sequences of nucleotide monomers. Each nucleotide has structural components: a five-carbon sugar </a:t>
            </a:r>
            <a:br>
              <a:rPr lang="en-US" sz="1000" dirty="0">
                <a:latin typeface="+mn-lt"/>
              </a:rPr>
            </a:br>
            <a:r>
              <a:rPr lang="en-US" sz="1000" dirty="0">
                <a:latin typeface="+mn-lt"/>
              </a:rPr>
              <a:t>             (deoxyribose or ribose), a phosphate, and a nitrogen base (adenine, thymine, guanine, cytosine, or uracil).</a:t>
            </a:r>
            <a:br>
              <a:rPr lang="en-US" sz="1000" b="1" i="1" kern="0" dirty="0">
                <a:solidFill>
                  <a:srgbClr val="000000"/>
                </a:solidFill>
                <a:latin typeface="+mn-lt"/>
              </a:rPr>
            </a:br>
            <a:r>
              <a:rPr lang="en-US" sz="1000" b="1" i="1" kern="0" dirty="0">
                <a:solidFill>
                  <a:srgbClr val="000000"/>
                </a:solidFill>
                <a:latin typeface="+mn-lt"/>
              </a:rPr>
              <a:t> </a:t>
            </a:r>
            <a:r>
              <a:rPr lang="en-US" sz="1000" dirty="0">
                <a:latin typeface="+mn-lt"/>
              </a:rPr>
              <a:t>c. Proteins comprise linear chains of amino acids, connected by the formation of covalent bonds at the carboxyl terminus of  the growing peptide chain</a:t>
            </a:r>
          </a:p>
          <a:p>
            <a:pPr>
              <a:defRPr/>
            </a:pPr>
            <a:r>
              <a:rPr lang="en-US" sz="1000" dirty="0">
                <a:latin typeface="+mn-lt"/>
              </a:rPr>
              <a:t>e. Carbohydrates comprise linear chains of sugar monomers connected by covalent bonds.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Effect transition="in" filter="barn(inVertical)">
                                      <p:cBhvr>
                                        <p:cTn id="7" dur="500"/>
                                        <p:tgtEl>
                                          <p:spTgt spid="138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8245"/>
                                        </p:tgtEl>
                                        <p:attrNameLst>
                                          <p:attrName>style.visibility</p:attrName>
                                        </p:attrNameLst>
                                      </p:cBhvr>
                                      <p:to>
                                        <p:strVal val="visible"/>
                                      </p:to>
                                    </p:set>
                                    <p:anim calcmode="lin" valueType="num">
                                      <p:cBhvr additive="base">
                                        <p:cTn id="12" dur="500" fill="hold"/>
                                        <p:tgtEl>
                                          <p:spTgt spid="138245"/>
                                        </p:tgtEl>
                                        <p:attrNameLst>
                                          <p:attrName>ppt_x</p:attrName>
                                        </p:attrNameLst>
                                      </p:cBhvr>
                                      <p:tavLst>
                                        <p:tav tm="0">
                                          <p:val>
                                            <p:strVal val="1+#ppt_w/2"/>
                                          </p:val>
                                        </p:tav>
                                        <p:tav tm="100000">
                                          <p:val>
                                            <p:strVal val="#ppt_x"/>
                                          </p:val>
                                        </p:tav>
                                      </p:tavLst>
                                    </p:anim>
                                    <p:anim calcmode="lin" valueType="num">
                                      <p:cBhvr additive="base">
                                        <p:cTn id="13" dur="500" fill="hold"/>
                                        <p:tgtEl>
                                          <p:spTgt spid="13824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38247"/>
                                        </p:tgtEl>
                                        <p:attrNameLst>
                                          <p:attrName>style.visibility</p:attrName>
                                        </p:attrNameLst>
                                      </p:cBhvr>
                                      <p:to>
                                        <p:strVal val="visible"/>
                                      </p:to>
                                    </p:set>
                                    <p:anim calcmode="lin" valueType="num">
                                      <p:cBhvr additive="base">
                                        <p:cTn id="18" dur="500" fill="hold"/>
                                        <p:tgtEl>
                                          <p:spTgt spid="138247"/>
                                        </p:tgtEl>
                                        <p:attrNameLst>
                                          <p:attrName>ppt_x</p:attrName>
                                        </p:attrNameLst>
                                      </p:cBhvr>
                                      <p:tavLst>
                                        <p:tav tm="0">
                                          <p:val>
                                            <p:strVal val="1+#ppt_w/2"/>
                                          </p:val>
                                        </p:tav>
                                        <p:tav tm="100000">
                                          <p:val>
                                            <p:strVal val="#ppt_x"/>
                                          </p:val>
                                        </p:tav>
                                      </p:tavLst>
                                    </p:anim>
                                    <p:anim calcmode="lin" valueType="num">
                                      <p:cBhvr additive="base">
                                        <p:cTn id="19" dur="500" fill="hold"/>
                                        <p:tgtEl>
                                          <p:spTgt spid="13824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p:bldP spid="138245" grpId="0" autoUpdateAnimBg="0"/>
      <p:bldP spid="138247" grpId="0" autoUpdateAnimBg="0"/>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BB6FC7CD-BCC0-4D66-8CB1-9AC93501D70D}"/>
              </a:ext>
            </a:extLst>
          </p:cNvPr>
          <p:cNvSpPr>
            <a:spLocks noGrp="1" noChangeArrowheads="1"/>
          </p:cNvSpPr>
          <p:nvPr>
            <p:ph type="body" sz="half" idx="2"/>
          </p:nvPr>
        </p:nvSpPr>
        <p:spPr>
          <a:xfrm>
            <a:off x="381000" y="685800"/>
            <a:ext cx="4572000" cy="1600200"/>
          </a:xfrm>
        </p:spPr>
        <p:txBody>
          <a:bodyPr/>
          <a:lstStyle/>
          <a:p>
            <a:pPr eaLnBrk="1" hangingPunct="1">
              <a:lnSpc>
                <a:spcPct val="90000"/>
              </a:lnSpc>
              <a:buFontTx/>
              <a:buNone/>
            </a:pPr>
            <a:r>
              <a:rPr lang="en-US" altLang="en-US" b="1" dirty="0">
                <a:latin typeface="Comic Sans MS" panose="030F0702030302020204" pitchFamily="66" charset="0"/>
              </a:rPr>
              <a:t>The blue part of</a:t>
            </a:r>
            <a:br>
              <a:rPr lang="en-US" altLang="en-US" b="1" dirty="0">
                <a:latin typeface="Comic Sans MS" panose="030F0702030302020204" pitchFamily="66" charset="0"/>
              </a:rPr>
            </a:br>
            <a:r>
              <a:rPr lang="en-US" altLang="en-US" b="1" dirty="0">
                <a:latin typeface="Comic Sans MS" panose="030F0702030302020204" pitchFamily="66" charset="0"/>
              </a:rPr>
              <a:t>this phospholipid molecule</a:t>
            </a:r>
            <a:br>
              <a:rPr lang="en-US" altLang="en-US" b="1" dirty="0">
                <a:latin typeface="Comic Sans MS" panose="030F0702030302020204" pitchFamily="66" charset="0"/>
              </a:rPr>
            </a:br>
            <a:r>
              <a:rPr lang="en-US" altLang="en-US" b="1" dirty="0">
                <a:latin typeface="Comic Sans MS" panose="030F0702030302020204" pitchFamily="66" charset="0"/>
              </a:rPr>
              <a:t>is ____________</a:t>
            </a:r>
            <a:br>
              <a:rPr lang="en-US" altLang="en-US" b="1" dirty="0">
                <a:latin typeface="Comic Sans MS" panose="030F0702030302020204" pitchFamily="66" charset="0"/>
              </a:rPr>
            </a:br>
            <a:br>
              <a:rPr lang="en-US" altLang="en-US" b="1" dirty="0">
                <a:latin typeface="Comic Sans MS" panose="030F0702030302020204" pitchFamily="66" charset="0"/>
              </a:rPr>
            </a:br>
            <a:r>
              <a:rPr lang="en-US" altLang="en-US" sz="2400" b="1" dirty="0">
                <a:latin typeface="Comic Sans MS" panose="030F0702030302020204" pitchFamily="66" charset="0"/>
              </a:rPr>
              <a:t>polar      non-polar</a:t>
            </a:r>
          </a:p>
        </p:txBody>
      </p:sp>
      <p:sp>
        <p:nvSpPr>
          <p:cNvPr id="149507" name="Text Box 3">
            <a:extLst>
              <a:ext uri="{FF2B5EF4-FFF2-40B4-BE49-F238E27FC236}">
                <a16:creationId xmlns:a16="http://schemas.microsoft.com/office/drawing/2014/main" id="{EFA8A7AB-D087-4DBB-8ECB-1EB348B48514}"/>
              </a:ext>
            </a:extLst>
          </p:cNvPr>
          <p:cNvSpPr txBox="1">
            <a:spLocks noChangeArrowheads="1"/>
          </p:cNvSpPr>
          <p:nvPr/>
        </p:nvSpPr>
        <p:spPr bwMode="auto">
          <a:xfrm>
            <a:off x="1580805" y="1937237"/>
            <a:ext cx="21723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Non-polar</a:t>
            </a:r>
          </a:p>
        </p:txBody>
      </p:sp>
      <p:sp>
        <p:nvSpPr>
          <p:cNvPr id="77828" name="Text Box 4">
            <a:extLst>
              <a:ext uri="{FF2B5EF4-FFF2-40B4-BE49-F238E27FC236}">
                <a16:creationId xmlns:a16="http://schemas.microsoft.com/office/drawing/2014/main" id="{4DB637AC-8D7C-48A0-B135-A7C4609E9E11}"/>
              </a:ext>
            </a:extLst>
          </p:cNvPr>
          <p:cNvSpPr txBox="1">
            <a:spLocks noChangeArrowheads="1"/>
          </p:cNvSpPr>
          <p:nvPr/>
        </p:nvSpPr>
        <p:spPr bwMode="auto">
          <a:xfrm>
            <a:off x="609600" y="4238625"/>
            <a:ext cx="6151043"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The tails on this molecule are</a:t>
            </a:r>
          </a:p>
          <a:p>
            <a:pPr eaLnBrk="1" hangingPunct="1">
              <a:spcBef>
                <a:spcPct val="0"/>
              </a:spcBef>
              <a:buFontTx/>
              <a:buNone/>
            </a:pPr>
            <a:r>
              <a:rPr lang="en-US" altLang="en-US" b="1" dirty="0">
                <a:latin typeface="Comic Sans MS" panose="030F0702030302020204" pitchFamily="66" charset="0"/>
              </a:rPr>
              <a:t>__________________</a:t>
            </a:r>
          </a:p>
          <a:p>
            <a:pPr eaLnBrk="1" hangingPunct="1">
              <a:spcBef>
                <a:spcPct val="0"/>
              </a:spcBef>
              <a:buFontTx/>
              <a:buNone/>
            </a:pPr>
            <a:r>
              <a:rPr lang="en-US" altLang="en-US" sz="2400" b="1" dirty="0">
                <a:latin typeface="Comic Sans MS" panose="030F0702030302020204" pitchFamily="66" charset="0"/>
              </a:rPr>
              <a:t>hydrophilic        hydrophobic</a:t>
            </a:r>
          </a:p>
          <a:p>
            <a:pPr eaLnBrk="1" hangingPunct="1">
              <a:spcBef>
                <a:spcPct val="0"/>
              </a:spcBef>
              <a:buFontTx/>
              <a:buNone/>
            </a:pPr>
            <a:r>
              <a:rPr lang="en-US" altLang="en-US" b="1" dirty="0"/>
              <a:t>	</a:t>
            </a:r>
          </a:p>
        </p:txBody>
      </p:sp>
      <p:sp>
        <p:nvSpPr>
          <p:cNvPr id="149509" name="Text Box 5">
            <a:extLst>
              <a:ext uri="{FF2B5EF4-FFF2-40B4-BE49-F238E27FC236}">
                <a16:creationId xmlns:a16="http://schemas.microsoft.com/office/drawing/2014/main" id="{323490A6-50D0-48B9-AE49-EC7BF01CDDC7}"/>
              </a:ext>
            </a:extLst>
          </p:cNvPr>
          <p:cNvSpPr txBox="1">
            <a:spLocks noChangeArrowheads="1"/>
          </p:cNvSpPr>
          <p:nvPr/>
        </p:nvSpPr>
        <p:spPr bwMode="auto">
          <a:xfrm>
            <a:off x="990600" y="4698348"/>
            <a:ext cx="7162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hydrophobic</a:t>
            </a:r>
          </a:p>
        </p:txBody>
      </p:sp>
      <p:pic>
        <p:nvPicPr>
          <p:cNvPr id="77830" name="Picture 6" descr="phos1">
            <a:extLst>
              <a:ext uri="{FF2B5EF4-FFF2-40B4-BE49-F238E27FC236}">
                <a16:creationId xmlns:a16="http://schemas.microsoft.com/office/drawing/2014/main" id="{9FBCEE66-855D-4B37-93A4-5CA0A497D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57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1">
            <a:extLst>
              <a:ext uri="{FF2B5EF4-FFF2-40B4-BE49-F238E27FC236}">
                <a16:creationId xmlns:a16="http://schemas.microsoft.com/office/drawing/2014/main" id="{5179129C-BE67-4DDA-8781-26750292D241}"/>
              </a:ext>
            </a:extLst>
          </p:cNvPr>
          <p:cNvSpPr txBox="1">
            <a:spLocks noChangeArrowheads="1"/>
          </p:cNvSpPr>
          <p:nvPr/>
        </p:nvSpPr>
        <p:spPr bwMode="auto">
          <a:xfrm>
            <a:off x="0" y="6304002"/>
            <a:ext cx="78021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mn-lt"/>
                <a:cs typeface="Arial" panose="020B0604020202020204" pitchFamily="34" charset="0"/>
              </a:rPr>
              <a:t>ESSENTIAL KNOWLEDGE</a:t>
            </a:r>
            <a:br>
              <a:rPr lang="en-US" altLang="en-US" sz="1000" dirty="0">
                <a:latin typeface="+mn-lt"/>
                <a:cs typeface="Arial" panose="020B0604020202020204" pitchFamily="34" charset="0"/>
              </a:rPr>
            </a:br>
            <a:r>
              <a:rPr lang="en-US" altLang="en-US" sz="1000" dirty="0">
                <a:latin typeface="+mn-lt"/>
                <a:cs typeface="Arial" panose="020B0604020202020204" pitchFamily="34" charset="0"/>
              </a:rPr>
              <a:t>SYI 1.B.2 </a:t>
            </a:r>
            <a:r>
              <a:rPr lang="en-US" sz="1000" dirty="0">
                <a:latin typeface="+mn-lt"/>
              </a:rPr>
              <a:t>d. Lipids are nonpolar macromolecules—</a:t>
            </a:r>
            <a:br>
              <a:rPr lang="en-US" sz="1000" dirty="0">
                <a:latin typeface="+mn-lt"/>
              </a:rPr>
            </a:br>
            <a:r>
              <a:rPr lang="en-US" sz="1000" dirty="0">
                <a:latin typeface="+mn-lt"/>
              </a:rPr>
              <a:t>ii. Phospholipids contain polar regions that interact with other polar molecules, such as water, and with nonpolar regions that are often hydrophobic.</a:t>
            </a:r>
            <a:endParaRPr lang="en-US" altLang="en-US" sz="1000" dirty="0">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9507"/>
                                        </p:tgtEl>
                                        <p:attrNameLst>
                                          <p:attrName>style.visibility</p:attrName>
                                        </p:attrNameLst>
                                      </p:cBhvr>
                                      <p:to>
                                        <p:strVal val="visible"/>
                                      </p:to>
                                    </p:set>
                                    <p:animEffect transition="in" filter="dissolve">
                                      <p:cBhvr>
                                        <p:cTn id="7" dur="500"/>
                                        <p:tgtEl>
                                          <p:spTgt spid="149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9509"/>
                                        </p:tgtEl>
                                        <p:attrNameLst>
                                          <p:attrName>style.visibility</p:attrName>
                                        </p:attrNameLst>
                                      </p:cBhvr>
                                      <p:to>
                                        <p:strVal val="visible"/>
                                      </p:to>
                                    </p:set>
                                    <p:animEffect transition="in" filter="dissolve">
                                      <p:cBhvr>
                                        <p:cTn id="12" dur="500"/>
                                        <p:tgtEl>
                                          <p:spTgt spid="14950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7831"/>
                                        </p:tgtEl>
                                        <p:attrNameLst>
                                          <p:attrName>style.visibility</p:attrName>
                                        </p:attrNameLst>
                                      </p:cBhvr>
                                      <p:to>
                                        <p:strVal val="visible"/>
                                      </p:to>
                                    </p:set>
                                    <p:animEffect transition="in" filter="barn(inVertical)">
                                      <p:cBhvr>
                                        <p:cTn id="17" dur="500"/>
                                        <p:tgtEl>
                                          <p:spTgt spid="77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autoUpdateAnimBg="0"/>
      <p:bldP spid="149509" grpId="0" autoUpdateAnimBg="0"/>
      <p:bldP spid="77831"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DE89E87-23FB-411E-9D0E-CE32F75582E7}"/>
              </a:ext>
            </a:extLst>
          </p:cNvPr>
          <p:cNvSpPr>
            <a:spLocks noGrp="1" noChangeArrowheads="1"/>
          </p:cNvSpPr>
          <p:nvPr>
            <p:ph type="body" sz="half" idx="2"/>
          </p:nvPr>
        </p:nvSpPr>
        <p:spPr>
          <a:xfrm>
            <a:off x="685800" y="685800"/>
            <a:ext cx="7315200" cy="1905000"/>
          </a:xfrm>
        </p:spPr>
        <p:txBody>
          <a:bodyPr/>
          <a:lstStyle/>
          <a:p>
            <a:pPr eaLnBrk="1" hangingPunct="1">
              <a:lnSpc>
                <a:spcPct val="90000"/>
              </a:lnSpc>
              <a:buFontTx/>
              <a:buNone/>
            </a:pPr>
            <a:r>
              <a:rPr lang="en-US" altLang="en-US" b="1" dirty="0">
                <a:latin typeface="Comic Sans MS" panose="030F0702030302020204" pitchFamily="66" charset="0"/>
              </a:rPr>
              <a:t>The carbohydrate molecule that cells burn to release energy is _______________.</a:t>
            </a:r>
            <a:br>
              <a:rPr lang="en-US" altLang="en-US" sz="3600" b="1" dirty="0"/>
            </a:br>
            <a:endParaRPr lang="en-US" altLang="en-US" sz="3600" b="1" dirty="0"/>
          </a:p>
        </p:txBody>
      </p:sp>
      <p:sp>
        <p:nvSpPr>
          <p:cNvPr id="111619" name="Text Box 3">
            <a:extLst>
              <a:ext uri="{FF2B5EF4-FFF2-40B4-BE49-F238E27FC236}">
                <a16:creationId xmlns:a16="http://schemas.microsoft.com/office/drawing/2014/main" id="{50951908-C93C-41C6-9439-71DC5DBDC366}"/>
              </a:ext>
            </a:extLst>
          </p:cNvPr>
          <p:cNvSpPr txBox="1">
            <a:spLocks noChangeArrowheads="1"/>
          </p:cNvSpPr>
          <p:nvPr/>
        </p:nvSpPr>
        <p:spPr bwMode="auto">
          <a:xfrm>
            <a:off x="1828800" y="1363444"/>
            <a:ext cx="17588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glucose</a:t>
            </a:r>
          </a:p>
        </p:txBody>
      </p:sp>
      <p:sp>
        <p:nvSpPr>
          <p:cNvPr id="78852" name="Text Box 4">
            <a:extLst>
              <a:ext uri="{FF2B5EF4-FFF2-40B4-BE49-F238E27FC236}">
                <a16:creationId xmlns:a16="http://schemas.microsoft.com/office/drawing/2014/main" id="{E5613214-0C60-4740-965C-995E7C73285F}"/>
              </a:ext>
            </a:extLst>
          </p:cNvPr>
          <p:cNvSpPr txBox="1">
            <a:spLocks noChangeArrowheads="1"/>
          </p:cNvSpPr>
          <p:nvPr/>
        </p:nvSpPr>
        <p:spPr bwMode="auto">
          <a:xfrm>
            <a:off x="381000" y="3200400"/>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Give an example of a monosaccharide</a:t>
            </a:r>
            <a:endParaRPr lang="en-US" altLang="en-US" sz="2800" b="1" dirty="0">
              <a:latin typeface="Comic Sans MS" panose="030F0702030302020204" pitchFamily="66" charset="0"/>
            </a:endParaRPr>
          </a:p>
        </p:txBody>
      </p:sp>
      <p:sp>
        <p:nvSpPr>
          <p:cNvPr id="111621" name="Text Box 5">
            <a:extLst>
              <a:ext uri="{FF2B5EF4-FFF2-40B4-BE49-F238E27FC236}">
                <a16:creationId xmlns:a16="http://schemas.microsoft.com/office/drawing/2014/main" id="{9D3D57E9-0D3B-4ACC-9D5E-28B989ACE1CC}"/>
              </a:ext>
            </a:extLst>
          </p:cNvPr>
          <p:cNvSpPr txBox="1">
            <a:spLocks noChangeArrowheads="1"/>
          </p:cNvSpPr>
          <p:nvPr/>
        </p:nvSpPr>
        <p:spPr bwMode="auto">
          <a:xfrm>
            <a:off x="871538" y="3902075"/>
            <a:ext cx="7848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Glucose, galactose, fructose,</a:t>
            </a:r>
          </a:p>
          <a:p>
            <a:pPr eaLnBrk="1" hangingPunct="1">
              <a:spcBef>
                <a:spcPct val="0"/>
              </a:spcBef>
              <a:buFontTx/>
              <a:buNone/>
            </a:pPr>
            <a:r>
              <a:rPr lang="en-US" altLang="en-US" b="1" dirty="0">
                <a:solidFill>
                  <a:schemeClr val="accent2"/>
                </a:solidFill>
                <a:latin typeface="Comic Sans MS" panose="030F0702030302020204" pitchFamily="66" charset="0"/>
              </a:rPr>
              <a:t>ribose, deoxyribose, </a:t>
            </a:r>
          </a:p>
        </p:txBody>
      </p:sp>
      <p:sp>
        <p:nvSpPr>
          <p:cNvPr id="78854" name="Rectangle 1">
            <a:extLst>
              <a:ext uri="{FF2B5EF4-FFF2-40B4-BE49-F238E27FC236}">
                <a16:creationId xmlns:a16="http://schemas.microsoft.com/office/drawing/2014/main" id="{235C8CA4-9F78-4FA0-BF90-C7690FF6B57A}"/>
              </a:ext>
            </a:extLst>
          </p:cNvPr>
          <p:cNvSpPr>
            <a:spLocks noChangeArrowheads="1"/>
          </p:cNvSpPr>
          <p:nvPr/>
        </p:nvSpPr>
        <p:spPr bwMode="auto">
          <a:xfrm>
            <a:off x="25400" y="645795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Calibri" panose="020F0502020204030204" pitchFamily="34" charset="0"/>
                <a:cs typeface="Arial" panose="020B0604020202020204" pitchFamily="34" charset="0"/>
              </a:rPr>
              <a:t>Vocab</a:t>
            </a:r>
            <a:endParaRPr lang="en-US" altLang="en-US" sz="20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dissolve">
                                      <p:cBhvr>
                                        <p:cTn id="7" dur="500"/>
                                        <p:tgtEl>
                                          <p:spTgt spid="1116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1621"/>
                                        </p:tgtEl>
                                        <p:attrNameLst>
                                          <p:attrName>style.visibility</p:attrName>
                                        </p:attrNameLst>
                                      </p:cBhvr>
                                      <p:to>
                                        <p:strVal val="visible"/>
                                      </p:to>
                                    </p:set>
                                    <p:animEffect transition="in" filter="dissolve">
                                      <p:cBhvr>
                                        <p:cTn id="12" dur="5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P spid="111621"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7E61D79-D186-42D4-91D0-08E2DF59ABC3}"/>
              </a:ext>
            </a:extLst>
          </p:cNvPr>
          <p:cNvSpPr>
            <a:spLocks noGrp="1" noChangeArrowheads="1"/>
          </p:cNvSpPr>
          <p:nvPr>
            <p:ph type="body" sz="half" idx="2"/>
          </p:nvPr>
        </p:nvSpPr>
        <p:spPr>
          <a:xfrm>
            <a:off x="311150" y="379413"/>
            <a:ext cx="8832850" cy="1905000"/>
          </a:xfrm>
        </p:spPr>
        <p:txBody>
          <a:bodyPr/>
          <a:lstStyle/>
          <a:p>
            <a:pPr eaLnBrk="1" hangingPunct="1">
              <a:lnSpc>
                <a:spcPct val="90000"/>
              </a:lnSpc>
              <a:buFontTx/>
              <a:buNone/>
            </a:pPr>
            <a:r>
              <a:rPr lang="en-US" altLang="en-US" sz="3600" b="1" dirty="0">
                <a:latin typeface="Comic Sans MS" panose="030F0702030302020204" pitchFamily="66" charset="0"/>
              </a:rPr>
              <a:t>Not all but many carbohydrate names</a:t>
            </a:r>
            <a:br>
              <a:rPr lang="en-US" altLang="en-US" sz="3600" b="1" dirty="0">
                <a:latin typeface="Comic Sans MS" panose="030F0702030302020204" pitchFamily="66" charset="0"/>
              </a:rPr>
            </a:br>
            <a:r>
              <a:rPr lang="en-US" altLang="en-US" sz="3600" b="1" dirty="0">
                <a:latin typeface="Comic Sans MS" panose="030F0702030302020204" pitchFamily="66" charset="0"/>
              </a:rPr>
              <a:t>share the suffix  _________</a:t>
            </a:r>
          </a:p>
        </p:txBody>
      </p:sp>
      <p:sp>
        <p:nvSpPr>
          <p:cNvPr id="111619" name="Text Box 3">
            <a:extLst>
              <a:ext uri="{FF2B5EF4-FFF2-40B4-BE49-F238E27FC236}">
                <a16:creationId xmlns:a16="http://schemas.microsoft.com/office/drawing/2014/main" id="{CA589112-EDEF-442A-8BD8-62F0F93F1275}"/>
              </a:ext>
            </a:extLst>
          </p:cNvPr>
          <p:cNvSpPr txBox="1">
            <a:spLocks noChangeArrowheads="1"/>
          </p:cNvSpPr>
          <p:nvPr/>
        </p:nvSpPr>
        <p:spPr bwMode="auto">
          <a:xfrm>
            <a:off x="4953000" y="762000"/>
            <a:ext cx="14414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rPr>
              <a:t>-</a:t>
            </a:r>
            <a:r>
              <a:rPr lang="en-US" altLang="en-US" sz="4000" b="1" dirty="0">
                <a:solidFill>
                  <a:schemeClr val="accent2"/>
                </a:solidFill>
                <a:latin typeface="Comic Sans MS" panose="030F0702030302020204" pitchFamily="66" charset="0"/>
              </a:rPr>
              <a:t>OSE</a:t>
            </a:r>
          </a:p>
        </p:txBody>
      </p:sp>
      <p:sp>
        <p:nvSpPr>
          <p:cNvPr id="79876" name="Text Box 4">
            <a:extLst>
              <a:ext uri="{FF2B5EF4-FFF2-40B4-BE49-F238E27FC236}">
                <a16:creationId xmlns:a16="http://schemas.microsoft.com/office/drawing/2014/main" id="{32D3931F-BCD2-45C8-B463-DAAE2DD528B8}"/>
              </a:ext>
            </a:extLst>
          </p:cNvPr>
          <p:cNvSpPr txBox="1">
            <a:spLocks noChangeArrowheads="1"/>
          </p:cNvSpPr>
          <p:nvPr/>
        </p:nvSpPr>
        <p:spPr bwMode="auto">
          <a:xfrm>
            <a:off x="185738" y="2843213"/>
            <a:ext cx="853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Not all but many enzyme names</a:t>
            </a:r>
            <a:br>
              <a:rPr lang="en-US" altLang="en-US" sz="3600" b="1" dirty="0">
                <a:latin typeface="Comic Sans MS" panose="030F0702030302020204" pitchFamily="66" charset="0"/>
              </a:rPr>
            </a:br>
            <a:r>
              <a:rPr lang="en-US" altLang="en-US" sz="3600" b="1" dirty="0">
                <a:latin typeface="Comic Sans MS" panose="030F0702030302020204" pitchFamily="66" charset="0"/>
              </a:rPr>
              <a:t>share the suffix ________</a:t>
            </a:r>
            <a:endParaRPr lang="en-US" altLang="en-US" sz="2800" b="1" dirty="0">
              <a:latin typeface="Comic Sans MS" panose="030F0702030302020204" pitchFamily="66" charset="0"/>
            </a:endParaRPr>
          </a:p>
        </p:txBody>
      </p:sp>
      <p:sp>
        <p:nvSpPr>
          <p:cNvPr id="111621" name="Text Box 5">
            <a:extLst>
              <a:ext uri="{FF2B5EF4-FFF2-40B4-BE49-F238E27FC236}">
                <a16:creationId xmlns:a16="http://schemas.microsoft.com/office/drawing/2014/main" id="{60DEE245-9185-4A23-81DA-BF501ABAEB5B}"/>
              </a:ext>
            </a:extLst>
          </p:cNvPr>
          <p:cNvSpPr txBox="1">
            <a:spLocks noChangeArrowheads="1"/>
          </p:cNvSpPr>
          <p:nvPr/>
        </p:nvSpPr>
        <p:spPr bwMode="auto">
          <a:xfrm>
            <a:off x="4122054" y="3373533"/>
            <a:ext cx="1490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-ASE</a:t>
            </a:r>
          </a:p>
        </p:txBody>
      </p:sp>
      <p:sp>
        <p:nvSpPr>
          <p:cNvPr id="79878" name="Rectangle 1">
            <a:extLst>
              <a:ext uri="{FF2B5EF4-FFF2-40B4-BE49-F238E27FC236}">
                <a16:creationId xmlns:a16="http://schemas.microsoft.com/office/drawing/2014/main" id="{A9F63D64-1CA2-4A6F-818A-5E6283314432}"/>
              </a:ext>
            </a:extLst>
          </p:cNvPr>
          <p:cNvSpPr>
            <a:spLocks noChangeArrowheads="1"/>
          </p:cNvSpPr>
          <p:nvPr/>
        </p:nvSpPr>
        <p:spPr bwMode="auto">
          <a:xfrm>
            <a:off x="25400" y="645795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Calibri" panose="020F0502020204030204" pitchFamily="34" charset="0"/>
                <a:cs typeface="Arial" panose="020B0604020202020204" pitchFamily="34" charset="0"/>
              </a:rPr>
              <a:t>Vocab</a:t>
            </a:r>
            <a:endParaRPr lang="en-US" altLang="en-US" sz="20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dissolve">
                                      <p:cBhvr>
                                        <p:cTn id="7" dur="500"/>
                                        <p:tgtEl>
                                          <p:spTgt spid="1116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1621"/>
                                        </p:tgtEl>
                                        <p:attrNameLst>
                                          <p:attrName>style.visibility</p:attrName>
                                        </p:attrNameLst>
                                      </p:cBhvr>
                                      <p:to>
                                        <p:strVal val="visible"/>
                                      </p:to>
                                    </p:set>
                                    <p:animEffect transition="in" filter="dissolve">
                                      <p:cBhvr>
                                        <p:cTn id="12" dur="5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P spid="111621"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FE8413F6-FCEB-4CCD-B44E-BB2F15F8CA09}"/>
              </a:ext>
            </a:extLst>
          </p:cNvPr>
          <p:cNvSpPr>
            <a:spLocks noGrp="1" noChangeArrowheads="1"/>
          </p:cNvSpPr>
          <p:nvPr>
            <p:ph type="body" sz="half" idx="2"/>
          </p:nvPr>
        </p:nvSpPr>
        <p:spPr>
          <a:xfrm>
            <a:off x="457200" y="685800"/>
            <a:ext cx="7620000" cy="2667000"/>
          </a:xfrm>
        </p:spPr>
        <p:txBody>
          <a:bodyPr/>
          <a:lstStyle/>
          <a:p>
            <a:pPr eaLnBrk="1" hangingPunct="1">
              <a:lnSpc>
                <a:spcPct val="90000"/>
              </a:lnSpc>
              <a:buFontTx/>
              <a:buNone/>
            </a:pPr>
            <a:r>
              <a:rPr lang="en-US" altLang="en-US" b="1" dirty="0">
                <a:latin typeface="Comic Sans MS" panose="030F0702030302020204" pitchFamily="66" charset="0"/>
              </a:rPr>
              <a:t>Describes molecules that try to stay</a:t>
            </a:r>
          </a:p>
          <a:p>
            <a:pPr eaLnBrk="1" hangingPunct="1">
              <a:lnSpc>
                <a:spcPct val="90000"/>
              </a:lnSpc>
              <a:buFontTx/>
              <a:buNone/>
            </a:pPr>
            <a:r>
              <a:rPr lang="en-US" altLang="en-US" b="1" dirty="0">
                <a:latin typeface="Comic Sans MS" panose="030F0702030302020204" pitchFamily="66" charset="0"/>
              </a:rPr>
              <a:t>away from water or other polar</a:t>
            </a:r>
          </a:p>
          <a:p>
            <a:pPr eaLnBrk="1" hangingPunct="1">
              <a:lnSpc>
                <a:spcPct val="90000"/>
              </a:lnSpc>
              <a:buFontTx/>
              <a:buNone/>
            </a:pPr>
            <a:r>
              <a:rPr lang="en-US" altLang="en-US" b="1" dirty="0">
                <a:latin typeface="Comic Sans MS" panose="030F0702030302020204" pitchFamily="66" charset="0"/>
              </a:rPr>
              <a:t>molecules</a:t>
            </a:r>
          </a:p>
        </p:txBody>
      </p:sp>
      <p:sp>
        <p:nvSpPr>
          <p:cNvPr id="121859" name="Text Box 3">
            <a:extLst>
              <a:ext uri="{FF2B5EF4-FFF2-40B4-BE49-F238E27FC236}">
                <a16:creationId xmlns:a16="http://schemas.microsoft.com/office/drawing/2014/main" id="{BFE7FBAF-CE68-45D0-ACAB-6F97D0536CB3}"/>
              </a:ext>
            </a:extLst>
          </p:cNvPr>
          <p:cNvSpPr txBox="1">
            <a:spLocks noChangeArrowheads="1"/>
          </p:cNvSpPr>
          <p:nvPr/>
        </p:nvSpPr>
        <p:spPr bwMode="auto">
          <a:xfrm>
            <a:off x="2895600" y="1726912"/>
            <a:ext cx="48510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Hydrophobic; non-polar</a:t>
            </a:r>
          </a:p>
        </p:txBody>
      </p:sp>
      <p:sp>
        <p:nvSpPr>
          <p:cNvPr id="80900" name="Text Box 4">
            <a:extLst>
              <a:ext uri="{FF2B5EF4-FFF2-40B4-BE49-F238E27FC236}">
                <a16:creationId xmlns:a16="http://schemas.microsoft.com/office/drawing/2014/main" id="{BDB36E09-B27C-49F4-973B-27E8D9AF6E0D}"/>
              </a:ext>
            </a:extLst>
          </p:cNvPr>
          <p:cNvSpPr txBox="1">
            <a:spLocks noChangeArrowheads="1"/>
          </p:cNvSpPr>
          <p:nvPr/>
        </p:nvSpPr>
        <p:spPr bwMode="auto">
          <a:xfrm>
            <a:off x="533400" y="4695825"/>
            <a:ext cx="62039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Scale used to measure acidity</a:t>
            </a:r>
          </a:p>
        </p:txBody>
      </p:sp>
      <p:sp>
        <p:nvSpPr>
          <p:cNvPr id="121861" name="Text Box 5">
            <a:extLst>
              <a:ext uri="{FF2B5EF4-FFF2-40B4-BE49-F238E27FC236}">
                <a16:creationId xmlns:a16="http://schemas.microsoft.com/office/drawing/2014/main" id="{63D1BD12-4D45-4DE0-AFC2-8AE6C9704DD7}"/>
              </a:ext>
            </a:extLst>
          </p:cNvPr>
          <p:cNvSpPr txBox="1">
            <a:spLocks noChangeArrowheads="1"/>
          </p:cNvSpPr>
          <p:nvPr/>
        </p:nvSpPr>
        <p:spPr bwMode="auto">
          <a:xfrm>
            <a:off x="3124200" y="54102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pH</a:t>
            </a:r>
          </a:p>
        </p:txBody>
      </p:sp>
      <p:sp>
        <p:nvSpPr>
          <p:cNvPr id="80902" name="Rectangle 1">
            <a:extLst>
              <a:ext uri="{FF2B5EF4-FFF2-40B4-BE49-F238E27FC236}">
                <a16:creationId xmlns:a16="http://schemas.microsoft.com/office/drawing/2014/main" id="{CDD0DC51-510A-49C3-B332-69A6E6A4462E}"/>
              </a:ext>
            </a:extLst>
          </p:cNvPr>
          <p:cNvSpPr>
            <a:spLocks noChangeArrowheads="1"/>
          </p:cNvSpPr>
          <p:nvPr/>
        </p:nvSpPr>
        <p:spPr bwMode="auto">
          <a:xfrm>
            <a:off x="8077200" y="6451600"/>
            <a:ext cx="895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Calibri" panose="020F0502020204030204" pitchFamily="34" charset="0"/>
                <a:cs typeface="Arial" panose="020B0604020202020204" pitchFamily="34" charset="0"/>
              </a:rPr>
              <a:t>Vocab</a:t>
            </a:r>
            <a:endParaRPr lang="en-US" altLang="en-US" sz="20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dissolve">
                                      <p:cBhvr>
                                        <p:cTn id="7" dur="500"/>
                                        <p:tgtEl>
                                          <p:spTgt spid="1218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1861"/>
                                        </p:tgtEl>
                                        <p:attrNameLst>
                                          <p:attrName>style.visibility</p:attrName>
                                        </p:attrNameLst>
                                      </p:cBhvr>
                                      <p:to>
                                        <p:strVal val="visible"/>
                                      </p:to>
                                    </p:set>
                                    <p:animEffect transition="in" filter="dissolve">
                                      <p:cBhvr>
                                        <p:cTn id="12" dur="5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utoUpdateAnimBg="0"/>
      <p:bldP spid="12186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194" name="TextBox 2">
            <a:extLst>
              <a:ext uri="{FF2B5EF4-FFF2-40B4-BE49-F238E27FC236}">
                <a16:creationId xmlns:a16="http://schemas.microsoft.com/office/drawing/2014/main" id="{C587B3FB-EA98-4D9F-96E1-9EB2A1EE2A01}"/>
              </a:ext>
            </a:extLst>
          </p:cNvPr>
          <p:cNvSpPr txBox="1">
            <a:spLocks noChangeArrowheads="1"/>
          </p:cNvSpPr>
          <p:nvPr/>
        </p:nvSpPr>
        <p:spPr bwMode="auto">
          <a:xfrm>
            <a:off x="228600" y="478313"/>
            <a:ext cx="8915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dirty="0">
                <a:latin typeface="Comic Sans MS" panose="030F0702030302020204" pitchFamily="66" charset="0"/>
              </a:rPr>
              <a:t>Name this </a:t>
            </a:r>
            <a:br>
              <a:rPr lang="en-US" altLang="en-US" sz="4000" dirty="0">
                <a:latin typeface="Comic Sans MS" panose="030F0702030302020204" pitchFamily="66" charset="0"/>
              </a:rPr>
            </a:br>
            <a:r>
              <a:rPr lang="en-US" altLang="en-US" sz="4000" dirty="0">
                <a:latin typeface="Comic Sans MS" panose="030F0702030302020204" pitchFamily="66" charset="0"/>
              </a:rPr>
              <a:t>functional group</a:t>
            </a: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r>
              <a:rPr lang="en-US" altLang="en-US" sz="4000" dirty="0">
                <a:latin typeface="Comic Sans MS" panose="030F0702030302020204" pitchFamily="66" charset="0"/>
              </a:rPr>
              <a:t> How does adding this group change an organic molecule?</a:t>
            </a:r>
          </a:p>
        </p:txBody>
      </p:sp>
      <p:sp>
        <p:nvSpPr>
          <p:cNvPr id="73732" name="TextBox 3">
            <a:extLst>
              <a:ext uri="{FF2B5EF4-FFF2-40B4-BE49-F238E27FC236}">
                <a16:creationId xmlns:a16="http://schemas.microsoft.com/office/drawing/2014/main" id="{3ED0A97B-3550-400A-864F-7564A8BD4253}"/>
              </a:ext>
            </a:extLst>
          </p:cNvPr>
          <p:cNvSpPr txBox="1">
            <a:spLocks noChangeArrowheads="1"/>
          </p:cNvSpPr>
          <p:nvPr/>
        </p:nvSpPr>
        <p:spPr bwMode="auto">
          <a:xfrm>
            <a:off x="1143000" y="1663382"/>
            <a:ext cx="2278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dirty="0">
                <a:solidFill>
                  <a:schemeClr val="accent2"/>
                </a:solidFill>
                <a:latin typeface="Comic Sans MS" panose="030F0702030302020204" pitchFamily="66" charset="0"/>
              </a:rPr>
              <a:t>hydroxyl</a:t>
            </a:r>
          </a:p>
        </p:txBody>
      </p:sp>
      <p:sp>
        <p:nvSpPr>
          <p:cNvPr id="4" name="Rectangle 3">
            <a:extLst>
              <a:ext uri="{FF2B5EF4-FFF2-40B4-BE49-F238E27FC236}">
                <a16:creationId xmlns:a16="http://schemas.microsoft.com/office/drawing/2014/main" id="{F29A20C4-E276-4FE8-9818-4989F3D4ECB5}"/>
              </a:ext>
            </a:extLst>
          </p:cNvPr>
          <p:cNvSpPr>
            <a:spLocks noChangeArrowheads="1"/>
          </p:cNvSpPr>
          <p:nvPr/>
        </p:nvSpPr>
        <p:spPr bwMode="auto">
          <a:xfrm>
            <a:off x="1129748" y="4188003"/>
            <a:ext cx="49466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dirty="0">
                <a:solidFill>
                  <a:schemeClr val="accent2"/>
                </a:solidFill>
                <a:latin typeface="Comic Sans MS" panose="030F0702030302020204" pitchFamily="66" charset="0"/>
              </a:rPr>
              <a:t>Makes it more polar</a:t>
            </a:r>
            <a:br>
              <a:rPr lang="en-US" altLang="en-US" sz="4000" dirty="0">
                <a:solidFill>
                  <a:schemeClr val="accent2"/>
                </a:solidFill>
                <a:latin typeface="Comic Sans MS" panose="030F0702030302020204" pitchFamily="66" charset="0"/>
              </a:rPr>
            </a:br>
            <a:r>
              <a:rPr lang="en-US" altLang="en-US" sz="4000" dirty="0">
                <a:solidFill>
                  <a:schemeClr val="accent2"/>
                </a:solidFill>
                <a:latin typeface="Comic Sans MS" panose="030F0702030302020204" pitchFamily="66" charset="0"/>
              </a:rPr>
              <a:t>Makes it an alcohol</a:t>
            </a:r>
          </a:p>
        </p:txBody>
      </p:sp>
      <p:pic>
        <p:nvPicPr>
          <p:cNvPr id="8198" name="Picture 5">
            <a:extLst>
              <a:ext uri="{FF2B5EF4-FFF2-40B4-BE49-F238E27FC236}">
                <a16:creationId xmlns:a16="http://schemas.microsoft.com/office/drawing/2014/main" id="{6AA2A80E-6238-4477-AD07-5191478751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327025"/>
            <a:ext cx="25622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1C9009A-8909-4604-81D8-3168D73717A5}"/>
              </a:ext>
            </a:extLst>
          </p:cNvPr>
          <p:cNvSpPr/>
          <p:nvPr/>
        </p:nvSpPr>
        <p:spPr>
          <a:xfrm>
            <a:off x="0" y="6394747"/>
            <a:ext cx="9144000" cy="461665"/>
          </a:xfrm>
          <a:prstGeom prst="rect">
            <a:avLst/>
          </a:prstGeom>
        </p:spPr>
        <p:txBody>
          <a:bodyPr>
            <a:spAutoFit/>
          </a:bodyPr>
          <a:lstStyle/>
          <a:p>
            <a:pPr>
              <a:defRPr/>
            </a:pPr>
            <a:r>
              <a:rPr lang="en-US" altLang="en-US" sz="1200" b="1" i="1" dirty="0">
                <a:solidFill>
                  <a:srgbClr val="000000"/>
                </a:solidFill>
                <a:cs typeface="Garamond" panose="02020404030301010803" pitchFamily="18" charset="0"/>
              </a:rPr>
              <a:t>Essential knowledge </a:t>
            </a:r>
            <a:br>
              <a:rPr lang="en-US" altLang="en-US" sz="1200" b="1" i="1" dirty="0">
                <a:solidFill>
                  <a:srgbClr val="000000"/>
                </a:solidFill>
                <a:cs typeface="Garamond" panose="02020404030301010803" pitchFamily="18" charset="0"/>
              </a:rPr>
            </a:br>
            <a:r>
              <a:rPr lang="en-US" sz="1200" b="1" i="1" kern="0" dirty="0">
                <a:solidFill>
                  <a:srgbClr val="000000"/>
                </a:solidFill>
                <a:latin typeface="Times New Roman"/>
              </a:rPr>
              <a:t>SYI 1.A.1  </a:t>
            </a:r>
            <a:r>
              <a:rPr lang="en-US" sz="1200" dirty="0"/>
              <a:t>The subcomponents of biological molecules and their sequence determine the properties of that molecule</a:t>
            </a:r>
            <a:r>
              <a:rPr lang="en-US" sz="1200" b="1" i="1" kern="0" dirty="0">
                <a:solidFill>
                  <a:srgbClr val="000000"/>
                </a:solidFill>
                <a:latin typeface="Times New Roman"/>
              </a:rPr>
              <a:t>.</a:t>
            </a:r>
            <a:endParaRPr lang="en-US" sz="1200" dirty="0"/>
          </a:p>
        </p:txBody>
      </p:sp>
      <p:sp>
        <p:nvSpPr>
          <p:cNvPr id="12" name="TextBox 11">
            <a:extLst>
              <a:ext uri="{FF2B5EF4-FFF2-40B4-BE49-F238E27FC236}">
                <a16:creationId xmlns:a16="http://schemas.microsoft.com/office/drawing/2014/main" id="{E5A2CBCC-B1A3-4BFB-91B2-5C68499F0E01}"/>
              </a:ext>
            </a:extLst>
          </p:cNvPr>
          <p:cNvSpPr txBox="1"/>
          <p:nvPr/>
        </p:nvSpPr>
        <p:spPr>
          <a:xfrm>
            <a:off x="0" y="-66936"/>
            <a:ext cx="5536443" cy="400110"/>
          </a:xfrm>
          <a:prstGeom prst="rect">
            <a:avLst/>
          </a:prstGeom>
          <a:noFill/>
        </p:spPr>
        <p:txBody>
          <a:bodyPr wrap="square">
            <a:spAutoFit/>
          </a:bodyPr>
          <a:lstStyle/>
          <a:p>
            <a:pPr eaLnBrk="1" hangingPunct="1">
              <a:spcBef>
                <a:spcPct val="0"/>
              </a:spcBef>
              <a:buNone/>
            </a:pPr>
            <a:r>
              <a:rPr lang="en-US" altLang="en-US" sz="1000" dirty="0">
                <a:solidFill>
                  <a:srgbClr val="C00000"/>
                </a:solidFill>
                <a:latin typeface="Arial" panose="020B0604020202020204" pitchFamily="34" charset="0"/>
                <a:cs typeface="Arial" panose="020B0604020202020204" pitchFamily="34" charset="0"/>
              </a:rPr>
              <a:t>mage from: https://upload.wikimedia.org/wikipedia/commons/0/0b/Hydroxyl_group.svg</a:t>
            </a:r>
            <a:br>
              <a:rPr lang="en-US" altLang="en-US" sz="1000" dirty="0">
                <a:solidFill>
                  <a:srgbClr val="C00000"/>
                </a:solidFill>
                <a:latin typeface="Arial" panose="020B0604020202020204" pitchFamily="34" charset="0"/>
                <a:cs typeface="Arial" panose="020B0604020202020204" pitchFamily="34" charset="0"/>
              </a:rPr>
            </a:br>
            <a:endParaRPr lang="en-US" altLang="en-US" sz="1000" dirty="0">
              <a:solidFill>
                <a:srgbClr val="CC3399"/>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wheel(1)">
                                      <p:cBhvr>
                                        <p:cTn id="7" dur="2000"/>
                                        <p:tgtEl>
                                          <p:spTgt spid="73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75AE2C-1646-4AF8-AC5C-AE7334C6DD95}"/>
              </a:ext>
            </a:extLst>
          </p:cNvPr>
          <p:cNvSpPr/>
          <p:nvPr/>
        </p:nvSpPr>
        <p:spPr>
          <a:xfrm>
            <a:off x="34925" y="6520935"/>
            <a:ext cx="9074150" cy="261610"/>
          </a:xfrm>
          <a:prstGeom prst="rect">
            <a:avLst/>
          </a:prstGeom>
        </p:spPr>
        <p:txBody>
          <a:bodyPr>
            <a:spAutoFit/>
          </a:bodyPr>
          <a:lstStyle/>
          <a:p>
            <a:pPr>
              <a:defRPr/>
            </a:pPr>
            <a:r>
              <a:rPr lang="en-US" sz="1100" dirty="0">
                <a:solidFill>
                  <a:prstClr val="black"/>
                </a:solidFill>
                <a:latin typeface="+mn-lt"/>
              </a:rPr>
              <a:t>SP 2 A Describe characteristics of a biological process, or model, represented visually. </a:t>
            </a:r>
            <a:r>
              <a:rPr lang="en-US" sz="1100" kern="0" dirty="0">
                <a:solidFill>
                  <a:srgbClr val="000000"/>
                </a:solidFill>
                <a:latin typeface="+mn-lt"/>
              </a:rPr>
              <a:t> </a:t>
            </a:r>
          </a:p>
        </p:txBody>
      </p:sp>
      <p:sp>
        <p:nvSpPr>
          <p:cNvPr id="4" name="Rectangle 3">
            <a:extLst>
              <a:ext uri="{FF2B5EF4-FFF2-40B4-BE49-F238E27FC236}">
                <a16:creationId xmlns:a16="http://schemas.microsoft.com/office/drawing/2014/main" id="{5429FDBC-A881-47B9-8929-B4BDCD3437FE}"/>
              </a:ext>
            </a:extLst>
          </p:cNvPr>
          <p:cNvSpPr/>
          <p:nvPr/>
        </p:nvSpPr>
        <p:spPr>
          <a:xfrm>
            <a:off x="914400" y="1788822"/>
            <a:ext cx="2504959" cy="459202"/>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78" name="Rectangle 2">
            <a:extLst>
              <a:ext uri="{FF2B5EF4-FFF2-40B4-BE49-F238E27FC236}">
                <a16:creationId xmlns:a16="http://schemas.microsoft.com/office/drawing/2014/main" id="{F1300C93-76C5-4AF5-9F25-F4B89906E272}"/>
              </a:ext>
            </a:extLst>
          </p:cNvPr>
          <p:cNvSpPr>
            <a:spLocks noGrp="1" noChangeArrowheads="1"/>
          </p:cNvSpPr>
          <p:nvPr>
            <p:ph type="body" sz="half" idx="2"/>
          </p:nvPr>
        </p:nvSpPr>
        <p:spPr>
          <a:xfrm>
            <a:off x="34925" y="371055"/>
            <a:ext cx="9144000" cy="914401"/>
          </a:xfrm>
        </p:spPr>
        <p:txBody>
          <a:bodyPr/>
          <a:lstStyle/>
          <a:p>
            <a:pPr eaLnBrk="1" hangingPunct="1">
              <a:buNone/>
            </a:pPr>
            <a:r>
              <a:rPr lang="en-US" altLang="en-US" b="1" dirty="0">
                <a:latin typeface="Comic Sans MS" panose="030F0702030302020204" pitchFamily="66" charset="0"/>
              </a:rPr>
              <a:t>Molecules that act as enzymes are</a:t>
            </a:r>
          </a:p>
          <a:p>
            <a:pPr lvl="1" eaLnBrk="1" hangingPunct="1">
              <a:buNone/>
            </a:pPr>
            <a:endParaRPr lang="en-US" altLang="en-US" b="1" dirty="0">
              <a:latin typeface="Comic Sans MS" panose="030F0702030302020204" pitchFamily="66" charset="0"/>
            </a:endParaRPr>
          </a:p>
          <a:p>
            <a:pPr eaLnBrk="1" hangingPunct="1">
              <a:buFontTx/>
              <a:buNone/>
            </a:pPr>
            <a:endParaRPr lang="en-US" altLang="en-US" sz="3600" b="1" dirty="0">
              <a:latin typeface="Comic Sans MS" panose="030F0702030302020204" pitchFamily="66" charset="0"/>
            </a:endParaRPr>
          </a:p>
        </p:txBody>
      </p:sp>
      <p:sp>
        <p:nvSpPr>
          <p:cNvPr id="11" name="Rectangle 10">
            <a:extLst>
              <a:ext uri="{FF2B5EF4-FFF2-40B4-BE49-F238E27FC236}">
                <a16:creationId xmlns:a16="http://schemas.microsoft.com/office/drawing/2014/main" id="{59D5B312-61D1-4B58-BA05-06391E11F54A}"/>
              </a:ext>
            </a:extLst>
          </p:cNvPr>
          <p:cNvSpPr/>
          <p:nvPr/>
        </p:nvSpPr>
        <p:spPr>
          <a:xfrm>
            <a:off x="914400" y="1060500"/>
            <a:ext cx="4572000" cy="1672702"/>
          </a:xfrm>
          <a:prstGeom prst="rect">
            <a:avLst/>
          </a:prstGeom>
        </p:spPr>
        <p:txBody>
          <a:bodyPr>
            <a:spAutoFit/>
          </a:bodyPr>
          <a:lstStyle/>
          <a:p>
            <a:pPr marL="0" indent="0" eaLnBrk="1" hangingPunct="1">
              <a:lnSpc>
                <a:spcPct val="80000"/>
              </a:lnSpc>
              <a:buNone/>
            </a:pPr>
            <a:r>
              <a:rPr lang="en-US" altLang="en-US" sz="3200" b="1" dirty="0"/>
              <a:t>A. lipids  </a:t>
            </a:r>
          </a:p>
          <a:p>
            <a:pPr marL="0" indent="0" eaLnBrk="1" hangingPunct="1">
              <a:lnSpc>
                <a:spcPct val="80000"/>
              </a:lnSpc>
              <a:buNone/>
            </a:pPr>
            <a:r>
              <a:rPr lang="en-US" altLang="en-US" sz="3200" b="1" dirty="0"/>
              <a:t>B. carbohydrates</a:t>
            </a:r>
          </a:p>
          <a:p>
            <a:pPr eaLnBrk="1" hangingPunct="1">
              <a:lnSpc>
                <a:spcPct val="80000"/>
              </a:lnSpc>
              <a:buFontTx/>
              <a:buNone/>
            </a:pPr>
            <a:r>
              <a:rPr lang="en-US" altLang="en-US" sz="3200" b="1" dirty="0"/>
              <a:t>C. proteins</a:t>
            </a:r>
          </a:p>
          <a:p>
            <a:pPr eaLnBrk="1" hangingPunct="1">
              <a:lnSpc>
                <a:spcPct val="80000"/>
              </a:lnSpc>
              <a:buFontTx/>
              <a:buNone/>
            </a:pPr>
            <a:r>
              <a:rPr lang="en-US" altLang="en-US" sz="3200" b="1" dirty="0"/>
              <a:t>D. nucleic acids</a:t>
            </a:r>
          </a:p>
        </p:txBody>
      </p:sp>
      <p:pic>
        <p:nvPicPr>
          <p:cNvPr id="6" name="Picture 5">
            <a:extLst>
              <a:ext uri="{FF2B5EF4-FFF2-40B4-BE49-F238E27FC236}">
                <a16:creationId xmlns:a16="http://schemas.microsoft.com/office/drawing/2014/main" id="{933877E0-98C1-4361-BC46-636BF504C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280430"/>
            <a:ext cx="2965247" cy="2905544"/>
          </a:xfrm>
          <a:prstGeom prst="rect">
            <a:avLst/>
          </a:prstGeom>
        </p:spPr>
      </p:pic>
      <p:sp>
        <p:nvSpPr>
          <p:cNvPr id="12" name="TextBox 11">
            <a:extLst>
              <a:ext uri="{FF2B5EF4-FFF2-40B4-BE49-F238E27FC236}">
                <a16:creationId xmlns:a16="http://schemas.microsoft.com/office/drawing/2014/main" id="{6F0C7FAE-FDBA-4805-8BFE-A67E37956A6C}"/>
              </a:ext>
            </a:extLst>
          </p:cNvPr>
          <p:cNvSpPr txBox="1"/>
          <p:nvPr/>
        </p:nvSpPr>
        <p:spPr>
          <a:xfrm>
            <a:off x="34925" y="75455"/>
            <a:ext cx="4651512" cy="246221"/>
          </a:xfrm>
          <a:prstGeom prst="rect">
            <a:avLst/>
          </a:prstGeom>
          <a:noFill/>
        </p:spPr>
        <p:txBody>
          <a:bodyPr wrap="square">
            <a:spAutoFit/>
          </a:body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http://www.biologie.uni-hamburg.de/b-online/library/cat-removed/enzyme_.gif</a:t>
            </a:r>
          </a:p>
        </p:txBody>
      </p:sp>
    </p:spTree>
    <p:extLst>
      <p:ext uri="{BB962C8B-B14F-4D97-AF65-F5344CB8AC3E}">
        <p14:creationId xmlns:p14="http://schemas.microsoft.com/office/powerpoint/2010/main" val="3104220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6802" name="TextBox 2">
            <a:extLst>
              <a:ext uri="{FF2B5EF4-FFF2-40B4-BE49-F238E27FC236}">
                <a16:creationId xmlns:a16="http://schemas.microsoft.com/office/drawing/2014/main" id="{2575EB26-89B5-431B-BE6F-2F05EFC17C79}"/>
              </a:ext>
            </a:extLst>
          </p:cNvPr>
          <p:cNvSpPr txBox="1">
            <a:spLocks noChangeArrowheads="1"/>
          </p:cNvSpPr>
          <p:nvPr/>
        </p:nvSpPr>
        <p:spPr bwMode="auto">
          <a:xfrm>
            <a:off x="228600" y="515268"/>
            <a:ext cx="8915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latin typeface="Comic Sans MS" panose="030F0702030302020204" pitchFamily="66" charset="0"/>
              </a:rPr>
              <a:t>Name this </a:t>
            </a:r>
            <a:br>
              <a:rPr lang="en-US" altLang="en-US" sz="3600" dirty="0">
                <a:latin typeface="Comic Sans MS" panose="030F0702030302020204" pitchFamily="66" charset="0"/>
              </a:rPr>
            </a:br>
            <a:r>
              <a:rPr lang="en-US" altLang="en-US" sz="3600" dirty="0">
                <a:latin typeface="Comic Sans MS" panose="030F0702030302020204" pitchFamily="66" charset="0"/>
              </a:rPr>
              <a:t>functional group</a:t>
            </a:r>
          </a:p>
          <a:p>
            <a:pPr eaLnBrk="1" hangingPunct="1">
              <a:spcBef>
                <a:spcPct val="0"/>
              </a:spcBef>
              <a:buFontTx/>
              <a:buNone/>
            </a:pPr>
            <a:endParaRPr lang="en-US" altLang="en-US" sz="3600" dirty="0">
              <a:latin typeface="Comic Sans MS" panose="030F0702030302020204" pitchFamily="66" charset="0"/>
            </a:endParaRPr>
          </a:p>
          <a:p>
            <a:pPr eaLnBrk="1" hangingPunct="1">
              <a:spcBef>
                <a:spcPct val="0"/>
              </a:spcBef>
              <a:buFontTx/>
              <a:buNone/>
            </a:pPr>
            <a:r>
              <a:rPr lang="en-US" altLang="en-US" sz="3600" dirty="0">
                <a:latin typeface="Comic Sans MS" panose="030F0702030302020204" pitchFamily="66" charset="0"/>
              </a:rPr>
              <a:t>How does adding this group change an organic molecule?</a:t>
            </a:r>
            <a:r>
              <a:rPr lang="en-US" altLang="en-US" sz="3600" dirty="0">
                <a:solidFill>
                  <a:srgbClr val="C00000"/>
                </a:solidFill>
                <a:latin typeface="Arial" panose="020B0604020202020204" pitchFamily="34" charset="0"/>
                <a:cs typeface="Arial" panose="020B0604020202020204" pitchFamily="34" charset="0"/>
              </a:rPr>
              <a:t> </a:t>
            </a:r>
            <a:endParaRPr lang="en-US" altLang="en-US" sz="3600" dirty="0">
              <a:latin typeface="Comic Sans MS" panose="030F0702030302020204" pitchFamily="66" charset="0"/>
            </a:endParaRPr>
          </a:p>
        </p:txBody>
      </p:sp>
      <p:sp>
        <p:nvSpPr>
          <p:cNvPr id="73732" name="TextBox 3">
            <a:extLst>
              <a:ext uri="{FF2B5EF4-FFF2-40B4-BE49-F238E27FC236}">
                <a16:creationId xmlns:a16="http://schemas.microsoft.com/office/drawing/2014/main" id="{932843E7-EB97-4128-96DE-D48E1454E2A8}"/>
              </a:ext>
            </a:extLst>
          </p:cNvPr>
          <p:cNvSpPr txBox="1">
            <a:spLocks noChangeArrowheads="1"/>
          </p:cNvSpPr>
          <p:nvPr/>
        </p:nvSpPr>
        <p:spPr bwMode="auto">
          <a:xfrm>
            <a:off x="469900" y="1448383"/>
            <a:ext cx="21435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chemeClr val="accent2"/>
                </a:solidFill>
                <a:latin typeface="Comic Sans MS" panose="030F0702030302020204" pitchFamily="66" charset="0"/>
              </a:rPr>
              <a:t>phosphate</a:t>
            </a:r>
          </a:p>
        </p:txBody>
      </p:sp>
      <p:sp>
        <p:nvSpPr>
          <p:cNvPr id="76805" name="Rectangle 1">
            <a:extLst>
              <a:ext uri="{FF2B5EF4-FFF2-40B4-BE49-F238E27FC236}">
                <a16:creationId xmlns:a16="http://schemas.microsoft.com/office/drawing/2014/main" id="{950D758B-88FC-4E23-83EE-8537E02AED5A}"/>
              </a:ext>
            </a:extLst>
          </p:cNvPr>
          <p:cNvSpPr>
            <a:spLocks noChangeArrowheads="1"/>
          </p:cNvSpPr>
          <p:nvPr/>
        </p:nvSpPr>
        <p:spPr bwMode="auto">
          <a:xfrm>
            <a:off x="0" y="-41276"/>
            <a:ext cx="78882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00000"/>
                </a:solidFill>
                <a:latin typeface="Arial" panose="020B0604020202020204" pitchFamily="34" charset="0"/>
                <a:cs typeface="Arial" panose="020B0604020202020204" pitchFamily="34" charset="0"/>
              </a:rPr>
              <a:t>Images from: https://commons.wikimedia.org/wiki/File:Phosphate_Group.svg</a:t>
            </a:r>
          </a:p>
          <a:p>
            <a:pPr eaLnBrk="1" hangingPunct="1">
              <a:spcBef>
                <a:spcPct val="0"/>
              </a:spcBef>
              <a:buFontTx/>
              <a:buNone/>
            </a:pPr>
            <a:r>
              <a:rPr lang="en-US" altLang="en-US" sz="1000" dirty="0">
                <a:solidFill>
                  <a:srgbClr val="C00000"/>
                </a:solidFill>
                <a:latin typeface="Arial" panose="020B0604020202020204" pitchFamily="34" charset="0"/>
                <a:cs typeface="Arial" panose="020B0604020202020204" pitchFamily="34" charset="0"/>
              </a:rPr>
              <a:t>https://s3.amazonaws.com/classconnection/220/flashcards/1019220/png/phosphate_group-15257F313A80BBCEDAC.png</a:t>
            </a:r>
          </a:p>
        </p:txBody>
      </p:sp>
      <p:pic>
        <p:nvPicPr>
          <p:cNvPr id="76806" name="Picture 2">
            <a:extLst>
              <a:ext uri="{FF2B5EF4-FFF2-40B4-BE49-F238E27FC236}">
                <a16:creationId xmlns:a16="http://schemas.microsoft.com/office/drawing/2014/main" id="{F2B5B4F2-B5D1-4C76-B028-8A92B493A0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4144" y="652805"/>
            <a:ext cx="23622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7" name="Group 7">
            <a:extLst>
              <a:ext uri="{FF2B5EF4-FFF2-40B4-BE49-F238E27FC236}">
                <a16:creationId xmlns:a16="http://schemas.microsoft.com/office/drawing/2014/main" id="{82E865C9-E3C2-4461-9289-3E620F098ABF}"/>
              </a:ext>
            </a:extLst>
          </p:cNvPr>
          <p:cNvGrpSpPr>
            <a:grpSpLocks/>
          </p:cNvGrpSpPr>
          <p:nvPr/>
        </p:nvGrpSpPr>
        <p:grpSpPr bwMode="auto">
          <a:xfrm>
            <a:off x="128845" y="2823738"/>
            <a:ext cx="8886310" cy="1828026"/>
            <a:chOff x="75755" y="2749429"/>
            <a:chExt cx="8886883" cy="1828265"/>
          </a:xfrm>
        </p:grpSpPr>
        <p:pic>
          <p:nvPicPr>
            <p:cNvPr id="76811" name="Picture 6">
              <a:extLst>
                <a:ext uri="{FF2B5EF4-FFF2-40B4-BE49-F238E27FC236}">
                  <a16:creationId xmlns:a16="http://schemas.microsoft.com/office/drawing/2014/main" id="{E142FF33-2191-4292-8A48-7837612A56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7374" y="2749429"/>
              <a:ext cx="1795264" cy="182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2" name="Rectangle 3">
              <a:extLst>
                <a:ext uri="{FF2B5EF4-FFF2-40B4-BE49-F238E27FC236}">
                  <a16:creationId xmlns:a16="http://schemas.microsoft.com/office/drawing/2014/main" id="{58DF0597-DB8F-4BD2-B7D2-63DD2A30D851}"/>
                </a:ext>
              </a:extLst>
            </p:cNvPr>
            <p:cNvSpPr>
              <a:spLocks noChangeArrowheads="1"/>
            </p:cNvSpPr>
            <p:nvPr/>
          </p:nvSpPr>
          <p:spPr bwMode="auto">
            <a:xfrm>
              <a:off x="75755" y="3100390"/>
              <a:ext cx="6869631" cy="138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solidFill>
                    <a:schemeClr val="accent2"/>
                  </a:solidFill>
                  <a:latin typeface="Comic Sans MS" panose="030F0702030302020204" pitchFamily="66" charset="0"/>
                </a:rPr>
                <a:t>Makes it more polar</a:t>
              </a:r>
              <a:br>
                <a:rPr lang="en-US" altLang="en-US" sz="2800" dirty="0">
                  <a:solidFill>
                    <a:schemeClr val="accent2"/>
                  </a:solidFill>
                  <a:latin typeface="Comic Sans MS" panose="030F0702030302020204" pitchFamily="66" charset="0"/>
                </a:rPr>
              </a:br>
              <a:r>
                <a:rPr lang="en-US" altLang="en-US" sz="2800" dirty="0">
                  <a:solidFill>
                    <a:schemeClr val="accent2"/>
                  </a:solidFill>
                  <a:latin typeface="Comic Sans MS" panose="030F0702030302020204" pitchFamily="66" charset="0"/>
                </a:rPr>
                <a:t>Makes it more acidic (can lose H</a:t>
              </a:r>
              <a:r>
                <a:rPr lang="en-US" altLang="en-US" sz="2800" baseline="30000" dirty="0">
                  <a:solidFill>
                    <a:schemeClr val="accent2"/>
                  </a:solidFill>
                  <a:latin typeface="Comic Sans MS" panose="030F0702030302020204" pitchFamily="66" charset="0"/>
                </a:rPr>
                <a:t>+</a:t>
              </a:r>
              <a:r>
                <a:rPr lang="en-US" altLang="en-US" sz="2800" dirty="0">
                  <a:solidFill>
                    <a:schemeClr val="accent2"/>
                  </a:solidFill>
                  <a:latin typeface="Comic Sans MS" panose="030F0702030302020204" pitchFamily="66" charset="0"/>
                </a:rPr>
                <a:t> ions)</a:t>
              </a:r>
            </a:p>
            <a:p>
              <a:pPr eaLnBrk="1" hangingPunct="1">
                <a:spcBef>
                  <a:spcPct val="0"/>
                </a:spcBef>
                <a:buFontTx/>
                <a:buNone/>
              </a:pPr>
              <a:r>
                <a:rPr lang="en-US" altLang="en-US" sz="2800" dirty="0">
                  <a:solidFill>
                    <a:schemeClr val="accent2"/>
                  </a:solidFill>
                  <a:latin typeface="Comic Sans MS" panose="030F0702030302020204" pitchFamily="66" charset="0"/>
                </a:rPr>
                <a:t>   which gives it a slight negative charge</a:t>
              </a:r>
            </a:p>
          </p:txBody>
        </p:sp>
      </p:grpSp>
      <p:grpSp>
        <p:nvGrpSpPr>
          <p:cNvPr id="76808" name="Group 12">
            <a:extLst>
              <a:ext uri="{FF2B5EF4-FFF2-40B4-BE49-F238E27FC236}">
                <a16:creationId xmlns:a16="http://schemas.microsoft.com/office/drawing/2014/main" id="{005B72DF-BD61-4841-AC7F-A8B2407BBD2A}"/>
              </a:ext>
            </a:extLst>
          </p:cNvPr>
          <p:cNvGrpSpPr>
            <a:grpSpLocks/>
          </p:cNvGrpSpPr>
          <p:nvPr/>
        </p:nvGrpSpPr>
        <p:grpSpPr bwMode="auto">
          <a:xfrm>
            <a:off x="469900" y="4716463"/>
            <a:ext cx="6921500" cy="1782762"/>
            <a:chOff x="469799" y="4716731"/>
            <a:chExt cx="6921601" cy="1782572"/>
          </a:xfrm>
        </p:grpSpPr>
        <p:sp>
          <p:nvSpPr>
            <p:cNvPr id="76809" name="TextBox 10">
              <a:extLst>
                <a:ext uri="{FF2B5EF4-FFF2-40B4-BE49-F238E27FC236}">
                  <a16:creationId xmlns:a16="http://schemas.microsoft.com/office/drawing/2014/main" id="{F37BACF4-9716-440A-81BB-55BADDF0D899}"/>
                </a:ext>
              </a:extLst>
            </p:cNvPr>
            <p:cNvSpPr txBox="1">
              <a:spLocks noChangeArrowheads="1"/>
            </p:cNvSpPr>
            <p:nvPr/>
          </p:nvSpPr>
          <p:spPr bwMode="auto">
            <a:xfrm>
              <a:off x="469799" y="4952999"/>
              <a:ext cx="50754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a:solidFill>
                    <a:srgbClr val="C00000"/>
                  </a:solidFill>
                  <a:latin typeface="Comic Sans MS" panose="030F0702030302020204" pitchFamily="66" charset="0"/>
                </a:rPr>
                <a:t>Adding a phosphate group to </a:t>
              </a:r>
              <a:br>
                <a:rPr lang="en-US" altLang="en-US" sz="2800" dirty="0">
                  <a:solidFill>
                    <a:srgbClr val="C00000"/>
                  </a:solidFill>
                  <a:latin typeface="Comic Sans MS" panose="030F0702030302020204" pitchFamily="66" charset="0"/>
                </a:rPr>
              </a:br>
              <a:r>
                <a:rPr lang="en-US" altLang="en-US" sz="2800" dirty="0">
                  <a:solidFill>
                    <a:srgbClr val="C00000"/>
                  </a:solidFill>
                  <a:latin typeface="Comic Sans MS" panose="030F0702030302020204" pitchFamily="66" charset="0"/>
                </a:rPr>
                <a:t>ADP stores energy as ATP </a:t>
              </a:r>
            </a:p>
          </p:txBody>
        </p:sp>
        <p:pic>
          <p:nvPicPr>
            <p:cNvPr id="76810" name="Picture 11">
              <a:extLst>
                <a:ext uri="{FF2B5EF4-FFF2-40B4-BE49-F238E27FC236}">
                  <a16:creationId xmlns:a16="http://schemas.microsoft.com/office/drawing/2014/main" id="{CAAC9F3A-1ECD-4B07-BF85-328337B55F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8828" y="4716731"/>
              <a:ext cx="1782572" cy="178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a:extLst>
              <a:ext uri="{FF2B5EF4-FFF2-40B4-BE49-F238E27FC236}">
                <a16:creationId xmlns:a16="http://schemas.microsoft.com/office/drawing/2014/main" id="{C158C61D-51EE-4037-8A5C-FD490048B5F8}"/>
              </a:ext>
            </a:extLst>
          </p:cNvPr>
          <p:cNvSpPr/>
          <p:nvPr/>
        </p:nvSpPr>
        <p:spPr>
          <a:xfrm>
            <a:off x="0" y="6415088"/>
            <a:ext cx="9144000" cy="461962"/>
          </a:xfrm>
          <a:prstGeom prst="rect">
            <a:avLst/>
          </a:prstGeom>
        </p:spPr>
        <p:txBody>
          <a:bodyPr>
            <a:spAutoFit/>
          </a:bodyPr>
          <a:lstStyle/>
          <a:p>
            <a:pPr>
              <a:defRPr/>
            </a:pPr>
            <a:r>
              <a:rPr lang="en-US" sz="1200" b="1" i="1" kern="0" dirty="0">
                <a:solidFill>
                  <a:srgbClr val="000000"/>
                </a:solidFill>
                <a:latin typeface="Times New Roman"/>
              </a:rPr>
              <a:t>Essential knowledge</a:t>
            </a:r>
          </a:p>
          <a:p>
            <a:pPr>
              <a:defRPr/>
            </a:pPr>
            <a:r>
              <a:rPr lang="en-US" sz="1200" b="1" i="1" kern="0" dirty="0">
                <a:solidFill>
                  <a:srgbClr val="000000"/>
                </a:solidFill>
                <a:latin typeface="Times New Roman"/>
              </a:rPr>
              <a:t> SYI 1.A.1  </a:t>
            </a:r>
            <a:r>
              <a:rPr lang="en-US" sz="1200" dirty="0"/>
              <a:t>The subcomponents of biological molecules and their sequence determine the properties of that molecule</a:t>
            </a:r>
            <a:r>
              <a:rPr lang="en-US" sz="1200" b="1" i="1" kern="0" dirty="0">
                <a:solidFill>
                  <a:srgbClr val="000000"/>
                </a:solidFill>
                <a:latin typeface="Times New Roman"/>
              </a:rPr>
              <a:t>.</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barn(inVertical)">
                                      <p:cBhvr>
                                        <p:cTn id="7" dur="500"/>
                                        <p:tgtEl>
                                          <p:spTgt spid="73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6807"/>
                                        </p:tgtEl>
                                        <p:attrNameLst>
                                          <p:attrName>style.visibility</p:attrName>
                                        </p:attrNameLst>
                                      </p:cBhvr>
                                      <p:to>
                                        <p:strVal val="visible"/>
                                      </p:to>
                                    </p:set>
                                    <p:animEffect transition="in" filter="wipe(down)">
                                      <p:cBhvr>
                                        <p:cTn id="12" dur="500"/>
                                        <p:tgtEl>
                                          <p:spTgt spid="768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6808"/>
                                        </p:tgtEl>
                                        <p:attrNameLst>
                                          <p:attrName>style.visibility</p:attrName>
                                        </p:attrNameLst>
                                      </p:cBhvr>
                                      <p:to>
                                        <p:strVal val="visible"/>
                                      </p:to>
                                    </p:set>
                                    <p:animEffect transition="in" filter="wipe(down)">
                                      <p:cBhvr>
                                        <p:cTn id="17" dur="500"/>
                                        <p:tgtEl>
                                          <p:spTgt spid="76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0851BB27-BE9F-4745-8D4F-A75EF4E6ACB8}"/>
              </a:ext>
            </a:extLst>
          </p:cNvPr>
          <p:cNvSpPr txBox="1">
            <a:spLocks noChangeArrowheads="1"/>
          </p:cNvSpPr>
          <p:nvPr/>
        </p:nvSpPr>
        <p:spPr bwMode="auto">
          <a:xfrm>
            <a:off x="87313" y="76200"/>
            <a:ext cx="8948737"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latin typeface="Comic Sans MS" panose="030F0702030302020204" pitchFamily="66" charset="0"/>
              </a:rPr>
              <a:t>Explain how carbon moves from living things</a:t>
            </a:r>
            <a:br>
              <a:rPr lang="en-US" altLang="en-US" b="1" dirty="0">
                <a:latin typeface="Comic Sans MS" panose="030F0702030302020204" pitchFamily="66" charset="0"/>
              </a:rPr>
            </a:br>
            <a:r>
              <a:rPr lang="en-US" altLang="en-US" b="1" dirty="0">
                <a:latin typeface="Comic Sans MS" panose="030F0702030302020204" pitchFamily="66" charset="0"/>
              </a:rPr>
              <a:t>back into inorganic molecules in the </a:t>
            </a:r>
            <a:br>
              <a:rPr lang="en-US" altLang="en-US" b="1" dirty="0">
                <a:latin typeface="Comic Sans MS" panose="030F0702030302020204" pitchFamily="66" charset="0"/>
              </a:rPr>
            </a:br>
            <a:r>
              <a:rPr lang="en-US" altLang="en-US" b="1" dirty="0">
                <a:latin typeface="Comic Sans MS" panose="030F0702030302020204" pitchFamily="66" charset="0"/>
              </a:rPr>
              <a:t>ecosystem during the carbon cycle.</a:t>
            </a: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br>
              <a:rPr lang="en-US" altLang="en-US" b="1" dirty="0">
                <a:latin typeface="Comic Sans MS" panose="030F0702030302020204" pitchFamily="66" charset="0"/>
              </a:rPr>
            </a:br>
            <a:endParaRPr lang="en-US" altLang="en-US" sz="2800" b="1" dirty="0">
              <a:latin typeface="Comic Sans MS" panose="030F0702030302020204" pitchFamily="66" charset="0"/>
            </a:endParaRPr>
          </a:p>
        </p:txBody>
      </p:sp>
      <p:sp>
        <p:nvSpPr>
          <p:cNvPr id="2" name="TextBox 1">
            <a:extLst>
              <a:ext uri="{FF2B5EF4-FFF2-40B4-BE49-F238E27FC236}">
                <a16:creationId xmlns:a16="http://schemas.microsoft.com/office/drawing/2014/main" id="{4120C1F6-F928-42DE-AED3-ACA5D5FFAF8D}"/>
              </a:ext>
            </a:extLst>
          </p:cNvPr>
          <p:cNvSpPr txBox="1">
            <a:spLocks noChangeArrowheads="1"/>
          </p:cNvSpPr>
          <p:nvPr/>
        </p:nvSpPr>
        <p:spPr bwMode="auto">
          <a:xfrm>
            <a:off x="0" y="6350169"/>
            <a:ext cx="894873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900" dirty="0">
                <a:latin typeface="Times New Roman" panose="02020603050405020304" pitchFamily="18" charset="0"/>
                <a:cs typeface="Times New Roman" panose="02020603050405020304" pitchFamily="18" charset="0"/>
              </a:rPr>
              <a:t>ENE 1.A.1 Organisms must exchange matter with the environment to grow, reproduce, and maintain organization</a:t>
            </a:r>
          </a:p>
          <a:p>
            <a:pPr eaLnBrk="1" hangingPunct="1">
              <a:spcBef>
                <a:spcPct val="0"/>
              </a:spcBef>
              <a:buFontTx/>
              <a:buNone/>
            </a:pPr>
            <a:r>
              <a:rPr lang="en-US" sz="900" dirty="0">
                <a:latin typeface="Times New Roman" panose="02020603050405020304" pitchFamily="18" charset="0"/>
                <a:cs typeface="Times New Roman" panose="02020603050405020304" pitchFamily="18" charset="0"/>
              </a:rPr>
              <a:t>ENE 1.A.2 Atoms and molecules from the environment are necessary to build new molecules.</a:t>
            </a:r>
            <a:br>
              <a:rPr lang="en-US" sz="900" dirty="0">
                <a:latin typeface="Times New Roman" panose="02020603050405020304" pitchFamily="18" charset="0"/>
                <a:cs typeface="Times New Roman" panose="02020603050405020304" pitchFamily="18" charset="0"/>
              </a:rPr>
            </a:br>
            <a:r>
              <a:rPr lang="en-US" sz="900" dirty="0">
                <a:latin typeface="Times New Roman" panose="02020603050405020304" pitchFamily="18" charset="0"/>
                <a:cs typeface="Times New Roman" panose="02020603050405020304" pitchFamily="18" charset="0"/>
              </a:rPr>
              <a:t>a. Carbon is used to build biological molecules such as carbohydrates, proteins, lipids, and nucleic acids.  Carbon is used in storage compounds and cell formation in all organisms.</a:t>
            </a:r>
            <a:endParaRPr lang="en-US" altLang="en-US" sz="900" dirty="0">
              <a:solidFill>
                <a:srgbClr val="7030A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3938C48A-8C71-45D8-AE24-9F84BB9E65AA}"/>
              </a:ext>
            </a:extLst>
          </p:cNvPr>
          <p:cNvGrpSpPr>
            <a:grpSpLocks/>
          </p:cNvGrpSpPr>
          <p:nvPr/>
        </p:nvGrpSpPr>
        <p:grpSpPr bwMode="auto">
          <a:xfrm>
            <a:off x="87313" y="1814513"/>
            <a:ext cx="8675687" cy="4014787"/>
            <a:chOff x="87400" y="1815137"/>
            <a:chExt cx="8675600" cy="4013545"/>
          </a:xfrm>
        </p:grpSpPr>
        <p:sp>
          <p:nvSpPr>
            <p:cNvPr id="28677" name="Text Box 5">
              <a:extLst>
                <a:ext uri="{FF2B5EF4-FFF2-40B4-BE49-F238E27FC236}">
                  <a16:creationId xmlns:a16="http://schemas.microsoft.com/office/drawing/2014/main" id="{B0057D7F-D180-429C-AF20-A5F15376E1BD}"/>
                </a:ext>
              </a:extLst>
            </p:cNvPr>
            <p:cNvSpPr txBox="1">
              <a:spLocks noChangeArrowheads="1"/>
            </p:cNvSpPr>
            <p:nvPr/>
          </p:nvSpPr>
          <p:spPr bwMode="auto">
            <a:xfrm>
              <a:off x="87400" y="1815137"/>
              <a:ext cx="8402553" cy="353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defRPr/>
              </a:pPr>
              <a:r>
                <a:rPr lang="en-US" altLang="en-US" sz="3200" b="1" dirty="0">
                  <a:solidFill>
                    <a:srgbClr val="0070C0"/>
                  </a:solidFill>
                  <a:latin typeface="Comic Sans MS" panose="030F0702030302020204" pitchFamily="66" charset="0"/>
                  <a:cs typeface="+mn-cs"/>
                </a:rPr>
                <a:t>C0</a:t>
              </a:r>
              <a:r>
                <a:rPr lang="en-US" altLang="en-US" sz="3200" b="1" baseline="-25000" dirty="0">
                  <a:solidFill>
                    <a:srgbClr val="0070C0"/>
                  </a:solidFill>
                  <a:latin typeface="Comic Sans MS" panose="030F0702030302020204" pitchFamily="66" charset="0"/>
                  <a:cs typeface="+mn-cs"/>
                </a:rPr>
                <a:t>2</a:t>
              </a:r>
              <a:r>
                <a:rPr lang="en-US" altLang="en-US" sz="3200" b="1" dirty="0">
                  <a:solidFill>
                    <a:srgbClr val="0070C0"/>
                  </a:solidFill>
                  <a:latin typeface="Comic Sans MS" panose="030F0702030302020204" pitchFamily="66" charset="0"/>
                  <a:cs typeface="+mn-cs"/>
                </a:rPr>
                <a:t> is released into atmosphere during cellular respiration and decomposition.</a:t>
              </a:r>
            </a:p>
            <a:p>
              <a:pPr fontAlgn="auto">
                <a:spcBef>
                  <a:spcPts val="0"/>
                </a:spcBef>
                <a:spcAft>
                  <a:spcPts val="0"/>
                </a:spcAft>
                <a:defRPr/>
              </a:pPr>
              <a:endParaRPr lang="en-US" altLang="en-US" sz="3200" b="1" dirty="0">
                <a:solidFill>
                  <a:srgbClr val="0070C0"/>
                </a:solidFill>
                <a:latin typeface="Comic Sans MS" panose="030F0702030302020204" pitchFamily="66" charset="0"/>
                <a:cs typeface="+mn-cs"/>
              </a:endParaRPr>
            </a:p>
            <a:p>
              <a:pPr fontAlgn="auto">
                <a:spcBef>
                  <a:spcPts val="0"/>
                </a:spcBef>
                <a:spcAft>
                  <a:spcPts val="0"/>
                </a:spcAft>
                <a:defRPr/>
              </a:pPr>
              <a:r>
                <a:rPr lang="en-US" altLang="en-US" sz="3200" b="1" dirty="0">
                  <a:solidFill>
                    <a:srgbClr val="0070C0"/>
                  </a:solidFill>
                  <a:latin typeface="Comic Sans MS" panose="030F0702030302020204" pitchFamily="66" charset="0"/>
                  <a:cs typeface="+mn-cs"/>
                </a:rPr>
                <a:t>Carbon is returned to </a:t>
              </a:r>
              <a:br>
                <a:rPr lang="en-US" altLang="en-US" sz="3200" b="1" dirty="0">
                  <a:solidFill>
                    <a:srgbClr val="0070C0"/>
                  </a:solidFill>
                  <a:latin typeface="Comic Sans MS" panose="030F0702030302020204" pitchFamily="66" charset="0"/>
                  <a:cs typeface="+mn-cs"/>
                </a:rPr>
              </a:br>
              <a:r>
                <a:rPr lang="en-US" altLang="en-US" sz="3200" b="1" dirty="0">
                  <a:solidFill>
                    <a:srgbClr val="0070C0"/>
                  </a:solidFill>
                  <a:latin typeface="Comic Sans MS" panose="030F0702030302020204" pitchFamily="66" charset="0"/>
                  <a:cs typeface="+mn-cs"/>
                </a:rPr>
                <a:t>the soil when living </a:t>
              </a:r>
              <a:br>
                <a:rPr lang="en-US" altLang="en-US" sz="3200" b="1" dirty="0">
                  <a:solidFill>
                    <a:srgbClr val="0070C0"/>
                  </a:solidFill>
                  <a:latin typeface="Comic Sans MS" panose="030F0702030302020204" pitchFamily="66" charset="0"/>
                  <a:cs typeface="+mn-cs"/>
                </a:rPr>
              </a:br>
              <a:r>
                <a:rPr lang="en-US" altLang="en-US" sz="3200" b="1" dirty="0">
                  <a:solidFill>
                    <a:srgbClr val="0070C0"/>
                  </a:solidFill>
                  <a:latin typeface="Comic Sans MS" panose="030F0702030302020204" pitchFamily="66" charset="0"/>
                  <a:cs typeface="+mn-cs"/>
                </a:rPr>
                <a:t>things release waste </a:t>
              </a:r>
              <a:br>
                <a:rPr lang="en-US" altLang="en-US" sz="3200" b="1" dirty="0">
                  <a:solidFill>
                    <a:srgbClr val="0070C0"/>
                  </a:solidFill>
                  <a:latin typeface="Comic Sans MS" panose="030F0702030302020204" pitchFamily="66" charset="0"/>
                  <a:cs typeface="+mn-cs"/>
                </a:rPr>
              </a:br>
              <a:r>
                <a:rPr lang="en-US" altLang="en-US" sz="3200" b="1" dirty="0">
                  <a:solidFill>
                    <a:srgbClr val="0070C0"/>
                  </a:solidFill>
                  <a:latin typeface="Comic Sans MS" panose="030F0702030302020204" pitchFamily="66" charset="0"/>
                  <a:cs typeface="+mn-cs"/>
                </a:rPr>
                <a:t>or die/decompose </a:t>
              </a:r>
            </a:p>
          </p:txBody>
        </p:sp>
        <p:pic>
          <p:nvPicPr>
            <p:cNvPr id="17414" name="Picture 2" descr="Image result for carbon cycle">
              <a:extLst>
                <a:ext uri="{FF2B5EF4-FFF2-40B4-BE49-F238E27FC236}">
                  <a16:creationId xmlns:a16="http://schemas.microsoft.com/office/drawing/2014/main" id="{62916B4B-35FA-4D1A-8638-2ECDAB378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061640"/>
              <a:ext cx="4038600" cy="276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72B4FF7-E751-463E-A8B7-50E90B9F7EDB}"/>
              </a:ext>
            </a:extLst>
          </p:cNvPr>
          <p:cNvSpPr>
            <a:spLocks noGrp="1" noChangeArrowheads="1"/>
          </p:cNvSpPr>
          <p:nvPr>
            <p:ph type="body" sz="half" idx="2"/>
          </p:nvPr>
        </p:nvSpPr>
        <p:spPr>
          <a:xfrm>
            <a:off x="152400" y="0"/>
            <a:ext cx="8991600" cy="990600"/>
          </a:xfrm>
        </p:spPr>
        <p:txBody>
          <a:bodyPr/>
          <a:lstStyle/>
          <a:p>
            <a:pPr eaLnBrk="1" hangingPunct="1">
              <a:lnSpc>
                <a:spcPct val="90000"/>
              </a:lnSpc>
              <a:buFontTx/>
              <a:buNone/>
            </a:pPr>
            <a:r>
              <a:rPr lang="en-US" altLang="en-US" b="1" dirty="0">
                <a:latin typeface="Comic Sans MS" panose="030F0702030302020204" pitchFamily="66" charset="0"/>
              </a:rPr>
              <a:t>Which of these molecules could be used to make an RNA molecule?</a:t>
            </a:r>
          </a:p>
        </p:txBody>
      </p:sp>
      <p:sp>
        <p:nvSpPr>
          <p:cNvPr id="140291" name="Text Box 3">
            <a:extLst>
              <a:ext uri="{FF2B5EF4-FFF2-40B4-BE49-F238E27FC236}">
                <a16:creationId xmlns:a16="http://schemas.microsoft.com/office/drawing/2014/main" id="{6CFCBD91-6CA4-43C2-8274-C5E8AED800CC}"/>
              </a:ext>
            </a:extLst>
          </p:cNvPr>
          <p:cNvSpPr txBox="1">
            <a:spLocks noChangeArrowheads="1"/>
          </p:cNvSpPr>
          <p:nvPr/>
        </p:nvSpPr>
        <p:spPr bwMode="auto">
          <a:xfrm rot="2622681">
            <a:off x="3276600" y="1447800"/>
            <a:ext cx="603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600" b="1" dirty="0">
                <a:solidFill>
                  <a:schemeClr val="accent2"/>
                </a:solidFill>
                <a:cs typeface="Times New Roman" panose="02020603050405020304" pitchFamily="18" charset="0"/>
              </a:rPr>
              <a:t>↑</a:t>
            </a:r>
          </a:p>
        </p:txBody>
      </p:sp>
      <p:pic>
        <p:nvPicPr>
          <p:cNvPr id="33796" name="Picture 4" descr="phospholip purple labels">
            <a:extLst>
              <a:ext uri="{FF2B5EF4-FFF2-40B4-BE49-F238E27FC236}">
                <a16:creationId xmlns:a16="http://schemas.microsoft.com/office/drawing/2014/main" id="{C1FE191F-D4F3-458B-9436-D2EF7D59DF7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1355725"/>
            <a:ext cx="110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nucleotide 1P labeled">
            <a:extLst>
              <a:ext uri="{FF2B5EF4-FFF2-40B4-BE49-F238E27FC236}">
                <a16:creationId xmlns:a16="http://schemas.microsoft.com/office/drawing/2014/main" id="{6BD1C9AE-4DF0-404F-B3D4-181EB778609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8113" y="1241425"/>
            <a:ext cx="28956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helix6">
            <a:extLst>
              <a:ext uri="{FF2B5EF4-FFF2-40B4-BE49-F238E27FC236}">
                <a16:creationId xmlns:a16="http://schemas.microsoft.com/office/drawing/2014/main" id="{C0CA1299-F2AD-45C8-BE52-3E68DD0B640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9200" y="2743200"/>
            <a:ext cx="17176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938FC05-A820-42AB-8D8B-3E929580276B}"/>
              </a:ext>
            </a:extLst>
          </p:cNvPr>
          <p:cNvSpPr/>
          <p:nvPr/>
        </p:nvSpPr>
        <p:spPr>
          <a:xfrm>
            <a:off x="0" y="6304002"/>
            <a:ext cx="9144000" cy="553998"/>
          </a:xfrm>
          <a:prstGeom prst="rect">
            <a:avLst/>
          </a:prstGeom>
        </p:spPr>
        <p:txBody>
          <a:bodyPr>
            <a:spAutoFit/>
          </a:bodyPr>
          <a:lstStyle/>
          <a:p>
            <a:pPr>
              <a:defRPr/>
            </a:pPr>
            <a:r>
              <a:rPr lang="en-US" sz="1000" b="1" kern="0" dirty="0">
                <a:solidFill>
                  <a:srgbClr val="000000"/>
                </a:solidFill>
                <a:latin typeface="Times New Roman"/>
              </a:rPr>
              <a:t>Essential Knowledge</a:t>
            </a:r>
            <a:br>
              <a:rPr lang="en-US" sz="1000" b="1" kern="0" dirty="0">
                <a:solidFill>
                  <a:srgbClr val="000000"/>
                </a:solidFill>
                <a:latin typeface="Times New Roman"/>
              </a:rPr>
            </a:br>
            <a:r>
              <a:rPr lang="en-US" sz="1000" b="1" kern="0" dirty="0">
                <a:solidFill>
                  <a:srgbClr val="000000"/>
                </a:solidFill>
                <a:latin typeface="Times New Roman"/>
              </a:rPr>
              <a:t> SYI-1.B.2 Structure and function of polymers are derived from the way their monomers are assembled. </a:t>
            </a:r>
            <a:br>
              <a:rPr lang="en-US" sz="1000" b="1" kern="0" dirty="0">
                <a:solidFill>
                  <a:srgbClr val="000000"/>
                </a:solidFill>
                <a:latin typeface="Times New Roman"/>
              </a:rPr>
            </a:br>
            <a:r>
              <a:rPr lang="en-US" sz="1000" b="1" kern="0" dirty="0">
                <a:solidFill>
                  <a:srgbClr val="000000"/>
                </a:solidFill>
                <a:latin typeface="Times New Roman"/>
              </a:rPr>
              <a:t>SAMPLE ACTIVITY p 35 CED “Use pictures of biological molecules to find patterns in the molecules </a:t>
            </a:r>
            <a:endParaRPr lang="en-US" sz="1000" dirty="0"/>
          </a:p>
        </p:txBody>
      </p:sp>
      <p:pic>
        <p:nvPicPr>
          <p:cNvPr id="33800" name="Picture 2">
            <a:extLst>
              <a:ext uri="{FF2B5EF4-FFF2-40B4-BE49-F238E27FC236}">
                <a16:creationId xmlns:a16="http://schemas.microsoft.com/office/drawing/2014/main" id="{152A4218-044B-46E5-9011-92D4C58A490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066800"/>
            <a:ext cx="2133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
            <a:extLst>
              <a:ext uri="{FF2B5EF4-FFF2-40B4-BE49-F238E27FC236}">
                <a16:creationId xmlns:a16="http://schemas.microsoft.com/office/drawing/2014/main" id="{EEEB96FA-D94D-48D0-A056-9EA38B14F7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78013" y="3502025"/>
            <a:ext cx="2325687"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0291"/>
                                        </p:tgtEl>
                                        <p:attrNameLst>
                                          <p:attrName>style.visibility</p:attrName>
                                        </p:attrNameLst>
                                      </p:cBhvr>
                                      <p:to>
                                        <p:strVal val="visible"/>
                                      </p:to>
                                    </p:set>
                                    <p:animEffect transition="in" filter="wipe(down)">
                                      <p:cBhvr>
                                        <p:cTn id="7" dur="500"/>
                                        <p:tgtEl>
                                          <p:spTgt spid="1402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8672000F-8236-4D39-9EE0-28F6496A79E5}"/>
              </a:ext>
            </a:extLst>
          </p:cNvPr>
          <p:cNvSpPr>
            <a:spLocks noGrp="1" noChangeArrowheads="1"/>
          </p:cNvSpPr>
          <p:nvPr>
            <p:ph type="body" sz="half" idx="2"/>
          </p:nvPr>
        </p:nvSpPr>
        <p:spPr>
          <a:xfrm>
            <a:off x="457200" y="685800"/>
            <a:ext cx="8077200" cy="2667000"/>
          </a:xfrm>
        </p:spPr>
        <p:txBody>
          <a:bodyPr/>
          <a:lstStyle/>
          <a:p>
            <a:pPr eaLnBrk="1" hangingPunct="1">
              <a:lnSpc>
                <a:spcPct val="90000"/>
              </a:lnSpc>
              <a:buFontTx/>
              <a:buNone/>
            </a:pPr>
            <a:r>
              <a:rPr lang="en-US" altLang="en-US" b="1" dirty="0">
                <a:latin typeface="Comic Sans MS" panose="030F0702030302020204" pitchFamily="66" charset="0"/>
              </a:rPr>
              <a:t>Disaccharides are carbohydrates made from ______ sugar molecules</a:t>
            </a:r>
          </a:p>
        </p:txBody>
      </p:sp>
      <p:sp>
        <p:nvSpPr>
          <p:cNvPr id="121859" name="Text Box 3">
            <a:extLst>
              <a:ext uri="{FF2B5EF4-FFF2-40B4-BE49-F238E27FC236}">
                <a16:creationId xmlns:a16="http://schemas.microsoft.com/office/drawing/2014/main" id="{AA38B7B5-C60D-47F1-8536-0E14C33C5554}"/>
              </a:ext>
            </a:extLst>
          </p:cNvPr>
          <p:cNvSpPr txBox="1">
            <a:spLocks noChangeArrowheads="1"/>
          </p:cNvSpPr>
          <p:nvPr/>
        </p:nvSpPr>
        <p:spPr bwMode="auto">
          <a:xfrm>
            <a:off x="2549525" y="1143000"/>
            <a:ext cx="4667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2</a:t>
            </a:r>
          </a:p>
        </p:txBody>
      </p:sp>
      <p:sp>
        <p:nvSpPr>
          <p:cNvPr id="81924" name="Text Box 4">
            <a:extLst>
              <a:ext uri="{FF2B5EF4-FFF2-40B4-BE49-F238E27FC236}">
                <a16:creationId xmlns:a16="http://schemas.microsoft.com/office/drawing/2014/main" id="{D255A47E-5A0F-4793-8D54-CCBBDAD4B67A}"/>
              </a:ext>
            </a:extLst>
          </p:cNvPr>
          <p:cNvSpPr txBox="1">
            <a:spLocks noChangeArrowheads="1"/>
          </p:cNvSpPr>
          <p:nvPr/>
        </p:nvSpPr>
        <p:spPr bwMode="auto">
          <a:xfrm>
            <a:off x="209255" y="3400461"/>
            <a:ext cx="78614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Give an example of a disaccharide you</a:t>
            </a:r>
            <a:br>
              <a:rPr lang="en-US" altLang="en-US" b="1" dirty="0">
                <a:latin typeface="Comic Sans MS" panose="030F0702030302020204" pitchFamily="66" charset="0"/>
              </a:rPr>
            </a:br>
            <a:r>
              <a:rPr lang="en-US" altLang="en-US" b="1" dirty="0">
                <a:latin typeface="Comic Sans MS" panose="030F0702030302020204" pitchFamily="66" charset="0"/>
              </a:rPr>
              <a:t>learned about</a:t>
            </a:r>
          </a:p>
        </p:txBody>
      </p:sp>
      <p:sp>
        <p:nvSpPr>
          <p:cNvPr id="121861" name="Text Box 5">
            <a:extLst>
              <a:ext uri="{FF2B5EF4-FFF2-40B4-BE49-F238E27FC236}">
                <a16:creationId xmlns:a16="http://schemas.microsoft.com/office/drawing/2014/main" id="{6931535C-52D6-4EDC-BC12-704A62151790}"/>
              </a:ext>
            </a:extLst>
          </p:cNvPr>
          <p:cNvSpPr txBox="1">
            <a:spLocks noChangeArrowheads="1"/>
          </p:cNvSpPr>
          <p:nvPr/>
        </p:nvSpPr>
        <p:spPr bwMode="auto">
          <a:xfrm>
            <a:off x="1295400" y="4453616"/>
            <a:ext cx="8305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Sucrose (table sugar)</a:t>
            </a:r>
          </a:p>
          <a:p>
            <a:pPr eaLnBrk="1" hangingPunct="1">
              <a:spcBef>
                <a:spcPct val="0"/>
              </a:spcBef>
              <a:buFontTx/>
              <a:buNone/>
            </a:pPr>
            <a:r>
              <a:rPr lang="en-US" altLang="en-US" b="1" dirty="0">
                <a:solidFill>
                  <a:schemeClr val="accent2"/>
                </a:solidFill>
                <a:latin typeface="Comic Sans MS" panose="030F0702030302020204" pitchFamily="66" charset="0"/>
              </a:rPr>
              <a:t>Lactose (milk sugar)</a:t>
            </a:r>
          </a:p>
        </p:txBody>
      </p:sp>
      <p:sp>
        <p:nvSpPr>
          <p:cNvPr id="81926" name="Rectangle 1">
            <a:extLst>
              <a:ext uri="{FF2B5EF4-FFF2-40B4-BE49-F238E27FC236}">
                <a16:creationId xmlns:a16="http://schemas.microsoft.com/office/drawing/2014/main" id="{AC494B6D-16E2-4DA3-90CE-DC7F8E210BC3}"/>
              </a:ext>
            </a:extLst>
          </p:cNvPr>
          <p:cNvSpPr>
            <a:spLocks noChangeArrowheads="1"/>
          </p:cNvSpPr>
          <p:nvPr/>
        </p:nvSpPr>
        <p:spPr bwMode="auto">
          <a:xfrm>
            <a:off x="7772400" y="6321425"/>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Calibri" panose="020F0502020204030204" pitchFamily="34" charset="0"/>
                <a:cs typeface="Arial" panose="020B0604020202020204" pitchFamily="34" charset="0"/>
              </a:rPr>
              <a:t>Vocab</a:t>
            </a:r>
            <a:endParaRPr lang="en-US" altLang="en-US" sz="40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dissolve">
                                      <p:cBhvr>
                                        <p:cTn id="7" dur="500"/>
                                        <p:tgtEl>
                                          <p:spTgt spid="1218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1861"/>
                                        </p:tgtEl>
                                        <p:attrNameLst>
                                          <p:attrName>style.visibility</p:attrName>
                                        </p:attrNameLst>
                                      </p:cBhvr>
                                      <p:to>
                                        <p:strVal val="visible"/>
                                      </p:to>
                                    </p:set>
                                    <p:animEffect transition="in" filter="dissolve">
                                      <p:cBhvr>
                                        <p:cTn id="12" dur="5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utoUpdateAnimBg="0"/>
      <p:bldP spid="121861"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1682" name="TextBox 2">
            <a:extLst>
              <a:ext uri="{FF2B5EF4-FFF2-40B4-BE49-F238E27FC236}">
                <a16:creationId xmlns:a16="http://schemas.microsoft.com/office/drawing/2014/main" id="{92E5958F-1206-4AE3-933B-B37274334BE2}"/>
              </a:ext>
            </a:extLst>
          </p:cNvPr>
          <p:cNvSpPr txBox="1">
            <a:spLocks noChangeArrowheads="1"/>
          </p:cNvSpPr>
          <p:nvPr/>
        </p:nvSpPr>
        <p:spPr bwMode="auto">
          <a:xfrm>
            <a:off x="157163" y="31750"/>
            <a:ext cx="882173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latin typeface="Comic Sans MS" panose="030F0702030302020204" pitchFamily="66" charset="0"/>
              </a:rPr>
              <a:t>One way to identify specific molecules </a:t>
            </a:r>
            <a:br>
              <a:rPr lang="en-US" altLang="en-US" sz="3600" dirty="0">
                <a:latin typeface="Comic Sans MS" panose="030F0702030302020204" pitchFamily="66" charset="0"/>
              </a:rPr>
            </a:br>
            <a:r>
              <a:rPr lang="en-US" altLang="en-US" sz="3600" dirty="0">
                <a:latin typeface="Comic Sans MS" panose="030F0702030302020204" pitchFamily="66" charset="0"/>
              </a:rPr>
              <a:t>that are too small to be seen is to “tag” </a:t>
            </a:r>
            <a:br>
              <a:rPr lang="en-US" altLang="en-US" sz="3600" dirty="0">
                <a:latin typeface="Comic Sans MS" panose="030F0702030302020204" pitchFamily="66" charset="0"/>
              </a:rPr>
            </a:br>
            <a:r>
              <a:rPr lang="en-US" altLang="en-US" sz="3600" dirty="0">
                <a:latin typeface="Comic Sans MS" panose="030F0702030302020204" pitchFamily="66" charset="0"/>
              </a:rPr>
              <a:t>them with radioactive isotopes. </a:t>
            </a:r>
            <a:br>
              <a:rPr lang="en-US" altLang="en-US" sz="3600" dirty="0">
                <a:latin typeface="Comic Sans MS" panose="030F0702030302020204" pitchFamily="66" charset="0"/>
              </a:rPr>
            </a:br>
            <a:br>
              <a:rPr lang="en-US" altLang="en-US" sz="3600" dirty="0">
                <a:latin typeface="Comic Sans MS" panose="030F0702030302020204" pitchFamily="66" charset="0"/>
              </a:rPr>
            </a:br>
            <a:r>
              <a:rPr lang="en-US" altLang="en-US" sz="3600" dirty="0">
                <a:latin typeface="Comic Sans MS" panose="030F0702030302020204" pitchFamily="66" charset="0"/>
              </a:rPr>
              <a:t>Name some kinds of macromolecules </a:t>
            </a:r>
            <a:br>
              <a:rPr lang="en-US" altLang="en-US" sz="3600" dirty="0">
                <a:latin typeface="Comic Sans MS" panose="030F0702030302020204" pitchFamily="66" charset="0"/>
              </a:rPr>
            </a:br>
            <a:r>
              <a:rPr lang="en-US" altLang="en-US" sz="3600" dirty="0">
                <a:latin typeface="Comic Sans MS" panose="030F0702030302020204" pitchFamily="66" charset="0"/>
              </a:rPr>
              <a:t>that would be labeled by the addition </a:t>
            </a:r>
            <a:br>
              <a:rPr lang="en-US" altLang="en-US" sz="3600" dirty="0">
                <a:latin typeface="Comic Sans MS" panose="030F0702030302020204" pitchFamily="66" charset="0"/>
              </a:rPr>
            </a:br>
            <a:r>
              <a:rPr lang="en-US" altLang="en-US" sz="3600" dirty="0">
                <a:latin typeface="Comic Sans MS" panose="030F0702030302020204" pitchFamily="66" charset="0"/>
              </a:rPr>
              <a:t>of </a:t>
            </a:r>
            <a:r>
              <a:rPr lang="en-US" altLang="en-US" sz="2000" baseline="100000" dirty="0">
                <a:latin typeface="Comic Sans MS" panose="030F0702030302020204" pitchFamily="66" charset="0"/>
              </a:rPr>
              <a:t>13</a:t>
            </a:r>
            <a:r>
              <a:rPr lang="en-US" altLang="en-US" sz="3600" dirty="0">
                <a:latin typeface="Comic Sans MS" panose="030F0702030302020204" pitchFamily="66" charset="0"/>
              </a:rPr>
              <a:t>N</a:t>
            </a:r>
            <a:br>
              <a:rPr lang="en-US" altLang="en-US" sz="3600" dirty="0">
                <a:latin typeface="Comic Sans MS" panose="030F0702030302020204" pitchFamily="66" charset="0"/>
              </a:rPr>
            </a:br>
            <a:br>
              <a:rPr lang="en-US" altLang="en-US" sz="3600" dirty="0">
                <a:latin typeface="Comic Sans MS" panose="030F0702030302020204" pitchFamily="66" charset="0"/>
              </a:rPr>
            </a:br>
            <a:endParaRPr lang="en-US" altLang="en-US" sz="3600" dirty="0">
              <a:latin typeface="Comic Sans MS" panose="030F0702030302020204" pitchFamily="66" charset="0"/>
            </a:endParaRPr>
          </a:p>
        </p:txBody>
      </p:sp>
      <p:grpSp>
        <p:nvGrpSpPr>
          <p:cNvPr id="70659" name="Group 4">
            <a:extLst>
              <a:ext uri="{FF2B5EF4-FFF2-40B4-BE49-F238E27FC236}">
                <a16:creationId xmlns:a16="http://schemas.microsoft.com/office/drawing/2014/main" id="{093AA054-6852-4B0B-A2B6-9FF5E22F3D12}"/>
              </a:ext>
            </a:extLst>
          </p:cNvPr>
          <p:cNvGrpSpPr>
            <a:grpSpLocks/>
          </p:cNvGrpSpPr>
          <p:nvPr/>
        </p:nvGrpSpPr>
        <p:grpSpPr bwMode="auto">
          <a:xfrm>
            <a:off x="157163" y="4419604"/>
            <a:ext cx="8529637" cy="2309573"/>
            <a:chOff x="157561" y="4419246"/>
            <a:chExt cx="9372600" cy="2309907"/>
          </a:xfrm>
        </p:grpSpPr>
        <p:sp>
          <p:nvSpPr>
            <p:cNvPr id="2" name="Rectangle 1">
              <a:extLst>
                <a:ext uri="{FF2B5EF4-FFF2-40B4-BE49-F238E27FC236}">
                  <a16:creationId xmlns:a16="http://schemas.microsoft.com/office/drawing/2014/main" id="{9DDE897A-5804-414D-80DF-50E24E2000EE}"/>
                </a:ext>
              </a:extLst>
            </p:cNvPr>
            <p:cNvSpPr/>
            <p:nvPr/>
          </p:nvSpPr>
          <p:spPr>
            <a:xfrm>
              <a:off x="157561" y="5867254"/>
              <a:ext cx="9372600" cy="861899"/>
            </a:xfrm>
            <a:prstGeom prst="rect">
              <a:avLst/>
            </a:prstGeom>
          </p:spPr>
          <p:txBody>
            <a:bodyPr>
              <a:spAutoFit/>
            </a:bodyPr>
            <a:lstStyle/>
            <a:p>
              <a:pPr>
                <a:defRPr/>
              </a:pPr>
              <a:r>
                <a:rPr lang="en-US" sz="1000" b="1" kern="0" dirty="0">
                  <a:solidFill>
                    <a:srgbClr val="000000"/>
                  </a:solidFill>
                  <a:latin typeface="Times New Roman"/>
                  <a:ea typeface="+mj-ea"/>
                  <a:cs typeface="+mj-cs"/>
                </a:rPr>
                <a:t>ESSENTIAL KNOWLEDGE</a:t>
              </a:r>
              <a:br>
                <a:rPr lang="en-US" sz="1000" b="1" kern="0" dirty="0">
                  <a:solidFill>
                    <a:srgbClr val="000000"/>
                  </a:solidFill>
                  <a:latin typeface="Times New Roman"/>
                  <a:ea typeface="+mj-ea"/>
                  <a:cs typeface="+mj-cs"/>
                </a:rPr>
              </a:br>
              <a:r>
                <a:rPr lang="en-US" sz="1000" b="1" i="1" kern="0" dirty="0">
                  <a:solidFill>
                    <a:srgbClr val="000000"/>
                  </a:solidFill>
                  <a:latin typeface="Times New Roman"/>
                  <a:ea typeface="+mj-ea"/>
                  <a:cs typeface="+mj-cs"/>
                </a:rPr>
                <a:t>ENE 1.A.1 Organisms must exchange matter with the environment to grow, reproduce and maintain organization.</a:t>
              </a:r>
            </a:p>
            <a:p>
              <a:pPr>
                <a:defRPr/>
              </a:pPr>
              <a:r>
                <a:rPr lang="en-US" sz="1000" b="1" i="1" kern="0" dirty="0">
                  <a:solidFill>
                    <a:srgbClr val="000000"/>
                  </a:solidFill>
                  <a:latin typeface="Times New Roman"/>
                  <a:ea typeface="+mj-ea"/>
                  <a:cs typeface="+mj-cs"/>
                </a:rPr>
                <a:t>ENE 1.A.2 Atoms and molecules from the environment are necessary to build new molecules- </a:t>
              </a:r>
              <a:br>
                <a:rPr lang="en-US" sz="1000" i="1" kern="0" dirty="0">
                  <a:solidFill>
                    <a:srgbClr val="000000"/>
                  </a:solidFill>
                  <a:latin typeface="Times New Roman"/>
                  <a:ea typeface="+mj-ea"/>
                  <a:cs typeface="+mj-cs"/>
                </a:rPr>
              </a:br>
              <a:r>
                <a:rPr lang="en-US" sz="1000" i="1" kern="0" dirty="0">
                  <a:solidFill>
                    <a:srgbClr val="000000"/>
                  </a:solidFill>
                  <a:latin typeface="Times New Roman"/>
                  <a:ea typeface="+mj-ea"/>
                  <a:cs typeface="+mj-cs"/>
                </a:rPr>
                <a:t>      b. . Nitrogen is used to build proteins and nucleic acids</a:t>
              </a:r>
            </a:p>
            <a:p>
              <a:r>
                <a:rPr lang="en-US" sz="1000" dirty="0"/>
                <a:t>SP 1 C. Explain biological concepts, processes, and/or models in applied contexts.</a:t>
              </a:r>
            </a:p>
          </p:txBody>
        </p:sp>
        <p:sp>
          <p:nvSpPr>
            <p:cNvPr id="71685" name="TextBox 3">
              <a:extLst>
                <a:ext uri="{FF2B5EF4-FFF2-40B4-BE49-F238E27FC236}">
                  <a16:creationId xmlns:a16="http://schemas.microsoft.com/office/drawing/2014/main" id="{08BF1502-ADEF-4C29-880B-6C30016F8613}"/>
                </a:ext>
              </a:extLst>
            </p:cNvPr>
            <p:cNvSpPr txBox="1">
              <a:spLocks noChangeArrowheads="1"/>
            </p:cNvSpPr>
            <p:nvPr/>
          </p:nvSpPr>
          <p:spPr bwMode="auto">
            <a:xfrm>
              <a:off x="838200" y="4419246"/>
              <a:ext cx="7848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chemeClr val="accent2"/>
                  </a:solidFill>
                  <a:latin typeface="Comic Sans MS" panose="030F0702030302020204" pitchFamily="66" charset="0"/>
                </a:rPr>
                <a:t>Nitrogen is found in proteins and </a:t>
              </a:r>
              <a:br>
                <a:rPr lang="en-US" altLang="en-US" dirty="0">
                  <a:solidFill>
                    <a:schemeClr val="accent2"/>
                  </a:solidFill>
                  <a:latin typeface="Comic Sans MS" panose="030F0702030302020204" pitchFamily="66" charset="0"/>
                </a:rPr>
              </a:br>
              <a:r>
                <a:rPr lang="en-US" altLang="en-US" dirty="0">
                  <a:solidFill>
                    <a:schemeClr val="accent2"/>
                  </a:solidFill>
                  <a:latin typeface="Comic Sans MS" panose="030F0702030302020204" pitchFamily="66" charset="0"/>
                </a:rPr>
                <a:t>nucleic acids .</a:t>
              </a:r>
              <a:endParaRPr lang="en-US" altLang="en-US" sz="4000" dirty="0">
                <a:solidFill>
                  <a:schemeClr val="accent2"/>
                </a:solidFill>
                <a:latin typeface="Comic Sans MS" panose="030F0702030302020204"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fade">
                                      <p:cBhvr>
                                        <p:cTn id="7" dur="5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
        <p:cNvGrpSpPr/>
        <p:nvPr/>
      </p:nvGrpSpPr>
      <p:grpSpPr>
        <a:xfrm>
          <a:off x="0" y="0"/>
          <a:ext cx="0" cy="0"/>
          <a:chOff x="0" y="0"/>
          <a:chExt cx="0" cy="0"/>
        </a:xfrm>
      </p:grpSpPr>
      <p:sp>
        <p:nvSpPr>
          <p:cNvPr id="136194" name="Rectangle 1">
            <a:extLst>
              <a:ext uri="{FF2B5EF4-FFF2-40B4-BE49-F238E27FC236}">
                <a16:creationId xmlns:a16="http://schemas.microsoft.com/office/drawing/2014/main" id="{8DA53613-F3D2-4CE4-9A31-20DB57219D06}"/>
              </a:ext>
            </a:extLst>
          </p:cNvPr>
          <p:cNvSpPr>
            <a:spLocks noChangeArrowheads="1"/>
          </p:cNvSpPr>
          <p:nvPr/>
        </p:nvSpPr>
        <p:spPr bwMode="auto">
          <a:xfrm>
            <a:off x="152400" y="152400"/>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Comic Sans MS" panose="030F0702030302020204" pitchFamily="66" charset="0"/>
              </a:defRPr>
            </a:lvl1pPr>
            <a:lvl2pPr marL="742950" indent="-285750">
              <a:defRPr sz="4000">
                <a:solidFill>
                  <a:schemeClr val="tx1"/>
                </a:solidFill>
                <a:latin typeface="Comic Sans MS" panose="030F0702030302020204" pitchFamily="66" charset="0"/>
              </a:defRPr>
            </a:lvl2pPr>
            <a:lvl3pPr marL="1143000" indent="-228600">
              <a:defRPr sz="4000">
                <a:solidFill>
                  <a:schemeClr val="tx1"/>
                </a:solidFill>
                <a:latin typeface="Comic Sans MS" panose="030F0702030302020204" pitchFamily="66" charset="0"/>
              </a:defRPr>
            </a:lvl3pPr>
            <a:lvl4pPr marL="1600200" indent="-228600">
              <a:defRPr sz="4000">
                <a:solidFill>
                  <a:schemeClr val="tx1"/>
                </a:solidFill>
                <a:latin typeface="Comic Sans MS" panose="030F0702030302020204" pitchFamily="66" charset="0"/>
              </a:defRPr>
            </a:lvl4pPr>
            <a:lvl5pPr marL="2057400" indent="-228600">
              <a:defRPr sz="4000">
                <a:solidFill>
                  <a:schemeClr val="tx1"/>
                </a:solidFill>
                <a:latin typeface="Comic Sans MS" panose="030F0702030302020204" pitchFamily="66" charset="0"/>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defRPr>
            </a:lvl9pPr>
          </a:lstStyle>
          <a:p>
            <a:pPr eaLnBrk="1" hangingPunct="1"/>
            <a:r>
              <a:rPr lang="en-US" altLang="en-US" sz="1000" dirty="0">
                <a:solidFill>
                  <a:srgbClr val="C00000"/>
                </a:solidFill>
                <a:latin typeface="Arial" panose="020B0604020202020204" pitchFamily="34" charset="0"/>
                <a:cs typeface="Arial" panose="020B0604020202020204" pitchFamily="34" charset="0"/>
              </a:rPr>
              <a:t>http://www.amoebasisters.com/parameciumparlorcomics</a:t>
            </a:r>
          </a:p>
        </p:txBody>
      </p:sp>
      <p:pic>
        <p:nvPicPr>
          <p:cNvPr id="136195" name="Picture 2">
            <a:extLst>
              <a:ext uri="{FF2B5EF4-FFF2-40B4-BE49-F238E27FC236}">
                <a16:creationId xmlns:a16="http://schemas.microsoft.com/office/drawing/2014/main" id="{2A3FAEBF-B596-4E8F-9B75-6CFF12E39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741" t="25513" r="23079" b="22260"/>
          <a:stretch>
            <a:fillRect/>
          </a:stretch>
        </p:blipFill>
        <p:spPr bwMode="auto">
          <a:xfrm>
            <a:off x="193675" y="914400"/>
            <a:ext cx="875665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196" name="TextBox 2">
            <a:extLst>
              <a:ext uri="{FF2B5EF4-FFF2-40B4-BE49-F238E27FC236}">
                <a16:creationId xmlns:a16="http://schemas.microsoft.com/office/drawing/2014/main" id="{4D28866E-5A08-4A44-988D-6E4D2CD023F6}"/>
              </a:ext>
            </a:extLst>
          </p:cNvPr>
          <p:cNvSpPr txBox="1">
            <a:spLocks noChangeArrowheads="1"/>
          </p:cNvSpPr>
          <p:nvPr/>
        </p:nvSpPr>
        <p:spPr bwMode="auto">
          <a:xfrm>
            <a:off x="2286000" y="5486400"/>
            <a:ext cx="3419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Comic Sans MS" panose="030F0702030302020204" pitchFamily="66" charset="0"/>
              </a:defRPr>
            </a:lvl1pPr>
            <a:lvl2pPr marL="742950" indent="-285750">
              <a:defRPr sz="4000">
                <a:solidFill>
                  <a:schemeClr val="tx1"/>
                </a:solidFill>
                <a:latin typeface="Comic Sans MS" panose="030F0702030302020204" pitchFamily="66" charset="0"/>
              </a:defRPr>
            </a:lvl2pPr>
            <a:lvl3pPr marL="1143000" indent="-228600">
              <a:defRPr sz="4000">
                <a:solidFill>
                  <a:schemeClr val="tx1"/>
                </a:solidFill>
                <a:latin typeface="Comic Sans MS" panose="030F0702030302020204" pitchFamily="66" charset="0"/>
              </a:defRPr>
            </a:lvl3pPr>
            <a:lvl4pPr marL="1600200" indent="-228600">
              <a:defRPr sz="4000">
                <a:solidFill>
                  <a:schemeClr val="tx1"/>
                </a:solidFill>
                <a:latin typeface="Comic Sans MS" panose="030F0702030302020204" pitchFamily="66" charset="0"/>
              </a:defRPr>
            </a:lvl4pPr>
            <a:lvl5pPr marL="2057400" indent="-228600">
              <a:defRPr sz="4000">
                <a:solidFill>
                  <a:schemeClr val="tx1"/>
                </a:solidFill>
                <a:latin typeface="Comic Sans MS" panose="030F0702030302020204" pitchFamily="66" charset="0"/>
              </a:defRPr>
            </a:lvl5pPr>
            <a:lvl6pPr marL="2514600" indent="-228600" eaLnBrk="0" fontAlgn="base" hangingPunct="0">
              <a:spcBef>
                <a:spcPct val="0"/>
              </a:spcBef>
              <a:spcAft>
                <a:spcPct val="0"/>
              </a:spcAft>
              <a:defRPr sz="4000">
                <a:solidFill>
                  <a:schemeClr val="tx1"/>
                </a:solidFill>
                <a:latin typeface="Comic Sans MS" panose="030F0702030302020204" pitchFamily="66" charset="0"/>
              </a:defRPr>
            </a:lvl6pPr>
            <a:lvl7pPr marL="2971800" indent="-228600" eaLnBrk="0" fontAlgn="base" hangingPunct="0">
              <a:spcBef>
                <a:spcPct val="0"/>
              </a:spcBef>
              <a:spcAft>
                <a:spcPct val="0"/>
              </a:spcAft>
              <a:defRPr sz="4000">
                <a:solidFill>
                  <a:schemeClr val="tx1"/>
                </a:solidFill>
                <a:latin typeface="Comic Sans MS" panose="030F0702030302020204" pitchFamily="66" charset="0"/>
              </a:defRPr>
            </a:lvl7pPr>
            <a:lvl8pPr marL="3429000" indent="-228600" eaLnBrk="0" fontAlgn="base" hangingPunct="0">
              <a:spcBef>
                <a:spcPct val="0"/>
              </a:spcBef>
              <a:spcAft>
                <a:spcPct val="0"/>
              </a:spcAft>
              <a:defRPr sz="4000">
                <a:solidFill>
                  <a:schemeClr val="tx1"/>
                </a:solidFill>
                <a:latin typeface="Comic Sans MS" panose="030F0702030302020204" pitchFamily="66" charset="0"/>
              </a:defRPr>
            </a:lvl8pPr>
            <a:lvl9pPr marL="3886200" indent="-228600" eaLnBrk="0" fontAlgn="base" hangingPunct="0">
              <a:spcBef>
                <a:spcPct val="0"/>
              </a:spcBef>
              <a:spcAft>
                <a:spcPct val="0"/>
              </a:spcAft>
              <a:defRPr sz="4000">
                <a:solidFill>
                  <a:schemeClr val="tx1"/>
                </a:solidFill>
                <a:latin typeface="Comic Sans MS" panose="030F0702030302020204" pitchFamily="66" charset="0"/>
              </a:defRPr>
            </a:lvl9pPr>
          </a:lstStyle>
          <a:p>
            <a:pPr eaLnBrk="1" hangingPunct="1"/>
            <a:r>
              <a:rPr lang="en-US" altLang="en-US" dirty="0"/>
              <a:t>Take a break!</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1B27AB71-DDF5-4A4B-A2C1-731C18D79D51}"/>
              </a:ext>
            </a:extLst>
          </p:cNvPr>
          <p:cNvSpPr>
            <a:spLocks noGrp="1" noChangeArrowheads="1"/>
          </p:cNvSpPr>
          <p:nvPr>
            <p:ph type="body" sz="half" idx="2"/>
          </p:nvPr>
        </p:nvSpPr>
        <p:spPr>
          <a:xfrm>
            <a:off x="29817" y="762000"/>
            <a:ext cx="9152353" cy="2667000"/>
          </a:xfrm>
        </p:spPr>
        <p:txBody>
          <a:bodyPr/>
          <a:lstStyle/>
          <a:p>
            <a:pPr eaLnBrk="1" hangingPunct="1">
              <a:lnSpc>
                <a:spcPct val="90000"/>
              </a:lnSpc>
              <a:buFontTx/>
              <a:buNone/>
            </a:pPr>
            <a:r>
              <a:rPr lang="en-US" altLang="en-US" sz="2800" b="1" dirty="0">
                <a:latin typeface="Comic Sans MS" panose="030F0702030302020204" pitchFamily="66" charset="0"/>
              </a:rPr>
              <a:t>Compare and contrast CELLULOSE and STARCH</a:t>
            </a:r>
          </a:p>
        </p:txBody>
      </p:sp>
      <p:sp>
        <p:nvSpPr>
          <p:cNvPr id="3" name="Rectangle 2">
            <a:extLst>
              <a:ext uri="{FF2B5EF4-FFF2-40B4-BE49-F238E27FC236}">
                <a16:creationId xmlns:a16="http://schemas.microsoft.com/office/drawing/2014/main" id="{C4721905-604B-4DE8-A2FB-EA869FBDE4A6}"/>
              </a:ext>
            </a:extLst>
          </p:cNvPr>
          <p:cNvSpPr/>
          <p:nvPr/>
        </p:nvSpPr>
        <p:spPr>
          <a:xfrm>
            <a:off x="29817" y="42573"/>
            <a:ext cx="6705600" cy="415498"/>
          </a:xfrm>
          <a:prstGeom prst="rect">
            <a:avLst/>
          </a:prstGeom>
        </p:spPr>
        <p:txBody>
          <a:bodyPr>
            <a:spAutoFit/>
          </a:bodyPr>
          <a:lstStyle/>
          <a:p>
            <a:pPr eaLnBrk="1" hangingPunct="1">
              <a:defRPr/>
            </a:pPr>
            <a:r>
              <a:rPr lang="en-US" sz="1050" dirty="0">
                <a:solidFill>
                  <a:srgbClr val="FF33CC"/>
                </a:solidFill>
                <a:latin typeface="Arial" panose="020B0604020202020204" pitchFamily="34" charset="0"/>
                <a:cs typeface="Arial" panose="020B0604020202020204" pitchFamily="34" charset="0"/>
              </a:rPr>
              <a:t>Images from: https://www.colourbox.com/preview/9746487-the-structural-formula-of-cellulose-polymer.jpg</a:t>
            </a:r>
          </a:p>
          <a:p>
            <a:pPr eaLnBrk="1" hangingPunct="1">
              <a:defRPr/>
            </a:pPr>
            <a:r>
              <a:rPr lang="en-US" sz="1050" dirty="0">
                <a:solidFill>
                  <a:srgbClr val="FF33CC"/>
                </a:solidFill>
                <a:latin typeface="Arial" panose="020B0604020202020204" pitchFamily="34" charset="0"/>
                <a:cs typeface="Arial" panose="020B0604020202020204" pitchFamily="34" charset="0"/>
              </a:rPr>
              <a:t>http://www.blc.arizona.edu/courses/schaffer/182/ModCarb-c.jpeg</a:t>
            </a:r>
          </a:p>
        </p:txBody>
      </p:sp>
      <p:sp>
        <p:nvSpPr>
          <p:cNvPr id="88069" name="Text Box 3">
            <a:extLst>
              <a:ext uri="{FF2B5EF4-FFF2-40B4-BE49-F238E27FC236}">
                <a16:creationId xmlns:a16="http://schemas.microsoft.com/office/drawing/2014/main" id="{FBC4AAE6-9FE4-44EF-BFF2-41FC780B97AE}"/>
              </a:ext>
            </a:extLst>
          </p:cNvPr>
          <p:cNvSpPr txBox="1">
            <a:spLocks noChangeArrowheads="1"/>
          </p:cNvSpPr>
          <p:nvPr/>
        </p:nvSpPr>
        <p:spPr bwMode="auto">
          <a:xfrm>
            <a:off x="228600" y="1524000"/>
            <a:ext cx="858996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Both are plant polysaccharides made from glucose monomers</a:t>
            </a:r>
          </a:p>
          <a:p>
            <a:pPr eaLnBrk="1" hangingPunct="1">
              <a:spcBef>
                <a:spcPct val="0"/>
              </a:spcBef>
              <a:buFontTx/>
              <a:buNone/>
            </a:pPr>
            <a:endParaRPr lang="en-US" altLang="en-US" sz="2800" b="1" dirty="0">
              <a:solidFill>
                <a:schemeClr val="accent2"/>
              </a:solidFill>
              <a:latin typeface="Comic Sans MS" panose="030F0702030302020204" pitchFamily="66" charset="0"/>
            </a:endParaRPr>
          </a:p>
          <a:p>
            <a:pPr eaLnBrk="1" hangingPunct="1">
              <a:spcBef>
                <a:spcPct val="0"/>
              </a:spcBef>
              <a:buFontTx/>
              <a:buNone/>
            </a:pPr>
            <a:r>
              <a:rPr lang="en-US" altLang="en-US" sz="2800" b="1" dirty="0">
                <a:solidFill>
                  <a:schemeClr val="accent2"/>
                </a:solidFill>
                <a:latin typeface="Comic Sans MS" panose="030F0702030302020204" pitchFamily="66" charset="0"/>
              </a:rPr>
              <a:t>Cellulose is structural, made from </a:t>
            </a:r>
            <a:r>
              <a:rPr lang="el-GR" altLang="en-US" sz="2800" b="1" dirty="0">
                <a:solidFill>
                  <a:schemeClr val="accent2"/>
                </a:solidFill>
                <a:latin typeface="Comic Sans MS" panose="030F0702030302020204" pitchFamily="66" charset="0"/>
              </a:rPr>
              <a:t>β</a:t>
            </a:r>
            <a:r>
              <a:rPr lang="en-US" altLang="en-US" sz="2800" b="1" dirty="0">
                <a:solidFill>
                  <a:schemeClr val="accent2"/>
                </a:solidFill>
                <a:latin typeface="Comic Sans MS" panose="030F0702030302020204" pitchFamily="66" charset="0"/>
              </a:rPr>
              <a:t>-glucose subunits, non-digestible by animals;  STARCH is for energy storage, is made from </a:t>
            </a:r>
            <a:r>
              <a:rPr lang="el-GR" altLang="en-US" sz="2800" b="1" dirty="0">
                <a:solidFill>
                  <a:schemeClr val="accent2"/>
                </a:solidFill>
                <a:latin typeface="Comic Sans MS" panose="030F0702030302020204" pitchFamily="66" charset="0"/>
              </a:rPr>
              <a:t>α</a:t>
            </a:r>
            <a:r>
              <a:rPr lang="en-US" altLang="en-US" sz="2800" b="1" dirty="0">
                <a:solidFill>
                  <a:schemeClr val="accent2"/>
                </a:solidFill>
                <a:latin typeface="Comic Sans MS" panose="030F0702030302020204" pitchFamily="66" charset="0"/>
              </a:rPr>
              <a:t>-glucose subunits, is digestible by animals</a:t>
            </a:r>
            <a:r>
              <a:rPr lang="en-US" altLang="en-US" b="1" dirty="0">
                <a:solidFill>
                  <a:schemeClr val="accent2"/>
                </a:solidFill>
                <a:latin typeface="Comic Sans MS" panose="030F0702030302020204" pitchFamily="66" charset="0"/>
              </a:rPr>
              <a:t>.</a:t>
            </a:r>
          </a:p>
          <a:p>
            <a:pPr eaLnBrk="1" hangingPunct="1">
              <a:spcBef>
                <a:spcPct val="0"/>
              </a:spcBef>
              <a:buFontTx/>
              <a:buNone/>
            </a:pPr>
            <a:endParaRPr lang="en-US" altLang="en-US" sz="3600" b="1" dirty="0">
              <a:solidFill>
                <a:schemeClr val="accent2"/>
              </a:solidFill>
            </a:endParaRPr>
          </a:p>
        </p:txBody>
      </p:sp>
      <p:sp>
        <p:nvSpPr>
          <p:cNvPr id="2" name="Rectangle 1">
            <a:extLst>
              <a:ext uri="{FF2B5EF4-FFF2-40B4-BE49-F238E27FC236}">
                <a16:creationId xmlns:a16="http://schemas.microsoft.com/office/drawing/2014/main" id="{D63F34B8-BA39-44C1-AB46-F68097626234}"/>
              </a:ext>
            </a:extLst>
          </p:cNvPr>
          <p:cNvSpPr/>
          <p:nvPr/>
        </p:nvSpPr>
        <p:spPr>
          <a:xfrm>
            <a:off x="29817" y="6171426"/>
            <a:ext cx="9144000" cy="830997"/>
          </a:xfrm>
          <a:prstGeom prst="rect">
            <a:avLst/>
          </a:prstGeom>
        </p:spPr>
        <p:txBody>
          <a:bodyPr>
            <a:spAutoFit/>
          </a:bodyPr>
          <a:lstStyle/>
          <a:p>
            <a:pPr>
              <a:defRPr/>
            </a:pPr>
            <a:r>
              <a:rPr lang="en-US" sz="1200" dirty="0">
                <a:latin typeface="+mn-lt"/>
              </a:rPr>
              <a:t>ENE 1.A Describe the composition of macromolecules required by living organisms</a:t>
            </a:r>
            <a:br>
              <a:rPr lang="en-US" sz="1200" dirty="0">
                <a:latin typeface="+mn-lt"/>
              </a:rPr>
            </a:br>
            <a:r>
              <a:rPr lang="en-US" sz="1200" dirty="0">
                <a:latin typeface="+mn-lt"/>
              </a:rPr>
              <a:t>SYI 1.B.2 c. Complex carbohydrates comprise sugar monomers whose structures determine the properties and functions of the molecules</a:t>
            </a:r>
          </a:p>
          <a:p>
            <a:pPr>
              <a:defRPr/>
            </a:pPr>
            <a:r>
              <a:rPr lang="en-US" sz="1200" b="1" i="1" dirty="0">
                <a:latin typeface="+mn-lt"/>
              </a:rPr>
              <a:t>ILLUSTRATIVE EXAMPLE- Cellulose versus starch versus glycogen</a:t>
            </a:r>
            <a:r>
              <a:rPr lang="en-US" sz="1200" dirty="0">
                <a:latin typeface="+mn-lt"/>
              </a:rPr>
              <a:t>.</a:t>
            </a:r>
            <a:endParaRPr lang="en-US" altLang="en-US" sz="1200" dirty="0">
              <a:latin typeface="+mn-lt"/>
            </a:endParaRPr>
          </a:p>
          <a:p>
            <a:pPr>
              <a:defRPr/>
            </a:pPr>
            <a:r>
              <a:rPr lang="en-US" sz="1200" dirty="0">
                <a:latin typeface="+mn-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 calcmode="lin" valueType="num">
                                      <p:cBhvr additive="base">
                                        <p:cTn id="7" dur="500" fill="hold"/>
                                        <p:tgtEl>
                                          <p:spTgt spid="88069"/>
                                        </p:tgtEl>
                                        <p:attrNameLst>
                                          <p:attrName>ppt_x</p:attrName>
                                        </p:attrNameLst>
                                      </p:cBhvr>
                                      <p:tavLst>
                                        <p:tav tm="0">
                                          <p:val>
                                            <p:strVal val="#ppt_x"/>
                                          </p:val>
                                        </p:tav>
                                        <p:tav tm="100000">
                                          <p:val>
                                            <p:strVal val="#ppt_x"/>
                                          </p:val>
                                        </p:tav>
                                      </p:tavLst>
                                    </p:anim>
                                    <p:anim calcmode="lin" valueType="num">
                                      <p:cBhvr additive="base">
                                        <p:cTn id="8" dur="500" fill="hold"/>
                                        <p:tgtEl>
                                          <p:spTgt spid="880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CCFAB455-4649-48AA-9AED-AF5CB9A41DAB}"/>
              </a:ext>
            </a:extLst>
          </p:cNvPr>
          <p:cNvSpPr>
            <a:spLocks noGrp="1" noChangeArrowheads="1"/>
          </p:cNvSpPr>
          <p:nvPr>
            <p:ph type="body" sz="half" idx="2"/>
          </p:nvPr>
        </p:nvSpPr>
        <p:spPr>
          <a:xfrm>
            <a:off x="685800" y="685800"/>
            <a:ext cx="8001000" cy="1600200"/>
          </a:xfrm>
        </p:spPr>
        <p:txBody>
          <a:bodyPr/>
          <a:lstStyle/>
          <a:p>
            <a:pPr eaLnBrk="1" hangingPunct="1">
              <a:buFontTx/>
              <a:buNone/>
            </a:pPr>
            <a:r>
              <a:rPr lang="en-US" altLang="en-US" sz="3600" b="1" dirty="0">
                <a:latin typeface="Comic Sans MS" panose="030F0702030302020204" pitchFamily="66" charset="0"/>
              </a:rPr>
              <a:t>Name the 2 kinds of nucleic acids you learned about.</a:t>
            </a:r>
          </a:p>
        </p:txBody>
      </p:sp>
      <p:sp>
        <p:nvSpPr>
          <p:cNvPr id="117763" name="Text Box 3">
            <a:extLst>
              <a:ext uri="{FF2B5EF4-FFF2-40B4-BE49-F238E27FC236}">
                <a16:creationId xmlns:a16="http://schemas.microsoft.com/office/drawing/2014/main" id="{C84D46E7-6127-46EF-AD33-85C6E489A3A8}"/>
              </a:ext>
            </a:extLst>
          </p:cNvPr>
          <p:cNvSpPr txBox="1">
            <a:spLocks noChangeArrowheads="1"/>
          </p:cNvSpPr>
          <p:nvPr/>
        </p:nvSpPr>
        <p:spPr bwMode="auto">
          <a:xfrm>
            <a:off x="1371600" y="2057400"/>
            <a:ext cx="42114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DNA   and   RNA</a:t>
            </a:r>
          </a:p>
        </p:txBody>
      </p:sp>
      <p:sp>
        <p:nvSpPr>
          <p:cNvPr id="82948" name="Text Box 4">
            <a:extLst>
              <a:ext uri="{FF2B5EF4-FFF2-40B4-BE49-F238E27FC236}">
                <a16:creationId xmlns:a16="http://schemas.microsoft.com/office/drawing/2014/main" id="{516224A2-1726-4B18-ABAD-9DDC624D93D0}"/>
              </a:ext>
            </a:extLst>
          </p:cNvPr>
          <p:cNvSpPr txBox="1">
            <a:spLocks noChangeArrowheads="1"/>
          </p:cNvSpPr>
          <p:nvPr/>
        </p:nvSpPr>
        <p:spPr bwMode="auto">
          <a:xfrm>
            <a:off x="228600" y="3962400"/>
            <a:ext cx="83503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Give an example of a polysaccharide</a:t>
            </a:r>
            <a:endParaRPr lang="en-US" altLang="en-US" sz="2800" b="1" dirty="0">
              <a:latin typeface="Comic Sans MS" panose="030F0702030302020204" pitchFamily="66" charset="0"/>
            </a:endParaRPr>
          </a:p>
        </p:txBody>
      </p:sp>
      <p:sp>
        <p:nvSpPr>
          <p:cNvPr id="117765" name="Text Box 5">
            <a:extLst>
              <a:ext uri="{FF2B5EF4-FFF2-40B4-BE49-F238E27FC236}">
                <a16:creationId xmlns:a16="http://schemas.microsoft.com/office/drawing/2014/main" id="{33B097E1-D25B-4473-8C6A-0CB85CB5784A}"/>
              </a:ext>
            </a:extLst>
          </p:cNvPr>
          <p:cNvSpPr txBox="1">
            <a:spLocks noChangeArrowheads="1"/>
          </p:cNvSpPr>
          <p:nvPr/>
        </p:nvSpPr>
        <p:spPr bwMode="auto">
          <a:xfrm>
            <a:off x="1371600" y="5029200"/>
            <a:ext cx="586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Cellulose, glycogen, starch</a:t>
            </a:r>
          </a:p>
        </p:txBody>
      </p:sp>
      <p:sp>
        <p:nvSpPr>
          <p:cNvPr id="82950" name="Rectangle 1">
            <a:extLst>
              <a:ext uri="{FF2B5EF4-FFF2-40B4-BE49-F238E27FC236}">
                <a16:creationId xmlns:a16="http://schemas.microsoft.com/office/drawing/2014/main" id="{8571FBD6-A6C0-43D8-934C-5DB66D62C366}"/>
              </a:ext>
            </a:extLst>
          </p:cNvPr>
          <p:cNvSpPr>
            <a:spLocks noChangeArrowheads="1"/>
          </p:cNvSpPr>
          <p:nvPr/>
        </p:nvSpPr>
        <p:spPr bwMode="auto">
          <a:xfrm>
            <a:off x="26504" y="6172200"/>
            <a:ext cx="91174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mn-lt"/>
                <a:cs typeface="Arial" panose="020B0604020202020204" pitchFamily="34" charset="0"/>
              </a:rPr>
              <a:t>Vocab</a:t>
            </a:r>
          </a:p>
          <a:p>
            <a:pPr eaLnBrk="1" hangingPunct="1">
              <a:spcBef>
                <a:spcPct val="0"/>
              </a:spcBef>
              <a:buNone/>
            </a:pPr>
            <a:r>
              <a:rPr lang="en-US" sz="2000" b="1" i="1" dirty="0">
                <a:latin typeface="+mn-lt"/>
              </a:rPr>
              <a:t>ILLUSTRATIVE EXAMPLE- Cellulose versus starch versus glycogen</a:t>
            </a:r>
            <a:r>
              <a:rPr lang="en-US" sz="2000" dirty="0">
                <a:latin typeface="+mn-lt"/>
              </a:rPr>
              <a:t>.</a:t>
            </a:r>
            <a:endParaRPr lang="en-US" altLang="en-US" sz="20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dissolve">
                                      <p:cBhvr>
                                        <p:cTn id="7" dur="500"/>
                                        <p:tgtEl>
                                          <p:spTgt spid="117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7765"/>
                                        </p:tgtEl>
                                        <p:attrNameLst>
                                          <p:attrName>style.visibility</p:attrName>
                                        </p:attrNameLst>
                                      </p:cBhvr>
                                      <p:to>
                                        <p:strVal val="visible"/>
                                      </p:to>
                                    </p:set>
                                    <p:animEffect transition="in" filter="dissolve">
                                      <p:cBhvr>
                                        <p:cTn id="12" dur="500"/>
                                        <p:tgtEl>
                                          <p:spTgt spid="117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autoUpdateAnimBg="0"/>
      <p:bldP spid="11776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35170" name="Picture 2">
            <a:extLst>
              <a:ext uri="{FF2B5EF4-FFF2-40B4-BE49-F238E27FC236}">
                <a16:creationId xmlns:a16="http://schemas.microsoft.com/office/drawing/2014/main" id="{C5C6CFA2-5800-4E65-9885-FAA14C639D82}"/>
              </a:ext>
            </a:extLst>
          </p:cNvPr>
          <p:cNvPicPr>
            <a:picLocks noChangeAspect="1"/>
          </p:cNvPicPr>
          <p:nvPr/>
        </p:nvPicPr>
        <p:blipFill>
          <a:blip r:embed="rId2">
            <a:extLst>
              <a:ext uri="{28A0092B-C50C-407E-A947-70E740481C1C}">
                <a14:useLocalDpi xmlns:a14="http://schemas.microsoft.com/office/drawing/2010/main" val="0"/>
              </a:ext>
            </a:extLst>
          </a:blip>
          <a:srcRect l="13808" b="2979"/>
          <a:stretch>
            <a:fillRect/>
          </a:stretch>
        </p:blipFill>
        <p:spPr bwMode="auto">
          <a:xfrm>
            <a:off x="26988" y="42863"/>
            <a:ext cx="4394200"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xtBox 3">
            <a:extLst>
              <a:ext uri="{FF2B5EF4-FFF2-40B4-BE49-F238E27FC236}">
                <a16:creationId xmlns:a16="http://schemas.microsoft.com/office/drawing/2014/main" id="{8B62F417-738F-4161-A49C-2E1901878628}"/>
              </a:ext>
            </a:extLst>
          </p:cNvPr>
          <p:cNvSpPr txBox="1">
            <a:spLocks noChangeArrowheads="1"/>
          </p:cNvSpPr>
          <p:nvPr/>
        </p:nvSpPr>
        <p:spPr bwMode="auto">
          <a:xfrm>
            <a:off x="4455307" y="509417"/>
            <a:ext cx="45720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latin typeface="Comic Sans MS" panose="030F0702030302020204" pitchFamily="66" charset="0"/>
              </a:rPr>
              <a:t>Which of these amino </a:t>
            </a:r>
            <a:br>
              <a:rPr lang="en-US" altLang="en-US" sz="2400" dirty="0">
                <a:latin typeface="Comic Sans MS" panose="030F0702030302020204" pitchFamily="66" charset="0"/>
              </a:rPr>
            </a:br>
            <a:r>
              <a:rPr lang="en-US" altLang="en-US" sz="2400" dirty="0">
                <a:latin typeface="Comic Sans MS" panose="030F0702030302020204" pitchFamily="66" charset="0"/>
              </a:rPr>
              <a:t>acids have R groups that would be attracted to lysine in the tertiary structure of a protein?</a:t>
            </a:r>
          </a:p>
          <a:p>
            <a:pPr eaLnBrk="1" hangingPunct="1">
              <a:spcBef>
                <a:spcPct val="0"/>
              </a:spcBef>
              <a:buFontTx/>
              <a:buNone/>
            </a:pPr>
            <a:endParaRPr lang="en-US" altLang="en-US" sz="2800" dirty="0">
              <a:latin typeface="Comic Sans MS" panose="030F0702030302020204" pitchFamily="66" charset="0"/>
            </a:endParaRPr>
          </a:p>
          <a:p>
            <a:pPr eaLnBrk="1" hangingPunct="1">
              <a:spcBef>
                <a:spcPct val="0"/>
              </a:spcBef>
              <a:buFontTx/>
              <a:buNone/>
            </a:pPr>
            <a:r>
              <a:rPr lang="en-US" altLang="en-US" sz="2400" dirty="0">
                <a:latin typeface="Comic Sans MS" panose="030F0702030302020204" pitchFamily="66" charset="0"/>
              </a:rPr>
              <a:t>Which of these amino acids would probably end up on the inside of a protein when it folds into its 3D shape? </a:t>
            </a:r>
          </a:p>
          <a:p>
            <a:pPr eaLnBrk="1" hangingPunct="1">
              <a:spcBef>
                <a:spcPct val="0"/>
              </a:spcBef>
              <a:buFontTx/>
              <a:buNone/>
            </a:pPr>
            <a:endParaRPr lang="en-US" altLang="en-US" dirty="0">
              <a:latin typeface="Comic Sans MS" panose="030F0702030302020204" pitchFamily="66" charset="0"/>
            </a:endParaRPr>
          </a:p>
        </p:txBody>
      </p:sp>
      <p:sp>
        <p:nvSpPr>
          <p:cNvPr id="5" name="TextBox 4">
            <a:extLst>
              <a:ext uri="{FF2B5EF4-FFF2-40B4-BE49-F238E27FC236}">
                <a16:creationId xmlns:a16="http://schemas.microsoft.com/office/drawing/2014/main" id="{386EA452-1506-48FF-930F-1BE221E4CDC3}"/>
              </a:ext>
            </a:extLst>
          </p:cNvPr>
          <p:cNvSpPr txBox="1">
            <a:spLocks noChangeArrowheads="1"/>
          </p:cNvSpPr>
          <p:nvPr/>
        </p:nvSpPr>
        <p:spPr bwMode="auto">
          <a:xfrm>
            <a:off x="4455307" y="4301148"/>
            <a:ext cx="46020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6">
                    <a:lumMod val="75000"/>
                  </a:schemeClr>
                </a:solidFill>
                <a:latin typeface="Comic Sans MS" panose="030F0702030302020204" pitchFamily="66" charset="0"/>
              </a:rPr>
              <a:t>Glycine, alanine, valine, leucine, isoleucine, methionine, phenylalanine, tryptophan, proline</a:t>
            </a:r>
          </a:p>
        </p:txBody>
      </p:sp>
      <p:sp>
        <p:nvSpPr>
          <p:cNvPr id="135173" name="Rectangle 6">
            <a:extLst>
              <a:ext uri="{FF2B5EF4-FFF2-40B4-BE49-F238E27FC236}">
                <a16:creationId xmlns:a16="http://schemas.microsoft.com/office/drawing/2014/main" id="{F3F1B642-D59C-431F-A34B-733D7BBC89B4}"/>
              </a:ext>
            </a:extLst>
          </p:cNvPr>
          <p:cNvSpPr>
            <a:spLocks noChangeArrowheads="1"/>
          </p:cNvSpPr>
          <p:nvPr/>
        </p:nvSpPr>
        <p:spPr bwMode="auto">
          <a:xfrm>
            <a:off x="4432560" y="22891"/>
            <a:ext cx="48025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latin typeface="Arial" panose="020B0604020202020204" pitchFamily="34" charset="0"/>
                <a:cs typeface="Arial" panose="020B0604020202020204" pitchFamily="34" charset="0"/>
              </a:rPr>
              <a:t>Image from: http://bio100.class.uic.edu/lectures/aminoacids01.jpg</a:t>
            </a:r>
          </a:p>
          <a:p>
            <a:pPr eaLnBrk="1" hangingPunct="1">
              <a:spcBef>
                <a:spcPct val="0"/>
              </a:spcBef>
              <a:buFontTx/>
              <a:buNone/>
            </a:pPr>
            <a:endParaRPr lang="en-US" altLang="en-US" sz="1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2BCFB36-3969-44CA-AEA6-8CB11635DDA1}"/>
              </a:ext>
            </a:extLst>
          </p:cNvPr>
          <p:cNvSpPr txBox="1">
            <a:spLocks noChangeArrowheads="1"/>
          </p:cNvSpPr>
          <p:nvPr/>
        </p:nvSpPr>
        <p:spPr bwMode="auto">
          <a:xfrm>
            <a:off x="4489450" y="2376636"/>
            <a:ext cx="4695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solidFill>
                  <a:schemeClr val="accent6">
                    <a:lumMod val="75000"/>
                  </a:schemeClr>
                </a:solidFill>
                <a:latin typeface="Comic Sans MS" panose="030F0702030302020204" pitchFamily="66" charset="0"/>
              </a:rPr>
              <a:t>Aspartate and glutamate </a:t>
            </a:r>
          </a:p>
        </p:txBody>
      </p:sp>
      <p:sp>
        <p:nvSpPr>
          <p:cNvPr id="135176" name="Rectangle 1">
            <a:extLst>
              <a:ext uri="{FF2B5EF4-FFF2-40B4-BE49-F238E27FC236}">
                <a16:creationId xmlns:a16="http://schemas.microsoft.com/office/drawing/2014/main" id="{751DDD4C-72C8-48E3-8877-0028FF8D719D}"/>
              </a:ext>
            </a:extLst>
          </p:cNvPr>
          <p:cNvSpPr>
            <a:spLocks noChangeArrowheads="1"/>
          </p:cNvSpPr>
          <p:nvPr/>
        </p:nvSpPr>
        <p:spPr bwMode="auto">
          <a:xfrm>
            <a:off x="9907588" y="180975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0070C0"/>
                </a:solidFill>
                <a:latin typeface="Comic Sans MS" panose="030F0702030302020204" pitchFamily="66" charset="0"/>
              </a:rPr>
              <a:t>.</a:t>
            </a:r>
          </a:p>
        </p:txBody>
      </p:sp>
      <p:sp>
        <p:nvSpPr>
          <p:cNvPr id="135175" name="Rectangle 9">
            <a:extLst>
              <a:ext uri="{FF2B5EF4-FFF2-40B4-BE49-F238E27FC236}">
                <a16:creationId xmlns:a16="http://schemas.microsoft.com/office/drawing/2014/main" id="{23EF71DF-E25C-472E-AD9F-63F28FEC4DDF}"/>
              </a:ext>
            </a:extLst>
          </p:cNvPr>
          <p:cNvSpPr>
            <a:spLocks noChangeArrowheads="1"/>
          </p:cNvSpPr>
          <p:nvPr/>
        </p:nvSpPr>
        <p:spPr bwMode="auto">
          <a:xfrm>
            <a:off x="14956" y="6063645"/>
            <a:ext cx="9220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900" b="1" dirty="0">
                <a:latin typeface="Calibri" panose="020F0502020204030204" pitchFamily="34" charset="0"/>
                <a:cs typeface="Arial" panose="020B0604020202020204" pitchFamily="34" charset="0"/>
              </a:rPr>
              <a:t>SYI .C Explain biological concepts, processes, and/or models in applied contexts </a:t>
            </a:r>
            <a:endParaRPr lang="en-US" altLang="en-US" sz="900" dirty="0">
              <a:latin typeface="Calibri" panose="020F0502020204030204" pitchFamily="34" charset="0"/>
              <a:cs typeface="Arial" panose="020B0604020202020204" pitchFamily="34" charset="0"/>
            </a:endParaRPr>
          </a:p>
          <a:p>
            <a:pPr eaLnBrk="1" hangingPunct="1">
              <a:spcBef>
                <a:spcPct val="0"/>
              </a:spcBef>
              <a:buNone/>
            </a:pPr>
            <a:r>
              <a:rPr lang="en-US" altLang="en-US" sz="900" i="1" dirty="0">
                <a:latin typeface="Arial" panose="020B0604020202020204" pitchFamily="34" charset="0"/>
                <a:cs typeface="Arial" panose="020B0604020202020204" pitchFamily="34" charset="0"/>
              </a:rPr>
              <a:t>SYI 1 B. 2 </a:t>
            </a:r>
            <a:r>
              <a:rPr lang="en-US" sz="900" dirty="0"/>
              <a:t>b. In proteins, the specific order of amino acids in a polypeptide (primary structure) determines the overall shape of the protein. Amino acids have directionality, with an amino (NH2) </a:t>
            </a:r>
            <a:br>
              <a:rPr lang="en-US" sz="900" dirty="0"/>
            </a:br>
            <a:r>
              <a:rPr lang="en-US" sz="900" dirty="0"/>
              <a:t>     terminus and a carboxyl (COOH) terminus. The R group of an amino acid can be categorized by chemical properties (hydrophobic, hydrophilic, or ionic), and the interactions of these R groups </a:t>
            </a:r>
            <a:br>
              <a:rPr lang="en-US" sz="900" dirty="0"/>
            </a:br>
            <a:r>
              <a:rPr lang="en-US" sz="900" dirty="0"/>
              <a:t>      determine structure and function of that region of the protein</a:t>
            </a:r>
          </a:p>
          <a:p>
            <a:pPr eaLnBrk="1" hangingPunct="1">
              <a:spcBef>
                <a:spcPct val="0"/>
              </a:spcBef>
              <a:buNone/>
            </a:pPr>
            <a:r>
              <a:rPr lang="en-US" sz="900" dirty="0"/>
              <a:t>SP 2 A Describe characteristics of a biological process, or model, represented visually.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5175"/>
                                        </p:tgtEl>
                                        <p:attrNameLst>
                                          <p:attrName>style.visibility</p:attrName>
                                        </p:attrNameLst>
                                      </p:cBhvr>
                                      <p:to>
                                        <p:strVal val="visible"/>
                                      </p:to>
                                    </p:set>
                                    <p:animEffect transition="in" filter="barn(inVertical)">
                                      <p:cBhvr>
                                        <p:cTn id="18" dur="500"/>
                                        <p:tgtEl>
                                          <p:spTgt spid="135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517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18" name="TextBox 5">
            <a:extLst>
              <a:ext uri="{FF2B5EF4-FFF2-40B4-BE49-F238E27FC236}">
                <a16:creationId xmlns:a16="http://schemas.microsoft.com/office/drawing/2014/main" id="{64485A5D-26E1-4E91-BAB7-80FE2C492872}"/>
              </a:ext>
            </a:extLst>
          </p:cNvPr>
          <p:cNvSpPr txBox="1">
            <a:spLocks noChangeArrowheads="1"/>
          </p:cNvSpPr>
          <p:nvPr/>
        </p:nvSpPr>
        <p:spPr bwMode="auto">
          <a:xfrm>
            <a:off x="0" y="28575"/>
            <a:ext cx="9267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solidFill>
                  <a:srgbClr val="7030A0"/>
                </a:solidFill>
                <a:latin typeface="Arial" panose="020B0604020202020204" pitchFamily="34" charset="0"/>
                <a:cs typeface="Arial" panose="020B0604020202020204" pitchFamily="34" charset="0"/>
              </a:rPr>
              <a:t>http://2012books.lardbucket.org/books/introduction-to-chemistry-general-organic-and-biological/section_22/a7fb0b8d8bd87a23d5e3d86f5452a2dc.jpg</a:t>
            </a:r>
          </a:p>
        </p:txBody>
      </p:sp>
      <p:pic>
        <p:nvPicPr>
          <p:cNvPr id="9219" name="Picture 6">
            <a:extLst>
              <a:ext uri="{FF2B5EF4-FFF2-40B4-BE49-F238E27FC236}">
                <a16:creationId xmlns:a16="http://schemas.microsoft.com/office/drawing/2014/main" id="{0511A2B8-DC6D-4D9E-8C14-4FDD2A1BE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216" r="15826"/>
          <a:stretch>
            <a:fillRect/>
          </a:stretch>
        </p:blipFill>
        <p:spPr bwMode="auto">
          <a:xfrm>
            <a:off x="560388" y="381000"/>
            <a:ext cx="3352800"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1">
            <a:extLst>
              <a:ext uri="{FF2B5EF4-FFF2-40B4-BE49-F238E27FC236}">
                <a16:creationId xmlns:a16="http://schemas.microsoft.com/office/drawing/2014/main" id="{3DA35B93-5152-47D1-96F3-D6ED084CC50C}"/>
              </a:ext>
            </a:extLst>
          </p:cNvPr>
          <p:cNvSpPr txBox="1">
            <a:spLocks noChangeArrowheads="1"/>
          </p:cNvSpPr>
          <p:nvPr/>
        </p:nvSpPr>
        <p:spPr bwMode="auto">
          <a:xfrm>
            <a:off x="4114800" y="687388"/>
            <a:ext cx="4800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latin typeface="Comic Sans MS" panose="030F0702030302020204" pitchFamily="66" charset="0"/>
              </a:rPr>
              <a:t>Label the 3’ and 5’ ends of this strand of DNA</a:t>
            </a:r>
          </a:p>
        </p:txBody>
      </p:sp>
      <p:sp>
        <p:nvSpPr>
          <p:cNvPr id="4" name="TextBox 3">
            <a:extLst>
              <a:ext uri="{FF2B5EF4-FFF2-40B4-BE49-F238E27FC236}">
                <a16:creationId xmlns:a16="http://schemas.microsoft.com/office/drawing/2014/main" id="{F75C390D-C6D5-45EE-A677-5893B3D6D7CA}"/>
              </a:ext>
            </a:extLst>
          </p:cNvPr>
          <p:cNvSpPr txBox="1"/>
          <p:nvPr/>
        </p:nvSpPr>
        <p:spPr bwMode="auto">
          <a:xfrm>
            <a:off x="61912" y="5587667"/>
            <a:ext cx="9144000" cy="1223412"/>
          </a:xfrm>
          <a:prstGeom prst="rect">
            <a:avLst/>
          </a:prstGeom>
          <a:solidFill>
            <a:schemeClr val="accent1">
              <a:lumMod val="40000"/>
              <a:lumOff val="60000"/>
            </a:schemeClr>
          </a:solidFill>
        </p:spPr>
        <p:txBody>
          <a:bodyPr>
            <a:spAutoFit/>
          </a:bodyPr>
          <a:lstStyle/>
          <a:p>
            <a:pPr>
              <a:defRPr/>
            </a:pPr>
            <a:r>
              <a:rPr lang="en-US" altLang="en-US" sz="1050" b="1" dirty="0">
                <a:solidFill>
                  <a:srgbClr val="000000"/>
                </a:solidFill>
                <a:latin typeface="+mn-lt"/>
                <a:cs typeface="Garamond" pitchFamily="18" charset="0"/>
              </a:rPr>
              <a:t>ESSENTIAL KNOWLEDGE </a:t>
            </a:r>
            <a:br>
              <a:rPr lang="en-US" altLang="en-US" sz="1050" b="1" dirty="0">
                <a:solidFill>
                  <a:srgbClr val="000000"/>
                </a:solidFill>
                <a:latin typeface="+mn-lt"/>
                <a:cs typeface="Garamond" pitchFamily="18" charset="0"/>
              </a:rPr>
            </a:br>
            <a:r>
              <a:rPr lang="en-US" altLang="en-US" sz="1050" b="1" dirty="0">
                <a:solidFill>
                  <a:srgbClr val="000000"/>
                </a:solidFill>
                <a:latin typeface="+mn-lt"/>
                <a:cs typeface="Garamond" pitchFamily="18" charset="0"/>
              </a:rPr>
              <a:t> IST 1.A.1  </a:t>
            </a:r>
            <a:r>
              <a:rPr lang="en-US" sz="1050" dirty="0"/>
              <a:t>DNA and RNA molecules have structural similarities and differences related to their function—</a:t>
            </a:r>
            <a:br>
              <a:rPr lang="en-US" sz="1050" dirty="0"/>
            </a:br>
            <a:r>
              <a:rPr lang="en-US" sz="1050" dirty="0"/>
              <a:t>    a. Both DNA and RNA have three components—sugar, a phosphate group, and a nitrogenous base—that form nucleotide units that are   </a:t>
            </a:r>
            <a:br>
              <a:rPr lang="en-US" sz="1050" dirty="0"/>
            </a:br>
            <a:r>
              <a:rPr lang="en-US" sz="1050" dirty="0"/>
              <a:t>        connected by covalent bonds to form a linear molecule with 5’ and 3’ ends, with the nitrogenous bases perpendicular to the sugar-   </a:t>
            </a:r>
            <a:br>
              <a:rPr lang="en-US" sz="1050" dirty="0"/>
            </a:br>
            <a:r>
              <a:rPr lang="en-US" sz="1050" dirty="0"/>
              <a:t>        phosphate backbone.</a:t>
            </a:r>
            <a:br>
              <a:rPr lang="en-US" sz="1050" dirty="0"/>
            </a:br>
            <a:r>
              <a:rPr lang="en-US" sz="1050" dirty="0"/>
              <a:t>           iv. The two DNA strands in double-stranded DNA are antiparallel in directionality.</a:t>
            </a:r>
          </a:p>
          <a:p>
            <a:pPr>
              <a:defRPr/>
            </a:pPr>
            <a:r>
              <a:rPr lang="en-US" sz="1050" dirty="0"/>
              <a:t>SP 2 A Describe characteristics of a biological process, or model, represented visually.</a:t>
            </a:r>
          </a:p>
        </p:txBody>
      </p:sp>
      <p:grpSp>
        <p:nvGrpSpPr>
          <p:cNvPr id="2" name="Group 1">
            <a:extLst>
              <a:ext uri="{FF2B5EF4-FFF2-40B4-BE49-F238E27FC236}">
                <a16:creationId xmlns:a16="http://schemas.microsoft.com/office/drawing/2014/main" id="{766FD3E2-1C0A-40E1-A44B-0B768A8B0F4F}"/>
              </a:ext>
            </a:extLst>
          </p:cNvPr>
          <p:cNvGrpSpPr>
            <a:grpSpLocks/>
          </p:cNvGrpSpPr>
          <p:nvPr/>
        </p:nvGrpSpPr>
        <p:grpSpPr bwMode="auto">
          <a:xfrm>
            <a:off x="685800" y="407988"/>
            <a:ext cx="1814513" cy="4884737"/>
            <a:chOff x="685800" y="407988"/>
            <a:chExt cx="1814761" cy="4885743"/>
          </a:xfrm>
        </p:grpSpPr>
        <p:sp>
          <p:nvSpPr>
            <p:cNvPr id="9232" name="TextBox 2">
              <a:extLst>
                <a:ext uri="{FF2B5EF4-FFF2-40B4-BE49-F238E27FC236}">
                  <a16:creationId xmlns:a16="http://schemas.microsoft.com/office/drawing/2014/main" id="{85258C75-0F20-46D2-906C-18338CE22DDC}"/>
                </a:ext>
              </a:extLst>
            </p:cNvPr>
            <p:cNvSpPr txBox="1">
              <a:spLocks noChangeArrowheads="1"/>
            </p:cNvSpPr>
            <p:nvPr/>
          </p:nvSpPr>
          <p:spPr bwMode="auto">
            <a:xfrm>
              <a:off x="685800" y="407988"/>
              <a:ext cx="526106" cy="58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FF0000"/>
                  </a:solidFill>
                </a:rPr>
                <a:t>5’</a:t>
              </a:r>
            </a:p>
          </p:txBody>
        </p:sp>
        <p:sp>
          <p:nvSpPr>
            <p:cNvPr id="9233" name="Rectangle 4">
              <a:extLst>
                <a:ext uri="{FF2B5EF4-FFF2-40B4-BE49-F238E27FC236}">
                  <a16:creationId xmlns:a16="http://schemas.microsoft.com/office/drawing/2014/main" id="{27A01D67-5B9A-4CBF-9200-E6D454C697BE}"/>
                </a:ext>
              </a:extLst>
            </p:cNvPr>
            <p:cNvSpPr>
              <a:spLocks noChangeArrowheads="1"/>
            </p:cNvSpPr>
            <p:nvPr/>
          </p:nvSpPr>
          <p:spPr bwMode="auto">
            <a:xfrm>
              <a:off x="1974455" y="4708889"/>
              <a:ext cx="526106" cy="58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FF0000"/>
                  </a:solidFill>
                </a:rPr>
                <a:t>3’</a:t>
              </a:r>
            </a:p>
          </p:txBody>
        </p:sp>
      </p:grpSp>
      <p:sp>
        <p:nvSpPr>
          <p:cNvPr id="9223" name="TextBox 2">
            <a:extLst>
              <a:ext uri="{FF2B5EF4-FFF2-40B4-BE49-F238E27FC236}">
                <a16:creationId xmlns:a16="http://schemas.microsoft.com/office/drawing/2014/main" id="{F4460D89-5E77-4A62-8CC5-725DB6FD5558}"/>
              </a:ext>
            </a:extLst>
          </p:cNvPr>
          <p:cNvSpPr txBox="1">
            <a:spLocks noChangeArrowheads="1"/>
          </p:cNvSpPr>
          <p:nvPr/>
        </p:nvSpPr>
        <p:spPr bwMode="auto">
          <a:xfrm>
            <a:off x="4094163" y="2019300"/>
            <a:ext cx="48212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chemeClr val="accent2"/>
                </a:solidFill>
                <a:latin typeface="Comic Sans MS" panose="030F0702030302020204" pitchFamily="66" charset="0"/>
              </a:rPr>
              <a:t>Direction is determined </a:t>
            </a:r>
            <a:br>
              <a:rPr lang="en-US" altLang="en-US" dirty="0">
                <a:solidFill>
                  <a:schemeClr val="accent2"/>
                </a:solidFill>
                <a:latin typeface="Comic Sans MS" panose="030F0702030302020204" pitchFamily="66" charset="0"/>
              </a:rPr>
            </a:br>
            <a:r>
              <a:rPr lang="en-US" altLang="en-US" dirty="0">
                <a:solidFill>
                  <a:schemeClr val="accent2"/>
                </a:solidFill>
                <a:latin typeface="Comic Sans MS" panose="030F0702030302020204" pitchFamily="66" charset="0"/>
              </a:rPr>
              <a:t>by the sugar carbon closest to that end</a:t>
            </a:r>
          </a:p>
        </p:txBody>
      </p:sp>
      <p:sp>
        <p:nvSpPr>
          <p:cNvPr id="5" name="TextBox 4">
            <a:extLst>
              <a:ext uri="{FF2B5EF4-FFF2-40B4-BE49-F238E27FC236}">
                <a16:creationId xmlns:a16="http://schemas.microsoft.com/office/drawing/2014/main" id="{CD0FBF2B-8CD9-4F51-A6DA-D5741C15495A}"/>
              </a:ext>
            </a:extLst>
          </p:cNvPr>
          <p:cNvSpPr txBox="1">
            <a:spLocks noChangeArrowheads="1"/>
          </p:cNvSpPr>
          <p:nvPr/>
        </p:nvSpPr>
        <p:spPr bwMode="auto">
          <a:xfrm>
            <a:off x="2971800" y="39624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FF33CC"/>
                </a:solidFill>
                <a:latin typeface="Arial" panose="020B0604020202020204" pitchFamily="34" charset="0"/>
                <a:cs typeface="Arial" panose="020B0604020202020204" pitchFamily="34" charset="0"/>
              </a:rPr>
              <a:t>1</a:t>
            </a:r>
          </a:p>
        </p:txBody>
      </p:sp>
      <p:sp>
        <p:nvSpPr>
          <p:cNvPr id="6" name="Rectangle 5">
            <a:extLst>
              <a:ext uri="{FF2B5EF4-FFF2-40B4-BE49-F238E27FC236}">
                <a16:creationId xmlns:a16="http://schemas.microsoft.com/office/drawing/2014/main" id="{1EA4E952-CF97-4AAB-930E-D9C12A347AAD}"/>
              </a:ext>
            </a:extLst>
          </p:cNvPr>
          <p:cNvSpPr>
            <a:spLocks noChangeArrowheads="1"/>
          </p:cNvSpPr>
          <p:nvPr/>
        </p:nvSpPr>
        <p:spPr bwMode="auto">
          <a:xfrm>
            <a:off x="2668588" y="4233863"/>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solidFill>
                  <a:srgbClr val="FF33CC"/>
                </a:solidFill>
                <a:latin typeface="Arial" panose="020B0604020202020204" pitchFamily="34" charset="0"/>
                <a:cs typeface="Arial" panose="020B0604020202020204" pitchFamily="34" charset="0"/>
              </a:rPr>
              <a:t>2</a:t>
            </a:r>
          </a:p>
        </p:txBody>
      </p:sp>
      <p:sp>
        <p:nvSpPr>
          <p:cNvPr id="7" name="Rectangle 6">
            <a:extLst>
              <a:ext uri="{FF2B5EF4-FFF2-40B4-BE49-F238E27FC236}">
                <a16:creationId xmlns:a16="http://schemas.microsoft.com/office/drawing/2014/main" id="{C8A3FE9E-CDF7-4FD3-84CF-EC3AE0B205C3}"/>
              </a:ext>
            </a:extLst>
          </p:cNvPr>
          <p:cNvSpPr>
            <a:spLocks noChangeArrowheads="1"/>
          </p:cNvSpPr>
          <p:nvPr/>
        </p:nvSpPr>
        <p:spPr bwMode="auto">
          <a:xfrm>
            <a:off x="2236788" y="4283075"/>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1" dirty="0">
                <a:solidFill>
                  <a:srgbClr val="FF33CC"/>
                </a:solidFill>
                <a:latin typeface="Arial" panose="020B0604020202020204" pitchFamily="34" charset="0"/>
                <a:cs typeface="Arial" panose="020B0604020202020204" pitchFamily="34" charset="0"/>
              </a:rPr>
              <a:t>3</a:t>
            </a:r>
          </a:p>
        </p:txBody>
      </p:sp>
      <p:sp>
        <p:nvSpPr>
          <p:cNvPr id="8" name="Rectangle 7">
            <a:extLst>
              <a:ext uri="{FF2B5EF4-FFF2-40B4-BE49-F238E27FC236}">
                <a16:creationId xmlns:a16="http://schemas.microsoft.com/office/drawing/2014/main" id="{FA10567B-257A-4429-AA0D-328A9CD2F130}"/>
              </a:ext>
            </a:extLst>
          </p:cNvPr>
          <p:cNvSpPr>
            <a:spLocks noChangeArrowheads="1"/>
          </p:cNvSpPr>
          <p:nvPr/>
        </p:nvSpPr>
        <p:spPr bwMode="auto">
          <a:xfrm>
            <a:off x="1825625" y="1425575"/>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1" dirty="0">
                <a:solidFill>
                  <a:srgbClr val="FF33CC"/>
                </a:solidFill>
                <a:latin typeface="Arial" panose="020B0604020202020204" pitchFamily="34" charset="0"/>
                <a:cs typeface="Arial" panose="020B0604020202020204" pitchFamily="34" charset="0"/>
              </a:rPr>
              <a:t>1</a:t>
            </a:r>
          </a:p>
        </p:txBody>
      </p:sp>
      <p:sp>
        <p:nvSpPr>
          <p:cNvPr id="9" name="Rectangle 8">
            <a:extLst>
              <a:ext uri="{FF2B5EF4-FFF2-40B4-BE49-F238E27FC236}">
                <a16:creationId xmlns:a16="http://schemas.microsoft.com/office/drawing/2014/main" id="{A537439F-897D-4803-9AD2-BF3466A6DC00}"/>
              </a:ext>
            </a:extLst>
          </p:cNvPr>
          <p:cNvSpPr>
            <a:spLocks noChangeArrowheads="1"/>
          </p:cNvSpPr>
          <p:nvPr/>
        </p:nvSpPr>
        <p:spPr bwMode="auto">
          <a:xfrm>
            <a:off x="1662113" y="1651000"/>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dirty="0">
                <a:solidFill>
                  <a:srgbClr val="FF33CC"/>
                </a:solidFill>
                <a:latin typeface="Arial" panose="020B0604020202020204" pitchFamily="34" charset="0"/>
                <a:cs typeface="Arial" panose="020B0604020202020204" pitchFamily="34" charset="0"/>
              </a:rPr>
              <a:t>2</a:t>
            </a:r>
          </a:p>
        </p:txBody>
      </p:sp>
      <p:sp>
        <p:nvSpPr>
          <p:cNvPr id="10" name="Rectangle 9">
            <a:extLst>
              <a:ext uri="{FF2B5EF4-FFF2-40B4-BE49-F238E27FC236}">
                <a16:creationId xmlns:a16="http://schemas.microsoft.com/office/drawing/2014/main" id="{5202B736-1396-4C43-B46B-608092081916}"/>
              </a:ext>
            </a:extLst>
          </p:cNvPr>
          <p:cNvSpPr>
            <a:spLocks noChangeArrowheads="1"/>
          </p:cNvSpPr>
          <p:nvPr/>
        </p:nvSpPr>
        <p:spPr bwMode="auto">
          <a:xfrm>
            <a:off x="1211263" y="1663700"/>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dirty="0">
                <a:solidFill>
                  <a:srgbClr val="FF33CC"/>
                </a:solidFill>
                <a:latin typeface="Arial" panose="020B0604020202020204" pitchFamily="34" charset="0"/>
                <a:cs typeface="Arial" panose="020B0604020202020204" pitchFamily="34" charset="0"/>
              </a:rPr>
              <a:t>3</a:t>
            </a:r>
          </a:p>
        </p:txBody>
      </p:sp>
      <p:sp>
        <p:nvSpPr>
          <p:cNvPr id="11" name="Rectangle 10">
            <a:extLst>
              <a:ext uri="{FF2B5EF4-FFF2-40B4-BE49-F238E27FC236}">
                <a16:creationId xmlns:a16="http://schemas.microsoft.com/office/drawing/2014/main" id="{423F196B-29D8-4ABE-8B94-E554B35DF9D5}"/>
              </a:ext>
            </a:extLst>
          </p:cNvPr>
          <p:cNvSpPr>
            <a:spLocks noChangeArrowheads="1"/>
          </p:cNvSpPr>
          <p:nvPr/>
        </p:nvSpPr>
        <p:spPr bwMode="auto">
          <a:xfrm>
            <a:off x="1103313" y="1425575"/>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1" dirty="0">
                <a:solidFill>
                  <a:srgbClr val="FF33CC"/>
                </a:solidFill>
                <a:latin typeface="Arial" panose="020B0604020202020204" pitchFamily="34" charset="0"/>
                <a:cs typeface="Arial" panose="020B0604020202020204" pitchFamily="34" charset="0"/>
              </a:rPr>
              <a:t>4</a:t>
            </a:r>
          </a:p>
        </p:txBody>
      </p:sp>
      <p:sp>
        <p:nvSpPr>
          <p:cNvPr id="12" name="Rectangle 11">
            <a:extLst>
              <a:ext uri="{FF2B5EF4-FFF2-40B4-BE49-F238E27FC236}">
                <a16:creationId xmlns:a16="http://schemas.microsoft.com/office/drawing/2014/main" id="{5D456AE1-4B80-4BB7-A62E-F4BD617D3693}"/>
              </a:ext>
            </a:extLst>
          </p:cNvPr>
          <p:cNvSpPr>
            <a:spLocks noChangeArrowheads="1"/>
          </p:cNvSpPr>
          <p:nvPr/>
        </p:nvSpPr>
        <p:spPr bwMode="auto">
          <a:xfrm>
            <a:off x="1211263" y="1011238"/>
            <a:ext cx="298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1" dirty="0">
                <a:solidFill>
                  <a:srgbClr val="FF33CC"/>
                </a:solidFill>
                <a:latin typeface="Arial" panose="020B0604020202020204" pitchFamily="34" charset="0"/>
                <a:cs typeface="Arial" panose="020B0604020202020204" pitchFamily="34"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223" grpId="0"/>
      <p:bldP spid="5" grpId="0"/>
      <p:bldP spid="6" grpId="0"/>
      <p:bldP spid="7" grpId="0"/>
      <p:bldP spid="8" grpId="0"/>
      <p:bldP spid="9" grpId="0"/>
      <p:bldP spid="10" grpId="0"/>
      <p:bldP spid="11"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EDA2C657-09D4-4314-A9C7-EBCC120D7818}"/>
              </a:ext>
            </a:extLst>
          </p:cNvPr>
          <p:cNvSpPr>
            <a:spLocks noGrp="1" noChangeArrowheads="1"/>
          </p:cNvSpPr>
          <p:nvPr>
            <p:ph type="body" sz="half" idx="2"/>
          </p:nvPr>
        </p:nvSpPr>
        <p:spPr>
          <a:xfrm>
            <a:off x="228600" y="228600"/>
            <a:ext cx="8382000" cy="1600200"/>
          </a:xfrm>
        </p:spPr>
        <p:txBody>
          <a:bodyPr/>
          <a:lstStyle/>
          <a:p>
            <a:pPr eaLnBrk="1" hangingPunct="1">
              <a:buFontTx/>
              <a:buNone/>
            </a:pPr>
            <a:r>
              <a:rPr lang="en-US" altLang="en-US" sz="3600" b="1" dirty="0">
                <a:latin typeface="Comic Sans MS" panose="030F0702030302020204" pitchFamily="66" charset="0"/>
              </a:rPr>
              <a:t>Name the structural polysaccharide used to make plants sturdy</a:t>
            </a:r>
          </a:p>
        </p:txBody>
      </p:sp>
      <p:sp>
        <p:nvSpPr>
          <p:cNvPr id="52227" name="Text Box 3">
            <a:extLst>
              <a:ext uri="{FF2B5EF4-FFF2-40B4-BE49-F238E27FC236}">
                <a16:creationId xmlns:a16="http://schemas.microsoft.com/office/drawing/2014/main" id="{2616CC43-9947-4E81-8333-66ECF0B8C8BA}"/>
              </a:ext>
            </a:extLst>
          </p:cNvPr>
          <p:cNvSpPr txBox="1">
            <a:spLocks noChangeArrowheads="1"/>
          </p:cNvSpPr>
          <p:nvPr/>
        </p:nvSpPr>
        <p:spPr bwMode="auto">
          <a:xfrm>
            <a:off x="1828800" y="15240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cellulose</a:t>
            </a:r>
          </a:p>
        </p:txBody>
      </p:sp>
      <p:sp>
        <p:nvSpPr>
          <p:cNvPr id="83972" name="Text Box 4">
            <a:extLst>
              <a:ext uri="{FF2B5EF4-FFF2-40B4-BE49-F238E27FC236}">
                <a16:creationId xmlns:a16="http://schemas.microsoft.com/office/drawing/2014/main" id="{FD5F5537-3F57-4CF3-A812-8F597B3F0700}"/>
              </a:ext>
            </a:extLst>
          </p:cNvPr>
          <p:cNvSpPr txBox="1">
            <a:spLocks noChangeArrowheads="1"/>
          </p:cNvSpPr>
          <p:nvPr/>
        </p:nvSpPr>
        <p:spPr bwMode="auto">
          <a:xfrm>
            <a:off x="228600" y="2743200"/>
            <a:ext cx="8534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latin typeface="Comic Sans MS" panose="030F0702030302020204" pitchFamily="66" charset="0"/>
              </a:rPr>
              <a:t>Special kind of nucleotide used by cells to store the energy released from burning glucose</a:t>
            </a:r>
            <a:r>
              <a:rPr lang="en-US" altLang="en-US" sz="4000" b="1" dirty="0">
                <a:latin typeface="Comic Sans MS" panose="030F0702030302020204" pitchFamily="66" charset="0"/>
              </a:rPr>
              <a:t>.</a:t>
            </a:r>
            <a:endParaRPr lang="en-US" altLang="en-US" b="1" dirty="0">
              <a:latin typeface="Comic Sans MS" panose="030F0702030302020204" pitchFamily="66" charset="0"/>
            </a:endParaRPr>
          </a:p>
        </p:txBody>
      </p:sp>
      <p:sp>
        <p:nvSpPr>
          <p:cNvPr id="52229" name="Text Box 5">
            <a:extLst>
              <a:ext uri="{FF2B5EF4-FFF2-40B4-BE49-F238E27FC236}">
                <a16:creationId xmlns:a16="http://schemas.microsoft.com/office/drawing/2014/main" id="{6F30494D-D726-44A2-A98E-0D36709789F3}"/>
              </a:ext>
            </a:extLst>
          </p:cNvPr>
          <p:cNvSpPr txBox="1">
            <a:spLocks noChangeArrowheads="1"/>
          </p:cNvSpPr>
          <p:nvPr/>
        </p:nvSpPr>
        <p:spPr bwMode="auto">
          <a:xfrm>
            <a:off x="1447800" y="51054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ATP</a:t>
            </a:r>
          </a:p>
        </p:txBody>
      </p:sp>
      <p:pic>
        <p:nvPicPr>
          <p:cNvPr id="83974" name="Picture 11" descr="Adensine triphos">
            <a:extLst>
              <a:ext uri="{FF2B5EF4-FFF2-40B4-BE49-F238E27FC236}">
                <a16:creationId xmlns:a16="http://schemas.microsoft.com/office/drawing/2014/main" id="{A61D8F53-8507-4111-B76C-CB07B3011E7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0" y="4413250"/>
            <a:ext cx="49530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 Box 12">
            <a:extLst>
              <a:ext uri="{FF2B5EF4-FFF2-40B4-BE49-F238E27FC236}">
                <a16:creationId xmlns:a16="http://schemas.microsoft.com/office/drawing/2014/main" id="{35A6F2E7-16AA-49A5-876B-F5C018AF914A}"/>
              </a:ext>
            </a:extLst>
          </p:cNvPr>
          <p:cNvSpPr txBox="1">
            <a:spLocks noChangeArrowheads="1"/>
          </p:cNvSpPr>
          <p:nvPr/>
        </p:nvSpPr>
        <p:spPr bwMode="auto">
          <a:xfrm>
            <a:off x="5486400" y="6096000"/>
            <a:ext cx="98425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1" dirty="0">
                <a:solidFill>
                  <a:schemeClr val="bg1"/>
                </a:solidFill>
                <a:latin typeface="Comic Sans MS" panose="030F0702030302020204" pitchFamily="66" charset="0"/>
              </a:rPr>
              <a:t>RIBOSE</a:t>
            </a:r>
          </a:p>
        </p:txBody>
      </p:sp>
      <p:sp>
        <p:nvSpPr>
          <p:cNvPr id="83976" name="Text Box 13">
            <a:extLst>
              <a:ext uri="{FF2B5EF4-FFF2-40B4-BE49-F238E27FC236}">
                <a16:creationId xmlns:a16="http://schemas.microsoft.com/office/drawing/2014/main" id="{E635B554-C2DA-41FE-8E9E-A06AEAF8333E}"/>
              </a:ext>
            </a:extLst>
          </p:cNvPr>
          <p:cNvSpPr txBox="1">
            <a:spLocks noChangeArrowheads="1"/>
          </p:cNvSpPr>
          <p:nvPr/>
        </p:nvSpPr>
        <p:spPr bwMode="auto">
          <a:xfrm>
            <a:off x="7543800" y="6248400"/>
            <a:ext cx="1125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rPr>
              <a:t>Image by Riedell</a:t>
            </a:r>
          </a:p>
        </p:txBody>
      </p:sp>
      <p:sp>
        <p:nvSpPr>
          <p:cNvPr id="2" name="Rectangle 1">
            <a:extLst>
              <a:ext uri="{FF2B5EF4-FFF2-40B4-BE49-F238E27FC236}">
                <a16:creationId xmlns:a16="http://schemas.microsoft.com/office/drawing/2014/main" id="{C7985E8D-109A-4262-9104-F13E48DC74BA}"/>
              </a:ext>
            </a:extLst>
          </p:cNvPr>
          <p:cNvSpPr/>
          <p:nvPr/>
        </p:nvSpPr>
        <p:spPr>
          <a:xfrm>
            <a:off x="42081" y="6625064"/>
            <a:ext cx="9144000" cy="276999"/>
          </a:xfrm>
          <a:prstGeom prst="rect">
            <a:avLst/>
          </a:prstGeom>
        </p:spPr>
        <p:txBody>
          <a:bodyPr>
            <a:spAutoFit/>
          </a:bodyPr>
          <a:lstStyle/>
          <a:p>
            <a:pPr>
              <a:defRPr/>
            </a:pPr>
            <a:r>
              <a:rPr lang="en-US" sz="1200" b="1" i="1" kern="0" dirty="0">
                <a:solidFill>
                  <a:srgbClr val="000000"/>
                </a:solidFill>
                <a:latin typeface="+mn-lt"/>
              </a:rPr>
              <a:t>ENE 1.A. </a:t>
            </a:r>
            <a:r>
              <a:rPr lang="en-US" sz="1200" dirty="0">
                <a:latin typeface="+mn-lt"/>
              </a:rPr>
              <a:t>Describe the composition of macromolecules required by living organisms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dissolve">
                                      <p:cBhvr>
                                        <p:cTn id="7" dur="5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229"/>
                                        </p:tgtEl>
                                        <p:attrNameLst>
                                          <p:attrName>style.visibility</p:attrName>
                                        </p:attrNameLst>
                                      </p:cBhvr>
                                      <p:to>
                                        <p:strVal val="visible"/>
                                      </p:to>
                                    </p:set>
                                    <p:animEffect transition="in" filter="dissolve">
                                      <p:cBhvr>
                                        <p:cTn id="12"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29"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2706" name="TextBox 2">
            <a:extLst>
              <a:ext uri="{FF2B5EF4-FFF2-40B4-BE49-F238E27FC236}">
                <a16:creationId xmlns:a16="http://schemas.microsoft.com/office/drawing/2014/main" id="{5BA366D5-CDCC-475F-BDC5-072114CC87D3}"/>
              </a:ext>
            </a:extLst>
          </p:cNvPr>
          <p:cNvSpPr txBox="1">
            <a:spLocks noChangeArrowheads="1"/>
          </p:cNvSpPr>
          <p:nvPr/>
        </p:nvSpPr>
        <p:spPr bwMode="auto">
          <a:xfrm>
            <a:off x="157163" y="304800"/>
            <a:ext cx="91963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latin typeface="Comic Sans MS" panose="030F0702030302020204" pitchFamily="66" charset="0"/>
              </a:rPr>
              <a:t>One way to identify specific molecules </a:t>
            </a:r>
            <a:br>
              <a:rPr lang="en-US" altLang="en-US" sz="3600" dirty="0">
                <a:latin typeface="Comic Sans MS" panose="030F0702030302020204" pitchFamily="66" charset="0"/>
              </a:rPr>
            </a:br>
            <a:r>
              <a:rPr lang="en-US" altLang="en-US" sz="3600" dirty="0">
                <a:latin typeface="Comic Sans MS" panose="030F0702030302020204" pitchFamily="66" charset="0"/>
              </a:rPr>
              <a:t>that are too small to be seen is to “tag” </a:t>
            </a:r>
            <a:br>
              <a:rPr lang="en-US" altLang="en-US" sz="3600" dirty="0">
                <a:latin typeface="Comic Sans MS" panose="030F0702030302020204" pitchFamily="66" charset="0"/>
              </a:rPr>
            </a:br>
            <a:r>
              <a:rPr lang="en-US" altLang="en-US" sz="3600" dirty="0">
                <a:latin typeface="Comic Sans MS" panose="030F0702030302020204" pitchFamily="66" charset="0"/>
              </a:rPr>
              <a:t>them with radioactive isotopes. </a:t>
            </a:r>
            <a:br>
              <a:rPr lang="en-US" altLang="en-US" sz="3600" dirty="0">
                <a:latin typeface="Comic Sans MS" panose="030F0702030302020204" pitchFamily="66" charset="0"/>
              </a:rPr>
            </a:br>
            <a:br>
              <a:rPr lang="en-US" altLang="en-US" sz="3600" dirty="0">
                <a:latin typeface="Comic Sans MS" panose="030F0702030302020204" pitchFamily="66" charset="0"/>
              </a:rPr>
            </a:br>
            <a:r>
              <a:rPr lang="en-US" altLang="en-US" sz="3600" dirty="0">
                <a:latin typeface="Comic Sans MS" panose="030F0702030302020204" pitchFamily="66" charset="0"/>
              </a:rPr>
              <a:t>Name some kinds of macromolecules that </a:t>
            </a:r>
            <a:br>
              <a:rPr lang="en-US" altLang="en-US" sz="3600" dirty="0">
                <a:latin typeface="Comic Sans MS" panose="030F0702030302020204" pitchFamily="66" charset="0"/>
              </a:rPr>
            </a:br>
            <a:r>
              <a:rPr lang="en-US" altLang="en-US" sz="3600" dirty="0">
                <a:latin typeface="Comic Sans MS" panose="030F0702030302020204" pitchFamily="66" charset="0"/>
              </a:rPr>
              <a:t>would be labeled by the addition of </a:t>
            </a:r>
            <a:r>
              <a:rPr lang="en-US" altLang="en-US" sz="2000" baseline="100000" dirty="0">
                <a:latin typeface="Comic Sans MS" panose="030F0702030302020204" pitchFamily="66" charset="0"/>
              </a:rPr>
              <a:t>32</a:t>
            </a:r>
            <a:r>
              <a:rPr lang="en-US" altLang="en-US" sz="3600" dirty="0">
                <a:latin typeface="Comic Sans MS" panose="030F0702030302020204" pitchFamily="66" charset="0"/>
              </a:rPr>
              <a:t>P</a:t>
            </a:r>
            <a:br>
              <a:rPr lang="en-US" altLang="en-US" sz="3600" dirty="0">
                <a:latin typeface="Comic Sans MS" panose="030F0702030302020204" pitchFamily="66" charset="0"/>
              </a:rPr>
            </a:br>
            <a:br>
              <a:rPr lang="en-US" altLang="en-US" sz="3600" dirty="0">
                <a:latin typeface="Comic Sans MS" panose="030F0702030302020204" pitchFamily="66" charset="0"/>
              </a:rPr>
            </a:br>
            <a:endParaRPr lang="en-US" altLang="en-US" sz="3600" dirty="0">
              <a:latin typeface="Comic Sans MS" panose="030F0702030302020204" pitchFamily="66" charset="0"/>
            </a:endParaRPr>
          </a:p>
        </p:txBody>
      </p:sp>
      <p:grpSp>
        <p:nvGrpSpPr>
          <p:cNvPr id="6" name="Group 5">
            <a:extLst>
              <a:ext uri="{FF2B5EF4-FFF2-40B4-BE49-F238E27FC236}">
                <a16:creationId xmlns:a16="http://schemas.microsoft.com/office/drawing/2014/main" id="{C6A8F228-79CC-45C3-BBA9-D4435FB7303A}"/>
              </a:ext>
            </a:extLst>
          </p:cNvPr>
          <p:cNvGrpSpPr>
            <a:grpSpLocks/>
          </p:cNvGrpSpPr>
          <p:nvPr/>
        </p:nvGrpSpPr>
        <p:grpSpPr bwMode="auto">
          <a:xfrm>
            <a:off x="157163" y="3792539"/>
            <a:ext cx="9372600" cy="3060531"/>
            <a:chOff x="157163" y="3792188"/>
            <a:chExt cx="9372600" cy="3060646"/>
          </a:xfrm>
        </p:grpSpPr>
        <p:sp>
          <p:nvSpPr>
            <p:cNvPr id="2" name="Rectangle 1">
              <a:extLst>
                <a:ext uri="{FF2B5EF4-FFF2-40B4-BE49-F238E27FC236}">
                  <a16:creationId xmlns:a16="http://schemas.microsoft.com/office/drawing/2014/main" id="{3E8B0099-B3F2-4E67-B23F-90CA867973C9}"/>
                </a:ext>
              </a:extLst>
            </p:cNvPr>
            <p:cNvSpPr/>
            <p:nvPr/>
          </p:nvSpPr>
          <p:spPr>
            <a:xfrm>
              <a:off x="157163" y="5991028"/>
              <a:ext cx="9372600" cy="861806"/>
            </a:xfrm>
            <a:prstGeom prst="rect">
              <a:avLst/>
            </a:prstGeom>
          </p:spPr>
          <p:txBody>
            <a:bodyPr>
              <a:spAutoFit/>
            </a:bodyPr>
            <a:lstStyle/>
            <a:p>
              <a:pPr>
                <a:defRPr/>
              </a:pPr>
              <a:r>
                <a:rPr lang="en-US" sz="1000" b="1" i="1" kern="0" dirty="0">
                  <a:solidFill>
                    <a:srgbClr val="000000"/>
                  </a:solidFill>
                  <a:latin typeface="+mn-lt"/>
                </a:rPr>
                <a:t>ESSENTIAL KNOWLEDGE</a:t>
              </a:r>
              <a:br>
                <a:rPr lang="en-US" sz="1000" b="1" i="1" kern="0" dirty="0">
                  <a:solidFill>
                    <a:srgbClr val="000000"/>
                  </a:solidFill>
                  <a:latin typeface="+mn-lt"/>
                </a:rPr>
              </a:br>
              <a:r>
                <a:rPr lang="en-US" sz="1000" b="1" i="1" kern="0" dirty="0">
                  <a:solidFill>
                    <a:srgbClr val="000000"/>
                  </a:solidFill>
                  <a:latin typeface="+mn-lt"/>
                </a:rPr>
                <a:t>ENE 1.A.1 </a:t>
              </a:r>
              <a:r>
                <a:rPr lang="en-US" sz="1000" i="1" dirty="0">
                  <a:latin typeface="+mn-lt"/>
                </a:rPr>
                <a:t>Organisms must exchange matter with the environment to grow, reproduce, and maintain organization.</a:t>
              </a:r>
              <a:endParaRPr lang="en-US" sz="1000" b="1" i="1" kern="0" dirty="0">
                <a:solidFill>
                  <a:srgbClr val="000000"/>
                </a:solidFill>
                <a:latin typeface="+mn-lt"/>
              </a:endParaRPr>
            </a:p>
            <a:p>
              <a:r>
                <a:rPr lang="en-US" sz="1000" b="1" i="1" kern="0" dirty="0">
                  <a:solidFill>
                    <a:srgbClr val="000000"/>
                  </a:solidFill>
                  <a:latin typeface="+mn-lt"/>
                </a:rPr>
                <a:t>ENE 1.A.2 </a:t>
              </a:r>
              <a:r>
                <a:rPr lang="en-US" sz="1000" i="1" dirty="0">
                  <a:latin typeface="+mn-lt"/>
                </a:rPr>
                <a:t>Atoms and molecules from the environment are necessary to build new molecules..</a:t>
              </a:r>
              <a:br>
                <a:rPr lang="en-US" sz="1000" i="1" dirty="0">
                  <a:latin typeface="+mn-lt"/>
                </a:rPr>
              </a:br>
              <a:r>
                <a:rPr lang="en-US" sz="1000" i="1" dirty="0">
                  <a:latin typeface="+mn-lt"/>
                </a:rPr>
                <a:t>b. Nitrogen is used to build proteins and nucleic acids. Phosphorus is used to build nucleic acids and certain lipids</a:t>
              </a:r>
              <a:br>
                <a:rPr lang="en-US" sz="1000" i="1" dirty="0">
                  <a:latin typeface="+mn-lt"/>
                </a:rPr>
              </a:br>
              <a:r>
                <a:rPr lang="en-US" sz="1000" dirty="0"/>
                <a:t>SP 1 C. Explain biological concepts, processes, and/or models in applied contexts.</a:t>
              </a:r>
            </a:p>
          </p:txBody>
        </p:sp>
        <p:sp>
          <p:nvSpPr>
            <p:cNvPr id="72711" name="TextBox 3">
              <a:extLst>
                <a:ext uri="{FF2B5EF4-FFF2-40B4-BE49-F238E27FC236}">
                  <a16:creationId xmlns:a16="http://schemas.microsoft.com/office/drawing/2014/main" id="{F4BB46F1-E1C8-4A92-B675-27D52B995D7D}"/>
                </a:ext>
              </a:extLst>
            </p:cNvPr>
            <p:cNvSpPr txBox="1">
              <a:spLocks noChangeArrowheads="1"/>
            </p:cNvSpPr>
            <p:nvPr/>
          </p:nvSpPr>
          <p:spPr bwMode="auto">
            <a:xfrm>
              <a:off x="1066800" y="3792188"/>
              <a:ext cx="6412333" cy="193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dirty="0">
                  <a:solidFill>
                    <a:schemeClr val="accent2"/>
                  </a:solidFill>
                  <a:latin typeface="Comic Sans MS" panose="030F0702030302020204" pitchFamily="66" charset="0"/>
                </a:rPr>
                <a:t>Nucleic acids (DNA, RNA)</a:t>
              </a:r>
              <a:br>
                <a:rPr lang="en-US" altLang="en-US" sz="4000" dirty="0">
                  <a:solidFill>
                    <a:schemeClr val="accent2"/>
                  </a:solidFill>
                  <a:latin typeface="Comic Sans MS" panose="030F0702030302020204" pitchFamily="66" charset="0"/>
                </a:rPr>
              </a:br>
              <a:r>
                <a:rPr lang="en-US" altLang="en-US" sz="4000" dirty="0">
                  <a:solidFill>
                    <a:schemeClr val="accent2"/>
                  </a:solidFill>
                  <a:latin typeface="Comic Sans MS" panose="030F0702030302020204" pitchFamily="66" charset="0"/>
                </a:rPr>
                <a:t>phospholipids</a:t>
              </a:r>
              <a:br>
                <a:rPr lang="en-US" altLang="en-US" sz="4000" dirty="0">
                  <a:solidFill>
                    <a:schemeClr val="accent2"/>
                  </a:solidFill>
                  <a:latin typeface="Comic Sans MS" panose="030F0702030302020204" pitchFamily="66" charset="0"/>
                </a:rPr>
              </a:br>
              <a:r>
                <a:rPr lang="en-US" altLang="en-US" sz="4000" dirty="0">
                  <a:solidFill>
                    <a:schemeClr val="accent2"/>
                  </a:solidFill>
                  <a:latin typeface="Comic Sans MS" panose="030F0702030302020204" pitchFamily="66" charset="0"/>
                </a:rPr>
                <a:t>ATP</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C8086EDC-F468-44BC-8292-F6A9E737DF6E}"/>
              </a:ext>
            </a:extLst>
          </p:cNvPr>
          <p:cNvSpPr>
            <a:spLocks noGrp="1" noChangeArrowheads="1"/>
          </p:cNvSpPr>
          <p:nvPr>
            <p:ph type="body" sz="half" idx="2"/>
          </p:nvPr>
        </p:nvSpPr>
        <p:spPr>
          <a:xfrm>
            <a:off x="133451" y="583081"/>
            <a:ext cx="8686800" cy="2667000"/>
          </a:xfrm>
        </p:spPr>
        <p:txBody>
          <a:bodyPr/>
          <a:lstStyle/>
          <a:p>
            <a:pPr eaLnBrk="1" hangingPunct="1">
              <a:lnSpc>
                <a:spcPct val="90000"/>
              </a:lnSpc>
              <a:buFontTx/>
              <a:buNone/>
            </a:pPr>
            <a:r>
              <a:rPr lang="en-US" altLang="en-US" sz="2800" b="1" dirty="0">
                <a:latin typeface="Comic Sans MS" panose="030F0702030302020204" pitchFamily="66" charset="0"/>
              </a:rPr>
              <a:t>Compare and contrast CHITIN and CELLULOSE</a:t>
            </a:r>
          </a:p>
        </p:txBody>
      </p:sp>
      <p:sp>
        <p:nvSpPr>
          <p:cNvPr id="3" name="Rectangle 2">
            <a:extLst>
              <a:ext uri="{FF2B5EF4-FFF2-40B4-BE49-F238E27FC236}">
                <a16:creationId xmlns:a16="http://schemas.microsoft.com/office/drawing/2014/main" id="{83640397-A8B6-4820-A7D7-CF6C0A000C92}"/>
              </a:ext>
            </a:extLst>
          </p:cNvPr>
          <p:cNvSpPr/>
          <p:nvPr/>
        </p:nvSpPr>
        <p:spPr>
          <a:xfrm>
            <a:off x="0" y="0"/>
            <a:ext cx="6705600" cy="577081"/>
          </a:xfrm>
          <a:prstGeom prst="rect">
            <a:avLst/>
          </a:prstGeom>
        </p:spPr>
        <p:txBody>
          <a:bodyPr>
            <a:spAutoFit/>
          </a:bodyPr>
          <a:lstStyle/>
          <a:p>
            <a:pPr eaLnBrk="1" hangingPunct="1">
              <a:defRPr/>
            </a:pPr>
            <a:r>
              <a:rPr lang="en-US" sz="1050" dirty="0">
                <a:solidFill>
                  <a:srgbClr val="FF33CC"/>
                </a:solidFill>
                <a:latin typeface="Arial" panose="020B0604020202020204" pitchFamily="34" charset="0"/>
                <a:cs typeface="Arial" panose="020B0604020202020204" pitchFamily="34" charset="0"/>
              </a:rPr>
              <a:t>Images from: https://www.colourbox.com/preview/9746487-the-structural-formula-of-cellulose-polymer.jpg</a:t>
            </a:r>
          </a:p>
          <a:p>
            <a:pPr eaLnBrk="1" hangingPunct="1">
              <a:defRPr/>
            </a:pPr>
            <a:r>
              <a:rPr lang="en-US" sz="1050" dirty="0">
                <a:solidFill>
                  <a:srgbClr val="FF33CC"/>
                </a:solidFill>
                <a:latin typeface="Arial" panose="020B0604020202020204" pitchFamily="34" charset="0"/>
                <a:cs typeface="Arial" panose="020B0604020202020204" pitchFamily="34" charset="0"/>
              </a:rPr>
              <a:t>http://www.blc.arizona.edu/courses/schaffer/182/ModCarb-c.jpeg</a:t>
            </a:r>
          </a:p>
          <a:p>
            <a:pPr eaLnBrk="1" hangingPunct="1">
              <a:defRPr/>
            </a:pPr>
            <a:endParaRPr lang="en-US" sz="1050" dirty="0">
              <a:solidFill>
                <a:srgbClr val="FF33CC"/>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BCA4C7D-29CF-4131-9818-FB6B49A7005F}"/>
              </a:ext>
            </a:extLst>
          </p:cNvPr>
          <p:cNvGrpSpPr>
            <a:grpSpLocks/>
          </p:cNvGrpSpPr>
          <p:nvPr/>
        </p:nvGrpSpPr>
        <p:grpSpPr bwMode="auto">
          <a:xfrm>
            <a:off x="283878" y="1105922"/>
            <a:ext cx="8799679" cy="4252473"/>
            <a:chOff x="113568" y="1111288"/>
            <a:chExt cx="8799679" cy="4251917"/>
          </a:xfrm>
        </p:grpSpPr>
        <p:sp>
          <p:nvSpPr>
            <p:cNvPr id="86022" name="Text Box 3">
              <a:extLst>
                <a:ext uri="{FF2B5EF4-FFF2-40B4-BE49-F238E27FC236}">
                  <a16:creationId xmlns:a16="http://schemas.microsoft.com/office/drawing/2014/main" id="{89FA1A08-4D36-4354-BD84-7692E7043F45}"/>
                </a:ext>
              </a:extLst>
            </p:cNvPr>
            <p:cNvSpPr txBox="1">
              <a:spLocks noChangeArrowheads="1"/>
            </p:cNvSpPr>
            <p:nvPr/>
          </p:nvSpPr>
          <p:spPr bwMode="auto">
            <a:xfrm>
              <a:off x="113568" y="1111288"/>
              <a:ext cx="8799679" cy="230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Both are structural polysaccharides made from   </a:t>
              </a:r>
            </a:p>
            <a:p>
              <a:pPr eaLnBrk="1" hangingPunct="1">
                <a:spcBef>
                  <a:spcPct val="0"/>
                </a:spcBef>
                <a:buFontTx/>
                <a:buNone/>
              </a:pPr>
              <a:r>
                <a:rPr lang="en-US" altLang="en-US" sz="2400" b="1" dirty="0">
                  <a:solidFill>
                    <a:schemeClr val="accent2"/>
                  </a:solidFill>
                  <a:latin typeface="Comic Sans MS" panose="030F0702030302020204" pitchFamily="66" charset="0"/>
                </a:rPr>
                <a:t>  the same </a:t>
              </a:r>
              <a:r>
                <a:rPr lang="el-GR" altLang="en-US" sz="2400" b="1" dirty="0">
                  <a:solidFill>
                    <a:schemeClr val="accent2"/>
                  </a:solidFill>
                  <a:latin typeface="Comic Sans MS" panose="030F0702030302020204" pitchFamily="66" charset="0"/>
                </a:rPr>
                <a:t>β</a:t>
              </a:r>
              <a:r>
                <a:rPr lang="en-US" altLang="en-US" sz="2400" b="1" dirty="0">
                  <a:solidFill>
                    <a:schemeClr val="accent2"/>
                  </a:solidFill>
                  <a:latin typeface="Comic Sans MS" panose="030F0702030302020204" pitchFamily="66" charset="0"/>
                </a:rPr>
                <a:t>-glucose monomers</a:t>
              </a:r>
            </a:p>
            <a:p>
              <a:pPr eaLnBrk="1" hangingPunct="1">
                <a:spcBef>
                  <a:spcPct val="0"/>
                </a:spcBef>
                <a:buFontTx/>
                <a:buNone/>
              </a:pPr>
              <a:r>
                <a:rPr lang="en-US" altLang="en-US" sz="2400" b="1" dirty="0">
                  <a:solidFill>
                    <a:schemeClr val="accent2"/>
                  </a:solidFill>
                  <a:latin typeface="Comic Sans MS" panose="030F0702030302020204" pitchFamily="66" charset="0"/>
                </a:rPr>
                <a:t>Chitin has nitrogen groups attached to</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   its </a:t>
              </a:r>
              <a:r>
                <a:rPr lang="el-GR" altLang="en-US" sz="2400" b="1" dirty="0">
                  <a:solidFill>
                    <a:schemeClr val="accent2"/>
                  </a:solidFill>
                  <a:latin typeface="Comic Sans MS" panose="030F0702030302020204" pitchFamily="66" charset="0"/>
                </a:rPr>
                <a:t>β</a:t>
              </a:r>
              <a:r>
                <a:rPr lang="en-US" altLang="en-US" sz="2400" b="1" dirty="0">
                  <a:solidFill>
                    <a:schemeClr val="accent2"/>
                  </a:solidFill>
                  <a:latin typeface="Comic Sans MS" panose="030F0702030302020204" pitchFamily="66" charset="0"/>
                </a:rPr>
                <a:t>-glucose monomers.</a:t>
              </a:r>
            </a:p>
            <a:p>
              <a:pPr eaLnBrk="1" hangingPunct="1">
                <a:spcBef>
                  <a:spcPct val="0"/>
                </a:spcBef>
                <a:buFontTx/>
                <a:buNone/>
              </a:pPr>
              <a:r>
                <a:rPr lang="en-US" altLang="en-US" sz="2400" b="1" dirty="0">
                  <a:solidFill>
                    <a:schemeClr val="accent2"/>
                  </a:solidFill>
                  <a:latin typeface="Comic Sans MS" panose="030F0702030302020204" pitchFamily="66" charset="0"/>
                </a:rPr>
                <a:t>Cellulose is found in plant cell walls; chitin in fungi cell walls and in exoskeletons of arthropods </a:t>
              </a:r>
            </a:p>
          </p:txBody>
        </p:sp>
        <p:pic>
          <p:nvPicPr>
            <p:cNvPr id="86023" name="Picture 3">
              <a:extLst>
                <a:ext uri="{FF2B5EF4-FFF2-40B4-BE49-F238E27FC236}">
                  <a16:creationId xmlns:a16="http://schemas.microsoft.com/office/drawing/2014/main" id="{59514B29-5EF1-4048-B5ED-8261BA1A5815}"/>
                </a:ext>
              </a:extLst>
            </p:cNvPr>
            <p:cNvPicPr>
              <a:picLocks noChangeAspect="1"/>
            </p:cNvPicPr>
            <p:nvPr/>
          </p:nvPicPr>
          <p:blipFill>
            <a:blip r:embed="rId2">
              <a:extLst>
                <a:ext uri="{28A0092B-C50C-407E-A947-70E740481C1C}">
                  <a14:useLocalDpi xmlns:a14="http://schemas.microsoft.com/office/drawing/2010/main" val="0"/>
                </a:ext>
              </a:extLst>
            </a:blip>
            <a:srcRect l="10381" t="12796" b="4193"/>
            <a:stretch>
              <a:fillRect/>
            </a:stretch>
          </p:blipFill>
          <p:spPr bwMode="auto">
            <a:xfrm>
              <a:off x="150011" y="3595054"/>
              <a:ext cx="3291386" cy="171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4">
              <a:extLst>
                <a:ext uri="{FF2B5EF4-FFF2-40B4-BE49-F238E27FC236}">
                  <a16:creationId xmlns:a16="http://schemas.microsoft.com/office/drawing/2014/main" id="{9E5C6C73-585F-487B-8CA0-998FA57A29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6890" y="3568613"/>
              <a:ext cx="3061138" cy="179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13FF2A83-95CD-4851-B12C-3E434D83F8A0}"/>
              </a:ext>
            </a:extLst>
          </p:cNvPr>
          <p:cNvSpPr/>
          <p:nvPr/>
        </p:nvSpPr>
        <p:spPr>
          <a:xfrm>
            <a:off x="16042" y="6204988"/>
            <a:ext cx="9144000" cy="646331"/>
          </a:xfrm>
          <a:prstGeom prst="rect">
            <a:avLst/>
          </a:prstGeom>
        </p:spPr>
        <p:txBody>
          <a:bodyPr>
            <a:spAutoFit/>
          </a:bodyPr>
          <a:lstStyle/>
          <a:p>
            <a:pPr>
              <a:defRPr/>
            </a:pPr>
            <a:r>
              <a:rPr lang="en-US" sz="1200" dirty="0">
                <a:latin typeface="+mn-lt"/>
              </a:rPr>
              <a:t>ESSENTIAL KNOWLEDGE</a:t>
            </a:r>
            <a:br>
              <a:rPr lang="en-US" sz="1200" dirty="0">
                <a:latin typeface="+mn-lt"/>
              </a:rPr>
            </a:br>
            <a:r>
              <a:rPr lang="en-US" sz="1200" dirty="0">
                <a:latin typeface="+mn-lt"/>
              </a:rPr>
              <a:t>ENE 1.A Describe the composition of macromolecules required by living organisms</a:t>
            </a:r>
            <a:br>
              <a:rPr lang="en-US" sz="1200" dirty="0">
                <a:latin typeface="+mn-lt"/>
              </a:rPr>
            </a:br>
            <a:r>
              <a:rPr lang="en-US" sz="1200" dirty="0">
                <a:latin typeface="+mn-lt"/>
              </a:rPr>
              <a:t>SYI 1.B.2 c. Complex carbohydrates comprise sugar monomers whose structures determine the properties and functions of the molecules.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6498" name="Text Box 2">
            <a:extLst>
              <a:ext uri="{FF2B5EF4-FFF2-40B4-BE49-F238E27FC236}">
                <a16:creationId xmlns:a16="http://schemas.microsoft.com/office/drawing/2014/main" id="{016E08F5-BA89-48A7-908A-9F22B75552D9}"/>
              </a:ext>
            </a:extLst>
          </p:cNvPr>
          <p:cNvSpPr txBox="1">
            <a:spLocks noChangeArrowheads="1"/>
          </p:cNvSpPr>
          <p:nvPr/>
        </p:nvSpPr>
        <p:spPr bwMode="auto">
          <a:xfrm>
            <a:off x="312821" y="1757743"/>
            <a:ext cx="80826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1:2:1;   1 carbon:2 hydrogen:1 oxygen</a:t>
            </a:r>
          </a:p>
        </p:txBody>
      </p:sp>
      <p:sp>
        <p:nvSpPr>
          <p:cNvPr id="90115" name="Text Box 3">
            <a:extLst>
              <a:ext uri="{FF2B5EF4-FFF2-40B4-BE49-F238E27FC236}">
                <a16:creationId xmlns:a16="http://schemas.microsoft.com/office/drawing/2014/main" id="{8820E868-C5C5-4276-AB42-FF44233BD724}"/>
              </a:ext>
            </a:extLst>
          </p:cNvPr>
          <p:cNvSpPr txBox="1">
            <a:spLocks noChangeArrowheads="1"/>
          </p:cNvSpPr>
          <p:nvPr/>
        </p:nvSpPr>
        <p:spPr bwMode="auto">
          <a:xfrm>
            <a:off x="122238" y="3425825"/>
            <a:ext cx="90217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What is the chemical formula for water</a:t>
            </a:r>
            <a:r>
              <a:rPr lang="en-US" altLang="en-US" sz="3600" b="1" dirty="0"/>
              <a:t>?</a:t>
            </a:r>
            <a:endParaRPr lang="en-US" altLang="en-US" sz="2800" b="1" dirty="0"/>
          </a:p>
        </p:txBody>
      </p:sp>
      <p:sp>
        <p:nvSpPr>
          <p:cNvPr id="106500" name="Text Box 4">
            <a:extLst>
              <a:ext uri="{FF2B5EF4-FFF2-40B4-BE49-F238E27FC236}">
                <a16:creationId xmlns:a16="http://schemas.microsoft.com/office/drawing/2014/main" id="{BCCEC4AD-E410-463B-9BA0-C56162127D3F}"/>
              </a:ext>
            </a:extLst>
          </p:cNvPr>
          <p:cNvSpPr txBox="1">
            <a:spLocks noChangeArrowheads="1"/>
          </p:cNvSpPr>
          <p:nvPr/>
        </p:nvSpPr>
        <p:spPr bwMode="auto">
          <a:xfrm>
            <a:off x="2133600" y="4079207"/>
            <a:ext cx="152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H</a:t>
            </a:r>
            <a:r>
              <a:rPr lang="en-US" altLang="en-US" sz="3600" b="1" baseline="-25000" dirty="0">
                <a:solidFill>
                  <a:schemeClr val="accent2"/>
                </a:solidFill>
                <a:latin typeface="Comic Sans MS" panose="030F0702030302020204" pitchFamily="66" charset="0"/>
              </a:rPr>
              <a:t>2</a:t>
            </a:r>
            <a:r>
              <a:rPr lang="en-US" altLang="en-US" sz="3600" b="1" dirty="0">
                <a:solidFill>
                  <a:schemeClr val="accent2"/>
                </a:solidFill>
                <a:latin typeface="Comic Sans MS" panose="030F0702030302020204" pitchFamily="66" charset="0"/>
              </a:rPr>
              <a:t>O</a:t>
            </a:r>
          </a:p>
        </p:txBody>
      </p:sp>
      <p:sp>
        <p:nvSpPr>
          <p:cNvPr id="90117" name="Rectangle 5">
            <a:extLst>
              <a:ext uri="{FF2B5EF4-FFF2-40B4-BE49-F238E27FC236}">
                <a16:creationId xmlns:a16="http://schemas.microsoft.com/office/drawing/2014/main" id="{E4F9B691-CF38-422C-BD95-B0399F8CE9D8}"/>
              </a:ext>
            </a:extLst>
          </p:cNvPr>
          <p:cNvSpPr>
            <a:spLocks noChangeArrowheads="1"/>
          </p:cNvSpPr>
          <p:nvPr/>
        </p:nvSpPr>
        <p:spPr bwMode="auto">
          <a:xfrm>
            <a:off x="122238" y="357104"/>
            <a:ext cx="876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buFontTx/>
              <a:buNone/>
            </a:pPr>
            <a:r>
              <a:rPr lang="en-US" altLang="en-US" b="1" dirty="0">
                <a:latin typeface="Comic Sans MS" panose="030F0702030302020204" pitchFamily="66" charset="0"/>
              </a:rPr>
              <a:t>What ratio of carbon, hydrogen, and oxygen atoms is seen in simple carbohydrates?</a:t>
            </a:r>
          </a:p>
        </p:txBody>
      </p:sp>
      <p:sp>
        <p:nvSpPr>
          <p:cNvPr id="90118" name="Rectangle 1">
            <a:extLst>
              <a:ext uri="{FF2B5EF4-FFF2-40B4-BE49-F238E27FC236}">
                <a16:creationId xmlns:a16="http://schemas.microsoft.com/office/drawing/2014/main" id="{D955BE5B-0037-4A06-9245-E913D8ED0DE3}"/>
              </a:ext>
            </a:extLst>
          </p:cNvPr>
          <p:cNvSpPr>
            <a:spLocks noChangeArrowheads="1"/>
          </p:cNvSpPr>
          <p:nvPr/>
        </p:nvSpPr>
        <p:spPr bwMode="auto">
          <a:xfrm>
            <a:off x="66675" y="635952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Calibri" panose="020F0502020204030204" pitchFamily="34" charset="0"/>
                <a:cs typeface="Arial" panose="020B0604020202020204" pitchFamily="34" charset="0"/>
              </a:rPr>
              <a:t>Vocab</a:t>
            </a:r>
            <a:endParaRPr lang="en-US" altLang="en-US" sz="20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dissolve">
                                      <p:cBhvr>
                                        <p:cTn id="7" dur="500"/>
                                        <p:tgtEl>
                                          <p:spTgt spid="1064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500"/>
                                        </p:tgtEl>
                                        <p:attrNameLst>
                                          <p:attrName>style.visibility</p:attrName>
                                        </p:attrNameLst>
                                      </p:cBhvr>
                                      <p:to>
                                        <p:strVal val="visible"/>
                                      </p:to>
                                    </p:set>
                                    <p:animEffect transition="in" filter="dissolve">
                                      <p:cBhvr>
                                        <p:cTn id="12" dur="5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autoUpdateAnimBg="0"/>
      <p:bldP spid="106500"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6A13B7AD-BD67-4683-9054-4B6644148AEA}"/>
              </a:ext>
            </a:extLst>
          </p:cNvPr>
          <p:cNvSpPr>
            <a:spLocks noGrp="1" noChangeArrowheads="1"/>
          </p:cNvSpPr>
          <p:nvPr>
            <p:ph type="body" sz="half" idx="2"/>
          </p:nvPr>
        </p:nvSpPr>
        <p:spPr>
          <a:xfrm>
            <a:off x="228600" y="304800"/>
            <a:ext cx="8686800" cy="2743200"/>
          </a:xfrm>
        </p:spPr>
        <p:txBody>
          <a:bodyPr/>
          <a:lstStyle/>
          <a:p>
            <a:pPr eaLnBrk="1" hangingPunct="1">
              <a:buFontTx/>
              <a:buNone/>
            </a:pPr>
            <a:r>
              <a:rPr lang="en-US" altLang="en-US" sz="4000" b="1" dirty="0">
                <a:latin typeface="Comic Sans MS" panose="030F0702030302020204" pitchFamily="66" charset="0"/>
              </a:rPr>
              <a:t>A carbohydrate made by joining </a:t>
            </a:r>
            <a:br>
              <a:rPr lang="en-US" altLang="en-US" sz="4000" b="1" dirty="0">
                <a:latin typeface="Comic Sans MS" panose="030F0702030302020204" pitchFamily="66" charset="0"/>
              </a:rPr>
            </a:br>
            <a:r>
              <a:rPr lang="en-US" altLang="en-US" sz="4000" b="1" dirty="0">
                <a:latin typeface="Comic Sans MS" panose="030F0702030302020204" pitchFamily="66" charset="0"/>
              </a:rPr>
              <a:t>TWO sugar molecules</a:t>
            </a:r>
          </a:p>
        </p:txBody>
      </p:sp>
      <p:sp>
        <p:nvSpPr>
          <p:cNvPr id="57347" name="Text Box 3">
            <a:extLst>
              <a:ext uri="{FF2B5EF4-FFF2-40B4-BE49-F238E27FC236}">
                <a16:creationId xmlns:a16="http://schemas.microsoft.com/office/drawing/2014/main" id="{A8601F26-DAFE-4680-BD53-78157D90B13E}"/>
              </a:ext>
            </a:extLst>
          </p:cNvPr>
          <p:cNvSpPr txBox="1">
            <a:spLocks noChangeArrowheads="1"/>
          </p:cNvSpPr>
          <p:nvPr/>
        </p:nvSpPr>
        <p:spPr bwMode="auto">
          <a:xfrm>
            <a:off x="2379663" y="1752600"/>
            <a:ext cx="3252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disaccharide</a:t>
            </a:r>
          </a:p>
        </p:txBody>
      </p:sp>
      <p:sp>
        <p:nvSpPr>
          <p:cNvPr id="57349" name="Text Box 5">
            <a:extLst>
              <a:ext uri="{FF2B5EF4-FFF2-40B4-BE49-F238E27FC236}">
                <a16:creationId xmlns:a16="http://schemas.microsoft.com/office/drawing/2014/main" id="{CC472D72-9D80-4F4B-B9A0-4E825871A0A1}"/>
              </a:ext>
            </a:extLst>
          </p:cNvPr>
          <p:cNvSpPr txBox="1">
            <a:spLocks noChangeArrowheads="1"/>
          </p:cNvSpPr>
          <p:nvPr/>
        </p:nvSpPr>
        <p:spPr bwMode="auto">
          <a:xfrm>
            <a:off x="2286000" y="4953000"/>
            <a:ext cx="601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gene</a:t>
            </a:r>
          </a:p>
        </p:txBody>
      </p:sp>
      <p:sp>
        <p:nvSpPr>
          <p:cNvPr id="91141" name="Rectangle 6">
            <a:extLst>
              <a:ext uri="{FF2B5EF4-FFF2-40B4-BE49-F238E27FC236}">
                <a16:creationId xmlns:a16="http://schemas.microsoft.com/office/drawing/2014/main" id="{77FC2892-F1F8-4991-9BE5-EDC7DCE3C8F7}"/>
              </a:ext>
            </a:extLst>
          </p:cNvPr>
          <p:cNvSpPr>
            <a:spLocks noChangeArrowheads="1"/>
          </p:cNvSpPr>
          <p:nvPr/>
        </p:nvSpPr>
        <p:spPr bwMode="auto">
          <a:xfrm>
            <a:off x="533400" y="3733800"/>
            <a:ext cx="77152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buFontTx/>
              <a:buNone/>
            </a:pPr>
            <a:r>
              <a:rPr lang="en-US" altLang="en-US" sz="3600" b="1" dirty="0">
                <a:latin typeface="Comic Sans MS" panose="030F0702030302020204" pitchFamily="66" charset="0"/>
              </a:rPr>
              <a:t>A short DNA segment that gives </a:t>
            </a:r>
          </a:p>
          <a:p>
            <a:pPr eaLnBrk="1" hangingPunct="1">
              <a:lnSpc>
                <a:spcPct val="90000"/>
              </a:lnSpc>
              <a:buFontTx/>
              <a:buNone/>
            </a:pPr>
            <a:r>
              <a:rPr lang="en-US" altLang="en-US" sz="3600" b="1" dirty="0">
                <a:latin typeface="Comic Sans MS" panose="030F0702030302020204" pitchFamily="66" charset="0"/>
              </a:rPr>
              <a:t>the instructions for a protein </a:t>
            </a:r>
          </a:p>
        </p:txBody>
      </p:sp>
      <p:sp>
        <p:nvSpPr>
          <p:cNvPr id="6" name="Rectangle 1">
            <a:extLst>
              <a:ext uri="{FF2B5EF4-FFF2-40B4-BE49-F238E27FC236}">
                <a16:creationId xmlns:a16="http://schemas.microsoft.com/office/drawing/2014/main" id="{C2526931-76FD-49C5-9763-7F3AABE13B5C}"/>
              </a:ext>
            </a:extLst>
          </p:cNvPr>
          <p:cNvSpPr>
            <a:spLocks noChangeArrowheads="1"/>
          </p:cNvSpPr>
          <p:nvPr/>
        </p:nvSpPr>
        <p:spPr bwMode="auto">
          <a:xfrm>
            <a:off x="66675" y="635952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Calibri" panose="020F0502020204030204" pitchFamily="34" charset="0"/>
                <a:cs typeface="Arial" panose="020B0604020202020204" pitchFamily="34" charset="0"/>
              </a:rPr>
              <a:t>Vocab</a:t>
            </a:r>
            <a:endParaRPr lang="en-US" altLang="en-US" sz="20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dissolve">
                                      <p:cBhvr>
                                        <p:cTn id="7" dur="500"/>
                                        <p:tgtEl>
                                          <p:spTgt spid="57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349"/>
                                        </p:tgtEl>
                                        <p:attrNameLst>
                                          <p:attrName>style.visibility</p:attrName>
                                        </p:attrNameLst>
                                      </p:cBhvr>
                                      <p:to>
                                        <p:strVal val="visible"/>
                                      </p:to>
                                    </p:set>
                                    <p:animEffect transition="in" filter="dissolve">
                                      <p:cBhvr>
                                        <p:cTn id="12" dur="5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utoUpdateAnimBg="0"/>
      <p:bldP spid="57349"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035A5EBC-386E-4DFD-A706-B9E8E0D2E82D}"/>
              </a:ext>
            </a:extLst>
          </p:cNvPr>
          <p:cNvSpPr>
            <a:spLocks noGrp="1" noChangeArrowheads="1"/>
          </p:cNvSpPr>
          <p:nvPr>
            <p:ph type="body" sz="half" idx="2"/>
          </p:nvPr>
        </p:nvSpPr>
        <p:spPr>
          <a:xfrm>
            <a:off x="304800" y="381000"/>
            <a:ext cx="8610600" cy="914400"/>
          </a:xfrm>
        </p:spPr>
        <p:txBody>
          <a:bodyPr/>
          <a:lstStyle/>
          <a:p>
            <a:pPr eaLnBrk="1" hangingPunct="1">
              <a:lnSpc>
                <a:spcPct val="90000"/>
              </a:lnSpc>
              <a:buFontTx/>
              <a:buNone/>
            </a:pPr>
            <a:r>
              <a:rPr lang="en-US" altLang="en-US" b="1" dirty="0">
                <a:latin typeface="Comic Sans MS" panose="030F0702030302020204" pitchFamily="66" charset="0"/>
              </a:rPr>
              <a:t>Name the 4 main macromolecules that are important for all living things</a:t>
            </a:r>
          </a:p>
        </p:txBody>
      </p:sp>
      <p:sp>
        <p:nvSpPr>
          <p:cNvPr id="137219" name="Text Box 3">
            <a:extLst>
              <a:ext uri="{FF2B5EF4-FFF2-40B4-BE49-F238E27FC236}">
                <a16:creationId xmlns:a16="http://schemas.microsoft.com/office/drawing/2014/main" id="{18F0C42A-25EF-4E5D-865A-A9C408F7AFF9}"/>
              </a:ext>
            </a:extLst>
          </p:cNvPr>
          <p:cNvSpPr txBox="1">
            <a:spLocks noChangeArrowheads="1"/>
          </p:cNvSpPr>
          <p:nvPr/>
        </p:nvSpPr>
        <p:spPr bwMode="auto">
          <a:xfrm>
            <a:off x="1600200" y="1509713"/>
            <a:ext cx="51539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Proteins, carbohydrates,</a:t>
            </a:r>
            <a:br>
              <a:rPr lang="en-US" altLang="en-US" b="1" dirty="0">
                <a:solidFill>
                  <a:schemeClr val="accent2"/>
                </a:solidFill>
                <a:latin typeface="Comic Sans MS" panose="030F0702030302020204" pitchFamily="66" charset="0"/>
              </a:rPr>
            </a:br>
            <a:r>
              <a:rPr lang="en-US" altLang="en-US" b="1" dirty="0">
                <a:solidFill>
                  <a:schemeClr val="accent2"/>
                </a:solidFill>
                <a:latin typeface="Comic Sans MS" panose="030F0702030302020204" pitchFamily="66" charset="0"/>
              </a:rPr>
              <a:t>lipids, nucleic acids</a:t>
            </a:r>
          </a:p>
        </p:txBody>
      </p:sp>
      <p:sp>
        <p:nvSpPr>
          <p:cNvPr id="92164" name="Text Box 4">
            <a:extLst>
              <a:ext uri="{FF2B5EF4-FFF2-40B4-BE49-F238E27FC236}">
                <a16:creationId xmlns:a16="http://schemas.microsoft.com/office/drawing/2014/main" id="{302557D7-8BEB-452A-BBC5-8A593F18B4A8}"/>
              </a:ext>
            </a:extLst>
          </p:cNvPr>
          <p:cNvSpPr txBox="1">
            <a:spLocks noChangeArrowheads="1"/>
          </p:cNvSpPr>
          <p:nvPr/>
        </p:nvSpPr>
        <p:spPr bwMode="auto">
          <a:xfrm>
            <a:off x="228600" y="3933825"/>
            <a:ext cx="86565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latin typeface="Comic Sans MS" panose="030F0702030302020204" pitchFamily="66" charset="0"/>
              </a:rPr>
              <a:t>Lipids that are made of many carbon and </a:t>
            </a:r>
          </a:p>
          <a:p>
            <a:pPr eaLnBrk="1" hangingPunct="1">
              <a:spcBef>
                <a:spcPct val="0"/>
              </a:spcBef>
              <a:buFontTx/>
              <a:buNone/>
            </a:pPr>
            <a:r>
              <a:rPr lang="en-US" altLang="en-US" b="1" dirty="0">
                <a:latin typeface="Comic Sans MS" panose="030F0702030302020204" pitchFamily="66" charset="0"/>
              </a:rPr>
              <a:t>hydrogen atoms are_________________</a:t>
            </a:r>
          </a:p>
          <a:p>
            <a:pPr eaLnBrk="1" hangingPunct="1">
              <a:spcBef>
                <a:spcPct val="0"/>
              </a:spcBef>
              <a:buFontTx/>
              <a:buNone/>
            </a:pPr>
            <a:r>
              <a:rPr lang="en-US" altLang="en-US" b="1" dirty="0">
                <a:latin typeface="Comic Sans MS" panose="030F0702030302020204" pitchFamily="66" charset="0"/>
              </a:rPr>
              <a:t>          </a:t>
            </a:r>
            <a:r>
              <a:rPr lang="en-US" altLang="en-US" sz="2800" b="1" dirty="0">
                <a:latin typeface="Comic Sans MS" panose="030F0702030302020204" pitchFamily="66" charset="0"/>
              </a:rPr>
              <a:t>Polar         non-polar</a:t>
            </a:r>
            <a:r>
              <a:rPr lang="en-US" altLang="en-US" b="1" dirty="0">
                <a:latin typeface="Comic Sans MS" panose="030F0702030302020204" pitchFamily="66" charset="0"/>
              </a:rPr>
              <a:t> </a:t>
            </a:r>
            <a:endParaRPr lang="en-US" altLang="en-US" sz="2400" b="1" dirty="0">
              <a:latin typeface="Comic Sans MS" panose="030F0702030302020204" pitchFamily="66" charset="0"/>
            </a:endParaRPr>
          </a:p>
        </p:txBody>
      </p:sp>
      <p:sp>
        <p:nvSpPr>
          <p:cNvPr id="137221" name="Text Box 5">
            <a:extLst>
              <a:ext uri="{FF2B5EF4-FFF2-40B4-BE49-F238E27FC236}">
                <a16:creationId xmlns:a16="http://schemas.microsoft.com/office/drawing/2014/main" id="{99292537-6E61-4476-9608-104DC88F56AE}"/>
              </a:ext>
            </a:extLst>
          </p:cNvPr>
          <p:cNvSpPr txBox="1">
            <a:spLocks noChangeArrowheads="1"/>
          </p:cNvSpPr>
          <p:nvPr/>
        </p:nvSpPr>
        <p:spPr bwMode="auto">
          <a:xfrm>
            <a:off x="4419600" y="4457045"/>
            <a:ext cx="289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Non polar</a:t>
            </a:r>
          </a:p>
        </p:txBody>
      </p:sp>
      <p:sp>
        <p:nvSpPr>
          <p:cNvPr id="92166" name="TextBox 1">
            <a:extLst>
              <a:ext uri="{FF2B5EF4-FFF2-40B4-BE49-F238E27FC236}">
                <a16:creationId xmlns:a16="http://schemas.microsoft.com/office/drawing/2014/main" id="{71822FEA-A7BF-4D63-A01B-EF3529D9B9C1}"/>
              </a:ext>
            </a:extLst>
          </p:cNvPr>
          <p:cNvSpPr txBox="1">
            <a:spLocks noChangeArrowheads="1"/>
          </p:cNvSpPr>
          <p:nvPr/>
        </p:nvSpPr>
        <p:spPr bwMode="auto">
          <a:xfrm>
            <a:off x="26988" y="6429375"/>
            <a:ext cx="89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7219"/>
                                        </p:tgtEl>
                                        <p:attrNameLst>
                                          <p:attrName>style.visibility</p:attrName>
                                        </p:attrNameLst>
                                      </p:cBhvr>
                                      <p:to>
                                        <p:strVal val="visible"/>
                                      </p:to>
                                    </p:set>
                                    <p:animEffect transition="in" filter="dissolve">
                                      <p:cBhvr>
                                        <p:cTn id="7" dur="500"/>
                                        <p:tgtEl>
                                          <p:spTgt spid="1372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7221"/>
                                        </p:tgtEl>
                                        <p:attrNameLst>
                                          <p:attrName>style.visibility</p:attrName>
                                        </p:attrNameLst>
                                      </p:cBhvr>
                                      <p:to>
                                        <p:strVal val="visible"/>
                                      </p:to>
                                    </p:set>
                                    <p:animEffect transition="in" filter="dissolve">
                                      <p:cBhvr>
                                        <p:cTn id="12" dur="5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autoUpdateAnimBg="0"/>
      <p:bldP spid="137221"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3554" name="Text Box 4">
            <a:extLst>
              <a:ext uri="{FF2B5EF4-FFF2-40B4-BE49-F238E27FC236}">
                <a16:creationId xmlns:a16="http://schemas.microsoft.com/office/drawing/2014/main" id="{E2765744-A747-46EA-84C6-34A4B22AD276}"/>
              </a:ext>
            </a:extLst>
          </p:cNvPr>
          <p:cNvSpPr txBox="1">
            <a:spLocks noChangeArrowheads="1"/>
          </p:cNvSpPr>
          <p:nvPr/>
        </p:nvSpPr>
        <p:spPr bwMode="auto">
          <a:xfrm>
            <a:off x="138113" y="96838"/>
            <a:ext cx="8845550" cy="551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latin typeface="Comic Sans MS" panose="030F0702030302020204" pitchFamily="66" charset="0"/>
              </a:rPr>
              <a:t>Explain how green plants get the nitrogen</a:t>
            </a:r>
            <a:br>
              <a:rPr lang="en-US" altLang="en-US" b="1" dirty="0">
                <a:latin typeface="Comic Sans MS" panose="030F0702030302020204" pitchFamily="66" charset="0"/>
              </a:rPr>
            </a:br>
            <a:r>
              <a:rPr lang="en-US" altLang="en-US" b="1" dirty="0">
                <a:latin typeface="Comic Sans MS" panose="030F0702030302020204" pitchFamily="66" charset="0"/>
              </a:rPr>
              <a:t>they need to build biomolecules during the </a:t>
            </a:r>
            <a:br>
              <a:rPr lang="en-US" altLang="en-US" b="1" dirty="0">
                <a:latin typeface="Comic Sans MS" panose="030F0702030302020204" pitchFamily="66" charset="0"/>
              </a:rPr>
            </a:br>
            <a:r>
              <a:rPr lang="en-US" altLang="en-US" b="1" dirty="0">
                <a:latin typeface="Comic Sans MS" panose="030F0702030302020204" pitchFamily="66" charset="0"/>
              </a:rPr>
              <a:t>nitrogen cycle.</a:t>
            </a: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a:p>
            <a:pPr eaLnBrk="1" hangingPunct="1">
              <a:spcBef>
                <a:spcPct val="0"/>
              </a:spcBef>
              <a:buFontTx/>
              <a:buNone/>
            </a:pPr>
            <a:endParaRPr lang="en-US" altLang="en-US" b="1" dirty="0">
              <a:latin typeface="Comic Sans MS" panose="030F0702030302020204" pitchFamily="66" charset="0"/>
            </a:endParaRPr>
          </a:p>
        </p:txBody>
      </p:sp>
      <p:sp>
        <p:nvSpPr>
          <p:cNvPr id="28677" name="Text Box 5">
            <a:extLst>
              <a:ext uri="{FF2B5EF4-FFF2-40B4-BE49-F238E27FC236}">
                <a16:creationId xmlns:a16="http://schemas.microsoft.com/office/drawing/2014/main" id="{D97E8895-DE3A-4E7D-B35F-75394B83B3CB}"/>
              </a:ext>
            </a:extLst>
          </p:cNvPr>
          <p:cNvSpPr txBox="1">
            <a:spLocks noChangeArrowheads="1"/>
          </p:cNvSpPr>
          <p:nvPr/>
        </p:nvSpPr>
        <p:spPr bwMode="auto">
          <a:xfrm>
            <a:off x="369888" y="1600200"/>
            <a:ext cx="842645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defRPr/>
            </a:pPr>
            <a:r>
              <a:rPr lang="en-US" altLang="en-US" sz="3200" b="1" dirty="0">
                <a:solidFill>
                  <a:srgbClr val="0070C0"/>
                </a:solidFill>
                <a:latin typeface="Comic Sans MS" panose="030F0702030302020204" pitchFamily="66" charset="0"/>
                <a:cs typeface="+mn-cs"/>
              </a:rPr>
              <a:t>Absorbed via roots from soil made</a:t>
            </a:r>
            <a:br>
              <a:rPr lang="en-US" altLang="en-US" sz="3200" b="1" dirty="0">
                <a:solidFill>
                  <a:srgbClr val="0070C0"/>
                </a:solidFill>
                <a:latin typeface="Comic Sans MS" panose="030F0702030302020204" pitchFamily="66" charset="0"/>
                <a:cs typeface="+mn-cs"/>
              </a:rPr>
            </a:br>
            <a:r>
              <a:rPr lang="en-US" altLang="en-US" sz="3200" b="1" dirty="0">
                <a:solidFill>
                  <a:srgbClr val="0070C0"/>
                </a:solidFill>
                <a:latin typeface="Comic Sans MS" panose="030F0702030302020204" pitchFamily="66" charset="0"/>
                <a:cs typeface="+mn-cs"/>
              </a:rPr>
              <a:t>available by nitrogen fixing bacteria </a:t>
            </a:r>
          </a:p>
        </p:txBody>
      </p:sp>
      <p:sp>
        <p:nvSpPr>
          <p:cNvPr id="2" name="TextBox 1">
            <a:extLst>
              <a:ext uri="{FF2B5EF4-FFF2-40B4-BE49-F238E27FC236}">
                <a16:creationId xmlns:a16="http://schemas.microsoft.com/office/drawing/2014/main" id="{1297E50A-0CDB-44D2-9559-2EF43628CFB6}"/>
              </a:ext>
            </a:extLst>
          </p:cNvPr>
          <p:cNvSpPr txBox="1">
            <a:spLocks noChangeArrowheads="1"/>
          </p:cNvSpPr>
          <p:nvPr/>
        </p:nvSpPr>
        <p:spPr bwMode="auto">
          <a:xfrm>
            <a:off x="138113" y="6120488"/>
            <a:ext cx="4881465"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defRPr/>
            </a:pPr>
            <a:r>
              <a:rPr lang="en-US" sz="800" kern="0" dirty="0">
                <a:solidFill>
                  <a:srgbClr val="000000"/>
                </a:solidFill>
                <a:latin typeface="Times New Roman" panose="02020603050405020304" pitchFamily="18" charset="0"/>
                <a:cs typeface="Times New Roman" panose="02020603050405020304" pitchFamily="18" charset="0"/>
              </a:rPr>
              <a:t>ESSENTIAL KNOWLEDGE</a:t>
            </a:r>
          </a:p>
          <a:p>
            <a:pPr>
              <a:buNone/>
              <a:defRPr/>
            </a:pPr>
            <a:r>
              <a:rPr lang="en-US" sz="800" kern="0" dirty="0">
                <a:solidFill>
                  <a:srgbClr val="000000"/>
                </a:solidFill>
                <a:latin typeface="Times New Roman" panose="02020603050405020304" pitchFamily="18" charset="0"/>
                <a:cs typeface="Times New Roman" panose="02020603050405020304" pitchFamily="18" charset="0"/>
              </a:rPr>
              <a:t>ENE 1.A.1 </a:t>
            </a:r>
            <a:r>
              <a:rPr lang="en-US" sz="800" dirty="0">
                <a:latin typeface="Times New Roman" panose="02020603050405020304" pitchFamily="18" charset="0"/>
                <a:cs typeface="Times New Roman" panose="02020603050405020304" pitchFamily="18" charset="0"/>
              </a:rPr>
              <a:t>Organisms must exchange matter with the environment to grow, reproduce, and maintain organization.</a:t>
            </a:r>
            <a:endParaRPr lang="en-US" sz="800" kern="0" dirty="0">
              <a:solidFill>
                <a:srgbClr val="000000"/>
              </a:solidFill>
              <a:latin typeface="Times New Roman" panose="02020603050405020304" pitchFamily="18" charset="0"/>
              <a:cs typeface="Times New Roman" panose="02020603050405020304" pitchFamily="18" charset="0"/>
            </a:endParaRPr>
          </a:p>
          <a:p>
            <a:pPr>
              <a:buNone/>
              <a:defRPr/>
            </a:pPr>
            <a:r>
              <a:rPr lang="en-US" sz="800" kern="0" dirty="0">
                <a:solidFill>
                  <a:srgbClr val="000000"/>
                </a:solidFill>
                <a:latin typeface="Times New Roman" panose="02020603050405020304" pitchFamily="18" charset="0"/>
                <a:cs typeface="Times New Roman" panose="02020603050405020304" pitchFamily="18" charset="0"/>
              </a:rPr>
              <a:t>ENE 1.A.2 </a:t>
            </a:r>
            <a:r>
              <a:rPr lang="en-US" sz="800" dirty="0">
                <a:latin typeface="Times New Roman" panose="02020603050405020304" pitchFamily="18" charset="0"/>
                <a:cs typeface="Times New Roman" panose="02020603050405020304" pitchFamily="18" charset="0"/>
              </a:rPr>
              <a:t>Atoms and molecules from the environment are necessary to build new molecules..</a:t>
            </a:r>
            <a:br>
              <a:rPr lang="en-US" sz="800" dirty="0">
                <a:latin typeface="Times New Roman" panose="02020603050405020304" pitchFamily="18" charset="0"/>
                <a:cs typeface="Times New Roman" panose="02020603050405020304" pitchFamily="18" charset="0"/>
              </a:rPr>
            </a:br>
            <a:r>
              <a:rPr lang="en-US" sz="800" dirty="0">
                <a:latin typeface="Times New Roman" panose="02020603050405020304" pitchFamily="18" charset="0"/>
                <a:cs typeface="Times New Roman" panose="02020603050405020304" pitchFamily="18" charset="0"/>
              </a:rPr>
              <a:t>b. Nitrogen is used to build proteins and nucleic acids. Phosphorus is used to build nucleic acids and certain lipids.</a:t>
            </a:r>
            <a:endParaRPr lang="en-US" sz="800" kern="0" dirty="0">
              <a:solidFill>
                <a:srgbClr val="0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E459022-3D5D-47F6-8AD1-47A7E93652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1750" y="3200400"/>
            <a:ext cx="6256338"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3">
            <a:extLst>
              <a:ext uri="{FF2B5EF4-FFF2-40B4-BE49-F238E27FC236}">
                <a16:creationId xmlns:a16="http://schemas.microsoft.com/office/drawing/2014/main" id="{99062A72-0E60-4B73-B7D2-F69DA48C960A}"/>
              </a:ext>
            </a:extLst>
          </p:cNvPr>
          <p:cNvSpPr>
            <a:spLocks noChangeArrowheads="1"/>
          </p:cNvSpPr>
          <p:nvPr/>
        </p:nvSpPr>
        <p:spPr bwMode="auto">
          <a:xfrm>
            <a:off x="381000" y="20638"/>
            <a:ext cx="7543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dirty="0">
                <a:solidFill>
                  <a:srgbClr val="CC3399"/>
                </a:solidFill>
              </a:rPr>
              <a:t>Image from: https://classconnection.s3.amazonaws.com/346/flashcards/709346/jpg/picture11321381932244.jpg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dissolve">
                                      <p:cBhvr>
                                        <p:cTn id="7" dur="500"/>
                                        <p:tgtEl>
                                          <p:spTgt spid="28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utoUpdateAnimBg="0"/>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1098440C-2E2E-41F2-9926-C68183BC12CF}"/>
              </a:ext>
            </a:extLst>
          </p:cNvPr>
          <p:cNvSpPr>
            <a:spLocks noGrp="1" noChangeArrowheads="1"/>
          </p:cNvSpPr>
          <p:nvPr>
            <p:ph type="body" sz="half" idx="2"/>
          </p:nvPr>
        </p:nvSpPr>
        <p:spPr>
          <a:xfrm>
            <a:off x="228600" y="381000"/>
            <a:ext cx="8763000" cy="2971800"/>
          </a:xfrm>
        </p:spPr>
        <p:txBody>
          <a:bodyPr/>
          <a:lstStyle/>
          <a:p>
            <a:pPr eaLnBrk="1" hangingPunct="1">
              <a:lnSpc>
                <a:spcPct val="90000"/>
              </a:lnSpc>
              <a:buFontTx/>
              <a:buNone/>
            </a:pPr>
            <a:r>
              <a:rPr lang="en-US" altLang="en-US" b="1" dirty="0">
                <a:latin typeface="Comic Sans MS" panose="030F0702030302020204" pitchFamily="66" charset="0"/>
              </a:rPr>
              <a:t>                   that have an uneven pattern of electric charge (more + on one side; more – on the other) are called ______________ </a:t>
            </a:r>
          </a:p>
        </p:txBody>
      </p:sp>
      <p:sp>
        <p:nvSpPr>
          <p:cNvPr id="165891" name="Text Box 3">
            <a:extLst>
              <a:ext uri="{FF2B5EF4-FFF2-40B4-BE49-F238E27FC236}">
                <a16:creationId xmlns:a16="http://schemas.microsoft.com/office/drawing/2014/main" id="{C3B2D540-091C-42C9-A216-8B75CB7B02CB}"/>
              </a:ext>
            </a:extLst>
          </p:cNvPr>
          <p:cNvSpPr txBox="1">
            <a:spLocks noChangeArrowheads="1"/>
          </p:cNvSpPr>
          <p:nvPr/>
        </p:nvSpPr>
        <p:spPr bwMode="auto">
          <a:xfrm>
            <a:off x="1219504" y="1615056"/>
            <a:ext cx="12779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polar</a:t>
            </a:r>
          </a:p>
        </p:txBody>
      </p:sp>
      <p:sp>
        <p:nvSpPr>
          <p:cNvPr id="95236" name="Text Box 4">
            <a:extLst>
              <a:ext uri="{FF2B5EF4-FFF2-40B4-BE49-F238E27FC236}">
                <a16:creationId xmlns:a16="http://schemas.microsoft.com/office/drawing/2014/main" id="{C165F16F-AE09-4DCD-8DDD-B684D2F96F73}"/>
              </a:ext>
            </a:extLst>
          </p:cNvPr>
          <p:cNvSpPr txBox="1">
            <a:spLocks noChangeArrowheads="1"/>
          </p:cNvSpPr>
          <p:nvPr/>
        </p:nvSpPr>
        <p:spPr bwMode="auto">
          <a:xfrm>
            <a:off x="228600" y="4343400"/>
            <a:ext cx="86868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dirty="0"/>
              <a:t>                  </a:t>
            </a:r>
            <a:r>
              <a:rPr lang="en-US" altLang="en-US" b="1" dirty="0">
                <a:latin typeface="Comic Sans MS" panose="030F0702030302020204" pitchFamily="66" charset="0"/>
              </a:rPr>
              <a:t>that have gained or lost </a:t>
            </a:r>
          </a:p>
          <a:p>
            <a:pPr eaLnBrk="1" hangingPunct="1">
              <a:spcBef>
                <a:spcPct val="0"/>
              </a:spcBef>
              <a:buFontTx/>
              <a:buNone/>
            </a:pPr>
            <a:r>
              <a:rPr lang="en-US" altLang="en-US" b="1" dirty="0">
                <a:latin typeface="Comic Sans MS" panose="030F0702030302020204" pitchFamily="66" charset="0"/>
              </a:rPr>
              <a:t>electrons so that they have an electric </a:t>
            </a:r>
          </a:p>
          <a:p>
            <a:pPr eaLnBrk="1" hangingPunct="1">
              <a:spcBef>
                <a:spcPct val="0"/>
              </a:spcBef>
              <a:buFontTx/>
              <a:buNone/>
            </a:pPr>
            <a:r>
              <a:rPr lang="en-US" altLang="en-US" b="1" dirty="0">
                <a:latin typeface="Comic Sans MS" panose="030F0702030302020204" pitchFamily="66" charset="0"/>
              </a:rPr>
              <a:t>charge are called  ______.</a:t>
            </a:r>
            <a:endParaRPr lang="en-US" altLang="en-US" sz="2400" b="1" dirty="0">
              <a:latin typeface="Comic Sans MS" panose="030F0702030302020204" pitchFamily="66" charset="0"/>
            </a:endParaRPr>
          </a:p>
        </p:txBody>
      </p:sp>
      <p:sp>
        <p:nvSpPr>
          <p:cNvPr id="165893" name="Text Box 5">
            <a:extLst>
              <a:ext uri="{FF2B5EF4-FFF2-40B4-BE49-F238E27FC236}">
                <a16:creationId xmlns:a16="http://schemas.microsoft.com/office/drawing/2014/main" id="{3DAB26C8-A25B-4C64-B114-2379C218A7DB}"/>
              </a:ext>
            </a:extLst>
          </p:cNvPr>
          <p:cNvSpPr txBox="1">
            <a:spLocks noChangeArrowheads="1"/>
          </p:cNvSpPr>
          <p:nvPr/>
        </p:nvSpPr>
        <p:spPr bwMode="auto">
          <a:xfrm>
            <a:off x="3886200" y="5410200"/>
            <a:ext cx="137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ions</a:t>
            </a:r>
          </a:p>
        </p:txBody>
      </p:sp>
      <p:sp>
        <p:nvSpPr>
          <p:cNvPr id="165895" name="Rectangle 7">
            <a:extLst>
              <a:ext uri="{FF2B5EF4-FFF2-40B4-BE49-F238E27FC236}">
                <a16:creationId xmlns:a16="http://schemas.microsoft.com/office/drawing/2014/main" id="{F0AAF48B-12DF-4697-A108-911B8489BE81}"/>
              </a:ext>
            </a:extLst>
          </p:cNvPr>
          <p:cNvSpPr>
            <a:spLocks noChangeArrowheads="1"/>
          </p:cNvSpPr>
          <p:nvPr/>
        </p:nvSpPr>
        <p:spPr bwMode="auto">
          <a:xfrm>
            <a:off x="609600" y="301291"/>
            <a:ext cx="29931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rgbClr val="FF0066"/>
                </a:solidFill>
                <a:latin typeface="Comic Sans MS" panose="030F0702030302020204" pitchFamily="66" charset="0"/>
              </a:rPr>
              <a:t>MOLECULES</a:t>
            </a:r>
          </a:p>
        </p:txBody>
      </p:sp>
      <p:sp>
        <p:nvSpPr>
          <p:cNvPr id="165896" name="Rectangle 8">
            <a:extLst>
              <a:ext uri="{FF2B5EF4-FFF2-40B4-BE49-F238E27FC236}">
                <a16:creationId xmlns:a16="http://schemas.microsoft.com/office/drawing/2014/main" id="{7AC908A1-3AF1-48DF-8965-2B4CF812908E}"/>
              </a:ext>
            </a:extLst>
          </p:cNvPr>
          <p:cNvSpPr>
            <a:spLocks noChangeArrowheads="1"/>
          </p:cNvSpPr>
          <p:nvPr/>
        </p:nvSpPr>
        <p:spPr bwMode="auto">
          <a:xfrm>
            <a:off x="533400" y="4343400"/>
            <a:ext cx="1939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b="1" dirty="0">
                <a:solidFill>
                  <a:srgbClr val="FF0066"/>
                </a:solidFill>
                <a:latin typeface="Comic Sans MS" panose="030F0702030302020204" pitchFamily="66" charset="0"/>
              </a:rPr>
              <a:t>ATOMS</a:t>
            </a:r>
          </a:p>
        </p:txBody>
      </p:sp>
      <p:sp>
        <p:nvSpPr>
          <p:cNvPr id="95240" name="TextBox 1">
            <a:extLst>
              <a:ext uri="{FF2B5EF4-FFF2-40B4-BE49-F238E27FC236}">
                <a16:creationId xmlns:a16="http://schemas.microsoft.com/office/drawing/2014/main" id="{3A0C77DD-FD67-44AB-926F-5DF83E388003}"/>
              </a:ext>
            </a:extLst>
          </p:cNvPr>
          <p:cNvSpPr txBox="1">
            <a:spLocks noChangeArrowheads="1"/>
          </p:cNvSpPr>
          <p:nvPr/>
        </p:nvSpPr>
        <p:spPr bwMode="auto">
          <a:xfrm>
            <a:off x="84138" y="6429375"/>
            <a:ext cx="89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Vocab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5895">
                                            <p:txEl>
                                              <p:pRg st="0" end="0"/>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65891"/>
                                        </p:tgtEl>
                                        <p:attrNameLst>
                                          <p:attrName>style.visibility</p:attrName>
                                        </p:attrNameLst>
                                      </p:cBhvr>
                                      <p:to>
                                        <p:strVal val="visible"/>
                                      </p:to>
                                    </p:set>
                                    <p:animEffect transition="in" filter="dissolve">
                                      <p:cBhvr>
                                        <p:cTn id="11" dur="500"/>
                                        <p:tgtEl>
                                          <p:spTgt spid="1658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mph" presetSubtype="0" fill="hold" grpId="0" nodeType="clickEffect">
                                  <p:stCondLst>
                                    <p:cond delay="0"/>
                                  </p:stCondLst>
                                  <p:childTnLst>
                                    <p:animRot by="21600000">
                                      <p:cBhvr>
                                        <p:cTn id="15" dur="2000" fill="hold"/>
                                        <p:tgtEl>
                                          <p:spTgt spid="165896"/>
                                        </p:tgtEl>
                                        <p:attrNameLst>
                                          <p:attrName>r</p:attrName>
                                        </p:attrNameLst>
                                      </p:cBhvr>
                                    </p:animRo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5893"/>
                                        </p:tgtEl>
                                        <p:attrNameLst>
                                          <p:attrName>style.visibility</p:attrName>
                                        </p:attrNameLst>
                                      </p:cBhvr>
                                      <p:to>
                                        <p:strVal val="visible"/>
                                      </p:to>
                                    </p:set>
                                    <p:animEffect transition="in" filter="dissolve">
                                      <p:cBhvr>
                                        <p:cTn id="20"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autoUpdateAnimBg="0"/>
      <p:bldP spid="165893" grpId="0" autoUpdateAnimBg="0"/>
      <p:bldP spid="165896"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36858E7F-79DE-443E-9157-0EE111ED543A}"/>
              </a:ext>
            </a:extLst>
          </p:cNvPr>
          <p:cNvSpPr>
            <a:spLocks noGrp="1" noChangeArrowheads="1"/>
          </p:cNvSpPr>
          <p:nvPr>
            <p:ph type="body" sz="half" idx="2"/>
          </p:nvPr>
        </p:nvSpPr>
        <p:spPr>
          <a:xfrm>
            <a:off x="304800" y="381000"/>
            <a:ext cx="8534400" cy="2209800"/>
          </a:xfrm>
        </p:spPr>
        <p:txBody>
          <a:bodyPr/>
          <a:lstStyle/>
          <a:p>
            <a:pPr eaLnBrk="1" hangingPunct="1">
              <a:lnSpc>
                <a:spcPct val="90000"/>
              </a:lnSpc>
              <a:buFontTx/>
              <a:buNone/>
            </a:pPr>
            <a:r>
              <a:rPr lang="en-US" altLang="en-US" b="1" dirty="0">
                <a:latin typeface="Comic Sans MS" panose="030F0702030302020204" pitchFamily="66" charset="0"/>
              </a:rPr>
              <a:t>In polymerization, complex molecules are formed by the joining together of _______________</a:t>
            </a:r>
          </a:p>
          <a:p>
            <a:pPr eaLnBrk="1" hangingPunct="1">
              <a:lnSpc>
                <a:spcPct val="90000"/>
              </a:lnSpc>
              <a:buFontTx/>
              <a:buNone/>
            </a:pPr>
            <a:r>
              <a:rPr lang="en-US" altLang="en-US" b="1" dirty="0">
                <a:latin typeface="Comic Sans MS" panose="030F0702030302020204" pitchFamily="66" charset="0"/>
              </a:rPr>
              <a:t>		A. macromolecules</a:t>
            </a:r>
          </a:p>
          <a:p>
            <a:pPr eaLnBrk="1" hangingPunct="1">
              <a:lnSpc>
                <a:spcPct val="90000"/>
              </a:lnSpc>
              <a:buFontTx/>
              <a:buNone/>
            </a:pPr>
            <a:r>
              <a:rPr lang="en-US" altLang="en-US" b="1" dirty="0">
                <a:latin typeface="Comic Sans MS" panose="030F0702030302020204" pitchFamily="66" charset="0"/>
              </a:rPr>
              <a:t>		B. carbohydrates</a:t>
            </a:r>
          </a:p>
          <a:p>
            <a:pPr eaLnBrk="1" hangingPunct="1">
              <a:lnSpc>
                <a:spcPct val="90000"/>
              </a:lnSpc>
              <a:buFontTx/>
              <a:buNone/>
            </a:pPr>
            <a:r>
              <a:rPr lang="en-US" altLang="en-US" b="1" dirty="0">
                <a:latin typeface="Comic Sans MS" panose="030F0702030302020204" pitchFamily="66" charset="0"/>
              </a:rPr>
              <a:t>		C. polymers</a:t>
            </a:r>
          </a:p>
          <a:p>
            <a:pPr eaLnBrk="1" hangingPunct="1">
              <a:lnSpc>
                <a:spcPct val="90000"/>
              </a:lnSpc>
              <a:buFontTx/>
              <a:buNone/>
            </a:pPr>
            <a:r>
              <a:rPr lang="en-US" altLang="en-US" b="1" dirty="0">
                <a:latin typeface="Comic Sans MS" panose="030F0702030302020204" pitchFamily="66" charset="0"/>
              </a:rPr>
              <a:t>		D. monomers</a:t>
            </a:r>
            <a:endParaRPr lang="en-US" altLang="en-US" sz="3600" b="1" dirty="0">
              <a:latin typeface="Comic Sans MS" panose="030F0702030302020204" pitchFamily="66" charset="0"/>
            </a:endParaRPr>
          </a:p>
        </p:txBody>
      </p:sp>
      <p:sp>
        <p:nvSpPr>
          <p:cNvPr id="2" name="Rectangle 1">
            <a:extLst>
              <a:ext uri="{FF2B5EF4-FFF2-40B4-BE49-F238E27FC236}">
                <a16:creationId xmlns:a16="http://schemas.microsoft.com/office/drawing/2014/main" id="{020DC43C-7C47-44DB-A64A-7FDB7B1C221A}"/>
              </a:ext>
            </a:extLst>
          </p:cNvPr>
          <p:cNvSpPr/>
          <p:nvPr/>
        </p:nvSpPr>
        <p:spPr>
          <a:xfrm>
            <a:off x="152400" y="6019800"/>
            <a:ext cx="8991600" cy="738664"/>
          </a:xfrm>
          <a:prstGeom prst="rect">
            <a:avLst/>
          </a:prstGeom>
        </p:spPr>
        <p:txBody>
          <a:bodyPr wrap="square">
            <a:spAutoFit/>
          </a:bodyPr>
          <a:lstStyle/>
          <a:p>
            <a:r>
              <a:rPr lang="en-US" sz="1400" dirty="0">
                <a:latin typeface="+mn-lt"/>
              </a:rPr>
              <a:t>SYI 1. B Describe the properties of the monomers and the type of bonds that connect the monomers in biological macromolecules.</a:t>
            </a:r>
          </a:p>
          <a:p>
            <a:r>
              <a:rPr lang="en-US" sz="1400" dirty="0">
                <a:latin typeface="+mn-lt"/>
              </a:rPr>
              <a:t>1. Hydrolysis and dehydration synthesis are used to cleave and form covalent bonds between monomers.</a:t>
            </a:r>
          </a:p>
        </p:txBody>
      </p:sp>
      <p:sp>
        <p:nvSpPr>
          <p:cNvPr id="3" name="Rectangle 2">
            <a:extLst>
              <a:ext uri="{FF2B5EF4-FFF2-40B4-BE49-F238E27FC236}">
                <a16:creationId xmlns:a16="http://schemas.microsoft.com/office/drawing/2014/main" id="{35C10CE0-996C-4D7B-A8F1-383D17BF761A}"/>
              </a:ext>
            </a:extLst>
          </p:cNvPr>
          <p:cNvSpPr/>
          <p:nvPr/>
        </p:nvSpPr>
        <p:spPr>
          <a:xfrm>
            <a:off x="1143000" y="3352800"/>
            <a:ext cx="3048000" cy="738664"/>
          </a:xfrm>
          <a:prstGeom prst="rect">
            <a:avLst/>
          </a:prstGeom>
          <a:noFill/>
          <a:ln w="3810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4386" name="TextBox 2">
            <a:extLst>
              <a:ext uri="{FF2B5EF4-FFF2-40B4-BE49-F238E27FC236}">
                <a16:creationId xmlns:a16="http://schemas.microsoft.com/office/drawing/2014/main" id="{F0BAFD5E-0CE6-4CB1-83EC-23E8AB454BE7}"/>
              </a:ext>
            </a:extLst>
          </p:cNvPr>
          <p:cNvSpPr txBox="1">
            <a:spLocks noChangeArrowheads="1"/>
          </p:cNvSpPr>
          <p:nvPr/>
        </p:nvSpPr>
        <p:spPr bwMode="auto">
          <a:xfrm>
            <a:off x="112713" y="400050"/>
            <a:ext cx="905668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dirty="0">
                <a:latin typeface="Comic Sans MS" panose="030F0702030302020204" pitchFamily="66" charset="0"/>
              </a:rPr>
              <a:t>Which contains more H</a:t>
            </a:r>
            <a:r>
              <a:rPr lang="en-US" altLang="en-US" sz="3600" baseline="30000" dirty="0">
                <a:latin typeface="Comic Sans MS" panose="030F0702030302020204" pitchFamily="66" charset="0"/>
              </a:rPr>
              <a:t>+</a:t>
            </a:r>
            <a:r>
              <a:rPr lang="en-US" altLang="en-US" sz="3600" dirty="0">
                <a:latin typeface="Comic Sans MS" panose="030F0702030302020204" pitchFamily="66" charset="0"/>
              </a:rPr>
              <a:t> ions?</a:t>
            </a:r>
            <a:br>
              <a:rPr lang="en-US" altLang="en-US" sz="3600" dirty="0">
                <a:latin typeface="Comic Sans MS" panose="030F0702030302020204" pitchFamily="66" charset="0"/>
              </a:rPr>
            </a:br>
            <a:r>
              <a:rPr lang="en-US" altLang="en-US" sz="3600" dirty="0">
                <a:latin typeface="Comic Sans MS" panose="030F0702030302020204" pitchFamily="66" charset="0"/>
              </a:rPr>
              <a:t>What is the [H</a:t>
            </a:r>
            <a:r>
              <a:rPr lang="en-US" altLang="en-US" sz="3600" baseline="30000" dirty="0">
                <a:latin typeface="Comic Sans MS" panose="030F0702030302020204" pitchFamily="66" charset="0"/>
              </a:rPr>
              <a:t>+</a:t>
            </a:r>
            <a:r>
              <a:rPr lang="en-US" altLang="en-US" sz="3600" dirty="0">
                <a:latin typeface="Comic Sans MS" panose="030F0702030302020204" pitchFamily="66" charset="0"/>
              </a:rPr>
              <a:t>] in solution A and B?</a:t>
            </a: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endParaRPr lang="en-US" altLang="en-US" sz="4000" dirty="0">
              <a:latin typeface="Comic Sans MS" panose="030F0702030302020204" pitchFamily="66" charset="0"/>
            </a:endParaRPr>
          </a:p>
          <a:p>
            <a:pPr eaLnBrk="1" hangingPunct="1">
              <a:spcBef>
                <a:spcPct val="0"/>
              </a:spcBef>
              <a:buFontTx/>
              <a:buNone/>
            </a:pPr>
            <a:r>
              <a:rPr lang="en-US" altLang="en-US" sz="4000" dirty="0">
                <a:latin typeface="Comic Sans MS" panose="030F0702030302020204" pitchFamily="66" charset="0"/>
              </a:rPr>
              <a:t>                  </a:t>
            </a:r>
            <a:r>
              <a:rPr lang="en-US" altLang="en-US" dirty="0">
                <a:latin typeface="Comic Sans MS" panose="030F0702030302020204" pitchFamily="66" charset="0"/>
              </a:rPr>
              <a:t>pH 2           pH  8             </a:t>
            </a:r>
            <a:br>
              <a:rPr lang="en-US" altLang="en-US" dirty="0">
                <a:latin typeface="Comic Sans MS" panose="030F0702030302020204" pitchFamily="66" charset="0"/>
              </a:rPr>
            </a:br>
            <a:r>
              <a:rPr lang="en-US" altLang="en-US" dirty="0">
                <a:latin typeface="Comic Sans MS" panose="030F0702030302020204" pitchFamily="66" charset="0"/>
              </a:rPr>
              <a:t>                        A                 B</a:t>
            </a:r>
          </a:p>
        </p:txBody>
      </p:sp>
      <p:sp>
        <p:nvSpPr>
          <p:cNvPr id="5" name="Rectangle 4">
            <a:extLst>
              <a:ext uri="{FF2B5EF4-FFF2-40B4-BE49-F238E27FC236}">
                <a16:creationId xmlns:a16="http://schemas.microsoft.com/office/drawing/2014/main" id="{400F0F44-F1FE-420A-874B-C1BF4A590684}"/>
              </a:ext>
            </a:extLst>
          </p:cNvPr>
          <p:cNvSpPr>
            <a:spLocks noChangeArrowheads="1"/>
          </p:cNvSpPr>
          <p:nvPr/>
        </p:nvSpPr>
        <p:spPr bwMode="auto">
          <a:xfrm>
            <a:off x="2363456" y="5273882"/>
            <a:ext cx="66317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chemeClr val="accent2"/>
                </a:solidFill>
                <a:latin typeface="Comic Sans MS" panose="030F0702030302020204" pitchFamily="66" charset="0"/>
              </a:rPr>
              <a:t>pH = -log[H+] </a:t>
            </a:r>
            <a:br>
              <a:rPr lang="en-US" altLang="en-US" sz="2400" dirty="0">
                <a:solidFill>
                  <a:schemeClr val="accent2"/>
                </a:solidFill>
                <a:latin typeface="Comic Sans MS" panose="030F0702030302020204" pitchFamily="66" charset="0"/>
              </a:rPr>
            </a:br>
            <a:r>
              <a:rPr lang="en-US" altLang="en-US" sz="2400" dirty="0">
                <a:solidFill>
                  <a:schemeClr val="accent2"/>
                </a:solidFill>
                <a:latin typeface="Comic Sans MS" panose="030F0702030302020204" pitchFamily="66" charset="0"/>
              </a:rPr>
              <a:t>pH 2 has 1 X 10</a:t>
            </a:r>
            <a:r>
              <a:rPr lang="en-US" altLang="en-US" sz="2400" baseline="30000" dirty="0">
                <a:solidFill>
                  <a:schemeClr val="accent2"/>
                </a:solidFill>
                <a:latin typeface="Comic Sans MS" panose="030F0702030302020204" pitchFamily="66" charset="0"/>
              </a:rPr>
              <a:t>-2</a:t>
            </a:r>
            <a:r>
              <a:rPr lang="en-US" altLang="en-US" sz="2400" dirty="0">
                <a:solidFill>
                  <a:schemeClr val="accent2"/>
                </a:solidFill>
                <a:latin typeface="Comic Sans MS" panose="030F0702030302020204" pitchFamily="66" charset="0"/>
              </a:rPr>
              <a:t> or 0.01 H</a:t>
            </a:r>
            <a:r>
              <a:rPr lang="en-US" altLang="en-US" sz="2400" baseline="30000" dirty="0">
                <a:solidFill>
                  <a:schemeClr val="accent2"/>
                </a:solidFill>
                <a:latin typeface="Comic Sans MS" panose="030F0702030302020204" pitchFamily="66" charset="0"/>
              </a:rPr>
              <a:t>+</a:t>
            </a:r>
            <a:r>
              <a:rPr lang="en-US" altLang="en-US" sz="2400" dirty="0">
                <a:solidFill>
                  <a:schemeClr val="accent2"/>
                </a:solidFill>
                <a:latin typeface="Comic Sans MS" panose="030F0702030302020204" pitchFamily="66" charset="0"/>
              </a:rPr>
              <a:t> per liter (0.01 M)</a:t>
            </a:r>
          </a:p>
          <a:p>
            <a:pPr eaLnBrk="1" hangingPunct="1">
              <a:spcBef>
                <a:spcPct val="0"/>
              </a:spcBef>
              <a:buFontTx/>
              <a:buNone/>
            </a:pPr>
            <a:r>
              <a:rPr lang="en-US" altLang="en-US" sz="2400" dirty="0">
                <a:solidFill>
                  <a:schemeClr val="accent2"/>
                </a:solidFill>
                <a:latin typeface="Comic Sans MS" panose="030F0702030302020204" pitchFamily="66" charset="0"/>
              </a:rPr>
              <a:t>pH 8 has 1 X 10</a:t>
            </a:r>
            <a:r>
              <a:rPr lang="en-US" altLang="en-US" sz="2400" baseline="30000" dirty="0">
                <a:solidFill>
                  <a:schemeClr val="accent2"/>
                </a:solidFill>
                <a:latin typeface="Comic Sans MS" panose="030F0702030302020204" pitchFamily="66" charset="0"/>
              </a:rPr>
              <a:t>-8 </a:t>
            </a:r>
            <a:r>
              <a:rPr lang="en-US" altLang="en-US" sz="2400" dirty="0">
                <a:solidFill>
                  <a:schemeClr val="accent2"/>
                </a:solidFill>
                <a:latin typeface="Comic Sans MS" panose="030F0702030302020204" pitchFamily="66" charset="0"/>
              </a:rPr>
              <a:t>or 0.00000001 H</a:t>
            </a:r>
            <a:r>
              <a:rPr lang="en-US" altLang="en-US" sz="2400" baseline="30000" dirty="0">
                <a:solidFill>
                  <a:schemeClr val="accent2"/>
                </a:solidFill>
                <a:latin typeface="Comic Sans MS" panose="030F0702030302020204" pitchFamily="66" charset="0"/>
              </a:rPr>
              <a:t>+ </a:t>
            </a:r>
            <a:r>
              <a:rPr lang="en-US" altLang="en-US" sz="2400" dirty="0">
                <a:solidFill>
                  <a:schemeClr val="accent2"/>
                </a:solidFill>
                <a:latin typeface="Comic Sans MS" panose="030F0702030302020204" pitchFamily="66" charset="0"/>
              </a:rPr>
              <a:t>per liter </a:t>
            </a:r>
            <a:br>
              <a:rPr lang="en-US" altLang="en-US" sz="2400" dirty="0">
                <a:solidFill>
                  <a:schemeClr val="accent2"/>
                </a:solidFill>
                <a:latin typeface="Comic Sans MS" panose="030F0702030302020204" pitchFamily="66" charset="0"/>
              </a:rPr>
            </a:br>
            <a:endParaRPr lang="en-US" altLang="en-US" sz="2400" dirty="0">
              <a:solidFill>
                <a:schemeClr val="accent2"/>
              </a:solidFill>
              <a:latin typeface="Comic Sans MS" panose="030F0702030302020204" pitchFamily="66" charset="0"/>
            </a:endParaRPr>
          </a:p>
        </p:txBody>
      </p:sp>
      <p:sp>
        <p:nvSpPr>
          <p:cNvPr id="144388" name="Rectangle 2">
            <a:extLst>
              <a:ext uri="{FF2B5EF4-FFF2-40B4-BE49-F238E27FC236}">
                <a16:creationId xmlns:a16="http://schemas.microsoft.com/office/drawing/2014/main" id="{644BDF72-7254-4AAC-A205-08FF27A9E208}"/>
              </a:ext>
            </a:extLst>
          </p:cNvPr>
          <p:cNvSpPr>
            <a:spLocks noChangeArrowheads="1"/>
          </p:cNvSpPr>
          <p:nvPr/>
        </p:nvSpPr>
        <p:spPr bwMode="auto">
          <a:xfrm>
            <a:off x="762000" y="0"/>
            <a:ext cx="952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Images from: http://ppt.wz51z.com/PMP2/Science.To.WebText/animations/science/chemistry_physics/vp_beaker_bubbles_steam.htm</a:t>
            </a:r>
          </a:p>
          <a:p>
            <a:pPr eaLnBrk="1" hangingPunct="1">
              <a:spcBef>
                <a:spcPct val="0"/>
              </a:spcBef>
              <a:buFontTx/>
              <a:buNone/>
            </a:pPr>
            <a:r>
              <a:rPr lang="en-US" altLang="en-US" sz="1000" dirty="0">
                <a:solidFill>
                  <a:srgbClr val="CC0099"/>
                </a:solidFill>
                <a:latin typeface="Arial" panose="020B0604020202020204" pitchFamily="34" charset="0"/>
                <a:cs typeface="Arial" panose="020B0604020202020204" pitchFamily="34" charset="0"/>
              </a:rPr>
              <a:t>http://nobel.scas.bcit.ca/debeck_pt/science/images/blue_bubbling_liquid.gif</a:t>
            </a:r>
          </a:p>
        </p:txBody>
      </p:sp>
      <p:pic>
        <p:nvPicPr>
          <p:cNvPr id="144389" name="Picture 3">
            <a:extLst>
              <a:ext uri="{FF2B5EF4-FFF2-40B4-BE49-F238E27FC236}">
                <a16:creationId xmlns:a16="http://schemas.microsoft.com/office/drawing/2014/main" id="{5AB6456E-2122-4B5A-8589-2865EF4838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6340" y="1944687"/>
            <a:ext cx="123825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Picture 5">
            <a:extLst>
              <a:ext uri="{FF2B5EF4-FFF2-40B4-BE49-F238E27FC236}">
                <a16:creationId xmlns:a16="http://schemas.microsoft.com/office/drawing/2014/main" id="{382D3C81-CA36-42B2-9FE4-B5F3115B46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6828" y="1809750"/>
            <a:ext cx="9715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836E23C-4277-414C-97DB-C4E4565899D1}"/>
              </a:ext>
            </a:extLst>
          </p:cNvPr>
          <p:cNvSpPr/>
          <p:nvPr/>
        </p:nvSpPr>
        <p:spPr>
          <a:xfrm>
            <a:off x="77456" y="6457950"/>
            <a:ext cx="4572000" cy="307777"/>
          </a:xfrm>
          <a:prstGeom prst="rect">
            <a:avLst/>
          </a:prstGeom>
        </p:spPr>
        <p:txBody>
          <a:bodyPr>
            <a:spAutoFit/>
          </a:bodyPr>
          <a:lstStyle/>
          <a:p>
            <a:r>
              <a:rPr lang="en-US" sz="1400" dirty="0">
                <a:latin typeface="+mn-lt"/>
              </a:rPr>
              <a:t>SP 1.A Describe biological concepts or processes</a:t>
            </a:r>
          </a:p>
        </p:txBody>
      </p:sp>
      <p:sp>
        <p:nvSpPr>
          <p:cNvPr id="8" name="Oval 7">
            <a:extLst>
              <a:ext uri="{FF2B5EF4-FFF2-40B4-BE49-F238E27FC236}">
                <a16:creationId xmlns:a16="http://schemas.microsoft.com/office/drawing/2014/main" id="{7D980709-15AD-4466-B158-FC0BB79A90C1}"/>
              </a:ext>
            </a:extLst>
          </p:cNvPr>
          <p:cNvSpPr/>
          <p:nvPr/>
        </p:nvSpPr>
        <p:spPr>
          <a:xfrm>
            <a:off x="2143125" y="1412790"/>
            <a:ext cx="2473325" cy="323047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13B79F8-38AA-4B8A-9C22-DAD7F5A25CFA}"/>
              </a:ext>
            </a:extLst>
          </p:cNvPr>
          <p:cNvSpPr/>
          <p:nvPr/>
        </p:nvSpPr>
        <p:spPr>
          <a:xfrm>
            <a:off x="-34591" y="3939691"/>
            <a:ext cx="3114675" cy="1200329"/>
          </a:xfrm>
          <a:prstGeom prst="rect">
            <a:avLst/>
          </a:prstGeom>
        </p:spPr>
        <p:txBody>
          <a:bodyPr wrap="square">
            <a:spAutoFit/>
          </a:bodyPr>
          <a:lstStyle/>
          <a:p>
            <a:pPr eaLnBrk="1" hangingPunct="1"/>
            <a:r>
              <a:rPr lang="en-US" altLang="en-US" sz="3600" dirty="0">
                <a:solidFill>
                  <a:schemeClr val="accent2"/>
                </a:solidFill>
              </a:rPr>
              <a:t>A contains  </a:t>
            </a:r>
          </a:p>
          <a:p>
            <a:pPr eaLnBrk="1" hangingPunct="1"/>
            <a:r>
              <a:rPr lang="en-US" altLang="en-US" sz="3600" dirty="0">
                <a:solidFill>
                  <a:schemeClr val="accent2"/>
                </a:solidFill>
              </a:rPr>
              <a:t>more H</a:t>
            </a:r>
            <a:r>
              <a:rPr lang="en-US" altLang="en-US" sz="3600" baseline="30000" dirty="0">
                <a:solidFill>
                  <a:schemeClr val="accent2"/>
                </a:solidFill>
              </a:rPr>
              <a:t>+</a:t>
            </a:r>
            <a:r>
              <a:rPr lang="en-US" altLang="en-US" sz="3600" dirty="0">
                <a:solidFill>
                  <a:schemeClr val="accent2"/>
                </a:solidFill>
              </a:rPr>
              <a:t> ions</a:t>
            </a:r>
            <a:r>
              <a:rPr lang="en-US" altLang="en-US" sz="3600" dirty="0"/>
              <a:t>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3"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6690</TotalTime>
  <Words>19210</Words>
  <Application>Microsoft Office PowerPoint</Application>
  <PresentationFormat>On-screen Show (4:3)</PresentationFormat>
  <Paragraphs>1386</Paragraphs>
  <Slides>175</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175</vt:i4>
      </vt:variant>
    </vt:vector>
  </HeadingPairs>
  <TitlesOfParts>
    <vt:vector size="184" baseType="lpstr">
      <vt:lpstr>Arial</vt:lpstr>
      <vt:lpstr>Calibri</vt:lpstr>
      <vt:lpstr>Calibri Light</vt:lpstr>
      <vt:lpstr>Comic Sans MS</vt:lpstr>
      <vt:lpstr>Garamond</vt:lpstr>
      <vt:lpstr>Times New Roman</vt:lpstr>
      <vt:lpstr>Default Design</vt:lpstr>
      <vt:lpstr>Office Theme</vt:lpstr>
      <vt:lpstr>1_Default Design</vt:lpstr>
      <vt:lpstr>REVIEW Chemistry, Water, Carbon, and Molecules Kelly Riedell Brookings Biology  BASED ON 2019 CED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Nitrogen bases with 1 ring are called ______________      </vt:lpstr>
      <vt:lpstr>PowerPoint Presentation</vt:lpstr>
      <vt:lpstr>PowerPoint Presentation</vt:lpstr>
      <vt:lpstr>PowerPoint Presentation</vt:lpstr>
      <vt:lpstr>PowerPoint Presentation</vt:lpstr>
      <vt:lpstr>PowerPoint Presentation</vt:lpstr>
      <vt:lpstr>PowerPoint Presentation</vt:lpstr>
      <vt:lpstr>CHARGAFF’S RULES say that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Nitrogen bases with 2 rings are called ______________</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Essential knowledge SYI 1.A.2   Living systems depend on properties of water that result from its polarity and hydrogen bonding  SYI 1.A. 3   The hydrogen bonds between water molecules result in cohesion, adhesion and surface tension.</vt:lpstr>
      <vt:lpstr>Essential knowledge SYI 1.B.1 Hydrolysis and dehydration synthesis are used to cleave and form covalent bonds between monomers. ENE 1.L.7 The conversion of ATP to ADP releases energy, which is used to power many metabolic processes.</vt:lpstr>
      <vt:lpstr>PowerPoint Presentation</vt:lpstr>
      <vt:lpstr>PowerPoint Presentation</vt:lpstr>
      <vt:lpstr>PowerPoint Presentation</vt:lpstr>
      <vt:lpstr>PowerPoint Presentation</vt:lpstr>
      <vt:lpstr>PowerPoint Presentation</vt:lpstr>
      <vt:lpstr>PowerPoint Presentation</vt:lpstr>
      <vt:lpstr>Which of the nitrogen bases are pyrimidines with 1 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of the nitrogen bases are purines with 2 rings?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Brookings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Cell Biology Review</dc:title>
  <dc:creator>kriedell</dc:creator>
  <cp:lastModifiedBy>Kelly Riedell</cp:lastModifiedBy>
  <cp:revision>589</cp:revision>
  <dcterms:created xsi:type="dcterms:W3CDTF">2003-01-06T21:49:56Z</dcterms:created>
  <dcterms:modified xsi:type="dcterms:W3CDTF">2021-04-18T17:50:43Z</dcterms:modified>
</cp:coreProperties>
</file>