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70" r:id="rId2"/>
    <p:sldId id="302" r:id="rId3"/>
    <p:sldId id="273" r:id="rId4"/>
    <p:sldId id="274" r:id="rId5"/>
    <p:sldId id="277" r:id="rId6"/>
    <p:sldId id="307" r:id="rId7"/>
    <p:sldId id="281" r:id="rId8"/>
    <p:sldId id="333" r:id="rId9"/>
    <p:sldId id="344" r:id="rId10"/>
    <p:sldId id="350" r:id="rId11"/>
    <p:sldId id="335" r:id="rId12"/>
    <p:sldId id="280" r:id="rId13"/>
    <p:sldId id="308" r:id="rId14"/>
    <p:sldId id="341" r:id="rId15"/>
    <p:sldId id="282" r:id="rId16"/>
    <p:sldId id="345" r:id="rId17"/>
    <p:sldId id="290" r:id="rId18"/>
    <p:sldId id="342" r:id="rId19"/>
    <p:sldId id="309" r:id="rId20"/>
    <p:sldId id="288" r:id="rId21"/>
    <p:sldId id="315" r:id="rId22"/>
    <p:sldId id="287" r:id="rId23"/>
    <p:sldId id="285" r:id="rId24"/>
    <p:sldId id="362" r:id="rId25"/>
    <p:sldId id="316" r:id="rId26"/>
    <p:sldId id="346" r:id="rId27"/>
    <p:sldId id="289" r:id="rId28"/>
    <p:sldId id="317" r:id="rId29"/>
    <p:sldId id="363" r:id="rId30"/>
    <p:sldId id="310" r:id="rId31"/>
    <p:sldId id="320" r:id="rId32"/>
    <p:sldId id="312" r:id="rId33"/>
    <p:sldId id="321" r:id="rId34"/>
    <p:sldId id="305" r:id="rId35"/>
    <p:sldId id="311" r:id="rId36"/>
    <p:sldId id="284" r:id="rId37"/>
    <p:sldId id="283" r:id="rId38"/>
    <p:sldId id="327" r:id="rId39"/>
    <p:sldId id="360" r:id="rId40"/>
    <p:sldId id="303" r:id="rId41"/>
    <p:sldId id="351" r:id="rId42"/>
    <p:sldId id="326" r:id="rId43"/>
    <p:sldId id="328" r:id="rId44"/>
    <p:sldId id="272" r:id="rId45"/>
    <p:sldId id="256" r:id="rId46"/>
    <p:sldId id="359" r:id="rId47"/>
    <p:sldId id="347" r:id="rId48"/>
    <p:sldId id="257" r:id="rId49"/>
    <p:sldId id="269" r:id="rId50"/>
    <p:sldId id="259" r:id="rId51"/>
    <p:sldId id="262" r:id="rId52"/>
    <p:sldId id="348" r:id="rId53"/>
    <p:sldId id="349" r:id="rId54"/>
    <p:sldId id="260" r:id="rId55"/>
    <p:sldId id="263" r:id="rId56"/>
    <p:sldId id="264" r:id="rId57"/>
    <p:sldId id="324" r:id="rId58"/>
    <p:sldId id="322" r:id="rId59"/>
    <p:sldId id="267" r:id="rId60"/>
    <p:sldId id="265" r:id="rId61"/>
    <p:sldId id="268" r:id="rId62"/>
    <p:sldId id="266" r:id="rId63"/>
    <p:sldId id="325" r:id="rId64"/>
    <p:sldId id="329" r:id="rId65"/>
    <p:sldId id="361" r:id="rId66"/>
    <p:sldId id="298" r:id="rId67"/>
    <p:sldId id="296" r:id="rId68"/>
    <p:sldId id="300" r:id="rId69"/>
    <p:sldId id="306" r:id="rId70"/>
    <p:sldId id="295" r:id="rId71"/>
    <p:sldId id="299" r:id="rId72"/>
    <p:sldId id="297"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ABC"/>
    <a:srgbClr val="FFDA97"/>
    <a:srgbClr val="CC3399"/>
    <a:srgbClr val="CC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5" autoAdjust="0"/>
    <p:restoredTop sz="94622" autoAdjust="0"/>
  </p:normalViewPr>
  <p:slideViewPr>
    <p:cSldViewPr>
      <p:cViewPr>
        <p:scale>
          <a:sx n="70" d="100"/>
          <a:sy n="70" d="100"/>
        </p:scale>
        <p:origin x="1272" y="114"/>
      </p:cViewPr>
      <p:guideLst>
        <p:guide orient="horz" pos="2160"/>
        <p:guide pos="2880"/>
      </p:guideLst>
    </p:cSldViewPr>
  </p:slideViewPr>
  <p:notesTextViewPr>
    <p:cViewPr>
      <p:scale>
        <a:sx n="1" d="1"/>
        <a:sy n="1" d="1"/>
      </p:scale>
      <p:origin x="0" y="0"/>
    </p:cViewPr>
  </p:notesTextViewPr>
  <p:sorterViewPr>
    <p:cViewPr>
      <p:scale>
        <a:sx n="100" d="100"/>
        <a:sy n="100" d="100"/>
      </p:scale>
      <p:origin x="0" y="41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98D4F7-CDB5-4FF1-8308-D75DC9BFBC36}" type="datetimeFigureOut">
              <a:rPr lang="en-US" smtClean="0"/>
              <a:t>10/1/2017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970E25-E8F1-4AB9-B390-985E53C0E31C}" type="slidenum">
              <a:rPr lang="en-US" smtClean="0"/>
              <a:t>‹#›</a:t>
            </a:fld>
            <a:endParaRPr lang="en-US"/>
          </a:p>
        </p:txBody>
      </p:sp>
    </p:spTree>
    <p:extLst>
      <p:ext uri="{BB962C8B-B14F-4D97-AF65-F5344CB8AC3E}">
        <p14:creationId xmlns:p14="http://schemas.microsoft.com/office/powerpoint/2010/main" val="267807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70E25-E8F1-4AB9-B390-985E53C0E31C}" type="slidenum">
              <a:rPr lang="en-US" smtClean="0"/>
              <a:t>45</a:t>
            </a:fld>
            <a:endParaRPr lang="en-US"/>
          </a:p>
        </p:txBody>
      </p:sp>
    </p:spTree>
    <p:extLst>
      <p:ext uri="{BB962C8B-B14F-4D97-AF65-F5344CB8AC3E}">
        <p14:creationId xmlns:p14="http://schemas.microsoft.com/office/powerpoint/2010/main" val="398986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970E25-E8F1-4AB9-B390-985E53C0E31C}" type="slidenum">
              <a:rPr lang="en-US" smtClean="0"/>
              <a:t>46</a:t>
            </a:fld>
            <a:endParaRPr lang="en-US"/>
          </a:p>
        </p:txBody>
      </p:sp>
    </p:spTree>
    <p:extLst>
      <p:ext uri="{BB962C8B-B14F-4D97-AF65-F5344CB8AC3E}">
        <p14:creationId xmlns:p14="http://schemas.microsoft.com/office/powerpoint/2010/main" val="3989867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F5DAC-CBDE-4B60-959E-80523F019BC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92707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F5DAC-CBDE-4B60-959E-80523F019BC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211831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F5DAC-CBDE-4B60-959E-80523F019BC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170330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F5DAC-CBDE-4B60-959E-80523F019BC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51667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F5DAC-CBDE-4B60-959E-80523F019BC3}"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79183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F5DAC-CBDE-4B60-959E-80523F019BC3}"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12586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F5DAC-CBDE-4B60-959E-80523F019BC3}" type="datetimeFigureOut">
              <a:rPr lang="en-US" smtClean="0"/>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109692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F5DAC-CBDE-4B60-959E-80523F019BC3}" type="datetimeFigureOut">
              <a:rPr lang="en-US" smtClean="0"/>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24161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F5DAC-CBDE-4B60-959E-80523F019BC3}" type="datetimeFigureOut">
              <a:rPr lang="en-US" smtClean="0"/>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187696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F5DAC-CBDE-4B60-959E-80523F019BC3}"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58660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F5DAC-CBDE-4B60-959E-80523F019BC3}"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EA72F-8999-41F9-9199-94AC4A2DCBAE}" type="slidenum">
              <a:rPr lang="en-US" smtClean="0"/>
              <a:t>‹#›</a:t>
            </a:fld>
            <a:endParaRPr lang="en-US"/>
          </a:p>
        </p:txBody>
      </p:sp>
    </p:spTree>
    <p:extLst>
      <p:ext uri="{BB962C8B-B14F-4D97-AF65-F5344CB8AC3E}">
        <p14:creationId xmlns:p14="http://schemas.microsoft.com/office/powerpoint/2010/main" val="30668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95000">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F5DAC-CBDE-4B60-959E-80523F019BC3}" type="datetimeFigureOut">
              <a:rPr lang="en-US" smtClean="0"/>
              <a:t>10/1/2017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EA72F-8999-41F9-9199-94AC4A2DCBAE}" type="slidenum">
              <a:rPr lang="en-US" smtClean="0"/>
              <a:t>‹#›</a:t>
            </a:fld>
            <a:endParaRPr lang="en-US"/>
          </a:p>
        </p:txBody>
      </p:sp>
    </p:spTree>
    <p:extLst>
      <p:ext uri="{BB962C8B-B14F-4D97-AF65-F5344CB8AC3E}">
        <p14:creationId xmlns:p14="http://schemas.microsoft.com/office/powerpoint/2010/main" val="389388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3dmoleculardesigns.com/" TargetMode="External"/><Relationship Id="rId2" Type="http://schemas.openxmlformats.org/officeDocument/2006/relationships/hyperlink" Target="http://www.explorebiology.com/apbiology/lab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ps.prenhall.com/wps/media/objects/1551/1588596/web_tut/02_05/02_05_03a.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xplorebiology.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telstar.ote.cmu.edu/biology/MembranePage/index2.html" TargetMode="External"/><Relationship Id="rId2" Type="http://schemas.openxmlformats.org/officeDocument/2006/relationships/image" Target="../media/image33.jpe"/><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http://www.bio.miami.edu/~cmallery/255/255amino/mcb2.12.aa.dl.isomers.jpg"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pslc.ws/macrog/kidsmac/vp_prot.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3dmoleculardesigns.com/" TargetMode="Externa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olaf.edu/people/giannini/flashanimat/carbohydrates/glucose.sw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cademic.cengage.com/biology/discipline_content/animations/reaction_types.html"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sumanasinc.com/webcontent/anisamples/nonmajorsbiology/proteinstructure.htm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8077200" cy="3070225"/>
          </a:xfrm>
        </p:spPr>
        <p:txBody>
          <a:bodyPr>
            <a:noAutofit/>
          </a:bodyPr>
          <a:lstStyle/>
          <a:p>
            <a:r>
              <a:rPr lang="en-US" sz="5400" b="1" dirty="0" smtClean="0">
                <a:latin typeface="Comic Sans MS" pitchFamily="66" charset="0"/>
              </a:rPr>
              <a:t>BIOMOLECULE</a:t>
            </a:r>
            <a:br>
              <a:rPr lang="en-US" sz="5400" b="1" dirty="0" smtClean="0">
                <a:latin typeface="Comic Sans MS" pitchFamily="66" charset="0"/>
              </a:rPr>
            </a:br>
            <a:r>
              <a:rPr lang="en-US" sz="5400" b="1" dirty="0" smtClean="0">
                <a:latin typeface="Comic Sans MS" pitchFamily="66" charset="0"/>
              </a:rPr>
              <a:t>MODELING</a:t>
            </a:r>
            <a:br>
              <a:rPr lang="en-US" sz="5400" b="1" dirty="0" smtClean="0">
                <a:latin typeface="Comic Sans MS" pitchFamily="66" charset="0"/>
              </a:rPr>
            </a:br>
            <a:r>
              <a:rPr lang="en-US" sz="3200" b="1" dirty="0" smtClean="0">
                <a:latin typeface="Comic Sans MS" pitchFamily="66" charset="0"/>
              </a:rPr>
              <a:t>Kelly </a:t>
            </a:r>
            <a:r>
              <a:rPr lang="en-US" sz="3200" b="1" dirty="0" err="1" smtClean="0">
                <a:latin typeface="Comic Sans MS" pitchFamily="66" charset="0"/>
              </a:rPr>
              <a:t>Riedell</a:t>
            </a:r>
            <a:r>
              <a:rPr lang="en-US" sz="3200" b="1" dirty="0" smtClean="0">
                <a:latin typeface="Comic Sans MS" pitchFamily="66" charset="0"/>
              </a:rPr>
              <a:t/>
            </a:r>
            <a:br>
              <a:rPr lang="en-US" sz="3200" b="1" dirty="0" smtClean="0">
                <a:latin typeface="Comic Sans MS" pitchFamily="66" charset="0"/>
              </a:rPr>
            </a:br>
            <a:r>
              <a:rPr lang="en-US" sz="3200" b="1" dirty="0" smtClean="0">
                <a:latin typeface="Comic Sans MS" pitchFamily="66" charset="0"/>
              </a:rPr>
              <a:t>Brookings Biology</a:t>
            </a:r>
            <a:endParaRPr lang="en-US" sz="3200" b="1" dirty="0">
              <a:latin typeface="Comic Sans MS" pitchFamily="66" charset="0"/>
            </a:endParaRPr>
          </a:p>
        </p:txBody>
      </p:sp>
      <p:sp>
        <p:nvSpPr>
          <p:cNvPr id="3" name="Subtitle 2"/>
          <p:cNvSpPr>
            <a:spLocks noGrp="1"/>
          </p:cNvSpPr>
          <p:nvPr>
            <p:ph type="subTitle" idx="1"/>
          </p:nvPr>
        </p:nvSpPr>
        <p:spPr>
          <a:xfrm>
            <a:off x="152400" y="3886200"/>
            <a:ext cx="8991600" cy="2971800"/>
          </a:xfrm>
        </p:spPr>
        <p:txBody>
          <a:bodyPr>
            <a:normAutofit/>
          </a:bodyPr>
          <a:lstStyle/>
          <a:p>
            <a:pPr algn="l"/>
            <a:r>
              <a:rPr lang="en-US" sz="2800" dirty="0">
                <a:solidFill>
                  <a:srgbClr val="0070C0"/>
                </a:solidFill>
                <a:latin typeface="Comic Sans MS" pitchFamily="66" charset="0"/>
              </a:rPr>
              <a:t>Cut and paste molecules are from Kim </a:t>
            </a:r>
            <a:r>
              <a:rPr lang="en-US" sz="2800" dirty="0" err="1">
                <a:solidFill>
                  <a:srgbClr val="0070C0"/>
                </a:solidFill>
                <a:latin typeface="Comic Sans MS" pitchFamily="66" charset="0"/>
              </a:rPr>
              <a:t>Foglia’s</a:t>
            </a:r>
            <a:r>
              <a:rPr lang="en-US" sz="2800" dirty="0">
                <a:solidFill>
                  <a:srgbClr val="0070C0"/>
                </a:solidFill>
                <a:latin typeface="Comic Sans MS" pitchFamily="66" charset="0"/>
              </a:rPr>
              <a:t> </a:t>
            </a:r>
            <a:r>
              <a:rPr lang="en-US" sz="2800" dirty="0" smtClean="0">
                <a:solidFill>
                  <a:srgbClr val="0070C0"/>
                </a:solidFill>
                <a:latin typeface="Comic Sans MS" pitchFamily="66" charset="0"/>
                <a:hlinkClick r:id="rId2"/>
              </a:rPr>
              <a:t>Explore Biology </a:t>
            </a:r>
            <a:r>
              <a:rPr lang="en-US" sz="2800" dirty="0" smtClean="0">
                <a:solidFill>
                  <a:srgbClr val="0070C0"/>
                </a:solidFill>
                <a:latin typeface="Comic Sans MS" pitchFamily="66" charset="0"/>
              </a:rPr>
              <a:t>website</a:t>
            </a:r>
          </a:p>
          <a:p>
            <a:pPr algn="l"/>
            <a:endParaRPr lang="en-US" sz="2800" dirty="0" smtClean="0">
              <a:solidFill>
                <a:srgbClr val="0070C0"/>
              </a:solidFill>
              <a:latin typeface="Comic Sans MS" pitchFamily="66" charset="0"/>
            </a:endParaRPr>
          </a:p>
          <a:p>
            <a:pPr algn="l"/>
            <a:r>
              <a:rPr lang="en-US" sz="2800" dirty="0" err="1" smtClean="0">
                <a:solidFill>
                  <a:srgbClr val="0070C0"/>
                </a:solidFill>
                <a:latin typeface="Comic Sans MS" pitchFamily="66" charset="0"/>
              </a:rPr>
              <a:t>Toobers</a:t>
            </a:r>
            <a:r>
              <a:rPr lang="en-US" sz="2800" dirty="0" smtClean="0">
                <a:solidFill>
                  <a:srgbClr val="0070C0"/>
                </a:solidFill>
                <a:latin typeface="Comic Sans MS" pitchFamily="66" charset="0"/>
              </a:rPr>
              <a:t> Activity is from </a:t>
            </a:r>
            <a:r>
              <a:rPr lang="en-US" sz="2800" dirty="0" smtClean="0">
                <a:solidFill>
                  <a:srgbClr val="0070C0"/>
                </a:solidFill>
                <a:latin typeface="Comic Sans MS" pitchFamily="66" charset="0"/>
                <a:hlinkClick r:id="rId3"/>
              </a:rPr>
              <a:t>3D Molecular Designs</a:t>
            </a:r>
            <a:br>
              <a:rPr lang="en-US" sz="2800" dirty="0" smtClean="0">
                <a:solidFill>
                  <a:srgbClr val="0070C0"/>
                </a:solidFill>
                <a:latin typeface="Comic Sans MS" pitchFamily="66" charset="0"/>
                <a:hlinkClick r:id="rId3"/>
              </a:rPr>
            </a:br>
            <a:r>
              <a:rPr lang="en-US" sz="2800" dirty="0" smtClean="0">
                <a:solidFill>
                  <a:srgbClr val="0070C0"/>
                </a:solidFill>
                <a:latin typeface="Comic Sans MS" pitchFamily="66" charset="0"/>
              </a:rPr>
              <a:t> AASK Kit</a:t>
            </a:r>
            <a:br>
              <a:rPr lang="en-US" sz="2800" dirty="0" smtClean="0">
                <a:solidFill>
                  <a:srgbClr val="0070C0"/>
                </a:solidFill>
                <a:latin typeface="Comic Sans MS" pitchFamily="66" charset="0"/>
              </a:rPr>
            </a:br>
            <a:endParaRPr lang="en-US" sz="2800" dirty="0">
              <a:solidFill>
                <a:srgbClr val="0070C0"/>
              </a:solidFill>
              <a:latin typeface="Comic Sans MS" pitchFamily="66" charset="0"/>
            </a:endParaRPr>
          </a:p>
          <a:p>
            <a:pPr algn="l"/>
            <a:endParaRPr lang="en-US" dirty="0">
              <a:solidFill>
                <a:srgbClr val="0070C0"/>
              </a:solidFill>
            </a:endParaRPr>
          </a:p>
        </p:txBody>
      </p:sp>
    </p:spTree>
    <p:extLst>
      <p:ext uri="{BB962C8B-B14F-4D97-AF65-F5344CB8AC3E}">
        <p14:creationId xmlns:p14="http://schemas.microsoft.com/office/powerpoint/2010/main" val="8214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16" y="76200"/>
            <a:ext cx="8458200" cy="4678363"/>
          </a:xfrm>
        </p:spPr>
        <p:txBody>
          <a:bodyPr/>
          <a:lstStyle/>
          <a:p>
            <a:pPr marL="0" indent="0">
              <a:buNone/>
            </a:pPr>
            <a:r>
              <a:rPr lang="en-US" dirty="0" smtClean="0"/>
              <a:t>POLYSACCHARIDES</a:t>
            </a:r>
            <a:br>
              <a:rPr lang="en-US" dirty="0" smtClean="0"/>
            </a:br>
            <a:r>
              <a:rPr lang="en-US" dirty="0" smtClean="0"/>
              <a:t>100’s – 1000’s of sugars</a:t>
            </a:r>
          </a:p>
          <a:p>
            <a:pPr marL="0" indent="0">
              <a:buNone/>
            </a:pPr>
            <a:endParaRPr lang="en-US" dirty="0"/>
          </a:p>
          <a:p>
            <a:pPr marL="0" indent="0">
              <a:buNone/>
            </a:pPr>
            <a:endParaRPr lang="en-US" dirty="0"/>
          </a:p>
        </p:txBody>
      </p:sp>
      <p:pic>
        <p:nvPicPr>
          <p:cNvPr id="1026" name="Picture 2" descr="http://ib.bioninja.com.au/_Media/glucose-polysaccharides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05" y="1143000"/>
            <a:ext cx="7953572"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86200" y="6248400"/>
            <a:ext cx="4572000" cy="261610"/>
          </a:xfrm>
          <a:prstGeom prst="rect">
            <a:avLst/>
          </a:prstGeom>
        </p:spPr>
        <p:txBody>
          <a:bodyPr>
            <a:spAutoFit/>
          </a:bodyPr>
          <a:lstStyle/>
          <a:p>
            <a:r>
              <a:rPr lang="en-US" sz="1050" dirty="0">
                <a:solidFill>
                  <a:srgbClr val="FF0000"/>
                </a:solidFill>
              </a:rPr>
              <a:t>http://ib.bioninja.com.au/_Media/glucose-polysaccharides_med.jpeg</a:t>
            </a:r>
          </a:p>
        </p:txBody>
      </p:sp>
    </p:spTree>
    <p:extLst>
      <p:ext uri="{BB962C8B-B14F-4D97-AF65-F5344CB8AC3E}">
        <p14:creationId xmlns:p14="http://schemas.microsoft.com/office/powerpoint/2010/main" val="364674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OLIGOSACCHARIDES</a:t>
            </a:r>
          </a:p>
        </p:txBody>
      </p:sp>
      <p:sp>
        <p:nvSpPr>
          <p:cNvPr id="7171" name="Content Placeholder 2"/>
          <p:cNvSpPr>
            <a:spLocks noGrp="1"/>
          </p:cNvSpPr>
          <p:nvPr>
            <p:ph idx="1"/>
          </p:nvPr>
        </p:nvSpPr>
        <p:spPr>
          <a:xfrm>
            <a:off x="369888" y="1295400"/>
            <a:ext cx="8229600" cy="533400"/>
          </a:xfrm>
        </p:spPr>
        <p:txBody>
          <a:bodyPr>
            <a:normAutofit lnSpcReduction="10000"/>
          </a:bodyPr>
          <a:lstStyle/>
          <a:p>
            <a:pPr marL="0" indent="0">
              <a:buFontTx/>
              <a:buNone/>
            </a:pPr>
            <a:r>
              <a:rPr lang="en-US" altLang="en-US" smtClean="0"/>
              <a:t>GLYCOPROTEINS</a:t>
            </a:r>
          </a:p>
        </p:txBody>
      </p:sp>
      <p:sp>
        <p:nvSpPr>
          <p:cNvPr id="7172" name="Rectangle 3"/>
          <p:cNvSpPr>
            <a:spLocks noChangeArrowheads="1"/>
          </p:cNvSpPr>
          <p:nvPr/>
        </p:nvSpPr>
        <p:spPr bwMode="auto">
          <a:xfrm>
            <a:off x="381000" y="5867400"/>
            <a:ext cx="670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solidFill>
                  <a:srgbClr val="FF0066"/>
                </a:solidFill>
              </a:rPr>
              <a:t>http://209.68.138.57/lc/archive/biology/PublishingImages/c04_03.jpg</a:t>
            </a:r>
          </a:p>
        </p:txBody>
      </p:sp>
      <p:pic>
        <p:nvPicPr>
          <p:cNvPr id="7173" name="Picture 4"/>
          <p:cNvPicPr>
            <a:picLocks noChangeAspect="1"/>
          </p:cNvPicPr>
          <p:nvPr/>
        </p:nvPicPr>
        <p:blipFill>
          <a:blip r:embed="rId2">
            <a:extLst>
              <a:ext uri="{28A0092B-C50C-407E-A947-70E740481C1C}">
                <a14:useLocalDpi xmlns:a14="http://schemas.microsoft.com/office/drawing/2010/main" val="0"/>
              </a:ext>
            </a:extLst>
          </a:blip>
          <a:srcRect t="7101" r="50000"/>
          <a:stretch>
            <a:fillRect/>
          </a:stretch>
        </p:blipFill>
        <p:spPr bwMode="auto">
          <a:xfrm>
            <a:off x="838200" y="1974850"/>
            <a:ext cx="7245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438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7563" y="309563"/>
            <a:ext cx="40957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163"/>
            <a:ext cx="40957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3528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rgbClr val="FF0066"/>
                </a:solidFill>
              </a:rPr>
              <a:t>1</a:t>
            </a:r>
            <a:endParaRPr lang="en-US" dirty="0">
              <a:solidFill>
                <a:srgbClr val="FF0066"/>
              </a:solidFill>
            </a:endParaRPr>
          </a:p>
        </p:txBody>
      </p:sp>
      <p:sp>
        <p:nvSpPr>
          <p:cNvPr id="2055" name="Text Box 7"/>
          <p:cNvSpPr txBox="1">
            <a:spLocks noChangeArrowheads="1"/>
          </p:cNvSpPr>
          <p:nvPr/>
        </p:nvSpPr>
        <p:spPr bwMode="auto">
          <a:xfrm>
            <a:off x="3200400" y="2971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0066"/>
                </a:solidFill>
              </a:rPr>
              <a:t>2</a:t>
            </a:r>
          </a:p>
        </p:txBody>
      </p:sp>
      <p:sp>
        <p:nvSpPr>
          <p:cNvPr id="2057" name="Rectangle 9"/>
          <p:cNvSpPr>
            <a:spLocks noChangeArrowheads="1"/>
          </p:cNvSpPr>
          <p:nvPr/>
        </p:nvSpPr>
        <p:spPr bwMode="auto">
          <a:xfrm>
            <a:off x="15240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3</a:t>
            </a:r>
          </a:p>
        </p:txBody>
      </p:sp>
      <p:sp>
        <p:nvSpPr>
          <p:cNvPr id="2058" name="Rectangle 10"/>
          <p:cNvSpPr>
            <a:spLocks noChangeArrowheads="1"/>
          </p:cNvSpPr>
          <p:nvPr/>
        </p:nvSpPr>
        <p:spPr bwMode="auto">
          <a:xfrm>
            <a:off x="9144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4</a:t>
            </a:r>
          </a:p>
        </p:txBody>
      </p:sp>
      <p:sp>
        <p:nvSpPr>
          <p:cNvPr id="2059" name="Rectangle 11"/>
          <p:cNvSpPr>
            <a:spLocks noChangeArrowheads="1"/>
          </p:cNvSpPr>
          <p:nvPr/>
        </p:nvSpPr>
        <p:spPr bwMode="auto">
          <a:xfrm>
            <a:off x="1524000" y="1066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5</a:t>
            </a:r>
          </a:p>
        </p:txBody>
      </p:sp>
      <p:sp>
        <p:nvSpPr>
          <p:cNvPr id="2060" name="Rectangle 12"/>
          <p:cNvSpPr>
            <a:spLocks noChangeArrowheads="1"/>
          </p:cNvSpPr>
          <p:nvPr/>
        </p:nvSpPr>
        <p:spPr bwMode="auto">
          <a:xfrm>
            <a:off x="1524000" y="533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6</a:t>
            </a:r>
          </a:p>
        </p:txBody>
      </p:sp>
      <p:sp>
        <p:nvSpPr>
          <p:cNvPr id="2061" name="Rectangle 13"/>
          <p:cNvSpPr>
            <a:spLocks noChangeArrowheads="1"/>
          </p:cNvSpPr>
          <p:nvPr/>
        </p:nvSpPr>
        <p:spPr bwMode="auto">
          <a:xfrm>
            <a:off x="73914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2</a:t>
            </a:r>
          </a:p>
        </p:txBody>
      </p:sp>
      <p:sp>
        <p:nvSpPr>
          <p:cNvPr id="2062" name="Rectangle 14"/>
          <p:cNvSpPr>
            <a:spLocks noChangeArrowheads="1"/>
          </p:cNvSpPr>
          <p:nvPr/>
        </p:nvSpPr>
        <p:spPr bwMode="auto">
          <a:xfrm>
            <a:off x="7543800" y="213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1</a:t>
            </a:r>
          </a:p>
        </p:txBody>
      </p:sp>
      <p:sp>
        <p:nvSpPr>
          <p:cNvPr id="2063" name="Rectangle 15"/>
          <p:cNvSpPr>
            <a:spLocks noChangeArrowheads="1"/>
          </p:cNvSpPr>
          <p:nvPr/>
        </p:nvSpPr>
        <p:spPr bwMode="auto">
          <a:xfrm>
            <a:off x="5715000" y="3124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64" name="Rectangle 16"/>
          <p:cNvSpPr>
            <a:spLocks noChangeArrowheads="1"/>
          </p:cNvSpPr>
          <p:nvPr/>
        </p:nvSpPr>
        <p:spPr bwMode="auto">
          <a:xfrm>
            <a:off x="5029200" y="213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65" name="Rectangle 17"/>
          <p:cNvSpPr>
            <a:spLocks noChangeArrowheads="1"/>
          </p:cNvSpPr>
          <p:nvPr/>
        </p:nvSpPr>
        <p:spPr bwMode="auto">
          <a:xfrm>
            <a:off x="5715000" y="129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6" name="Rectangle 18"/>
          <p:cNvSpPr>
            <a:spLocks noChangeArrowheads="1"/>
          </p:cNvSpPr>
          <p:nvPr/>
        </p:nvSpPr>
        <p:spPr bwMode="auto">
          <a:xfrm>
            <a:off x="5715000" y="685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 name="TextBox 1"/>
          <p:cNvSpPr txBox="1"/>
          <p:nvPr/>
        </p:nvSpPr>
        <p:spPr>
          <a:xfrm>
            <a:off x="223953" y="4246821"/>
            <a:ext cx="8807219" cy="1323439"/>
          </a:xfrm>
          <a:prstGeom prst="rect">
            <a:avLst/>
          </a:prstGeom>
          <a:noFill/>
        </p:spPr>
        <p:txBody>
          <a:bodyPr wrap="none" rtlCol="0">
            <a:spAutoFit/>
          </a:bodyPr>
          <a:lstStyle/>
          <a:p>
            <a:r>
              <a:rPr lang="en-US" sz="3200" dirty="0"/>
              <a:t>Are these </a:t>
            </a:r>
            <a:r>
              <a:rPr lang="el-GR" sz="3200" dirty="0"/>
              <a:t>α</a:t>
            </a:r>
            <a:r>
              <a:rPr lang="en-US" sz="3200" dirty="0"/>
              <a:t> or </a:t>
            </a:r>
            <a:r>
              <a:rPr lang="el-GR" sz="3200" dirty="0"/>
              <a:t>β</a:t>
            </a:r>
            <a:r>
              <a:rPr lang="en-US" sz="3200" dirty="0"/>
              <a:t> ?</a:t>
            </a:r>
          </a:p>
          <a:p>
            <a:r>
              <a:rPr lang="en-US" sz="2400" b="1" dirty="0" smtClean="0">
                <a:latin typeface="Comic Sans MS" pitchFamily="66" charset="0"/>
              </a:rPr>
              <a:t>What polysaccharide(s) could be made from this subunit?</a:t>
            </a:r>
          </a:p>
          <a:p>
            <a:endParaRPr lang="en-US" sz="2400" b="1" dirty="0" smtClean="0">
              <a:latin typeface="Comic Sans MS" pitchFamily="66" charset="0"/>
            </a:endParaRPr>
          </a:p>
        </p:txBody>
      </p:sp>
    </p:spTree>
    <p:extLst>
      <p:ext uri="{BB962C8B-B14F-4D97-AF65-F5344CB8AC3E}">
        <p14:creationId xmlns:p14="http://schemas.microsoft.com/office/powerpoint/2010/main" val="10306515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415" y="2981507"/>
            <a:ext cx="4411785" cy="830997"/>
          </a:xfrm>
          <a:prstGeom prst="rect">
            <a:avLst/>
          </a:prstGeom>
          <a:noFill/>
        </p:spPr>
        <p:txBody>
          <a:bodyPr wrap="none" rtlCol="0">
            <a:spAutoFit/>
          </a:bodyPr>
          <a:lstStyle/>
          <a:p>
            <a:r>
              <a:rPr lang="en-US" sz="2400" b="1" dirty="0" smtClean="0">
                <a:latin typeface="Comic Sans MS" pitchFamily="66" charset="0"/>
              </a:rPr>
              <a:t>What if we used β-glucose?</a:t>
            </a:r>
          </a:p>
          <a:p>
            <a:endParaRPr lang="en-US" sz="2400" b="1"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2504"/>
            <a:ext cx="5111957" cy="251460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4" t="24831" r="43208" b="40945"/>
          <a:stretch/>
        </p:blipFill>
        <p:spPr bwMode="auto">
          <a:xfrm>
            <a:off x="533400" y="419159"/>
            <a:ext cx="3052119" cy="250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4" t="24831" r="43208" b="40945"/>
          <a:stretch/>
        </p:blipFill>
        <p:spPr bwMode="auto">
          <a:xfrm>
            <a:off x="4038600" y="419157"/>
            <a:ext cx="3052119" cy="250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7400" y="4052843"/>
            <a:ext cx="2945037" cy="461665"/>
          </a:xfrm>
          <a:prstGeom prst="rect">
            <a:avLst/>
          </a:prstGeom>
          <a:noFill/>
        </p:spPr>
        <p:txBody>
          <a:bodyPr wrap="none" rtlCol="0">
            <a:spAutoFit/>
          </a:bodyPr>
          <a:lstStyle/>
          <a:p>
            <a:r>
              <a:rPr lang="en-US" sz="2400" b="1" dirty="0" smtClean="0">
                <a:latin typeface="Comic Sans MS" panose="030F0702030302020204" pitchFamily="66" charset="0"/>
              </a:rPr>
              <a:t>NAME THE BOND</a:t>
            </a:r>
            <a:endParaRPr lang="en-US" sz="2400" b="1" dirty="0">
              <a:latin typeface="Comic Sans MS" panose="030F0702030302020204" pitchFamily="66" charset="0"/>
            </a:endParaRPr>
          </a:p>
        </p:txBody>
      </p:sp>
    </p:spTree>
    <p:extLst>
      <p:ext uri="{BB962C8B-B14F-4D97-AF65-F5344CB8AC3E}">
        <p14:creationId xmlns:p14="http://schemas.microsoft.com/office/powerpoint/2010/main" val="21449891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hebiochemsynapse.files.wordpress.com/2013/02/cellul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1066800"/>
            <a:ext cx="9112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228600" y="5672138"/>
            <a:ext cx="8686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a:solidFill>
                  <a:srgbClr val="FF0066"/>
                </a:solidFill>
              </a:rPr>
              <a:t>https://thebiochemsynapse.files.wordpress.com/2013/02/cellulose.gif</a:t>
            </a:r>
          </a:p>
        </p:txBody>
      </p:sp>
    </p:spTree>
    <p:extLst>
      <p:ext uri="{BB962C8B-B14F-4D97-AF65-F5344CB8AC3E}">
        <p14:creationId xmlns:p14="http://schemas.microsoft.com/office/powerpoint/2010/main" val="1217782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2"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
            <a:ext cx="4148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3" descr="carbcutoutglucose.bmp"/>
          <p:cNvPicPr>
            <a:picLocks noChangeAspect="1"/>
          </p:cNvPicPr>
          <p:nvPr/>
        </p:nvPicPr>
        <p:blipFill>
          <a:blip r:embed="rId2">
            <a:extLst>
              <a:ext uri="{28A0092B-C50C-407E-A947-70E740481C1C}">
                <a14:useLocalDpi xmlns:a14="http://schemas.microsoft.com/office/drawing/2010/main" val="0"/>
              </a:ext>
            </a:extLst>
          </a:blip>
          <a:srcRect t="14890"/>
          <a:stretch>
            <a:fillRect/>
          </a:stretch>
        </p:blipFill>
        <p:spPr bwMode="auto">
          <a:xfrm>
            <a:off x="3508375" y="3621088"/>
            <a:ext cx="41148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45720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66"/>
                </a:solidFill>
              </a:rPr>
              <a:t>1</a:t>
            </a:r>
          </a:p>
        </p:txBody>
      </p:sp>
      <p:sp>
        <p:nvSpPr>
          <p:cNvPr id="2055" name="Text Box 7"/>
          <p:cNvSpPr txBox="1">
            <a:spLocks noChangeArrowheads="1"/>
          </p:cNvSpPr>
          <p:nvPr/>
        </p:nvSpPr>
        <p:spPr bwMode="auto">
          <a:xfrm>
            <a:off x="3870325" y="2971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0066"/>
                </a:solidFill>
              </a:rPr>
              <a:t>2</a:t>
            </a:r>
          </a:p>
        </p:txBody>
      </p:sp>
      <p:sp>
        <p:nvSpPr>
          <p:cNvPr id="2057" name="Rectangle 9"/>
          <p:cNvSpPr>
            <a:spLocks noChangeArrowheads="1"/>
          </p:cNvSpPr>
          <p:nvPr/>
        </p:nvSpPr>
        <p:spPr bwMode="auto">
          <a:xfrm>
            <a:off x="22098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58" name="Rectangle 10"/>
          <p:cNvSpPr>
            <a:spLocks noChangeArrowheads="1"/>
          </p:cNvSpPr>
          <p:nvPr/>
        </p:nvSpPr>
        <p:spPr bwMode="auto">
          <a:xfrm>
            <a:off x="1552575" y="2163763"/>
            <a:ext cx="311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59" name="Rectangle 11"/>
          <p:cNvSpPr>
            <a:spLocks noChangeArrowheads="1"/>
          </p:cNvSpPr>
          <p:nvPr/>
        </p:nvSpPr>
        <p:spPr bwMode="auto">
          <a:xfrm>
            <a:off x="2152650" y="1066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0" name="Rectangle 12"/>
          <p:cNvSpPr>
            <a:spLocks noChangeArrowheads="1"/>
          </p:cNvSpPr>
          <p:nvPr/>
        </p:nvSpPr>
        <p:spPr bwMode="auto">
          <a:xfrm>
            <a:off x="2336800" y="3778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061" name="Rectangle 13"/>
          <p:cNvSpPr>
            <a:spLocks noChangeArrowheads="1"/>
          </p:cNvSpPr>
          <p:nvPr/>
        </p:nvSpPr>
        <p:spPr bwMode="auto">
          <a:xfrm>
            <a:off x="6324600" y="57165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2</a:t>
            </a:r>
          </a:p>
        </p:txBody>
      </p:sp>
      <p:sp>
        <p:nvSpPr>
          <p:cNvPr id="2062" name="Rectangle 14"/>
          <p:cNvSpPr>
            <a:spLocks noChangeArrowheads="1"/>
          </p:cNvSpPr>
          <p:nvPr/>
        </p:nvSpPr>
        <p:spPr bwMode="auto">
          <a:xfrm>
            <a:off x="6934200" y="47910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1</a:t>
            </a:r>
          </a:p>
        </p:txBody>
      </p:sp>
      <p:sp>
        <p:nvSpPr>
          <p:cNvPr id="2063" name="Rectangle 15"/>
          <p:cNvSpPr>
            <a:spLocks noChangeArrowheads="1"/>
          </p:cNvSpPr>
          <p:nvPr/>
        </p:nvSpPr>
        <p:spPr bwMode="auto">
          <a:xfrm>
            <a:off x="4619625" y="5867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64" name="Rectangle 16"/>
          <p:cNvSpPr>
            <a:spLocks noChangeArrowheads="1"/>
          </p:cNvSpPr>
          <p:nvPr/>
        </p:nvSpPr>
        <p:spPr bwMode="auto">
          <a:xfrm>
            <a:off x="3962400" y="4965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65" name="Rectangle 17"/>
          <p:cNvSpPr>
            <a:spLocks noChangeArrowheads="1"/>
          </p:cNvSpPr>
          <p:nvPr/>
        </p:nvSpPr>
        <p:spPr bwMode="auto">
          <a:xfrm>
            <a:off x="4589463" y="39925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6" name="Rectangle 18"/>
          <p:cNvSpPr>
            <a:spLocks noChangeArrowheads="1"/>
          </p:cNvSpPr>
          <p:nvPr/>
        </p:nvSpPr>
        <p:spPr bwMode="auto">
          <a:xfrm>
            <a:off x="4572000" y="36210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 name="TextBox 1"/>
          <p:cNvSpPr txBox="1"/>
          <p:nvPr/>
        </p:nvSpPr>
        <p:spPr>
          <a:xfrm>
            <a:off x="0" y="85437"/>
            <a:ext cx="8820043" cy="1384995"/>
          </a:xfrm>
          <a:prstGeom prst="rect">
            <a:avLst/>
          </a:prstGeom>
          <a:noFill/>
        </p:spPr>
        <p:txBody>
          <a:bodyPr wrap="none" rtlCol="0">
            <a:spAutoFit/>
          </a:bodyPr>
          <a:lstStyle/>
          <a:p>
            <a:r>
              <a:rPr lang="en-US" sz="2800" b="1" dirty="0" smtClean="0">
                <a:latin typeface="Comic Sans MS" pitchFamily="66" charset="0"/>
              </a:rPr>
              <a:t>How can I make a polysaccharide that branches?</a:t>
            </a:r>
          </a:p>
          <a:p>
            <a:endParaRPr lang="en-US" sz="2800" b="1" dirty="0">
              <a:latin typeface="Comic Sans MS" pitchFamily="66" charset="0"/>
            </a:endParaRPr>
          </a:p>
          <a:p>
            <a:r>
              <a:rPr lang="en-US" sz="2800" b="1" dirty="0" smtClean="0">
                <a:latin typeface="Comic Sans MS" pitchFamily="66" charset="0"/>
              </a:rPr>
              <a:t>						Name the bond.</a:t>
            </a:r>
            <a:endParaRPr lang="en-US" sz="2800" b="1" dirty="0">
              <a:latin typeface="Comic Sans MS" pitchFamily="66" charset="0"/>
            </a:endParaRPr>
          </a:p>
        </p:txBody>
      </p:sp>
    </p:spTree>
    <p:extLst>
      <p:ext uri="{BB962C8B-B14F-4D97-AF65-F5344CB8AC3E}">
        <p14:creationId xmlns:p14="http://schemas.microsoft.com/office/powerpoint/2010/main" val="2595334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linds(horizontal)">
                                      <p:cBhvr>
                                        <p:cTn id="12" dur="500"/>
                                        <p:tgtEl>
                                          <p:spTgt spid="2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blinds(horizontal)">
                                      <p:cBhvr>
                                        <p:cTn id="17" dur="500"/>
                                        <p:tgtEl>
                                          <p:spTgt spid="2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blinds(horizontal)">
                                      <p:cBhvr>
                                        <p:cTn id="22" dur="500"/>
                                        <p:tgtEl>
                                          <p:spTgt spid="20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blinds(horizontal)">
                                      <p:cBhvr>
                                        <p:cTn id="27" dur="500"/>
                                        <p:tgtEl>
                                          <p:spTgt spid="20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59"/>
                                        </p:tgtEl>
                                        <p:attrNameLst>
                                          <p:attrName>style.visibility</p:attrName>
                                        </p:attrNameLst>
                                      </p:cBhvr>
                                      <p:to>
                                        <p:strVal val="visible"/>
                                      </p:to>
                                    </p:set>
                                    <p:animEffect transition="in" filter="blinds(horizontal)">
                                      <p:cBhvr>
                                        <p:cTn id="32" dur="500"/>
                                        <p:tgtEl>
                                          <p:spTgt spid="20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60"/>
                                        </p:tgtEl>
                                        <p:attrNameLst>
                                          <p:attrName>style.visibility</p:attrName>
                                        </p:attrNameLst>
                                      </p:cBhvr>
                                      <p:to>
                                        <p:strVal val="visible"/>
                                      </p:to>
                                    </p:set>
                                    <p:animEffect transition="in" filter="blinds(horizontal)">
                                      <p:cBhvr>
                                        <p:cTn id="37" dur="500"/>
                                        <p:tgtEl>
                                          <p:spTgt spid="20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8195"/>
                                        </p:tgtEl>
                                        <p:attrNameLst>
                                          <p:attrName>style.visibility</p:attrName>
                                        </p:attrNameLst>
                                      </p:cBhvr>
                                      <p:to>
                                        <p:strVal val="visible"/>
                                      </p:to>
                                    </p:set>
                                    <p:animEffect transition="in" filter="fade">
                                      <p:cBhvr>
                                        <p:cTn id="42" dur="500"/>
                                        <p:tgtEl>
                                          <p:spTgt spid="819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62"/>
                                        </p:tgtEl>
                                        <p:attrNameLst>
                                          <p:attrName>style.visibility</p:attrName>
                                        </p:attrNameLst>
                                      </p:cBhvr>
                                      <p:to>
                                        <p:strVal val="visible"/>
                                      </p:to>
                                    </p:set>
                                    <p:animEffect transition="in" filter="blinds(horizontal)">
                                      <p:cBhvr>
                                        <p:cTn id="47" dur="500"/>
                                        <p:tgtEl>
                                          <p:spTgt spid="206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61"/>
                                        </p:tgtEl>
                                        <p:attrNameLst>
                                          <p:attrName>style.visibility</p:attrName>
                                        </p:attrNameLst>
                                      </p:cBhvr>
                                      <p:to>
                                        <p:strVal val="visible"/>
                                      </p:to>
                                    </p:set>
                                    <p:animEffect transition="in" filter="blinds(horizontal)">
                                      <p:cBhvr>
                                        <p:cTn id="52" dur="500"/>
                                        <p:tgtEl>
                                          <p:spTgt spid="20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63"/>
                                        </p:tgtEl>
                                        <p:attrNameLst>
                                          <p:attrName>style.visibility</p:attrName>
                                        </p:attrNameLst>
                                      </p:cBhvr>
                                      <p:to>
                                        <p:strVal val="visible"/>
                                      </p:to>
                                    </p:set>
                                    <p:animEffect transition="in" filter="blinds(horizontal)">
                                      <p:cBhvr>
                                        <p:cTn id="57" dur="500"/>
                                        <p:tgtEl>
                                          <p:spTgt spid="206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64"/>
                                        </p:tgtEl>
                                        <p:attrNameLst>
                                          <p:attrName>style.visibility</p:attrName>
                                        </p:attrNameLst>
                                      </p:cBhvr>
                                      <p:to>
                                        <p:strVal val="visible"/>
                                      </p:to>
                                    </p:set>
                                    <p:animEffect transition="in" filter="blinds(horizontal)">
                                      <p:cBhvr>
                                        <p:cTn id="62" dur="500"/>
                                        <p:tgtEl>
                                          <p:spTgt spid="206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65"/>
                                        </p:tgtEl>
                                        <p:attrNameLst>
                                          <p:attrName>style.visibility</p:attrName>
                                        </p:attrNameLst>
                                      </p:cBhvr>
                                      <p:to>
                                        <p:strVal val="visible"/>
                                      </p:to>
                                    </p:set>
                                    <p:animEffect transition="in" filter="blinds(horizontal)">
                                      <p:cBhvr>
                                        <p:cTn id="67" dur="500"/>
                                        <p:tgtEl>
                                          <p:spTgt spid="20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66"/>
                                        </p:tgtEl>
                                        <p:attrNameLst>
                                          <p:attrName>style.visibility</p:attrName>
                                        </p:attrNameLst>
                                      </p:cBhvr>
                                      <p:to>
                                        <p:strVal val="visible"/>
                                      </p:to>
                                    </p:set>
                                    <p:animEffect transition="in" filter="blinds(horizontal)">
                                      <p:cBhvr>
                                        <p:cTn id="72" dur="500"/>
                                        <p:tgtEl>
                                          <p:spTgt spid="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p:bldP spid="2058" grpId="0"/>
      <p:bldP spid="2059" grpId="0"/>
      <p:bldP spid="2060" grpId="0"/>
      <p:bldP spid="2061" grpId="0"/>
      <p:bldP spid="2062" grpId="0"/>
      <p:bldP spid="2063" grpId="0"/>
      <p:bldP spid="2064" grpId="0"/>
      <p:bldP spid="2065" grpId="0"/>
      <p:bldP spid="20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descr="http://static1.squarespace.com/static/52668d02e4b0f593739ec2b6/t/53570be4e4b0fde8a1d5d536/13982136055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1" y="838200"/>
            <a:ext cx="9144000"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6595071"/>
            <a:ext cx="8270789" cy="276999"/>
          </a:xfrm>
          <a:prstGeom prst="rect">
            <a:avLst/>
          </a:prstGeom>
        </p:spPr>
        <p:txBody>
          <a:bodyPr wrap="square">
            <a:spAutoFit/>
          </a:bodyPr>
          <a:lstStyle/>
          <a:p>
            <a:r>
              <a:rPr lang="en-US" sz="1200" dirty="0">
                <a:solidFill>
                  <a:srgbClr val="CC0099"/>
                </a:solidFill>
              </a:rPr>
              <a:t>http://static1.squarespace.com/static/52668d02e4b0f593739ec2b6/t/53570be4e4b0fde8a1d5d536/1398213605501/</a:t>
            </a:r>
          </a:p>
        </p:txBody>
      </p:sp>
    </p:spTree>
    <p:extLst>
      <p:ext uri="{BB962C8B-B14F-4D97-AF65-F5344CB8AC3E}">
        <p14:creationId xmlns:p14="http://schemas.microsoft.com/office/powerpoint/2010/main" val="2909296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What if subunit is modified?</a:t>
            </a:r>
            <a:endParaRPr lang="en-US" dirty="0">
              <a:latin typeface="Comic Sans MS" pitchFamily="66" charset="0"/>
            </a:endParaRPr>
          </a:p>
        </p:txBody>
      </p:sp>
      <p:sp>
        <p:nvSpPr>
          <p:cNvPr id="4" name="Rectangle 3"/>
          <p:cNvSpPr/>
          <p:nvPr/>
        </p:nvSpPr>
        <p:spPr>
          <a:xfrm>
            <a:off x="0" y="1073"/>
            <a:ext cx="6324600" cy="369332"/>
          </a:xfrm>
          <a:prstGeom prst="rect">
            <a:avLst/>
          </a:prstGeom>
        </p:spPr>
        <p:txBody>
          <a:bodyPr wrap="square">
            <a:spAutoFit/>
          </a:bodyPr>
          <a:lstStyle/>
          <a:p>
            <a:r>
              <a:rPr lang="en-US" dirty="0"/>
              <a:t>http://www.ceoe.udel.edu/horseshoecrab/research/chitin.html</a:t>
            </a:r>
          </a:p>
        </p:txBody>
      </p:sp>
      <p:sp>
        <p:nvSpPr>
          <p:cNvPr id="6" name="TextBox 5"/>
          <p:cNvSpPr txBox="1"/>
          <p:nvPr/>
        </p:nvSpPr>
        <p:spPr>
          <a:xfrm>
            <a:off x="4495800" y="4267200"/>
            <a:ext cx="4344459" cy="2123658"/>
          </a:xfrm>
          <a:prstGeom prst="rect">
            <a:avLst/>
          </a:prstGeom>
          <a:noFill/>
        </p:spPr>
        <p:txBody>
          <a:bodyPr wrap="none" rtlCol="0">
            <a:spAutoFit/>
          </a:bodyPr>
          <a:lstStyle/>
          <a:p>
            <a:r>
              <a:rPr lang="el-GR" sz="4400" dirty="0" smtClean="0">
                <a:latin typeface="Comic Sans MS" pitchFamily="66" charset="0"/>
              </a:rPr>
              <a:t>α</a:t>
            </a:r>
            <a:r>
              <a:rPr lang="en-US" sz="4400" dirty="0" smtClean="0">
                <a:latin typeface="Comic Sans MS" pitchFamily="66" charset="0"/>
              </a:rPr>
              <a:t> or </a:t>
            </a:r>
            <a:r>
              <a:rPr lang="el-GR" sz="4400" dirty="0" smtClean="0">
                <a:latin typeface="Comic Sans MS" pitchFamily="66" charset="0"/>
              </a:rPr>
              <a:t>β</a:t>
            </a:r>
            <a:r>
              <a:rPr lang="en-US" sz="4400" dirty="0" smtClean="0">
                <a:latin typeface="Comic Sans MS" pitchFamily="66" charset="0"/>
              </a:rPr>
              <a:t> glucose ?</a:t>
            </a:r>
            <a:endParaRPr lang="en-US" sz="4400" dirty="0">
              <a:latin typeface="Comic Sans MS" pitchFamily="66" charset="0"/>
            </a:endParaRPr>
          </a:p>
          <a:p>
            <a:r>
              <a:rPr lang="en-US" sz="4400" dirty="0" smtClean="0">
                <a:latin typeface="Comic Sans MS" pitchFamily="66" charset="0"/>
              </a:rPr>
              <a:t>Polysaccharide?</a:t>
            </a:r>
            <a:br>
              <a:rPr lang="en-US" sz="4400" dirty="0" smtClean="0">
                <a:latin typeface="Comic Sans MS" pitchFamily="66" charset="0"/>
              </a:rPr>
            </a:br>
            <a:r>
              <a:rPr lang="en-US" sz="4400" dirty="0" smtClean="0">
                <a:latin typeface="Comic Sans MS" pitchFamily="66" charset="0"/>
              </a:rPr>
              <a:t>Uses?</a:t>
            </a:r>
            <a:endParaRPr lang="en-US" sz="4400" dirty="0">
              <a:latin typeface="Comic Sans MS" pitchFamily="66" charset="0"/>
            </a:endParaRPr>
          </a:p>
        </p:txBody>
      </p:sp>
      <p:pic>
        <p:nvPicPr>
          <p:cNvPr id="7" name="Picture 3"/>
          <p:cNvPicPr>
            <a:picLocks noChangeAspect="1"/>
          </p:cNvPicPr>
          <p:nvPr/>
        </p:nvPicPr>
        <p:blipFill rotWithShape="1">
          <a:blip r:embed="rId2">
            <a:extLst>
              <a:ext uri="{28A0092B-C50C-407E-A947-70E740481C1C}">
                <a14:useLocalDpi xmlns:a14="http://schemas.microsoft.com/office/drawing/2010/main" val="0"/>
              </a:ext>
            </a:extLst>
          </a:blip>
          <a:srcRect r="76843" b="26379"/>
          <a:stretch/>
        </p:blipFill>
        <p:spPr bwMode="auto">
          <a:xfrm>
            <a:off x="1124611" y="1428737"/>
            <a:ext cx="2590800" cy="347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14400" y="4899453"/>
            <a:ext cx="3163623" cy="461665"/>
          </a:xfrm>
          <a:prstGeom prst="rect">
            <a:avLst/>
          </a:prstGeom>
          <a:noFill/>
        </p:spPr>
        <p:txBody>
          <a:bodyPr wrap="none" rtlCol="0">
            <a:spAutoFit/>
          </a:bodyPr>
          <a:lstStyle/>
          <a:p>
            <a:r>
              <a:rPr lang="en-US" sz="2400" dirty="0" smtClean="0"/>
              <a:t>N-acetyl-D-glucosamine</a:t>
            </a:r>
            <a:endParaRPr lang="en-US" sz="2400" dirty="0"/>
          </a:p>
        </p:txBody>
      </p:sp>
      <p:sp>
        <p:nvSpPr>
          <p:cNvPr id="9" name="Rectangle 8"/>
          <p:cNvSpPr/>
          <p:nvPr/>
        </p:nvSpPr>
        <p:spPr>
          <a:xfrm>
            <a:off x="76200" y="6585747"/>
            <a:ext cx="6858000" cy="261610"/>
          </a:xfrm>
          <a:prstGeom prst="rect">
            <a:avLst/>
          </a:prstGeom>
        </p:spPr>
        <p:txBody>
          <a:bodyPr wrap="square">
            <a:spAutoFit/>
          </a:bodyPr>
          <a:lstStyle/>
          <a:p>
            <a:r>
              <a:rPr lang="en-US" altLang="en-US" sz="1050" dirty="0">
                <a:solidFill>
                  <a:srgbClr val="CC0099"/>
                </a:solidFill>
              </a:rPr>
              <a:t>http://oriabure-biology.wikispaces.com/file/view/chitin2.jpg/87408319/684x318/chitin2.jpg </a:t>
            </a:r>
            <a:endParaRPr lang="en-US" sz="1050" dirty="0">
              <a:solidFill>
                <a:srgbClr val="CC0099"/>
              </a:solidFill>
            </a:endParaRPr>
          </a:p>
        </p:txBody>
      </p:sp>
    </p:spTree>
    <p:extLst>
      <p:ext uri="{BB962C8B-B14F-4D97-AF65-F5344CB8AC3E}">
        <p14:creationId xmlns:p14="http://schemas.microsoft.com/office/powerpoint/2010/main" val="2140559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52400" y="6400800"/>
            <a:ext cx="8229600" cy="457200"/>
          </a:xfrm>
        </p:spPr>
        <p:txBody>
          <a:bodyPr/>
          <a:lstStyle/>
          <a:p>
            <a:pPr marL="0" indent="0">
              <a:buFontTx/>
              <a:buNone/>
            </a:pPr>
            <a:r>
              <a:rPr lang="en-US" altLang="en-US" sz="1000" dirty="0">
                <a:solidFill>
                  <a:srgbClr val="FF0066"/>
                </a:solidFill>
              </a:rPr>
              <a:t>http://image.slidesharecdn.com/chitosannanoparticlesynthesis-160127064751/95/chitosan-nanoparticle-synthesis-3-638.jpg?cb=1453877318</a:t>
            </a:r>
            <a:r>
              <a:rPr lang="en-US" altLang="en-US" sz="1000" dirty="0" smtClean="0">
                <a:solidFill>
                  <a:srgbClr val="FF0066"/>
                </a:solidFill>
              </a:rPr>
              <a:t/>
            </a:r>
            <a:br>
              <a:rPr lang="en-US" altLang="en-US" sz="1000" dirty="0" smtClean="0">
                <a:solidFill>
                  <a:srgbClr val="FF0066"/>
                </a:solidFill>
              </a:rPr>
            </a:br>
            <a:r>
              <a:rPr lang="en-US" altLang="en-US" sz="1000" dirty="0" smtClean="0">
                <a:solidFill>
                  <a:srgbClr val="FF0066"/>
                </a:solidFill>
              </a:rPr>
              <a:t>http://oriabure-biology.wikispaces.com/file/view/chitin2.jpg/87408319/684x318/chitin2.jpg</a:t>
            </a:r>
          </a:p>
        </p:txBody>
      </p:sp>
      <p:pic>
        <p:nvPicPr>
          <p:cNvPr id="143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1724" y="3717324"/>
            <a:ext cx="716280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23103"/>
            <a:ext cx="5829300" cy="3086100"/>
          </a:xfrm>
          <a:prstGeom prst="rect">
            <a:avLst/>
          </a:prstGeom>
        </p:spPr>
      </p:pic>
    </p:spTree>
    <p:extLst>
      <p:ext uri="{BB962C8B-B14F-4D97-AF65-F5344CB8AC3E}">
        <p14:creationId xmlns:p14="http://schemas.microsoft.com/office/powerpoint/2010/main" val="224938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SWYK</a:t>
            </a:r>
            <a:endParaRPr lang="en-US" dirty="0"/>
          </a:p>
        </p:txBody>
      </p:sp>
      <p:sp>
        <p:nvSpPr>
          <p:cNvPr id="3" name="Content Placeholder 2"/>
          <p:cNvSpPr>
            <a:spLocks noGrp="1"/>
          </p:cNvSpPr>
          <p:nvPr>
            <p:ph idx="1"/>
          </p:nvPr>
        </p:nvSpPr>
        <p:spPr>
          <a:xfrm>
            <a:off x="152400" y="1600200"/>
            <a:ext cx="8915400" cy="4525963"/>
          </a:xfrm>
        </p:spPr>
        <p:txBody>
          <a:bodyPr/>
          <a:lstStyle/>
          <a:p>
            <a:pPr marL="0" indent="0">
              <a:buNone/>
            </a:pPr>
            <a:r>
              <a:rPr lang="en-US" dirty="0" smtClean="0"/>
              <a:t>9. SHOW </a:t>
            </a:r>
            <a:r>
              <a:rPr lang="en-US" dirty="0"/>
              <a:t>WHAT YOU KNOW (SWYK) Add pictures, diagrams, Compare/contrast charts, </a:t>
            </a:r>
            <a:r>
              <a:rPr lang="en-US" dirty="0" err="1" smtClean="0"/>
              <a:t>Venns</a:t>
            </a:r>
            <a:r>
              <a:rPr lang="en-US" dirty="0"/>
              <a:t>, concept maps, etc.</a:t>
            </a:r>
          </a:p>
          <a:p>
            <a:endParaRPr lang="en-US" dirty="0"/>
          </a:p>
        </p:txBody>
      </p:sp>
    </p:spTree>
    <p:extLst>
      <p:ext uri="{BB962C8B-B14F-4D97-AF65-F5344CB8AC3E}">
        <p14:creationId xmlns:p14="http://schemas.microsoft.com/office/powerpoint/2010/main" val="3433377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49" y="42620"/>
            <a:ext cx="9145452" cy="5632311"/>
          </a:xfrm>
          <a:prstGeom prst="rect">
            <a:avLst/>
          </a:prstGeom>
          <a:noFill/>
        </p:spPr>
        <p:txBody>
          <a:bodyPr wrap="none" rtlCol="0">
            <a:spAutoFit/>
          </a:bodyPr>
          <a:lstStyle/>
          <a:p>
            <a:r>
              <a:rPr lang="en-US" sz="2000" dirty="0" smtClean="0">
                <a:latin typeface="Comic Sans MS" pitchFamily="66" charset="0"/>
              </a:rPr>
              <a:t>SCIENCE PRACTICE 1:</a:t>
            </a:r>
          </a:p>
          <a:p>
            <a:r>
              <a:rPr lang="en-US" sz="2000" dirty="0" smtClean="0">
                <a:latin typeface="Comic Sans MS" pitchFamily="66" charset="0"/>
              </a:rPr>
              <a:t>The student can use representations and models to communicate scientific</a:t>
            </a:r>
            <a:br>
              <a:rPr lang="en-US" sz="2000" dirty="0" smtClean="0">
                <a:latin typeface="Comic Sans MS" pitchFamily="66" charset="0"/>
              </a:rPr>
            </a:br>
            <a:r>
              <a:rPr lang="en-US" sz="2000" dirty="0" smtClean="0">
                <a:latin typeface="Comic Sans MS" pitchFamily="66" charset="0"/>
              </a:rPr>
              <a:t>      phenomena and solve scientific problems. </a:t>
            </a:r>
          </a:p>
          <a:p>
            <a:endParaRPr lang="en-US" sz="2000" dirty="0">
              <a:latin typeface="Comic Sans MS" pitchFamily="66" charset="0"/>
            </a:endParaRPr>
          </a:p>
          <a:p>
            <a:r>
              <a:rPr lang="en-US" sz="2000" dirty="0">
                <a:latin typeface="Comic Sans MS" pitchFamily="66" charset="0"/>
              </a:rPr>
              <a:t>1</a:t>
            </a:r>
            <a:r>
              <a:rPr lang="en-US" sz="2000" dirty="0" smtClean="0">
                <a:latin typeface="Comic Sans MS" pitchFamily="66" charset="0"/>
              </a:rPr>
              <a:t>.1  The student can CREATE REPRESENTATIONS AND MODELS of</a:t>
            </a:r>
          </a:p>
          <a:p>
            <a:r>
              <a:rPr lang="en-US" sz="2000" dirty="0">
                <a:latin typeface="Comic Sans MS" pitchFamily="66" charset="0"/>
              </a:rPr>
              <a:t> </a:t>
            </a:r>
            <a:r>
              <a:rPr lang="en-US" sz="2000" dirty="0" smtClean="0">
                <a:latin typeface="Comic Sans MS" pitchFamily="66" charset="0"/>
              </a:rPr>
              <a:t>         natural or man-made phenomena and systems in the domain.</a:t>
            </a:r>
          </a:p>
          <a:p>
            <a:endParaRPr lang="en-US" sz="2000" dirty="0">
              <a:latin typeface="Comic Sans MS" pitchFamily="66" charset="0"/>
            </a:endParaRPr>
          </a:p>
          <a:p>
            <a:r>
              <a:rPr lang="en-US" sz="2000" dirty="0" smtClean="0">
                <a:latin typeface="Comic Sans MS" pitchFamily="66" charset="0"/>
              </a:rPr>
              <a:t>1.2  . . .  DESCRIBE REPRESENTATIONS AND MODELS of natural or </a:t>
            </a:r>
            <a:br>
              <a:rPr lang="en-US" sz="2000" dirty="0" smtClean="0">
                <a:latin typeface="Comic Sans MS" pitchFamily="66" charset="0"/>
              </a:rPr>
            </a:br>
            <a:r>
              <a:rPr lang="en-US" sz="2000" dirty="0" smtClean="0">
                <a:latin typeface="Comic Sans MS" pitchFamily="66" charset="0"/>
              </a:rPr>
              <a:t>                   man-made phenomena and systems in the domain.</a:t>
            </a:r>
          </a:p>
          <a:p>
            <a:endParaRPr lang="en-US" sz="2000" dirty="0">
              <a:latin typeface="Comic Sans MS" pitchFamily="66" charset="0"/>
            </a:endParaRPr>
          </a:p>
          <a:p>
            <a:r>
              <a:rPr lang="en-US" sz="2000" dirty="0" smtClean="0">
                <a:latin typeface="Comic Sans MS" pitchFamily="66" charset="0"/>
              </a:rPr>
              <a:t>1.3  . . REFINE REPRESENTATIONS AND MODELS of natural or </a:t>
            </a:r>
            <a:br>
              <a:rPr lang="en-US" sz="2000" dirty="0" smtClean="0">
                <a:latin typeface="Comic Sans MS" pitchFamily="66" charset="0"/>
              </a:rPr>
            </a:br>
            <a:r>
              <a:rPr lang="en-US" sz="2000" dirty="0" smtClean="0">
                <a:latin typeface="Comic Sans MS" pitchFamily="66" charset="0"/>
              </a:rPr>
              <a:t>                   man-made phenomena and systems in the domain</a:t>
            </a:r>
          </a:p>
          <a:p>
            <a:endParaRPr lang="en-US" sz="2000" dirty="0">
              <a:latin typeface="Comic Sans MS" pitchFamily="66" charset="0"/>
            </a:endParaRPr>
          </a:p>
          <a:p>
            <a:r>
              <a:rPr lang="en-US" sz="2000" dirty="0">
                <a:latin typeface="Comic Sans MS" pitchFamily="66" charset="0"/>
              </a:rPr>
              <a:t>1</a:t>
            </a:r>
            <a:r>
              <a:rPr lang="en-US" sz="2000" dirty="0" smtClean="0">
                <a:latin typeface="Comic Sans MS" pitchFamily="66" charset="0"/>
              </a:rPr>
              <a:t>.4 . . .  Can USE REPRESENTATIONS AND MODELS to analyze situations</a:t>
            </a:r>
            <a:br>
              <a:rPr lang="en-US" sz="2000" dirty="0" smtClean="0">
                <a:latin typeface="Comic Sans MS" pitchFamily="66" charset="0"/>
              </a:rPr>
            </a:br>
            <a:r>
              <a:rPr lang="en-US" sz="2000" dirty="0" smtClean="0">
                <a:latin typeface="Comic Sans MS" pitchFamily="66" charset="0"/>
              </a:rPr>
              <a:t>                or solve problems qualitatively and quantitatively</a:t>
            </a:r>
          </a:p>
          <a:p>
            <a:endParaRPr lang="en-US" sz="2000" dirty="0">
              <a:latin typeface="Comic Sans MS" pitchFamily="66" charset="0"/>
            </a:endParaRPr>
          </a:p>
          <a:p>
            <a:r>
              <a:rPr lang="en-US" sz="2000" dirty="0">
                <a:latin typeface="Comic Sans MS" pitchFamily="66" charset="0"/>
              </a:rPr>
              <a:t>1</a:t>
            </a:r>
            <a:r>
              <a:rPr lang="en-US" sz="2000" dirty="0" smtClean="0">
                <a:latin typeface="Comic Sans MS" pitchFamily="66" charset="0"/>
              </a:rPr>
              <a:t>.5 , , . EXPRESS KEY ELEMENTS of natural phenomena across multiple</a:t>
            </a:r>
            <a:br>
              <a:rPr lang="en-US" sz="2000" dirty="0" smtClean="0">
                <a:latin typeface="Comic Sans MS" pitchFamily="66" charset="0"/>
              </a:rPr>
            </a:br>
            <a:r>
              <a:rPr lang="en-US" sz="2000" dirty="0" smtClean="0">
                <a:latin typeface="Comic Sans MS" pitchFamily="66" charset="0"/>
              </a:rPr>
              <a:t>               representations in the domain.</a:t>
            </a:r>
            <a:endParaRPr lang="en-US" sz="2000" dirty="0">
              <a:latin typeface="Comic Sans MS" pitchFamily="66" charset="0"/>
            </a:endParaRPr>
          </a:p>
        </p:txBody>
      </p:sp>
    </p:spTree>
    <p:extLst>
      <p:ext uri="{BB962C8B-B14F-4D97-AF65-F5344CB8AC3E}">
        <p14:creationId xmlns:p14="http://schemas.microsoft.com/office/powerpoint/2010/main" val="3842835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24600" cy="1143000"/>
          </a:xfrm>
        </p:spPr>
        <p:txBody>
          <a:bodyPr/>
          <a:lstStyle/>
          <a:p>
            <a:r>
              <a:rPr lang="en-US" dirty="0" smtClean="0">
                <a:latin typeface="Comic Sans MS" pitchFamily="66" charset="0"/>
              </a:rPr>
              <a:t>FATS</a:t>
            </a:r>
            <a:endParaRPr lang="en-US"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19200"/>
            <a:ext cx="3378325" cy="2743200"/>
          </a:xfrm>
        </p:spPr>
      </p:pic>
      <p:sp>
        <p:nvSpPr>
          <p:cNvPr id="5" name="Rectangle 4"/>
          <p:cNvSpPr/>
          <p:nvPr/>
        </p:nvSpPr>
        <p:spPr>
          <a:xfrm>
            <a:off x="228600" y="6248400"/>
            <a:ext cx="4324774" cy="461665"/>
          </a:xfrm>
          <a:prstGeom prst="rect">
            <a:avLst/>
          </a:prstGeom>
        </p:spPr>
        <p:txBody>
          <a:bodyPr wrap="none">
            <a:spAutoFit/>
          </a:bodyPr>
          <a:lstStyle/>
          <a:p>
            <a:r>
              <a:rPr lang="en-US" sz="1200" dirty="0"/>
              <a:t>http://</a:t>
            </a:r>
            <a:r>
              <a:rPr lang="en-US" sz="1200" dirty="0" smtClean="0"/>
              <a:t>en.wikipedia.org/wiki/Fat</a:t>
            </a:r>
          </a:p>
          <a:p>
            <a:r>
              <a:rPr lang="en-US" sz="1200" dirty="0"/>
              <a:t>http://zrichards.hubpages.com/hub/Its-Simple-Science-Really-Fats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465" y="152400"/>
            <a:ext cx="4179094" cy="4114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174" y="3671922"/>
            <a:ext cx="3200400" cy="2561610"/>
          </a:xfrm>
          <a:prstGeom prst="rect">
            <a:avLst/>
          </a:prstGeom>
        </p:spPr>
      </p:pic>
    </p:spTree>
    <p:extLst>
      <p:ext uri="{BB962C8B-B14F-4D97-AF65-F5344CB8AC3E}">
        <p14:creationId xmlns:p14="http://schemas.microsoft.com/office/powerpoint/2010/main" val="1901064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04" y="152400"/>
            <a:ext cx="8229600" cy="792162"/>
          </a:xfrm>
        </p:spPr>
        <p:txBody>
          <a:bodyPr/>
          <a:lstStyle/>
          <a:p>
            <a:r>
              <a:rPr lang="en-US" b="1" dirty="0" smtClean="0">
                <a:latin typeface="Comic Sans MS" pitchFamily="66" charset="0"/>
              </a:rPr>
              <a:t>MAKE A FAT</a:t>
            </a:r>
            <a:endParaRPr lang="en-US" b="1" dirty="0">
              <a:latin typeface="Comic Sans MS" pitchFamily="66"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3817"/>
          <a:stretch/>
        </p:blipFill>
        <p:spPr bwMode="auto">
          <a:xfrm rot="16200000">
            <a:off x="-123343" y="2714145"/>
            <a:ext cx="3106107" cy="179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0412" y="5278258"/>
            <a:ext cx="1755609" cy="461665"/>
          </a:xfrm>
          <a:prstGeom prst="rect">
            <a:avLst/>
          </a:prstGeom>
          <a:noFill/>
        </p:spPr>
        <p:txBody>
          <a:bodyPr wrap="none" rtlCol="0">
            <a:spAutoFit/>
          </a:bodyPr>
          <a:lstStyle/>
          <a:p>
            <a:r>
              <a:rPr lang="en-US" sz="2400" b="1" dirty="0" smtClean="0">
                <a:latin typeface="Comic Sans MS" pitchFamily="66" charset="0"/>
              </a:rPr>
              <a:t>GLYCEROL</a:t>
            </a:r>
            <a:endParaRPr lang="en-US" sz="2400" b="1" dirty="0">
              <a:latin typeface="Comic Sans MS" pitchFamily="66" charset="0"/>
            </a:endParaRPr>
          </a:p>
        </p:txBody>
      </p:sp>
      <p:sp>
        <p:nvSpPr>
          <p:cNvPr id="5" name="Rectangle 4"/>
          <p:cNvSpPr/>
          <p:nvPr/>
        </p:nvSpPr>
        <p:spPr>
          <a:xfrm>
            <a:off x="3912973" y="4191000"/>
            <a:ext cx="2161169" cy="461665"/>
          </a:xfrm>
          <a:prstGeom prst="rect">
            <a:avLst/>
          </a:prstGeom>
        </p:spPr>
        <p:txBody>
          <a:bodyPr wrap="none">
            <a:spAutoFit/>
          </a:bodyPr>
          <a:lstStyle/>
          <a:p>
            <a:r>
              <a:rPr lang="en-US" sz="2400" b="1" dirty="0" smtClean="0">
                <a:latin typeface="Comic Sans MS" pitchFamily="66" charset="0"/>
              </a:rPr>
              <a:t>FATTY ACID</a:t>
            </a:r>
            <a:endParaRPr lang="en-US" sz="2400" b="1" dirty="0">
              <a:latin typeface="Comic Sans MS" pitchFamily="66"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3178" b="69785"/>
          <a:stretch/>
        </p:blipFill>
        <p:spPr>
          <a:xfrm>
            <a:off x="3657600" y="2362200"/>
            <a:ext cx="3810000" cy="1755418"/>
          </a:xfrm>
          <a:prstGeom prst="rect">
            <a:avLst/>
          </a:prstGeom>
        </p:spPr>
      </p:pic>
      <p:sp>
        <p:nvSpPr>
          <p:cNvPr id="6" name="TextBox 5"/>
          <p:cNvSpPr txBox="1"/>
          <p:nvPr/>
        </p:nvSpPr>
        <p:spPr>
          <a:xfrm>
            <a:off x="462837" y="1105642"/>
            <a:ext cx="8451353" cy="954107"/>
          </a:xfrm>
          <a:prstGeom prst="rect">
            <a:avLst/>
          </a:prstGeom>
          <a:noFill/>
        </p:spPr>
        <p:txBody>
          <a:bodyPr wrap="none" rtlCol="0">
            <a:spAutoFit/>
          </a:bodyPr>
          <a:lstStyle/>
          <a:p>
            <a:r>
              <a:rPr lang="en-US" sz="2800" b="1" dirty="0" smtClean="0">
                <a:latin typeface="Comic Sans MS" panose="030F0702030302020204" pitchFamily="66" charset="0"/>
              </a:rPr>
              <a:t>Made of 2 kinds of subunits</a:t>
            </a:r>
          </a:p>
          <a:p>
            <a:r>
              <a:rPr lang="en-US" sz="2800" b="1" dirty="0" smtClean="0">
                <a:latin typeface="Comic Sans MS" panose="030F0702030302020204" pitchFamily="66" charset="0"/>
              </a:rPr>
              <a:t>ONLY macromolecule that is NOT A POLYMER!</a:t>
            </a:r>
            <a:endParaRPr lang="en-US" sz="2800" b="1" dirty="0">
              <a:latin typeface="Comic Sans MS" panose="030F0702030302020204" pitchFamily="66" charset="0"/>
            </a:endParaRPr>
          </a:p>
        </p:txBody>
      </p:sp>
      <p:sp>
        <p:nvSpPr>
          <p:cNvPr id="8" name="Rectangle 7"/>
          <p:cNvSpPr/>
          <p:nvPr/>
        </p:nvSpPr>
        <p:spPr>
          <a:xfrm>
            <a:off x="3810000" y="5080274"/>
            <a:ext cx="4564070" cy="954107"/>
          </a:xfrm>
          <a:prstGeom prst="rect">
            <a:avLst/>
          </a:prstGeom>
        </p:spPr>
        <p:txBody>
          <a:bodyPr wrap="none">
            <a:spAutoFit/>
          </a:bodyPr>
          <a:lstStyle/>
          <a:p>
            <a:r>
              <a:rPr lang="en-US" sz="2800" b="1" dirty="0" smtClean="0">
                <a:latin typeface="Comic Sans MS" panose="030F0702030302020204" pitchFamily="66" charset="0"/>
              </a:rPr>
              <a:t>FUNCTIONAL GROUPS?</a:t>
            </a:r>
            <a:br>
              <a:rPr lang="en-US" sz="2800" b="1" dirty="0" smtClean="0">
                <a:latin typeface="Comic Sans MS" panose="030F0702030302020204" pitchFamily="66" charset="0"/>
              </a:rPr>
            </a:br>
            <a:r>
              <a:rPr lang="en-US" sz="2800" b="1" dirty="0" smtClean="0">
                <a:latin typeface="Comic Sans MS" panose="030F0702030302020204" pitchFamily="66" charset="0"/>
              </a:rPr>
              <a:t>Why is it called an acid?</a:t>
            </a:r>
            <a:endParaRPr lang="en-US" sz="2800" b="1" dirty="0">
              <a:latin typeface="Comic Sans MS" panose="030F0702030302020204" pitchFamily="66" charset="0"/>
            </a:endParaRPr>
          </a:p>
        </p:txBody>
      </p:sp>
    </p:spTree>
    <p:extLst>
      <p:ext uri="{BB962C8B-B14F-4D97-AF65-F5344CB8AC3E}">
        <p14:creationId xmlns:p14="http://schemas.microsoft.com/office/powerpoint/2010/main" val="38658490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71"/>
            <a:ext cx="8229600" cy="563562"/>
          </a:xfrm>
        </p:spPr>
        <p:txBody>
          <a:bodyPr>
            <a:normAutofit fontScale="90000"/>
          </a:bodyPr>
          <a:lstStyle/>
          <a:p>
            <a:r>
              <a:rPr lang="en-US" dirty="0" smtClean="0">
                <a:latin typeface="Comic Sans MS" pitchFamily="66" charset="0"/>
              </a:rPr>
              <a:t>Fatty Acids</a:t>
            </a:r>
            <a:endParaRPr lang="en-US" dirty="0">
              <a:latin typeface="Comic Sans MS" pitchFamily="66" charset="0"/>
            </a:endParaRPr>
          </a:p>
        </p:txBody>
      </p:sp>
      <p:sp>
        <p:nvSpPr>
          <p:cNvPr id="3" name="Content Placeholder 2"/>
          <p:cNvSpPr>
            <a:spLocks noGrp="1"/>
          </p:cNvSpPr>
          <p:nvPr>
            <p:ph idx="1"/>
          </p:nvPr>
        </p:nvSpPr>
        <p:spPr>
          <a:xfrm>
            <a:off x="0" y="762000"/>
            <a:ext cx="9144000" cy="4525963"/>
          </a:xfrm>
        </p:spPr>
        <p:txBody>
          <a:bodyPr>
            <a:noAutofit/>
          </a:bodyPr>
          <a:lstStyle/>
          <a:p>
            <a:pPr marL="0" indent="0">
              <a:buNone/>
            </a:pPr>
            <a:r>
              <a:rPr lang="en-US" sz="2400" b="1" dirty="0" smtClean="0">
                <a:latin typeface="Comic Sans MS" pitchFamily="66" charset="0"/>
              </a:rPr>
              <a:t>FATTY ACID TAILS CAN BE:</a:t>
            </a:r>
          </a:p>
          <a:p>
            <a:r>
              <a:rPr lang="en-US" sz="2400" dirty="0">
                <a:latin typeface="Comic Sans MS" pitchFamily="66" charset="0"/>
              </a:rPr>
              <a:t>Different lengths (most 13-17 Carbons</a:t>
            </a:r>
            <a:r>
              <a:rPr lang="en-US" sz="2400" dirty="0" smtClean="0">
                <a:latin typeface="Comic Sans MS" pitchFamily="66" charset="0"/>
              </a:rPr>
              <a:t>)     </a:t>
            </a:r>
          </a:p>
          <a:p>
            <a:r>
              <a:rPr lang="en-US" sz="2400" dirty="0" smtClean="0">
                <a:latin typeface="Comic Sans MS" pitchFamily="66" charset="0"/>
              </a:rPr>
              <a:t>SATURATED OR UNSATURATED   </a:t>
            </a:r>
          </a:p>
          <a:p>
            <a:pPr marL="0" indent="0">
              <a:buNone/>
            </a:pPr>
            <a:endParaRPr lang="en-US" sz="2400" dirty="0">
              <a:latin typeface="Comic Sans MS" pitchFamily="66" charset="0"/>
            </a:endParaRPr>
          </a:p>
          <a:p>
            <a:pPr marL="0" indent="0">
              <a:buNone/>
            </a:pPr>
            <a:endParaRPr lang="en-US" sz="2400" dirty="0" smtClean="0">
              <a:latin typeface="Comic Sans MS" pitchFamily="66" charset="0"/>
            </a:endParaRPr>
          </a:p>
          <a:p>
            <a:pPr marL="0" indent="0">
              <a:buNone/>
            </a:pPr>
            <a:endParaRPr lang="en-US" sz="2400" dirty="0">
              <a:latin typeface="Comic Sans MS" pitchFamily="66" charset="0"/>
            </a:endParaRPr>
          </a:p>
          <a:p>
            <a:pPr marL="0" indent="0">
              <a:buNone/>
            </a:pPr>
            <a:endParaRPr lang="en-US" sz="2400" dirty="0">
              <a:latin typeface="Comic Sans MS" pitchFamily="66" charset="0"/>
            </a:endParaRPr>
          </a:p>
          <a:p>
            <a:pPr marL="0" indent="0">
              <a:buNone/>
            </a:pPr>
            <a:r>
              <a:rPr lang="en-US" sz="2400" dirty="0" smtClean="0">
                <a:latin typeface="Comic Sans MS" pitchFamily="66" charset="0"/>
              </a:rPr>
              <a:t>     </a:t>
            </a:r>
            <a:r>
              <a:rPr lang="en-US" sz="2400" dirty="0" err="1" smtClean="0">
                <a:latin typeface="Comic Sans MS" pitchFamily="66" charset="0"/>
              </a:rPr>
              <a:t>cis</a:t>
            </a:r>
            <a:r>
              <a:rPr lang="en-US" sz="2400" dirty="0" smtClean="0">
                <a:latin typeface="Comic Sans MS" pitchFamily="66" charset="0"/>
              </a:rPr>
              <a:t>-isomer has kinks (liquid at room temp)</a:t>
            </a:r>
          </a:p>
          <a:p>
            <a:pPr marL="0" indent="0">
              <a:buNone/>
            </a:pPr>
            <a:r>
              <a:rPr lang="en-US" sz="2400" dirty="0">
                <a:latin typeface="Comic Sans MS" pitchFamily="66" charset="0"/>
              </a:rPr>
              <a:t> </a:t>
            </a:r>
            <a:r>
              <a:rPr lang="en-US" sz="2400" dirty="0" smtClean="0">
                <a:latin typeface="Comic Sans MS" pitchFamily="66" charset="0"/>
              </a:rPr>
              <a:t>    trans-isomer commercially made (rare in nature) </a:t>
            </a:r>
            <a:br>
              <a:rPr lang="en-US" sz="2400" dirty="0" smtClean="0">
                <a:latin typeface="Comic Sans MS" pitchFamily="66" charset="0"/>
              </a:rPr>
            </a:br>
            <a:r>
              <a:rPr lang="en-US" sz="2400" dirty="0" smtClean="0">
                <a:latin typeface="Comic Sans MS" pitchFamily="66" charset="0"/>
              </a:rPr>
              <a:t>         ~ linked to cardiovascular disease</a:t>
            </a:r>
          </a:p>
          <a:p>
            <a:pPr marL="0" indent="0">
              <a:buNone/>
            </a:pPr>
            <a:r>
              <a:rPr lang="en-US" sz="2400" dirty="0">
                <a:latin typeface="Comic Sans MS" pitchFamily="66" charset="0"/>
              </a:rPr>
              <a:t> </a:t>
            </a:r>
            <a:r>
              <a:rPr lang="en-US" sz="2400" dirty="0" smtClean="0">
                <a:latin typeface="Comic Sans MS" pitchFamily="66" charset="0"/>
              </a:rPr>
              <a:t>                                   </a:t>
            </a:r>
          </a:p>
          <a:p>
            <a:r>
              <a:rPr lang="en-US" sz="2400" dirty="0" smtClean="0">
                <a:latin typeface="Comic Sans MS" pitchFamily="66" charset="0"/>
              </a:rPr>
              <a:t>Different fats/fatty acids have different functions </a:t>
            </a:r>
            <a:endParaRPr lang="en-US" sz="2400" dirty="0">
              <a:latin typeface="Comic Sans MS" pitchFamily="66" charset="0"/>
            </a:endParaRPr>
          </a:p>
          <a:p>
            <a:endParaRPr lang="en-US" sz="2400" dirty="0" smtClean="0">
              <a:latin typeface="Comic Sans MS" pitchFamily="66" charset="0"/>
            </a:endParaRPr>
          </a:p>
          <a:p>
            <a:r>
              <a:rPr lang="en-US" sz="2400" dirty="0" smtClean="0">
                <a:latin typeface="Comic Sans MS" pitchFamily="66" charset="0"/>
              </a:rPr>
              <a:t>Different organisms have different kinds of </a:t>
            </a:r>
            <a:r>
              <a:rPr lang="en-US" sz="2400" dirty="0">
                <a:latin typeface="Comic Sans MS" pitchFamily="66" charset="0"/>
              </a:rPr>
              <a:t>f</a:t>
            </a:r>
            <a:r>
              <a:rPr lang="en-US" sz="2400" dirty="0" smtClean="0">
                <a:latin typeface="Comic Sans MS" pitchFamily="66" charset="0"/>
              </a:rPr>
              <a:t>atty acids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33600"/>
            <a:ext cx="5638800" cy="1721714"/>
          </a:xfrm>
          <a:prstGeom prst="rect">
            <a:avLst/>
          </a:prstGeom>
        </p:spPr>
      </p:pic>
    </p:spTree>
    <p:extLst>
      <p:ext uri="{BB962C8B-B14F-4D97-AF65-F5344CB8AC3E}">
        <p14:creationId xmlns:p14="http://schemas.microsoft.com/office/powerpoint/2010/main" val="1424178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04" y="152400"/>
            <a:ext cx="8229600" cy="792162"/>
          </a:xfrm>
        </p:spPr>
        <p:txBody>
          <a:bodyPr/>
          <a:lstStyle/>
          <a:p>
            <a:r>
              <a:rPr lang="en-US" b="1" dirty="0" smtClean="0">
                <a:latin typeface="Comic Sans MS" pitchFamily="66" charset="0"/>
              </a:rPr>
              <a:t>MAKE A FAT</a:t>
            </a:r>
            <a:endParaRPr lang="en-US" b="1" dirty="0">
              <a:latin typeface="Comic Sans MS" pitchFamily="66"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3817"/>
          <a:stretch/>
        </p:blipFill>
        <p:spPr bwMode="auto">
          <a:xfrm rot="16200000">
            <a:off x="-181521" y="1955592"/>
            <a:ext cx="4118021" cy="237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7656" y="5264940"/>
            <a:ext cx="1359668" cy="369332"/>
          </a:xfrm>
          <a:prstGeom prst="rect">
            <a:avLst/>
          </a:prstGeom>
          <a:noFill/>
        </p:spPr>
        <p:txBody>
          <a:bodyPr wrap="none" rtlCol="0">
            <a:spAutoFit/>
          </a:bodyPr>
          <a:lstStyle/>
          <a:p>
            <a:r>
              <a:rPr lang="en-US" b="1" dirty="0" smtClean="0">
                <a:latin typeface="Comic Sans MS" pitchFamily="66" charset="0"/>
              </a:rPr>
              <a:t>GLYCEROL</a:t>
            </a:r>
            <a:endParaRPr lang="en-US" b="1" dirty="0">
              <a:latin typeface="Comic Sans MS" pitchFamily="66" charset="0"/>
            </a:endParaRPr>
          </a:p>
        </p:txBody>
      </p:sp>
      <p:sp>
        <p:nvSpPr>
          <p:cNvPr id="5" name="Rectangle 4"/>
          <p:cNvSpPr/>
          <p:nvPr/>
        </p:nvSpPr>
        <p:spPr>
          <a:xfrm>
            <a:off x="4495800" y="5633601"/>
            <a:ext cx="2063385" cy="369332"/>
          </a:xfrm>
          <a:prstGeom prst="rect">
            <a:avLst/>
          </a:prstGeom>
        </p:spPr>
        <p:txBody>
          <a:bodyPr wrap="none">
            <a:spAutoFit/>
          </a:bodyPr>
          <a:lstStyle/>
          <a:p>
            <a:r>
              <a:rPr lang="en-US" b="1" dirty="0" smtClean="0">
                <a:latin typeface="Comic Sans MS" pitchFamily="66" charset="0"/>
              </a:rPr>
              <a:t>3 FATTY ACIDS</a:t>
            </a:r>
            <a:endParaRPr lang="en-US" b="1"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990550"/>
            <a:ext cx="4524375" cy="4610100"/>
          </a:xfrm>
          <a:prstGeom prst="rect">
            <a:avLst/>
          </a:prstGeom>
        </p:spPr>
      </p:pic>
      <p:sp>
        <p:nvSpPr>
          <p:cNvPr id="6" name="TextBox 5"/>
          <p:cNvSpPr txBox="1"/>
          <p:nvPr/>
        </p:nvSpPr>
        <p:spPr>
          <a:xfrm>
            <a:off x="152400" y="6207549"/>
            <a:ext cx="8929047" cy="584775"/>
          </a:xfrm>
          <a:prstGeom prst="rect">
            <a:avLst/>
          </a:prstGeom>
          <a:noFill/>
        </p:spPr>
        <p:txBody>
          <a:bodyPr wrap="none" rtlCol="0">
            <a:spAutoFit/>
          </a:bodyPr>
          <a:lstStyle/>
          <a:p>
            <a:r>
              <a:rPr lang="en-US" sz="3200" dirty="0" smtClean="0">
                <a:latin typeface="Comic Sans MS" panose="030F0702030302020204" pitchFamily="66" charset="0"/>
              </a:rPr>
              <a:t>What reaction can you use to join the pieces?</a:t>
            </a:r>
            <a:endParaRPr lang="en-US" sz="3200" dirty="0">
              <a:latin typeface="Comic Sans MS" panose="030F0702030302020204" pitchFamily="66" charset="0"/>
            </a:endParaRPr>
          </a:p>
        </p:txBody>
      </p:sp>
      <p:sp>
        <p:nvSpPr>
          <p:cNvPr id="7" name="TextBox 6"/>
          <p:cNvSpPr txBox="1"/>
          <p:nvPr/>
        </p:nvSpPr>
        <p:spPr>
          <a:xfrm>
            <a:off x="7106978" y="241012"/>
            <a:ext cx="1264513" cy="584775"/>
          </a:xfrm>
          <a:prstGeom prst="rect">
            <a:avLst/>
          </a:prstGeom>
          <a:noFill/>
        </p:spPr>
        <p:txBody>
          <a:bodyPr wrap="none" rtlCol="0">
            <a:spAutoFit/>
          </a:bodyPr>
          <a:lstStyle/>
          <a:p>
            <a:r>
              <a:rPr lang="en-US" sz="3200" b="1" dirty="0" smtClean="0">
                <a:hlinkClick r:id="rId4"/>
              </a:rPr>
              <a:t>VIDEO</a:t>
            </a:r>
            <a:endParaRPr lang="en-US" sz="3200" b="1" dirty="0"/>
          </a:p>
        </p:txBody>
      </p:sp>
    </p:spTree>
    <p:extLst>
      <p:ext uri="{BB962C8B-B14F-4D97-AF65-F5344CB8AC3E}">
        <p14:creationId xmlns:p14="http://schemas.microsoft.com/office/powerpoint/2010/main" val="2902506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92162"/>
          </a:xfrm>
        </p:spPr>
        <p:txBody>
          <a:bodyPr>
            <a:normAutofit fontScale="90000"/>
          </a:bodyPr>
          <a:lstStyle/>
          <a:p>
            <a:r>
              <a:rPr lang="en-US" b="1" dirty="0" smtClean="0">
                <a:latin typeface="Comic Sans MS" pitchFamily="66" charset="0"/>
              </a:rPr>
              <a:t>FAT=</a:t>
            </a:r>
            <a:br>
              <a:rPr lang="en-US" b="1" dirty="0" smtClean="0">
                <a:latin typeface="Comic Sans MS" pitchFamily="66" charset="0"/>
              </a:rPr>
            </a:br>
            <a:r>
              <a:rPr lang="en-US" sz="3600" b="1" dirty="0" smtClean="0">
                <a:latin typeface="Comic Sans MS" pitchFamily="66" charset="0"/>
              </a:rPr>
              <a:t>TRIGLYCERIDE/TRIACYLGLYCEROL</a:t>
            </a:r>
            <a:endParaRPr lang="en-US" sz="3600" b="1" dirty="0">
              <a:latin typeface="Comic Sans MS" pitchFamily="66"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9778"/>
          <a:stretch/>
        </p:blipFill>
        <p:spPr bwMode="auto">
          <a:xfrm rot="16200000">
            <a:off x="23978" y="2865949"/>
            <a:ext cx="4118021" cy="199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00660" y="6204466"/>
            <a:ext cx="1359668" cy="369332"/>
          </a:xfrm>
          <a:prstGeom prst="rect">
            <a:avLst/>
          </a:prstGeom>
          <a:noFill/>
        </p:spPr>
        <p:txBody>
          <a:bodyPr wrap="none" rtlCol="0">
            <a:spAutoFit/>
          </a:bodyPr>
          <a:lstStyle/>
          <a:p>
            <a:r>
              <a:rPr lang="en-US" b="1" dirty="0" smtClean="0">
                <a:latin typeface="Comic Sans MS" pitchFamily="66" charset="0"/>
              </a:rPr>
              <a:t>GLYCEROL</a:t>
            </a:r>
            <a:endParaRPr lang="en-US" b="1" dirty="0">
              <a:latin typeface="Comic Sans MS" pitchFamily="66" charset="0"/>
            </a:endParaRPr>
          </a:p>
        </p:txBody>
      </p:sp>
      <p:sp>
        <p:nvSpPr>
          <p:cNvPr id="5" name="Rectangle 4"/>
          <p:cNvSpPr/>
          <p:nvPr/>
        </p:nvSpPr>
        <p:spPr>
          <a:xfrm>
            <a:off x="3545836" y="6204466"/>
            <a:ext cx="2063385" cy="369332"/>
          </a:xfrm>
          <a:prstGeom prst="rect">
            <a:avLst/>
          </a:prstGeom>
        </p:spPr>
        <p:txBody>
          <a:bodyPr wrap="none">
            <a:spAutoFit/>
          </a:bodyPr>
          <a:lstStyle/>
          <a:p>
            <a:r>
              <a:rPr lang="en-US" b="1" dirty="0" smtClean="0">
                <a:latin typeface="Comic Sans MS" pitchFamily="66" charset="0"/>
              </a:rPr>
              <a:t>3 FATTY ACIDS</a:t>
            </a:r>
            <a:endParaRPr lang="en-US" b="1" dirty="0">
              <a:latin typeface="Comic Sans MS" pitchFamily="66"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594" t="38568" r="41081" b="21061"/>
          <a:stretch/>
        </p:blipFill>
        <p:spPr bwMode="auto">
          <a:xfrm rot="16200000">
            <a:off x="3779165" y="2537399"/>
            <a:ext cx="1114815" cy="248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88" t="38137" r="27174" b="21608"/>
          <a:stretch/>
        </p:blipFill>
        <p:spPr bwMode="auto">
          <a:xfrm rot="16200000">
            <a:off x="3616390" y="1291223"/>
            <a:ext cx="1381894" cy="24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217" t="56568" r="31975" b="6169"/>
          <a:stretch/>
        </p:blipFill>
        <p:spPr>
          <a:xfrm>
            <a:off x="3094717" y="4373056"/>
            <a:ext cx="2570206" cy="1717866"/>
          </a:xfrm>
          <a:prstGeom prst="rect">
            <a:avLst/>
          </a:prstGeom>
        </p:spPr>
      </p:pic>
      <p:sp>
        <p:nvSpPr>
          <p:cNvPr id="6" name="TextBox 5"/>
          <p:cNvSpPr txBox="1"/>
          <p:nvPr/>
        </p:nvSpPr>
        <p:spPr>
          <a:xfrm>
            <a:off x="5974330" y="1469480"/>
            <a:ext cx="3054041" cy="3046988"/>
          </a:xfrm>
          <a:prstGeom prst="rect">
            <a:avLst/>
          </a:prstGeom>
          <a:noFill/>
        </p:spPr>
        <p:txBody>
          <a:bodyPr wrap="none" rtlCol="0">
            <a:spAutoFit/>
          </a:bodyPr>
          <a:lstStyle/>
          <a:p>
            <a:r>
              <a:rPr lang="en-US" sz="2400" dirty="0" smtClean="0">
                <a:latin typeface="Comic Sans MS" panose="030F0702030302020204" pitchFamily="66" charset="0"/>
              </a:rPr>
              <a:t>LIPIDS/FATS</a:t>
            </a:r>
            <a:br>
              <a:rPr lang="en-US" sz="2400" dirty="0" smtClean="0">
                <a:latin typeface="Comic Sans MS" panose="030F0702030302020204" pitchFamily="66" charset="0"/>
              </a:rPr>
            </a:br>
            <a:r>
              <a:rPr lang="en-US" sz="2400" dirty="0" smtClean="0">
                <a:latin typeface="Comic Sans MS" panose="030F0702030302020204" pitchFamily="66" charset="0"/>
              </a:rPr>
              <a:t>Only macromolecule</a:t>
            </a:r>
            <a:br>
              <a:rPr lang="en-US" sz="2400" dirty="0" smtClean="0">
                <a:latin typeface="Comic Sans MS" panose="030F0702030302020204" pitchFamily="66" charset="0"/>
              </a:rPr>
            </a:br>
            <a:r>
              <a:rPr lang="en-US" sz="2400" dirty="0" smtClean="0">
                <a:latin typeface="Comic Sans MS" panose="030F0702030302020204" pitchFamily="66" charset="0"/>
              </a:rPr>
              <a:t>that is:</a:t>
            </a:r>
            <a:br>
              <a:rPr lang="en-US" sz="2400" dirty="0" smtClean="0">
                <a:latin typeface="Comic Sans MS" panose="030F0702030302020204" pitchFamily="66" charset="0"/>
              </a:rPr>
            </a:br>
            <a:r>
              <a:rPr lang="en-US" sz="2400" dirty="0" smtClean="0">
                <a:latin typeface="Comic Sans MS" panose="030F0702030302020204" pitchFamily="66" charset="0"/>
              </a:rPr>
              <a:t>~ hydrophobic</a:t>
            </a:r>
          </a:p>
          <a:p>
            <a:r>
              <a:rPr lang="en-US" sz="2400" dirty="0" smtClean="0">
                <a:latin typeface="Comic Sans MS" panose="030F0702030302020204" pitchFamily="66" charset="0"/>
              </a:rPr>
              <a:t>~NOT a polymer </a:t>
            </a:r>
            <a:br>
              <a:rPr lang="en-US" sz="2400" dirty="0" smtClean="0">
                <a:latin typeface="Comic Sans MS" panose="030F0702030302020204" pitchFamily="66" charset="0"/>
              </a:rPr>
            </a:br>
            <a:r>
              <a:rPr lang="en-US" sz="2400" dirty="0" smtClean="0">
                <a:latin typeface="Comic Sans MS" panose="030F0702030302020204" pitchFamily="66" charset="0"/>
              </a:rPr>
              <a:t>made from many </a:t>
            </a:r>
            <a:br>
              <a:rPr lang="en-US" sz="2400" dirty="0" smtClean="0">
                <a:latin typeface="Comic Sans MS" panose="030F0702030302020204" pitchFamily="66" charset="0"/>
              </a:rPr>
            </a:br>
            <a:r>
              <a:rPr lang="en-US" sz="2400" dirty="0" smtClean="0">
                <a:latin typeface="Comic Sans MS" panose="030F0702030302020204" pitchFamily="66" charset="0"/>
              </a:rPr>
              <a:t>similar subunits </a:t>
            </a:r>
            <a:br>
              <a:rPr lang="en-US" sz="2400" dirty="0" smtClean="0">
                <a:latin typeface="Comic Sans MS" panose="030F0702030302020204" pitchFamily="66" charset="0"/>
              </a:rPr>
            </a:br>
            <a:r>
              <a:rPr lang="en-US" sz="2400" dirty="0" smtClean="0">
                <a:latin typeface="Comic Sans MS" panose="030F0702030302020204" pitchFamily="66" charset="0"/>
              </a:rPr>
              <a:t>joined in long chains</a:t>
            </a:r>
            <a:endParaRPr lang="en-US" sz="2400" dirty="0">
              <a:latin typeface="Comic Sans MS" panose="030F0702030302020204" pitchFamily="66" charset="0"/>
            </a:endParaRPr>
          </a:p>
        </p:txBody>
      </p:sp>
      <p:pic>
        <p:nvPicPr>
          <p:cNvPr id="1026"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l="24199" t="70100" r="68910" b="1993"/>
          <a:stretch>
            <a:fillRect/>
          </a:stretch>
        </p:blipFill>
        <p:spPr bwMode="auto">
          <a:xfrm>
            <a:off x="2938688" y="5078452"/>
            <a:ext cx="3120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l="24199" t="70100" r="68910" b="1993"/>
          <a:stretch>
            <a:fillRect/>
          </a:stretch>
        </p:blipFill>
        <p:spPr bwMode="auto">
          <a:xfrm>
            <a:off x="2980414" y="2688174"/>
            <a:ext cx="3120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l="24199" t="70100" r="68910" b="1993"/>
          <a:stretch>
            <a:fillRect/>
          </a:stretch>
        </p:blipFill>
        <p:spPr bwMode="auto">
          <a:xfrm>
            <a:off x="2980697" y="3823054"/>
            <a:ext cx="31205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4038600" y="4800600"/>
            <a:ext cx="3941407" cy="754554"/>
            <a:chOff x="4038600" y="4800600"/>
            <a:chExt cx="3941407" cy="754554"/>
          </a:xfrm>
        </p:grpSpPr>
        <p:sp>
          <p:nvSpPr>
            <p:cNvPr id="9" name="Oval 8"/>
            <p:cNvSpPr/>
            <p:nvPr/>
          </p:nvSpPr>
          <p:spPr>
            <a:xfrm>
              <a:off x="4038600" y="4800600"/>
              <a:ext cx="538928"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74330" y="4908823"/>
              <a:ext cx="2005677" cy="646331"/>
            </a:xfrm>
            <a:prstGeom prst="rect">
              <a:avLst/>
            </a:prstGeom>
            <a:noFill/>
          </p:spPr>
          <p:txBody>
            <a:bodyPr wrap="none" rtlCol="0">
              <a:spAutoFit/>
            </a:bodyPr>
            <a:lstStyle/>
            <a:p>
              <a:r>
                <a:rPr lang="en-US" b="1" dirty="0" smtClean="0">
                  <a:latin typeface="Comic Sans MS" panose="030F0702030302020204" pitchFamily="66" charset="0"/>
                </a:rPr>
                <a:t>DOUBLE BOND </a:t>
              </a:r>
              <a:br>
                <a:rPr lang="en-US" b="1" dirty="0" smtClean="0">
                  <a:latin typeface="Comic Sans MS" panose="030F0702030302020204" pitchFamily="66" charset="0"/>
                </a:rPr>
              </a:br>
              <a:r>
                <a:rPr lang="en-US" b="1" dirty="0" smtClean="0">
                  <a:latin typeface="Comic Sans MS" panose="030F0702030302020204" pitchFamily="66" charset="0"/>
                </a:rPr>
                <a:t>=</a:t>
              </a:r>
              <a:r>
                <a:rPr lang="en-US" b="1" dirty="0">
                  <a:latin typeface="Comic Sans MS" panose="030F0702030302020204" pitchFamily="66" charset="0"/>
                </a:rPr>
                <a:t> </a:t>
              </a:r>
              <a:r>
                <a:rPr lang="en-US" b="1" dirty="0" smtClean="0">
                  <a:latin typeface="Comic Sans MS" panose="030F0702030302020204" pitchFamily="66" charset="0"/>
                </a:rPr>
                <a:t>unsaturated</a:t>
              </a:r>
              <a:endParaRPr lang="en-US" b="1" dirty="0">
                <a:latin typeface="Comic Sans MS" panose="030F0702030302020204" pitchFamily="66" charset="0"/>
              </a:endParaRPr>
            </a:p>
          </p:txBody>
        </p:sp>
      </p:grpSp>
    </p:spTree>
    <p:extLst>
      <p:ext uri="{BB962C8B-B14F-4D97-AF65-F5344CB8AC3E}">
        <p14:creationId xmlns:p14="http://schemas.microsoft.com/office/powerpoint/2010/main" val="25185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04" y="152400"/>
            <a:ext cx="8229600" cy="792162"/>
          </a:xfrm>
        </p:spPr>
        <p:txBody>
          <a:bodyPr/>
          <a:lstStyle/>
          <a:p>
            <a:r>
              <a:rPr lang="en-US" b="1" dirty="0" smtClean="0">
                <a:latin typeface="Comic Sans MS" pitchFamily="66" charset="0"/>
              </a:rPr>
              <a:t>STRUCTURE/FUNCTION!</a:t>
            </a:r>
            <a:endParaRPr lang="en-US" b="1" dirty="0">
              <a:latin typeface="Comic Sans MS" pitchFamily="66"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48" t="29507" r="28134" b="39778"/>
          <a:stretch/>
        </p:blipFill>
        <p:spPr bwMode="auto">
          <a:xfrm rot="16200000">
            <a:off x="121484" y="1976604"/>
            <a:ext cx="4118021" cy="199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97656" y="5264940"/>
            <a:ext cx="1359668" cy="369332"/>
          </a:xfrm>
          <a:prstGeom prst="rect">
            <a:avLst/>
          </a:prstGeom>
          <a:noFill/>
        </p:spPr>
        <p:txBody>
          <a:bodyPr wrap="none" rtlCol="0">
            <a:spAutoFit/>
          </a:bodyPr>
          <a:lstStyle/>
          <a:p>
            <a:r>
              <a:rPr lang="en-US" b="1" dirty="0" smtClean="0">
                <a:latin typeface="Comic Sans MS" pitchFamily="66" charset="0"/>
              </a:rPr>
              <a:t>GLYCEROL</a:t>
            </a:r>
            <a:endParaRPr lang="en-US" b="1" dirty="0">
              <a:latin typeface="Comic Sans MS" pitchFamily="66" charset="0"/>
            </a:endParaRPr>
          </a:p>
        </p:txBody>
      </p:sp>
      <p:sp>
        <p:nvSpPr>
          <p:cNvPr id="5" name="Rectangle 4"/>
          <p:cNvSpPr/>
          <p:nvPr/>
        </p:nvSpPr>
        <p:spPr>
          <a:xfrm>
            <a:off x="5988911" y="1140519"/>
            <a:ext cx="3002689" cy="4154984"/>
          </a:xfrm>
          <a:prstGeom prst="rect">
            <a:avLst/>
          </a:prstGeom>
        </p:spPr>
        <p:txBody>
          <a:bodyPr wrap="square">
            <a:spAutoFit/>
          </a:bodyPr>
          <a:lstStyle/>
          <a:p>
            <a:r>
              <a:rPr lang="en-US" sz="2400" b="1" dirty="0" smtClean="0">
                <a:latin typeface="Comic Sans MS" pitchFamily="66" charset="0"/>
              </a:rPr>
              <a:t>UNSATURATED </a:t>
            </a:r>
          </a:p>
          <a:p>
            <a:r>
              <a:rPr lang="en-US" sz="2400" b="1" dirty="0" smtClean="0">
                <a:latin typeface="Comic Sans MS" pitchFamily="66" charset="0"/>
              </a:rPr>
              <a:t>FA’s affect</a:t>
            </a:r>
          </a:p>
          <a:p>
            <a:r>
              <a:rPr lang="en-US" sz="2400" b="1" dirty="0">
                <a:latin typeface="Comic Sans MS" pitchFamily="66" charset="0"/>
              </a:rPr>
              <a:t>s</a:t>
            </a:r>
            <a:r>
              <a:rPr lang="en-US" sz="2400" b="1" dirty="0" smtClean="0">
                <a:latin typeface="Comic Sans MS" pitchFamily="66" charset="0"/>
              </a:rPr>
              <a:t>tructure.</a:t>
            </a:r>
          </a:p>
          <a:p>
            <a:endParaRPr lang="en-US" sz="2400" b="1" dirty="0">
              <a:latin typeface="Comic Sans MS" pitchFamily="66" charset="0"/>
            </a:endParaRPr>
          </a:p>
          <a:p>
            <a:r>
              <a:rPr lang="en-US" sz="2400" b="1" dirty="0" smtClean="0">
                <a:latin typeface="Comic Sans MS" pitchFamily="66" charset="0"/>
              </a:rPr>
              <a:t>Can’t pack as</a:t>
            </a:r>
            <a:br>
              <a:rPr lang="en-US" sz="2400" b="1" dirty="0" smtClean="0">
                <a:latin typeface="Comic Sans MS" pitchFamily="66" charset="0"/>
              </a:rPr>
            </a:br>
            <a:r>
              <a:rPr lang="en-US" sz="2400" b="1" dirty="0" smtClean="0">
                <a:latin typeface="Comic Sans MS" pitchFamily="66" charset="0"/>
              </a:rPr>
              <a:t>tightly.</a:t>
            </a:r>
          </a:p>
          <a:p>
            <a:endParaRPr lang="en-US" sz="2400" b="1" dirty="0">
              <a:latin typeface="Comic Sans MS" pitchFamily="66" charset="0"/>
            </a:endParaRPr>
          </a:p>
          <a:p>
            <a:r>
              <a:rPr lang="en-US" sz="2400" b="1" dirty="0" smtClean="0">
                <a:latin typeface="Comic Sans MS" pitchFamily="66" charset="0"/>
              </a:rPr>
              <a:t>How might this </a:t>
            </a:r>
            <a:br>
              <a:rPr lang="en-US" sz="2400" b="1" dirty="0" smtClean="0">
                <a:latin typeface="Comic Sans MS" pitchFamily="66" charset="0"/>
              </a:rPr>
            </a:br>
            <a:r>
              <a:rPr lang="en-US" sz="2400" b="1" dirty="0" smtClean="0">
                <a:latin typeface="Comic Sans MS" pitchFamily="66" charset="0"/>
              </a:rPr>
              <a:t>change molecule</a:t>
            </a:r>
            <a:br>
              <a:rPr lang="en-US" sz="2400" b="1" dirty="0" smtClean="0">
                <a:latin typeface="Comic Sans MS" pitchFamily="66" charset="0"/>
              </a:rPr>
            </a:br>
            <a:r>
              <a:rPr lang="en-US" sz="2400" b="1" dirty="0" smtClean="0">
                <a:latin typeface="Comic Sans MS" pitchFamily="66" charset="0"/>
              </a:rPr>
              <a:t>function?</a:t>
            </a:r>
          </a:p>
          <a:p>
            <a:endParaRPr lang="en-US" sz="2400" b="1" dirty="0">
              <a:latin typeface="Comic Sans MS" pitchFamily="66"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594" t="38568" r="41081" b="21061"/>
          <a:stretch/>
        </p:blipFill>
        <p:spPr bwMode="auto">
          <a:xfrm rot="16200000">
            <a:off x="4158756" y="3496240"/>
            <a:ext cx="1114815" cy="248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88" t="38137" r="27174" b="21608"/>
          <a:stretch/>
        </p:blipFill>
        <p:spPr bwMode="auto">
          <a:xfrm rot="16200000">
            <a:off x="3747506" y="365481"/>
            <a:ext cx="1381894" cy="247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217" t="56568" r="31975" b="6169"/>
          <a:stretch/>
        </p:blipFill>
        <p:spPr>
          <a:xfrm>
            <a:off x="3200200" y="2359078"/>
            <a:ext cx="2570206" cy="1717866"/>
          </a:xfrm>
          <a:prstGeom prst="rect">
            <a:avLst/>
          </a:prstGeom>
        </p:spPr>
      </p:pic>
    </p:spTree>
    <p:extLst>
      <p:ext uri="{BB962C8B-B14F-4D97-AF65-F5344CB8AC3E}">
        <p14:creationId xmlns:p14="http://schemas.microsoft.com/office/powerpoint/2010/main" val="1995486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8086" r="900" b="4704"/>
          <a:stretch/>
        </p:blipFill>
        <p:spPr>
          <a:xfrm>
            <a:off x="1295400" y="345684"/>
            <a:ext cx="5943600" cy="6258400"/>
          </a:xfrm>
        </p:spPr>
      </p:pic>
      <p:sp>
        <p:nvSpPr>
          <p:cNvPr id="5" name="Rectangle 4"/>
          <p:cNvSpPr/>
          <p:nvPr/>
        </p:nvSpPr>
        <p:spPr>
          <a:xfrm>
            <a:off x="228600" y="6604084"/>
            <a:ext cx="9144000" cy="253916"/>
          </a:xfrm>
          <a:prstGeom prst="rect">
            <a:avLst/>
          </a:prstGeom>
        </p:spPr>
        <p:txBody>
          <a:bodyPr wrap="square">
            <a:spAutoFit/>
          </a:bodyPr>
          <a:lstStyle/>
          <a:p>
            <a:r>
              <a:rPr lang="en-US" sz="1050" dirty="0">
                <a:solidFill>
                  <a:srgbClr val="CC0099"/>
                </a:solidFill>
              </a:rPr>
              <a:t>http://www.livescience.com/images/i/000/052/230/i02/trans-fats-111111c-02.jpg?1322004031?interpolation=lanczos-none&amp;downsize=640:*</a:t>
            </a:r>
          </a:p>
        </p:txBody>
      </p:sp>
    </p:spTree>
    <p:extLst>
      <p:ext uri="{BB962C8B-B14F-4D97-AF65-F5344CB8AC3E}">
        <p14:creationId xmlns:p14="http://schemas.microsoft.com/office/powerpoint/2010/main" val="76467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6477000"/>
          </a:xfrm>
        </p:spPr>
        <p:txBody>
          <a:bodyPr>
            <a:normAutofit/>
          </a:bodyPr>
          <a:lstStyle/>
          <a:p>
            <a:r>
              <a:rPr lang="en-US" dirty="0" smtClean="0">
                <a:latin typeface="Comic Sans MS" panose="030F0702030302020204" pitchFamily="66" charset="0"/>
              </a:rPr>
              <a:t>Label the FAT molecule</a:t>
            </a:r>
            <a:r>
              <a:rPr lang="en-US" b="1" dirty="0" smtClean="0">
                <a:latin typeface="Comic Sans MS" panose="030F0702030302020204" pitchFamily="66" charset="0"/>
              </a:rPr>
              <a:t/>
            </a:r>
            <a:br>
              <a:rPr lang="en-US" b="1" dirty="0" smtClean="0">
                <a:latin typeface="Comic Sans MS" panose="030F0702030302020204" pitchFamily="66" charset="0"/>
              </a:rPr>
            </a:br>
            <a:r>
              <a:rPr lang="en-US" b="1" dirty="0" smtClean="0">
                <a:latin typeface="Comic Sans MS" panose="030F0702030302020204" pitchFamily="66" charset="0"/>
              </a:rPr>
              <a:t>Fat  = triglyceride = triacylglycerol</a:t>
            </a:r>
          </a:p>
          <a:p>
            <a:endParaRPr lang="en-US" dirty="0" smtClean="0">
              <a:latin typeface="Comic Sans MS" panose="030F0702030302020204" pitchFamily="66" charset="0"/>
            </a:endParaRPr>
          </a:p>
          <a:p>
            <a:r>
              <a:rPr lang="en-US" dirty="0" smtClean="0">
                <a:latin typeface="Comic Sans MS" panose="030F0702030302020204" pitchFamily="66" charset="0"/>
              </a:rPr>
              <a:t>Label </a:t>
            </a:r>
            <a:r>
              <a:rPr lang="en-US" b="1" dirty="0" smtClean="0">
                <a:latin typeface="Comic Sans MS" panose="030F0702030302020204" pitchFamily="66" charset="0"/>
              </a:rPr>
              <a:t>GLYCEROL</a:t>
            </a:r>
            <a:r>
              <a:rPr lang="en-US" dirty="0" smtClean="0">
                <a:latin typeface="Comic Sans MS" panose="030F0702030302020204" pitchFamily="66" charset="0"/>
              </a:rPr>
              <a:t> and </a:t>
            </a:r>
            <a:r>
              <a:rPr lang="en-US" b="1" dirty="0" smtClean="0">
                <a:latin typeface="Comic Sans MS" panose="030F0702030302020204" pitchFamily="66" charset="0"/>
              </a:rPr>
              <a:t>FATTY ACID </a:t>
            </a:r>
            <a:r>
              <a:rPr lang="en-US" dirty="0" smtClean="0">
                <a:latin typeface="Comic Sans MS" panose="030F0702030302020204" pitchFamily="66" charset="0"/>
              </a:rPr>
              <a:t>parts</a:t>
            </a:r>
          </a:p>
          <a:p>
            <a:endParaRPr lang="en-US" dirty="0" smtClean="0">
              <a:latin typeface="Comic Sans MS" panose="030F0702030302020204" pitchFamily="66" charset="0"/>
            </a:endParaRPr>
          </a:p>
          <a:p>
            <a:r>
              <a:rPr lang="en-US" dirty="0" smtClean="0">
                <a:latin typeface="Comic Sans MS" panose="030F0702030302020204" pitchFamily="66" charset="0"/>
              </a:rPr>
              <a:t>Circle and label the bond that makes one fatty acid unsaturated </a:t>
            </a:r>
          </a:p>
          <a:p>
            <a:endParaRPr lang="en-US" dirty="0" smtClean="0">
              <a:latin typeface="Comic Sans MS" panose="030F0702030302020204" pitchFamily="66" charset="0"/>
            </a:endParaRPr>
          </a:p>
          <a:p>
            <a:r>
              <a:rPr lang="en-US" dirty="0" smtClean="0">
                <a:latin typeface="Comic Sans MS" panose="030F0702030302020204" pitchFamily="66" charset="0"/>
              </a:rPr>
              <a:t>What are some functions of fats?</a:t>
            </a:r>
            <a:endParaRPr lang="en-US" dirty="0">
              <a:latin typeface="Comic Sans MS" panose="030F0702030302020204" pitchFamily="66" charset="0"/>
            </a:endParaRPr>
          </a:p>
        </p:txBody>
      </p:sp>
    </p:spTree>
    <p:extLst>
      <p:ext uri="{BB962C8B-B14F-4D97-AF65-F5344CB8AC3E}">
        <p14:creationId xmlns:p14="http://schemas.microsoft.com/office/powerpoint/2010/main" val="1843673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7171"/>
            <a:ext cx="8229600" cy="1143000"/>
          </a:xfrm>
        </p:spPr>
        <p:txBody>
          <a:bodyPr/>
          <a:lstStyle/>
          <a:p>
            <a:r>
              <a:rPr lang="en-US" dirty="0" smtClean="0">
                <a:latin typeface="Comic Sans MS" pitchFamily="66" charset="0"/>
              </a:rPr>
              <a:t>PHOSPHOLIPID</a:t>
            </a:r>
            <a:endParaRPr lang="en-US" dirty="0">
              <a:latin typeface="Comic Sans MS" pitchFamily="66"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818" t="34781" r="33165" b="52880"/>
          <a:stretch/>
        </p:blipFill>
        <p:spPr bwMode="auto">
          <a:xfrm>
            <a:off x="4876800" y="3962400"/>
            <a:ext cx="3410465" cy="131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02" t="17589" r="38411" b="66398"/>
          <a:stretch/>
        </p:blipFill>
        <p:spPr bwMode="auto">
          <a:xfrm>
            <a:off x="3659659" y="1307755"/>
            <a:ext cx="2434282" cy="17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10" t="20992" r="54620" b="40368"/>
          <a:stretch/>
        </p:blipFill>
        <p:spPr bwMode="auto">
          <a:xfrm>
            <a:off x="609600" y="1600200"/>
            <a:ext cx="2270445" cy="352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5984" y="5303107"/>
            <a:ext cx="1577676" cy="461665"/>
          </a:xfrm>
          <a:prstGeom prst="rect">
            <a:avLst/>
          </a:prstGeom>
          <a:noFill/>
        </p:spPr>
        <p:txBody>
          <a:bodyPr wrap="none" rtlCol="0">
            <a:spAutoFit/>
          </a:bodyPr>
          <a:lstStyle/>
          <a:p>
            <a:r>
              <a:rPr lang="en-US" sz="2400" dirty="0" smtClean="0">
                <a:latin typeface="Comic Sans MS" panose="030F0702030302020204" pitchFamily="66" charset="0"/>
              </a:rPr>
              <a:t>GYCEROL</a:t>
            </a:r>
            <a:endParaRPr lang="en-US" sz="2400" dirty="0">
              <a:latin typeface="Comic Sans MS" panose="030F0702030302020204" pitchFamily="66" charset="0"/>
            </a:endParaRPr>
          </a:p>
        </p:txBody>
      </p:sp>
      <p:sp>
        <p:nvSpPr>
          <p:cNvPr id="7" name="Rectangle 6"/>
          <p:cNvSpPr/>
          <p:nvPr/>
        </p:nvSpPr>
        <p:spPr>
          <a:xfrm>
            <a:off x="5581251" y="5395440"/>
            <a:ext cx="2105063" cy="461665"/>
          </a:xfrm>
          <a:prstGeom prst="rect">
            <a:avLst/>
          </a:prstGeom>
        </p:spPr>
        <p:txBody>
          <a:bodyPr wrap="none">
            <a:spAutoFit/>
          </a:bodyPr>
          <a:lstStyle/>
          <a:p>
            <a:r>
              <a:rPr lang="en-US" sz="2400" dirty="0" smtClean="0">
                <a:latin typeface="Comic Sans MS" panose="030F0702030302020204" pitchFamily="66" charset="0"/>
              </a:rPr>
              <a:t>FATTY ACID</a:t>
            </a:r>
            <a:endParaRPr lang="en-US" sz="2400" dirty="0">
              <a:latin typeface="Comic Sans MS" panose="030F0702030302020204" pitchFamily="66" charset="0"/>
            </a:endParaRPr>
          </a:p>
        </p:txBody>
      </p:sp>
      <p:sp>
        <p:nvSpPr>
          <p:cNvPr id="8" name="Rectangle 7"/>
          <p:cNvSpPr/>
          <p:nvPr/>
        </p:nvSpPr>
        <p:spPr>
          <a:xfrm>
            <a:off x="6400800" y="1929539"/>
            <a:ext cx="2061783" cy="461665"/>
          </a:xfrm>
          <a:prstGeom prst="rect">
            <a:avLst/>
          </a:prstGeom>
        </p:spPr>
        <p:txBody>
          <a:bodyPr wrap="none">
            <a:spAutoFit/>
          </a:bodyPr>
          <a:lstStyle/>
          <a:p>
            <a:r>
              <a:rPr lang="en-US" sz="2400" dirty="0" smtClean="0">
                <a:latin typeface="Comic Sans MS" panose="030F0702030302020204" pitchFamily="66" charset="0"/>
              </a:rPr>
              <a:t>PHOSPHATE</a:t>
            </a:r>
            <a:endParaRPr lang="en-US" sz="2400" dirty="0">
              <a:latin typeface="Comic Sans MS" panose="030F0702030302020204" pitchFamily="66" charset="0"/>
            </a:endParaRPr>
          </a:p>
        </p:txBody>
      </p:sp>
    </p:spTree>
    <p:extLst>
      <p:ext uri="{BB962C8B-B14F-4D97-AF65-F5344CB8AC3E}">
        <p14:creationId xmlns:p14="http://schemas.microsoft.com/office/powerpoint/2010/main" val="3326866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26" y="-12595"/>
            <a:ext cx="8229600" cy="1143000"/>
          </a:xfrm>
        </p:spPr>
        <p:txBody>
          <a:bodyPr/>
          <a:lstStyle/>
          <a:p>
            <a:r>
              <a:rPr lang="en-US" dirty="0" smtClean="0">
                <a:latin typeface="Comic Sans MS" pitchFamily="66" charset="0"/>
              </a:rPr>
              <a:t>PHOSPHOLIPID</a:t>
            </a:r>
            <a:endParaRPr lang="en-US" dirty="0">
              <a:latin typeface="Comic Sans MS" pitchFamily="66"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217" t="56568" r="31975" b="6169"/>
          <a:stretch/>
        </p:blipFill>
        <p:spPr>
          <a:xfrm>
            <a:off x="4828151" y="4458730"/>
            <a:ext cx="3192211" cy="2133600"/>
          </a:xfrm>
          <a:prstGeom prst="rect">
            <a:avLst/>
          </a:prstGeom>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810" t="16350" r="57059" b="40329"/>
          <a:stretch/>
        </p:blipFill>
        <p:spPr bwMode="auto">
          <a:xfrm>
            <a:off x="2572035" y="1175950"/>
            <a:ext cx="2237351" cy="46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665" t="18149" r="42041" b="66998"/>
          <a:stretch/>
        </p:blipFill>
        <p:spPr bwMode="auto">
          <a:xfrm>
            <a:off x="1371600" y="1752600"/>
            <a:ext cx="1676400" cy="151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64" t="35013" r="33456" b="51913"/>
          <a:stretch/>
        </p:blipFill>
        <p:spPr bwMode="auto">
          <a:xfrm>
            <a:off x="4828151" y="3150973"/>
            <a:ext cx="2944251" cy="13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l="24199" t="70100" r="68910" b="1993"/>
          <a:stretch>
            <a:fillRect/>
          </a:stretch>
        </p:blipFill>
        <p:spPr bwMode="auto">
          <a:xfrm>
            <a:off x="4691626" y="3925330"/>
            <a:ext cx="273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l="24199" t="70100" r="68910" b="1993"/>
          <a:stretch>
            <a:fillRect/>
          </a:stretch>
        </p:blipFill>
        <p:spPr bwMode="auto">
          <a:xfrm>
            <a:off x="2911475" y="2617573"/>
            <a:ext cx="273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l="24199" t="70100" r="68910" b="1993"/>
          <a:stretch>
            <a:fillRect/>
          </a:stretch>
        </p:blipFill>
        <p:spPr bwMode="auto">
          <a:xfrm>
            <a:off x="4691626" y="5304075"/>
            <a:ext cx="273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52400" y="685800"/>
            <a:ext cx="1896225" cy="923330"/>
          </a:xfrm>
          <a:prstGeom prst="rect">
            <a:avLst/>
          </a:prstGeom>
          <a:noFill/>
        </p:spPr>
        <p:txBody>
          <a:bodyPr wrap="none" rtlCol="0">
            <a:spAutoFit/>
          </a:bodyPr>
          <a:lstStyle/>
          <a:p>
            <a:r>
              <a:rPr lang="en-US" b="1" dirty="0" smtClean="0"/>
              <a:t>R-can be different</a:t>
            </a:r>
            <a:br>
              <a:rPr lang="en-US" b="1" dirty="0" smtClean="0"/>
            </a:br>
            <a:r>
              <a:rPr lang="en-US" b="1" dirty="0" smtClean="0"/>
              <a:t>in different</a:t>
            </a:r>
            <a:br>
              <a:rPr lang="en-US" b="1" dirty="0" smtClean="0"/>
            </a:br>
            <a:r>
              <a:rPr lang="en-US" b="1" dirty="0" smtClean="0"/>
              <a:t>phospholipids</a:t>
            </a:r>
            <a:endParaRPr lang="en-US" b="1" dirty="0"/>
          </a:p>
        </p:txBody>
      </p:sp>
      <p:sp>
        <p:nvSpPr>
          <p:cNvPr id="15" name="TextBox 14"/>
          <p:cNvSpPr txBox="1"/>
          <p:nvPr/>
        </p:nvSpPr>
        <p:spPr>
          <a:xfrm>
            <a:off x="1371600" y="2699607"/>
            <a:ext cx="1178721" cy="369332"/>
          </a:xfrm>
          <a:prstGeom prst="rect">
            <a:avLst/>
          </a:prstGeom>
          <a:noFill/>
        </p:spPr>
        <p:txBody>
          <a:bodyPr wrap="none" rtlCol="0">
            <a:spAutoFit/>
          </a:bodyPr>
          <a:lstStyle/>
          <a:p>
            <a:r>
              <a:rPr lang="en-US" dirty="0" smtClean="0"/>
              <a:t>Phosphate</a:t>
            </a:r>
            <a:endParaRPr lang="en-US" dirty="0"/>
          </a:p>
        </p:txBody>
      </p:sp>
      <p:sp>
        <p:nvSpPr>
          <p:cNvPr id="16" name="Rectangle 15"/>
          <p:cNvSpPr/>
          <p:nvPr/>
        </p:nvSpPr>
        <p:spPr>
          <a:xfrm>
            <a:off x="3177701" y="1330919"/>
            <a:ext cx="949042" cy="369332"/>
          </a:xfrm>
          <a:prstGeom prst="rect">
            <a:avLst/>
          </a:prstGeom>
        </p:spPr>
        <p:txBody>
          <a:bodyPr wrap="none">
            <a:spAutoFit/>
          </a:bodyPr>
          <a:lstStyle/>
          <a:p>
            <a:r>
              <a:rPr lang="en-US" dirty="0" smtClean="0"/>
              <a:t>Glycerol</a:t>
            </a:r>
            <a:endParaRPr lang="en-US" dirty="0"/>
          </a:p>
        </p:txBody>
      </p:sp>
    </p:spTree>
    <p:extLst>
      <p:ext uri="{BB962C8B-B14F-4D97-AF65-F5344CB8AC3E}">
        <p14:creationId xmlns:p14="http://schemas.microsoft.com/office/powerpoint/2010/main" val="30317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mtClean="0"/>
              <a:t>CARB CUTOUTS</a:t>
            </a:r>
          </a:p>
        </p:txBody>
      </p:sp>
      <p:sp>
        <p:nvSpPr>
          <p:cNvPr id="2051" name="Rectangle 3"/>
          <p:cNvSpPr>
            <a:spLocks noGrp="1" noChangeArrowheads="1"/>
          </p:cNvSpPr>
          <p:nvPr>
            <p:ph type="body" idx="1"/>
          </p:nvPr>
        </p:nvSpPr>
        <p:spPr>
          <a:xfrm>
            <a:off x="0" y="5867400"/>
            <a:ext cx="9144000" cy="762000"/>
          </a:xfrm>
        </p:spPr>
        <p:txBody>
          <a:bodyPr/>
          <a:lstStyle/>
          <a:p>
            <a:pPr eaLnBrk="1" hangingPunct="1">
              <a:buFontTx/>
              <a:buNone/>
            </a:pPr>
            <a:r>
              <a:rPr lang="en-US" sz="2000" smtClean="0"/>
              <a:t>Thanks to Kim Foglia @ </a:t>
            </a:r>
            <a:r>
              <a:rPr lang="en-US" sz="2000" smtClean="0">
                <a:hlinkClick r:id="rId2"/>
              </a:rPr>
              <a:t>http://www.explorebiology.com</a:t>
            </a:r>
            <a:endParaRPr lang="en-US" sz="2000" smtClean="0"/>
          </a:p>
          <a:p>
            <a:pPr eaLnBrk="1" hangingPunct="1">
              <a:buFontTx/>
              <a:buNone/>
            </a:pPr>
            <a:r>
              <a:rPr lang="en-US" sz="2000" smtClean="0"/>
              <a:t>         for the molecule cutout shapes</a:t>
            </a:r>
          </a:p>
        </p:txBody>
      </p:sp>
      <p:pic>
        <p:nvPicPr>
          <p:cNvPr id="2052" name="Picture 4" descr="1glycogen"/>
          <p:cNvPicPr>
            <a:picLocks noChangeAspect="1" noChangeArrowheads="1"/>
          </p:cNvPicPr>
          <p:nvPr/>
        </p:nvPicPr>
        <p:blipFill>
          <a:blip r:embed="rId3">
            <a:extLst>
              <a:ext uri="{28A0092B-C50C-407E-A947-70E740481C1C}">
                <a14:useLocalDpi xmlns:a14="http://schemas.microsoft.com/office/drawing/2010/main" val="0"/>
              </a:ext>
            </a:extLst>
          </a:blip>
          <a:srcRect t="5038" b="19380"/>
          <a:stretch>
            <a:fillRect/>
          </a:stretch>
        </p:blipFill>
        <p:spPr bwMode="auto">
          <a:xfrm>
            <a:off x="4572000" y="1981200"/>
            <a:ext cx="4032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lacto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28800"/>
            <a:ext cx="16573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p:cNvPicPr>
            <a:picLocks noChangeAspect="1" noChangeArrowheads="1"/>
          </p:cNvPicPr>
          <p:nvPr/>
        </p:nvPicPr>
        <p:blipFill>
          <a:blip r:embed="rId5">
            <a:extLst>
              <a:ext uri="{28A0092B-C50C-407E-A947-70E740481C1C}">
                <a14:useLocalDpi xmlns:a14="http://schemas.microsoft.com/office/drawing/2010/main" val="0"/>
              </a:ext>
            </a:extLst>
          </a:blip>
          <a:srcRect l="3572" t="42226" r="19643" b="32265"/>
          <a:stretch>
            <a:fillRect/>
          </a:stretch>
        </p:blipFill>
        <p:spPr bwMode="auto">
          <a:xfrm>
            <a:off x="762000" y="3886200"/>
            <a:ext cx="38385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119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477000"/>
          </a:xfrm>
        </p:spPr>
        <p:txBody>
          <a:bodyPr>
            <a:normAutofit/>
          </a:bodyPr>
          <a:lstStyle/>
          <a:p>
            <a:r>
              <a:rPr lang="en-US" dirty="0" smtClean="0"/>
              <a:t>Label  the PHOSPHOLIPID molecule</a:t>
            </a:r>
            <a:br>
              <a:rPr lang="en-US" dirty="0" smtClean="0"/>
            </a:br>
            <a:endParaRPr lang="en-US" dirty="0" smtClean="0"/>
          </a:p>
          <a:p>
            <a:r>
              <a:rPr lang="en-US" dirty="0" smtClean="0"/>
              <a:t>Label the part that is POLAR/HYDROPHILIC</a:t>
            </a:r>
          </a:p>
          <a:p>
            <a:pPr marL="0" indent="0">
              <a:buNone/>
            </a:pPr>
            <a:r>
              <a:rPr lang="en-US" dirty="0" smtClean="0"/>
              <a:t>          What makes it polar?</a:t>
            </a:r>
          </a:p>
          <a:p>
            <a:pPr marL="0" indent="0">
              <a:buNone/>
            </a:pPr>
            <a:endParaRPr lang="en-US" dirty="0" smtClean="0"/>
          </a:p>
          <a:p>
            <a:r>
              <a:rPr lang="en-US" dirty="0" smtClean="0"/>
              <a:t>Label the part that is NONPOLAR/HYDROPHOBIC</a:t>
            </a:r>
          </a:p>
          <a:p>
            <a:pPr marL="0" indent="0">
              <a:buNone/>
            </a:pPr>
            <a:r>
              <a:rPr lang="en-US" dirty="0"/>
              <a:t> </a:t>
            </a:r>
            <a:r>
              <a:rPr lang="en-US" dirty="0" smtClean="0"/>
              <a:t>        What makes it non-polar?</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31360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477000"/>
          </a:xfrm>
        </p:spPr>
        <p:txBody>
          <a:bodyPr>
            <a:normAutofit/>
          </a:bodyPr>
          <a:lstStyle/>
          <a:p>
            <a:pPr marL="0" indent="0">
              <a:buNone/>
            </a:pPr>
            <a:r>
              <a:rPr lang="en-US" dirty="0" smtClean="0">
                <a:latin typeface="Comic Sans MS" panose="030F0702030302020204" pitchFamily="66" charset="0"/>
              </a:rPr>
              <a:t>Phospholipids are often shown like this</a:t>
            </a:r>
            <a:br>
              <a:rPr lang="en-US" dirty="0" smtClean="0">
                <a:latin typeface="Comic Sans MS" panose="030F0702030302020204" pitchFamily="66" charset="0"/>
              </a:rPr>
            </a:br>
            <a:r>
              <a:rPr lang="en-US" dirty="0" smtClean="0">
                <a:latin typeface="Comic Sans MS" panose="030F0702030302020204" pitchFamily="66" charset="0"/>
              </a:rPr>
              <a:t>   Find this shape in your model </a:t>
            </a:r>
            <a:br>
              <a:rPr lang="en-US" dirty="0" smtClean="0">
                <a:latin typeface="Comic Sans MS" panose="030F0702030302020204" pitchFamily="66" charset="0"/>
              </a:rPr>
            </a:br>
            <a:r>
              <a:rPr lang="en-US" dirty="0" smtClean="0">
                <a:latin typeface="Comic Sans MS" panose="030F0702030302020204" pitchFamily="66" charset="0"/>
              </a:rPr>
              <a:t>   Outline it with pencil</a:t>
            </a:r>
          </a:p>
          <a:p>
            <a:pPr marL="0" indent="0">
              <a:buNone/>
            </a:pP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2081261"/>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178" t="24775" r="21840" b="16779"/>
          <a:stretch/>
        </p:blipFill>
        <p:spPr bwMode="auto">
          <a:xfrm>
            <a:off x="302740" y="1905000"/>
            <a:ext cx="5202195" cy="427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4386" y="2918590"/>
            <a:ext cx="3640740" cy="2554545"/>
          </a:xfrm>
          <a:prstGeom prst="rect">
            <a:avLst/>
          </a:prstGeom>
          <a:noFill/>
        </p:spPr>
        <p:txBody>
          <a:bodyPr wrap="none" rtlCol="0">
            <a:spAutoFit/>
          </a:bodyPr>
          <a:lstStyle/>
          <a:p>
            <a:r>
              <a:rPr lang="en-US" sz="2000" b="1" dirty="0" smtClean="0">
                <a:latin typeface="Comic Sans MS" panose="030F0702030302020204" pitchFamily="66" charset="0"/>
              </a:rPr>
              <a:t>Remember which parts </a:t>
            </a:r>
            <a:br>
              <a:rPr lang="en-US" sz="2000" b="1" dirty="0" smtClean="0">
                <a:latin typeface="Comic Sans MS" panose="030F0702030302020204" pitchFamily="66" charset="0"/>
              </a:rPr>
            </a:br>
            <a:r>
              <a:rPr lang="en-US" sz="2000" b="1" dirty="0" smtClean="0">
                <a:latin typeface="Comic Sans MS" panose="030F0702030302020204" pitchFamily="66" charset="0"/>
              </a:rPr>
              <a:t>    are POLAR and which</a:t>
            </a:r>
            <a:br>
              <a:rPr lang="en-US" sz="2000" b="1" dirty="0" smtClean="0">
                <a:latin typeface="Comic Sans MS" panose="030F0702030302020204" pitchFamily="66" charset="0"/>
              </a:rPr>
            </a:br>
            <a:r>
              <a:rPr lang="en-US" sz="2000" b="1" dirty="0" smtClean="0">
                <a:latin typeface="Comic Sans MS" panose="030F0702030302020204" pitchFamily="66" charset="0"/>
              </a:rPr>
              <a:t>    are NON-POLAR</a:t>
            </a:r>
          </a:p>
          <a:p>
            <a:endParaRPr lang="en-US" sz="2000" b="1" dirty="0">
              <a:latin typeface="Comic Sans MS" panose="030F0702030302020204" pitchFamily="66" charset="0"/>
            </a:endParaRPr>
          </a:p>
          <a:p>
            <a:endParaRPr lang="en-US" sz="2000" b="1" dirty="0" smtClean="0">
              <a:latin typeface="Comic Sans MS" panose="030F0702030302020204" pitchFamily="66" charset="0"/>
            </a:endParaRPr>
          </a:p>
          <a:p>
            <a:r>
              <a:rPr lang="en-US" sz="2000" b="1" dirty="0" smtClean="0">
                <a:latin typeface="Comic Sans MS" panose="030F0702030302020204" pitchFamily="66" charset="0"/>
              </a:rPr>
              <a:t>WHAT IS THE FUNCTION</a:t>
            </a:r>
            <a:br>
              <a:rPr lang="en-US" sz="2000" b="1" dirty="0" smtClean="0">
                <a:latin typeface="Comic Sans MS" panose="030F0702030302020204" pitchFamily="66" charset="0"/>
              </a:rPr>
            </a:br>
            <a:r>
              <a:rPr lang="en-US" sz="2000" b="1" dirty="0" smtClean="0">
                <a:latin typeface="Comic Sans MS" panose="030F0702030302020204" pitchFamily="66" charset="0"/>
              </a:rPr>
              <a:t>OF PHOSPHOLIPIDS IN</a:t>
            </a:r>
            <a:br>
              <a:rPr lang="en-US" sz="2000" b="1" dirty="0" smtClean="0">
                <a:latin typeface="Comic Sans MS" panose="030F0702030302020204" pitchFamily="66" charset="0"/>
              </a:rPr>
            </a:br>
            <a:r>
              <a:rPr lang="en-US" sz="2000" b="1" dirty="0" smtClean="0">
                <a:latin typeface="Comic Sans MS" panose="030F0702030302020204" pitchFamily="66" charset="0"/>
              </a:rPr>
              <a:t>CELLS?</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1054719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6477000"/>
          </a:xfrm>
        </p:spPr>
        <p:txBody>
          <a:bodyPr>
            <a:normAutofit/>
          </a:bodyPr>
          <a:lstStyle/>
          <a:p>
            <a:pPr marL="0" indent="0">
              <a:buNone/>
            </a:pPr>
            <a:r>
              <a:rPr lang="en-US" u="sng" dirty="0" smtClean="0">
                <a:latin typeface="Comic Sans MS" panose="030F0702030302020204" pitchFamily="66" charset="0"/>
              </a:rPr>
              <a:t>GROUP ACTIVITY</a:t>
            </a:r>
            <a:endParaRPr lang="en-US" dirty="0" smtClean="0">
              <a:latin typeface="Comic Sans MS" panose="030F0702030302020204" pitchFamily="66" charset="0"/>
            </a:endParaRPr>
          </a:p>
          <a:p>
            <a:r>
              <a:rPr lang="en-US" dirty="0" smtClean="0">
                <a:latin typeface="Comic Sans MS" panose="030F0702030302020204" pitchFamily="66" charset="0"/>
              </a:rPr>
              <a:t>Work with others to build a cell membrane with the phospholipids you built.</a:t>
            </a:r>
            <a:br>
              <a:rPr lang="en-US" dirty="0" smtClean="0">
                <a:latin typeface="Comic Sans MS" panose="030F0702030302020204" pitchFamily="66" charset="0"/>
              </a:rPr>
            </a:br>
            <a:endParaRPr lang="en-US" dirty="0" smtClean="0">
              <a:latin typeface="Comic Sans MS" panose="030F0702030302020204" pitchFamily="66" charset="0"/>
            </a:endParaRPr>
          </a:p>
          <a:p>
            <a:r>
              <a:rPr lang="en-US" dirty="0" smtClean="0">
                <a:latin typeface="Comic Sans MS" panose="030F0702030302020204" pitchFamily="66" charset="0"/>
              </a:rPr>
              <a:t>Where are the “heads” &amp; “tails” located? </a:t>
            </a:r>
          </a:p>
          <a:p>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a:p>
            <a:r>
              <a:rPr lang="en-US" dirty="0" smtClean="0">
                <a:latin typeface="Comic Sans MS" panose="030F0702030302020204" pitchFamily="66" charset="0"/>
              </a:rPr>
              <a:t>WHY?</a:t>
            </a:r>
            <a:br>
              <a:rPr lang="en-US" dirty="0" smtClean="0">
                <a:latin typeface="Comic Sans MS" panose="030F0702030302020204" pitchFamily="66" charset="0"/>
              </a:rPr>
            </a:b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p:txBody>
      </p:sp>
      <p:sp>
        <p:nvSpPr>
          <p:cNvPr id="4" name="Rectangle 3"/>
          <p:cNvSpPr/>
          <p:nvPr/>
        </p:nvSpPr>
        <p:spPr>
          <a:xfrm>
            <a:off x="1981200" y="0"/>
            <a:ext cx="6858000" cy="569387"/>
          </a:xfrm>
          <a:prstGeom prst="rect">
            <a:avLst/>
          </a:prstGeom>
        </p:spPr>
        <p:txBody>
          <a:bodyPr wrap="square">
            <a:spAutoFit/>
          </a:bodyPr>
          <a:lstStyle/>
          <a:p>
            <a:r>
              <a:rPr lang="en-US" sz="1050" dirty="0">
                <a:solidFill>
                  <a:srgbClr val="CC3399"/>
                </a:solidFill>
              </a:rPr>
              <a:t>https://</a:t>
            </a:r>
            <a:r>
              <a:rPr lang="en-US" sz="1050" dirty="0" smtClean="0">
                <a:solidFill>
                  <a:srgbClr val="CC3399"/>
                </a:solidFill>
              </a:rPr>
              <a:t>figures.boundless.com/19976/large/0302-phospholipid-bilayer.jpg</a:t>
            </a:r>
          </a:p>
          <a:p>
            <a:r>
              <a:rPr lang="en-US" sz="1050" dirty="0">
                <a:solidFill>
                  <a:srgbClr val="CC3399"/>
                </a:solidFill>
              </a:rPr>
              <a:t>http://what-when-how.com/wp-content/uploads/2011/09/tmp1732_thumb2_thumb_thumb.jpg</a:t>
            </a:r>
          </a:p>
          <a:p>
            <a:endParaRPr lang="en-US" sz="1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132437"/>
            <a:ext cx="3505200" cy="2362367"/>
          </a:xfrm>
          <a:prstGeom prst="rect">
            <a:avLst/>
          </a:prstGeom>
        </p:spPr>
      </p:pic>
      <p:sp>
        <p:nvSpPr>
          <p:cNvPr id="5" name="Rectangle 4"/>
          <p:cNvSpPr/>
          <p:nvPr/>
        </p:nvSpPr>
        <p:spPr>
          <a:xfrm>
            <a:off x="2438400" y="5791200"/>
            <a:ext cx="5638800" cy="584775"/>
          </a:xfrm>
          <a:prstGeom prst="rect">
            <a:avLst/>
          </a:prstGeom>
          <a:solidFill>
            <a:srgbClr val="FFC000"/>
          </a:solidFill>
        </p:spPr>
        <p:txBody>
          <a:bodyPr wrap="square">
            <a:spAutoFit/>
          </a:bodyPr>
          <a:lstStyle/>
          <a:p>
            <a:pPr lvl="0">
              <a:spcBef>
                <a:spcPct val="20000"/>
              </a:spcBef>
            </a:pPr>
            <a:r>
              <a:rPr lang="en-US" sz="3200" dirty="0">
                <a:solidFill>
                  <a:prstClr val="black"/>
                </a:solidFill>
                <a:latin typeface="Comic Sans MS" panose="030F0702030302020204" pitchFamily="66" charset="0"/>
                <a:hlinkClick r:id="rId3"/>
              </a:rPr>
              <a:t>SEE </a:t>
            </a:r>
            <a:r>
              <a:rPr lang="en-US" sz="3200" dirty="0" smtClean="0">
                <a:solidFill>
                  <a:prstClr val="black"/>
                </a:solidFill>
                <a:latin typeface="Comic Sans MS" panose="030F0702030302020204" pitchFamily="66" charset="0"/>
                <a:hlinkClick r:id="rId3"/>
              </a:rPr>
              <a:t>Animation</a:t>
            </a:r>
            <a:endParaRPr lang="en-US" sz="32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9747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6477000"/>
          </a:xfrm>
        </p:spPr>
        <p:txBody>
          <a:bodyPr>
            <a:normAutofit/>
          </a:bodyPr>
          <a:lstStyle/>
          <a:p>
            <a:pPr marL="0" indent="0">
              <a:buNone/>
            </a:pPr>
            <a:r>
              <a:rPr lang="en-US" u="sng" dirty="0" smtClean="0">
                <a:latin typeface="Comic Sans MS" panose="030F0702030302020204" pitchFamily="66" charset="0"/>
              </a:rPr>
              <a:t>STRUCTURE/FUNCTION RELATIONSHIP !</a:t>
            </a:r>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a:p>
            <a:endParaRPr lang="en-US" dirty="0">
              <a:latin typeface="Comic Sans MS" panose="030F0702030302020204" pitchFamily="66" charset="0"/>
            </a:endParaRPr>
          </a:p>
          <a:p>
            <a:endParaRPr lang="en-US" dirty="0" smtClean="0">
              <a:latin typeface="Comic Sans MS" panose="030F0702030302020204" pitchFamily="66" charset="0"/>
            </a:endParaRPr>
          </a:p>
          <a:p>
            <a:pPr marL="0" indent="0">
              <a:buNone/>
            </a:pPr>
            <a:endParaRPr lang="en-US" dirty="0" smtClean="0">
              <a:latin typeface="Comic Sans MS" panose="030F0702030302020204" pitchFamily="66" charset="0"/>
            </a:endParaRPr>
          </a:p>
          <a:p>
            <a:pPr marL="0" indent="0">
              <a:buNone/>
            </a:pPr>
            <a:r>
              <a:rPr lang="en-US" dirty="0" smtClean="0">
                <a:latin typeface="Comic Sans MS" panose="030F0702030302020204" pitchFamily="66" charset="0"/>
              </a:rPr>
              <a:t>WHY is it important for cells that phospholipids behave as they do?</a:t>
            </a:r>
            <a:br>
              <a:rPr lang="en-US" dirty="0" smtClean="0">
                <a:latin typeface="Comic Sans MS" panose="030F0702030302020204" pitchFamily="66" charset="0"/>
              </a:rPr>
            </a:br>
            <a:endParaRPr lang="en-US" dirty="0" smtClean="0">
              <a:latin typeface="Comic Sans MS" panose="030F0702030302020204" pitchFamily="66" charset="0"/>
            </a:endParaRPr>
          </a:p>
          <a:p>
            <a:pPr marL="0" indent="0">
              <a:buNone/>
            </a:pPr>
            <a:endParaRPr lang="en-US" dirty="0">
              <a:latin typeface="Comic Sans MS" panose="030F0702030302020204" pitchFamily="66" charset="0"/>
            </a:endParaRPr>
          </a:p>
        </p:txBody>
      </p:sp>
      <p:sp>
        <p:nvSpPr>
          <p:cNvPr id="4" name="Rectangle 3"/>
          <p:cNvSpPr/>
          <p:nvPr/>
        </p:nvSpPr>
        <p:spPr>
          <a:xfrm>
            <a:off x="1981200" y="0"/>
            <a:ext cx="6858000" cy="253916"/>
          </a:xfrm>
          <a:prstGeom prst="rect">
            <a:avLst/>
          </a:prstGeom>
        </p:spPr>
        <p:txBody>
          <a:bodyPr wrap="square">
            <a:spAutoFit/>
          </a:bodyPr>
          <a:lstStyle/>
          <a:p>
            <a:r>
              <a:rPr lang="en-US" sz="1050" dirty="0" smtClean="0">
                <a:solidFill>
                  <a:srgbClr val="CC3399"/>
                </a:solidFill>
              </a:rPr>
              <a:t>http</a:t>
            </a:r>
            <a:r>
              <a:rPr lang="en-US" sz="1050" dirty="0">
                <a:solidFill>
                  <a:srgbClr val="CC3399"/>
                </a:solidFill>
              </a:rPr>
              <a:t>://</a:t>
            </a:r>
            <a:r>
              <a:rPr lang="en-US" sz="1050" dirty="0" smtClean="0">
                <a:solidFill>
                  <a:srgbClr val="CC3399"/>
                </a:solidFill>
              </a:rPr>
              <a:t>what-when-how.com/wp-content/uploads/2011/09/tmp1732_thumb2_thumb_thumb.jpg</a:t>
            </a:r>
            <a:endParaRPr lang="en-US" sz="1050" dirty="0">
              <a:solidFill>
                <a:srgbClr val="CC339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126524"/>
            <a:ext cx="3352800" cy="3844716"/>
          </a:xfrm>
          <a:prstGeom prst="rect">
            <a:avLst/>
          </a:prstGeom>
        </p:spPr>
      </p:pic>
    </p:spTree>
    <p:extLst>
      <p:ext uri="{BB962C8B-B14F-4D97-AF65-F5344CB8AC3E}">
        <p14:creationId xmlns:p14="http://schemas.microsoft.com/office/powerpoint/2010/main" val="738329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97" y="769112"/>
            <a:ext cx="6400800" cy="4793488"/>
          </a:xfrm>
          <a:prstGeom prst="rect">
            <a:avLst/>
          </a:prstGeom>
        </p:spPr>
      </p:pic>
      <p:sp>
        <p:nvSpPr>
          <p:cNvPr id="5" name="Rectangle 4"/>
          <p:cNvSpPr/>
          <p:nvPr/>
        </p:nvSpPr>
        <p:spPr>
          <a:xfrm>
            <a:off x="762000" y="5562600"/>
            <a:ext cx="7467600" cy="584775"/>
          </a:xfrm>
          <a:prstGeom prst="rect">
            <a:avLst/>
          </a:prstGeom>
        </p:spPr>
        <p:txBody>
          <a:bodyPr wrap="square">
            <a:spAutoFit/>
          </a:bodyPr>
          <a:lstStyle/>
          <a:p>
            <a:r>
              <a:rPr lang="en-US" dirty="0" smtClean="0"/>
              <a:t> </a:t>
            </a:r>
            <a:r>
              <a:rPr lang="en-US" sz="3200" dirty="0">
                <a:solidFill>
                  <a:srgbClr val="FF0000"/>
                </a:solidFill>
                <a:latin typeface="Comic Sans MS" panose="030F0702030302020204" pitchFamily="66" charset="0"/>
              </a:rPr>
              <a:t>three </a:t>
            </a:r>
            <a:r>
              <a:rPr lang="en-US" sz="3200" dirty="0" smtClean="0">
                <a:solidFill>
                  <a:srgbClr val="FF0000"/>
                </a:solidFill>
                <a:latin typeface="Comic Sans MS" panose="030F0702030302020204" pitchFamily="66" charset="0"/>
              </a:rPr>
              <a:t>hexagons </a:t>
            </a:r>
            <a:r>
              <a:rPr lang="en-US" sz="3200" dirty="0">
                <a:solidFill>
                  <a:srgbClr val="FF0000"/>
                </a:solidFill>
                <a:latin typeface="Comic Sans MS" panose="030F0702030302020204" pitchFamily="66" charset="0"/>
              </a:rPr>
              <a:t>and a doghouse. </a:t>
            </a:r>
          </a:p>
        </p:txBody>
      </p:sp>
      <p:sp>
        <p:nvSpPr>
          <p:cNvPr id="6" name="Rectangle 5"/>
          <p:cNvSpPr/>
          <p:nvPr/>
        </p:nvSpPr>
        <p:spPr>
          <a:xfrm>
            <a:off x="228600" y="228600"/>
            <a:ext cx="4572000" cy="261610"/>
          </a:xfrm>
          <a:prstGeom prst="rect">
            <a:avLst/>
          </a:prstGeom>
        </p:spPr>
        <p:txBody>
          <a:bodyPr>
            <a:spAutoFit/>
          </a:bodyPr>
          <a:lstStyle/>
          <a:p>
            <a:r>
              <a:rPr lang="en-US" sz="1100" dirty="0"/>
              <a:t>http://academic.brooklyn.cuny.edu/biology/bio4fv/page/cholesterol.JPG</a:t>
            </a:r>
          </a:p>
        </p:txBody>
      </p:sp>
      <p:sp>
        <p:nvSpPr>
          <p:cNvPr id="2" name="TextBox 1"/>
          <p:cNvSpPr txBox="1"/>
          <p:nvPr/>
        </p:nvSpPr>
        <p:spPr>
          <a:xfrm>
            <a:off x="5867400" y="3048000"/>
            <a:ext cx="2986715" cy="830997"/>
          </a:xfrm>
          <a:prstGeom prst="rect">
            <a:avLst/>
          </a:prstGeom>
          <a:solidFill>
            <a:srgbClr val="92D050"/>
          </a:solidFill>
        </p:spPr>
        <p:txBody>
          <a:bodyPr wrap="none" rtlCol="0">
            <a:spAutoFit/>
          </a:bodyPr>
          <a:lstStyle/>
          <a:p>
            <a:r>
              <a:rPr lang="en-US" sz="2400" dirty="0" smtClean="0">
                <a:latin typeface="Comic Sans MS" panose="030F0702030302020204" pitchFamily="66" charset="0"/>
              </a:rPr>
              <a:t>Found in ANIMALS</a:t>
            </a:r>
          </a:p>
          <a:p>
            <a:r>
              <a:rPr lang="en-US" sz="2400" dirty="0" smtClean="0">
                <a:latin typeface="Comic Sans MS" panose="030F0702030302020204" pitchFamily="66" charset="0"/>
              </a:rPr>
              <a:t>- NOT PLANTS</a:t>
            </a:r>
            <a:endParaRPr lang="en-US" sz="2400" dirty="0">
              <a:latin typeface="Comic Sans MS" panose="030F0702030302020204" pitchFamily="66" charset="0"/>
            </a:endParaRPr>
          </a:p>
        </p:txBody>
      </p:sp>
    </p:spTree>
    <p:extLst>
      <p:ext uri="{BB962C8B-B14F-4D97-AF65-F5344CB8AC3E}">
        <p14:creationId xmlns:p14="http://schemas.microsoft.com/office/powerpoint/2010/main" val="3114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6773"/>
            <a:ext cx="6858000" cy="5164932"/>
          </a:xfrm>
        </p:spPr>
      </p:pic>
      <p:sp>
        <p:nvSpPr>
          <p:cNvPr id="4" name="Rectangle 3"/>
          <p:cNvSpPr/>
          <p:nvPr/>
        </p:nvSpPr>
        <p:spPr>
          <a:xfrm>
            <a:off x="804522" y="5029200"/>
            <a:ext cx="6324600" cy="261610"/>
          </a:xfrm>
          <a:prstGeom prst="rect">
            <a:avLst/>
          </a:prstGeom>
        </p:spPr>
        <p:txBody>
          <a:bodyPr wrap="square">
            <a:spAutoFit/>
          </a:bodyPr>
          <a:lstStyle/>
          <a:p>
            <a:r>
              <a:rPr lang="en-US" sz="1050" dirty="0">
                <a:solidFill>
                  <a:srgbClr val="CC0099"/>
                </a:solidFill>
              </a:rPr>
              <a:t>http://fog.ccsf.cc.ca.us/~mmalacho/physio/oll/Lesson2/images/10EndoSlide15.GIF</a:t>
            </a:r>
          </a:p>
        </p:txBody>
      </p:sp>
      <p:sp>
        <p:nvSpPr>
          <p:cNvPr id="6" name="TextBox 5"/>
          <p:cNvSpPr txBox="1"/>
          <p:nvPr/>
        </p:nvSpPr>
        <p:spPr>
          <a:xfrm>
            <a:off x="228600" y="5277305"/>
            <a:ext cx="8610600" cy="800219"/>
          </a:xfrm>
          <a:prstGeom prst="rect">
            <a:avLst/>
          </a:prstGeom>
          <a:noFill/>
        </p:spPr>
        <p:txBody>
          <a:bodyPr wrap="square" rtlCol="0">
            <a:spAutoFit/>
          </a:bodyPr>
          <a:lstStyle/>
          <a:p>
            <a:r>
              <a:rPr lang="en-US" sz="2800" dirty="0" smtClean="0">
                <a:latin typeface="Comic Sans MS" panose="030F0702030302020204" pitchFamily="66" charset="0"/>
              </a:rPr>
              <a:t>What makes them different?</a:t>
            </a:r>
          </a:p>
          <a:p>
            <a:endParaRPr lang="en-US" dirty="0"/>
          </a:p>
        </p:txBody>
      </p:sp>
      <p:sp>
        <p:nvSpPr>
          <p:cNvPr id="7" name="TextBox 6"/>
          <p:cNvSpPr txBox="1"/>
          <p:nvPr/>
        </p:nvSpPr>
        <p:spPr>
          <a:xfrm>
            <a:off x="331573" y="5815914"/>
            <a:ext cx="4293163" cy="523220"/>
          </a:xfrm>
          <a:prstGeom prst="rect">
            <a:avLst/>
          </a:prstGeom>
          <a:noFill/>
        </p:spPr>
        <p:txBody>
          <a:bodyPr wrap="none" rtlCol="0">
            <a:spAutoFit/>
          </a:bodyPr>
          <a:lstStyle/>
          <a:p>
            <a:r>
              <a:rPr lang="en-US" sz="2800" dirty="0" smtClean="0">
                <a:solidFill>
                  <a:srgbClr val="FF0000"/>
                </a:solidFill>
                <a:latin typeface="Comic Sans MS" panose="030F0702030302020204" pitchFamily="66" charset="0"/>
              </a:rPr>
              <a:t>FUNCTIONAL GROUPS!</a:t>
            </a:r>
            <a:endParaRPr lang="en-US" sz="2800" dirty="0">
              <a:solidFill>
                <a:srgbClr val="FF0000"/>
              </a:solidFill>
              <a:latin typeface="Comic Sans MS" panose="030F0702030302020204" pitchFamily="66" charset="0"/>
            </a:endParaRPr>
          </a:p>
        </p:txBody>
      </p:sp>
      <p:sp>
        <p:nvSpPr>
          <p:cNvPr id="3" name="TextBox 2"/>
          <p:cNvSpPr txBox="1"/>
          <p:nvPr/>
        </p:nvSpPr>
        <p:spPr>
          <a:xfrm>
            <a:off x="5704703" y="5410200"/>
            <a:ext cx="3288080" cy="1015663"/>
          </a:xfrm>
          <a:prstGeom prst="rect">
            <a:avLst/>
          </a:prstGeom>
          <a:noFill/>
        </p:spPr>
        <p:txBody>
          <a:bodyPr wrap="none" rtlCol="0">
            <a:spAutoFit/>
          </a:bodyPr>
          <a:lstStyle/>
          <a:p>
            <a:r>
              <a:rPr lang="en-US" sz="2000" dirty="0" smtClean="0">
                <a:latin typeface="Comic Sans MS" panose="030F0702030302020204" pitchFamily="66" charset="0"/>
              </a:rPr>
              <a:t>ANOTHER </a:t>
            </a:r>
          </a:p>
          <a:p>
            <a:r>
              <a:rPr lang="en-US" sz="2000" dirty="0" smtClean="0">
                <a:latin typeface="Comic Sans MS" panose="030F0702030302020204" pitchFamily="66" charset="0"/>
              </a:rPr>
              <a:t>STRUCTURE/FUNCTION</a:t>
            </a:r>
            <a:br>
              <a:rPr lang="en-US" sz="2000" dirty="0" smtClean="0">
                <a:latin typeface="Comic Sans MS" panose="030F0702030302020204" pitchFamily="66" charset="0"/>
              </a:rPr>
            </a:br>
            <a:r>
              <a:rPr lang="en-US" sz="2000" dirty="0" smtClean="0">
                <a:latin typeface="Comic Sans MS" panose="030F0702030302020204" pitchFamily="66" charset="0"/>
              </a:rPr>
              <a:t>RELATIONSHP !!!!!</a:t>
            </a:r>
            <a:endParaRPr lang="en-US" sz="2000" dirty="0">
              <a:latin typeface="Comic Sans MS" panose="030F0702030302020204" pitchFamily="66" charset="0"/>
            </a:endParaRPr>
          </a:p>
        </p:txBody>
      </p:sp>
    </p:spTree>
    <p:extLst>
      <p:ext uri="{BB962C8B-B14F-4D97-AF65-F5344CB8AC3E}">
        <p14:creationId xmlns:p14="http://schemas.microsoft.com/office/powerpoint/2010/main" val="39863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itchFamily="66" charset="0"/>
              </a:rPr>
              <a:t>PROTEINS</a:t>
            </a:r>
            <a:endParaRPr lang="en-US" b="1"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1166018"/>
            <a:ext cx="3086706" cy="4525963"/>
          </a:xfrm>
        </p:spPr>
      </p:pic>
      <p:sp>
        <p:nvSpPr>
          <p:cNvPr id="5" name="Rectangle 4"/>
          <p:cNvSpPr/>
          <p:nvPr/>
        </p:nvSpPr>
        <p:spPr>
          <a:xfrm>
            <a:off x="304800" y="6324600"/>
            <a:ext cx="3772186" cy="307777"/>
          </a:xfrm>
          <a:prstGeom prst="rect">
            <a:avLst/>
          </a:prstGeom>
        </p:spPr>
        <p:txBody>
          <a:bodyPr wrap="none">
            <a:spAutoFit/>
          </a:bodyPr>
          <a:lstStyle/>
          <a:p>
            <a:r>
              <a:rPr lang="en-US" sz="1400" b="1" dirty="0">
                <a:solidFill>
                  <a:srgbClr val="CC0099"/>
                </a:solidFill>
                <a:latin typeface="Arial" pitchFamily="34" charset="0"/>
                <a:cs typeface="Arial" pitchFamily="34" charset="0"/>
              </a:rPr>
              <a:t>http://barleyworld.org/book/export/html/20</a:t>
            </a:r>
          </a:p>
        </p:txBody>
      </p:sp>
    </p:spTree>
    <p:extLst>
      <p:ext uri="{BB962C8B-B14F-4D97-AF65-F5344CB8AC3E}">
        <p14:creationId xmlns:p14="http://schemas.microsoft.com/office/powerpoint/2010/main" val="3404931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762000"/>
          </a:xfrm>
        </p:spPr>
        <p:txBody>
          <a:bodyPr/>
          <a:lstStyle/>
          <a:p>
            <a:r>
              <a:rPr lang="en-US" dirty="0" smtClean="0">
                <a:latin typeface="Comic Sans MS" pitchFamily="66" charset="0"/>
              </a:rPr>
              <a:t>PROTEINS</a:t>
            </a:r>
            <a:endParaRPr lang="en-US" dirty="0">
              <a:latin typeface="Comic Sans MS" pitchFamily="66" charset="0"/>
            </a:endParaRPr>
          </a:p>
        </p:txBody>
      </p:sp>
      <p:sp>
        <p:nvSpPr>
          <p:cNvPr id="4" name="TextBox 3"/>
          <p:cNvSpPr txBox="1"/>
          <p:nvPr/>
        </p:nvSpPr>
        <p:spPr>
          <a:xfrm>
            <a:off x="3785288" y="1676400"/>
            <a:ext cx="5298989" cy="2677656"/>
          </a:xfrm>
          <a:prstGeom prst="rect">
            <a:avLst/>
          </a:prstGeom>
          <a:noFill/>
        </p:spPr>
        <p:txBody>
          <a:bodyPr wrap="square" rtlCol="0">
            <a:spAutoFit/>
          </a:bodyPr>
          <a:lstStyle/>
          <a:p>
            <a:r>
              <a:rPr lang="en-US" sz="2800" dirty="0" smtClean="0">
                <a:latin typeface="Comic Sans MS" panose="030F0702030302020204" pitchFamily="66" charset="0"/>
              </a:rPr>
              <a:t>What SUBUNIT is used to make PROTEINS?</a:t>
            </a:r>
          </a:p>
          <a:p>
            <a:endParaRPr lang="en-US" sz="2800" dirty="0" smtClean="0">
              <a:latin typeface="Comic Sans MS" panose="030F0702030302020204" pitchFamily="66" charset="0"/>
            </a:endParaRPr>
          </a:p>
          <a:p>
            <a:r>
              <a:rPr lang="en-US" sz="2800" dirty="0" smtClean="0">
                <a:latin typeface="Comic Sans MS" panose="030F0702030302020204" pitchFamily="66" charset="0"/>
              </a:rPr>
              <a:t>What TWO functional groups do all amino acids share?</a:t>
            </a:r>
            <a:br>
              <a:rPr lang="en-US" sz="2800" dirty="0" smtClean="0">
                <a:latin typeface="Comic Sans MS" panose="030F0702030302020204" pitchFamily="66" charset="0"/>
              </a:rPr>
            </a:br>
            <a:endParaRPr lang="en-US" sz="2800" dirty="0" smtClean="0">
              <a:latin typeface="Comic Sans MS" panose="030F0702030302020204" pitchFamily="66" charset="0"/>
            </a:endParaRPr>
          </a:p>
        </p:txBody>
      </p:sp>
      <p:sp>
        <p:nvSpPr>
          <p:cNvPr id="5" name="Rectangle 4"/>
          <p:cNvSpPr/>
          <p:nvPr/>
        </p:nvSpPr>
        <p:spPr>
          <a:xfrm>
            <a:off x="216242" y="6349916"/>
            <a:ext cx="5562600" cy="253916"/>
          </a:xfrm>
          <a:prstGeom prst="rect">
            <a:avLst/>
          </a:prstGeom>
        </p:spPr>
        <p:txBody>
          <a:bodyPr wrap="square">
            <a:spAutoFit/>
          </a:bodyPr>
          <a:lstStyle/>
          <a:p>
            <a:r>
              <a:rPr lang="en-US" sz="1050" dirty="0">
                <a:solidFill>
                  <a:srgbClr val="CC3399"/>
                </a:solidFill>
              </a:rPr>
              <a:t>http://www.detectingdesign.com/images/Abiogenesis/Amino%20Acid%20Chart.jpg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1" y="609600"/>
            <a:ext cx="3629659" cy="4630944"/>
          </a:xfrm>
          <a:prstGeom prst="rect">
            <a:avLst/>
          </a:prstGeom>
        </p:spPr>
      </p:pic>
      <p:pic>
        <p:nvPicPr>
          <p:cNvPr id="4099" name="Picture 3" descr="Alpha-amino-acid-2D-fl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038600"/>
            <a:ext cx="2819400" cy="170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190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229600" cy="762000"/>
          </a:xfrm>
        </p:spPr>
        <p:txBody>
          <a:bodyPr/>
          <a:lstStyle/>
          <a:p>
            <a:r>
              <a:rPr lang="en-US" dirty="0" smtClean="0">
                <a:latin typeface="Comic Sans MS" pitchFamily="66" charset="0"/>
              </a:rPr>
              <a:t>MODELING</a:t>
            </a:r>
            <a:endParaRPr lang="en-US" dirty="0">
              <a:latin typeface="Comic Sans MS" pitchFamily="66" charset="0"/>
            </a:endParaRPr>
          </a:p>
        </p:txBody>
      </p:sp>
      <p:sp>
        <p:nvSpPr>
          <p:cNvPr id="4" name="TextBox 3"/>
          <p:cNvSpPr txBox="1"/>
          <p:nvPr/>
        </p:nvSpPr>
        <p:spPr>
          <a:xfrm>
            <a:off x="253312" y="990600"/>
            <a:ext cx="8738288" cy="2246769"/>
          </a:xfrm>
          <a:prstGeom prst="rect">
            <a:avLst/>
          </a:prstGeom>
          <a:noFill/>
        </p:spPr>
        <p:txBody>
          <a:bodyPr wrap="square" rtlCol="0">
            <a:spAutoFit/>
          </a:bodyPr>
          <a:lstStyle/>
          <a:p>
            <a:r>
              <a:rPr lang="en-US" sz="2800" dirty="0" smtClean="0">
                <a:latin typeface="Comic Sans MS" panose="030F0702030302020204" pitchFamily="66" charset="0"/>
              </a:rPr>
              <a:t>LABEL:</a:t>
            </a:r>
            <a:br>
              <a:rPr lang="en-US" sz="2800" dirty="0" smtClean="0">
                <a:latin typeface="Comic Sans MS" panose="030F0702030302020204" pitchFamily="66" charset="0"/>
              </a:rPr>
            </a:br>
            <a:r>
              <a:rPr lang="el-GR" sz="2800" dirty="0" smtClean="0">
                <a:latin typeface="Comic Sans MS" panose="030F0702030302020204" pitchFamily="66" charset="0"/>
              </a:rPr>
              <a:t>α</a:t>
            </a:r>
            <a:r>
              <a:rPr lang="en-US" sz="2800" dirty="0" smtClean="0">
                <a:latin typeface="Comic Sans MS" panose="030F0702030302020204" pitchFamily="66" charset="0"/>
              </a:rPr>
              <a:t> carbon</a:t>
            </a:r>
            <a:endParaRPr lang="en-US" sz="2800" dirty="0">
              <a:latin typeface="Comic Sans MS" panose="030F0702030302020204" pitchFamily="66" charset="0"/>
            </a:endParaRPr>
          </a:p>
          <a:p>
            <a:r>
              <a:rPr lang="en-US" sz="2800" dirty="0" smtClean="0">
                <a:latin typeface="Comic Sans MS" panose="030F0702030302020204" pitchFamily="66" charset="0"/>
              </a:rPr>
              <a:t>Circle the carboxyl group</a:t>
            </a:r>
          </a:p>
          <a:p>
            <a:r>
              <a:rPr lang="en-US" sz="2800" dirty="0" smtClean="0">
                <a:latin typeface="Comic Sans MS" panose="030F0702030302020204" pitchFamily="66" charset="0"/>
              </a:rPr>
              <a:t>Draw a triangle around the amino group</a:t>
            </a:r>
          </a:p>
          <a:p>
            <a:endParaRPr lang="en-US" sz="2800" dirty="0" smtClean="0">
              <a:latin typeface="Comic Sans MS" panose="030F0702030302020204" pitchFamily="66" charset="0"/>
            </a:endParaRPr>
          </a:p>
        </p:txBody>
      </p:sp>
      <p:sp>
        <p:nvSpPr>
          <p:cNvPr id="5" name="Rectangle 4"/>
          <p:cNvSpPr/>
          <p:nvPr/>
        </p:nvSpPr>
        <p:spPr>
          <a:xfrm>
            <a:off x="216242" y="6349916"/>
            <a:ext cx="5562600" cy="253916"/>
          </a:xfrm>
          <a:prstGeom prst="rect">
            <a:avLst/>
          </a:prstGeom>
        </p:spPr>
        <p:txBody>
          <a:bodyPr wrap="square">
            <a:spAutoFit/>
          </a:bodyPr>
          <a:lstStyle/>
          <a:p>
            <a:r>
              <a:rPr lang="en-US" sz="1050" dirty="0">
                <a:solidFill>
                  <a:srgbClr val="CC3399"/>
                </a:solidFill>
              </a:rPr>
              <a:t>http://www.detectingdesign.com/images/Abiogenesis/Amino%20Acid%20Chart.jpg</a:t>
            </a:r>
          </a:p>
        </p:txBody>
      </p:sp>
      <p:pic>
        <p:nvPicPr>
          <p:cNvPr id="4099" name="Picture 3" descr="Alpha-amino-acid-2D-fla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038600"/>
            <a:ext cx="2819400" cy="170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500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6" y="1"/>
            <a:ext cx="9128234" cy="1143000"/>
          </a:xfrm>
        </p:spPr>
        <p:txBody>
          <a:bodyPr/>
          <a:lstStyle/>
          <a:p>
            <a:pPr marL="0" indent="0">
              <a:buNone/>
            </a:pPr>
            <a:r>
              <a:rPr lang="en-US" dirty="0" smtClean="0"/>
              <a:t>All amino acids can form mirror image (enantiomer) isomers except ?</a:t>
            </a:r>
          </a:p>
          <a:p>
            <a:pPr marL="0" indent="0">
              <a:buNone/>
            </a:pPr>
            <a:endParaRPr lang="en-US" dirty="0"/>
          </a:p>
        </p:txBody>
      </p:sp>
      <p:pic>
        <p:nvPicPr>
          <p:cNvPr id="4098" name="Picture 2" descr="http://www.bio.miami.edu/~cmallery/255/255amino/mcb2.12.aa.dl.isomer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1767" y="1752600"/>
            <a:ext cx="3328495" cy="243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633296" y="1524000"/>
            <a:ext cx="5510704" cy="3970318"/>
          </a:xfrm>
          <a:prstGeom prst="rect">
            <a:avLst/>
          </a:prstGeom>
        </p:spPr>
        <p:txBody>
          <a:bodyPr wrap="square">
            <a:spAutoFit/>
          </a:bodyPr>
          <a:lstStyle/>
          <a:p>
            <a:r>
              <a:rPr lang="en-US" sz="2800" dirty="0" smtClean="0"/>
              <a:t>MAKE A CONNECTION:</a:t>
            </a:r>
            <a:br>
              <a:rPr lang="en-US" sz="2800" dirty="0" smtClean="0"/>
            </a:br>
            <a:r>
              <a:rPr lang="en-US" sz="2800" dirty="0" smtClean="0"/>
              <a:t>Evidence of shared evolutionary history</a:t>
            </a:r>
          </a:p>
          <a:p>
            <a:r>
              <a:rPr lang="en-US" sz="2800" dirty="0" smtClean="0"/>
              <a:t>Same 20 amino acids used to make proteins in all living things</a:t>
            </a:r>
            <a:br>
              <a:rPr lang="en-US" sz="2800" dirty="0" smtClean="0"/>
            </a:br>
            <a:endParaRPr lang="en-US" sz="2800" dirty="0"/>
          </a:p>
          <a:p>
            <a:r>
              <a:rPr lang="en-US" sz="2800" dirty="0" smtClean="0"/>
              <a:t>Most </a:t>
            </a:r>
            <a:r>
              <a:rPr lang="en-US" sz="2800" dirty="0" err="1" smtClean="0"/>
              <a:t>aa’s</a:t>
            </a:r>
            <a:r>
              <a:rPr lang="en-US" sz="2800" dirty="0" smtClean="0"/>
              <a:t> = </a:t>
            </a:r>
            <a:r>
              <a:rPr lang="en-US" sz="2800" b="1" dirty="0"/>
              <a:t>L-form stereoisomer</a:t>
            </a:r>
            <a:r>
              <a:rPr lang="en-US" sz="2800" dirty="0"/>
              <a:t>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1135956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2"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27492"/>
            <a:ext cx="4148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15863" y="5638799"/>
            <a:ext cx="4116833" cy="584775"/>
          </a:xfrm>
          <a:prstGeom prst="rect">
            <a:avLst/>
          </a:prstGeom>
          <a:noFill/>
        </p:spPr>
        <p:txBody>
          <a:bodyPr wrap="none" rtlCol="0">
            <a:spAutoFit/>
          </a:bodyPr>
          <a:lstStyle/>
          <a:p>
            <a:r>
              <a:rPr lang="en-US" sz="3200" b="1" dirty="0" smtClean="0">
                <a:latin typeface="Comic Sans MS" pitchFamily="66" charset="0"/>
              </a:rPr>
              <a:t>GLUCOSE  C</a:t>
            </a:r>
            <a:r>
              <a:rPr lang="en-US" sz="3200" b="1" baseline="-25000" dirty="0" smtClean="0">
                <a:latin typeface="Comic Sans MS" pitchFamily="66" charset="0"/>
              </a:rPr>
              <a:t>6</a:t>
            </a:r>
            <a:r>
              <a:rPr lang="en-US" sz="3200" b="1" dirty="0" smtClean="0">
                <a:latin typeface="Comic Sans MS" pitchFamily="66" charset="0"/>
              </a:rPr>
              <a:t>H</a:t>
            </a:r>
            <a:r>
              <a:rPr lang="en-US" sz="3200" b="1" baseline="-25000" dirty="0" smtClean="0">
                <a:latin typeface="Comic Sans MS" pitchFamily="66" charset="0"/>
              </a:rPr>
              <a:t>12</a:t>
            </a:r>
            <a:r>
              <a:rPr lang="en-US" sz="3200" b="1" dirty="0" smtClean="0">
                <a:latin typeface="Comic Sans MS" pitchFamily="66" charset="0"/>
              </a:rPr>
              <a:t>O</a:t>
            </a:r>
            <a:r>
              <a:rPr lang="en-US" sz="3200" b="1" baseline="-25000" dirty="0" smtClean="0">
                <a:latin typeface="Comic Sans MS" pitchFamily="66" charset="0"/>
              </a:rPr>
              <a:t>6</a:t>
            </a:r>
            <a:endParaRPr lang="en-US" sz="3200" b="1" baseline="-25000" dirty="0">
              <a:latin typeface="Comic Sans MS"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68" y="681681"/>
            <a:ext cx="2667000" cy="4577823"/>
          </a:xfrm>
          <a:prstGeom prst="rect">
            <a:avLst/>
          </a:prstGeom>
        </p:spPr>
      </p:pic>
    </p:spTree>
    <p:extLst>
      <p:ext uri="{BB962C8B-B14F-4D97-AF65-F5344CB8AC3E}">
        <p14:creationId xmlns:p14="http://schemas.microsoft.com/office/powerpoint/2010/main" val="120292652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95" y="152400"/>
            <a:ext cx="9144000" cy="6629400"/>
          </a:xfrm>
        </p:spPr>
        <p:txBody>
          <a:bodyPr>
            <a:noAutofit/>
          </a:bodyPr>
          <a:lstStyle/>
          <a:p>
            <a:pPr marL="0" indent="0">
              <a:buNone/>
            </a:pPr>
            <a:r>
              <a:rPr lang="en-US" sz="2800" dirty="0" smtClean="0">
                <a:latin typeface="Comic Sans MS" panose="030F0702030302020204" pitchFamily="66" charset="0"/>
              </a:rPr>
              <a:t>AMPHIPATHIC</a:t>
            </a:r>
            <a:br>
              <a:rPr lang="en-US" sz="2800" dirty="0" smtClean="0">
                <a:latin typeface="Comic Sans MS" panose="030F0702030302020204" pitchFamily="66" charset="0"/>
              </a:rPr>
            </a:br>
            <a:r>
              <a:rPr lang="en-US" sz="2800" dirty="0" smtClean="0">
                <a:latin typeface="Comic Sans MS" panose="030F0702030302020204" pitchFamily="66" charset="0"/>
              </a:rPr>
              <a:t>Molecules  that have both </a:t>
            </a:r>
            <a:r>
              <a:rPr lang="en-US" sz="2800" dirty="0">
                <a:latin typeface="Comic Sans MS" panose="030F0702030302020204" pitchFamily="66" charset="0"/>
              </a:rPr>
              <a:t>h</a:t>
            </a:r>
            <a:r>
              <a:rPr lang="en-US" sz="2800" dirty="0" smtClean="0">
                <a:latin typeface="Comic Sans MS" panose="030F0702030302020204" pitchFamily="66" charset="0"/>
              </a:rPr>
              <a:t>ydrophilic and hydrophobic groups</a:t>
            </a:r>
          </a:p>
          <a:p>
            <a:pPr marL="0" indent="0">
              <a:buNone/>
            </a:pPr>
            <a:endParaRPr lang="en-US" sz="2800" dirty="0" smtClean="0">
              <a:latin typeface="Comic Sans MS" panose="030F0702030302020204" pitchFamily="66" charset="0"/>
            </a:endParaRPr>
          </a:p>
          <a:p>
            <a:pPr marL="0" indent="0">
              <a:buNone/>
            </a:pPr>
            <a:r>
              <a:rPr lang="en-US" sz="2800" dirty="0" smtClean="0">
                <a:latin typeface="Comic Sans MS" panose="030F0702030302020204" pitchFamily="66" charset="0"/>
              </a:rPr>
              <a:t>AMPHOTERIC</a:t>
            </a:r>
          </a:p>
          <a:p>
            <a:pPr marL="0" indent="0">
              <a:buNone/>
            </a:pPr>
            <a:r>
              <a:rPr lang="en-US" sz="2800" dirty="0">
                <a:latin typeface="Comic Sans MS" panose="030F0702030302020204" pitchFamily="66" charset="0"/>
              </a:rPr>
              <a:t>Having the characteristics of both an acid and a base, and capable of reacting as </a:t>
            </a:r>
            <a:r>
              <a:rPr lang="en-US" sz="2800" dirty="0" smtClean="0">
                <a:latin typeface="Comic Sans MS" panose="030F0702030302020204" pitchFamily="66" charset="0"/>
              </a:rPr>
              <a:t>either</a:t>
            </a:r>
          </a:p>
          <a:p>
            <a:pPr marL="0" indent="0">
              <a:buNone/>
            </a:pPr>
            <a:endParaRPr lang="en-US" sz="2800" dirty="0">
              <a:latin typeface="Comic Sans MS" panose="030F0702030302020204" pitchFamily="66" charset="0"/>
            </a:endParaRPr>
          </a:p>
          <a:p>
            <a:pPr marL="0" indent="0">
              <a:buNone/>
            </a:pPr>
            <a:r>
              <a:rPr lang="en-US" sz="2800" dirty="0" smtClean="0">
                <a:latin typeface="Comic Sans MS" panose="030F0702030302020204" pitchFamily="66" charset="0"/>
              </a:rPr>
              <a:t>ZWITTER ION</a:t>
            </a:r>
            <a:br>
              <a:rPr lang="en-US" sz="2800" dirty="0" smtClean="0">
                <a:latin typeface="Comic Sans MS" panose="030F0702030302020204" pitchFamily="66" charset="0"/>
              </a:rPr>
            </a:br>
            <a:r>
              <a:rPr lang="en-US" sz="2800" dirty="0" smtClean="0">
                <a:latin typeface="Comic Sans MS" panose="030F0702030302020204" pitchFamily="66" charset="0"/>
              </a:rPr>
              <a:t>molecule that has BOTH a positive and a negative charge</a:t>
            </a:r>
          </a:p>
          <a:p>
            <a:pPr marL="0" indent="0">
              <a:buNone/>
            </a:pPr>
            <a:endParaRPr lang="en-US" sz="2800" dirty="0">
              <a:latin typeface="Comic Sans MS" panose="030F0702030302020204" pitchFamily="66" charset="0"/>
            </a:endParaRPr>
          </a:p>
          <a:p>
            <a:pPr marL="0" indent="0">
              <a:buNone/>
            </a:pPr>
            <a:endParaRPr lang="en-US" sz="2800" dirty="0" smtClean="0">
              <a:latin typeface="Comic Sans MS" panose="030F0702030302020204" pitchFamily="66" charset="0"/>
            </a:endParaRPr>
          </a:p>
          <a:p>
            <a:pPr marL="0" indent="0">
              <a:buNone/>
            </a:pPr>
            <a:endParaRPr lang="en-US" sz="2800" dirty="0">
              <a:latin typeface="Comic Sans MS" panose="030F0702030302020204" pitchFamily="66" charset="0"/>
            </a:endParaRPr>
          </a:p>
          <a:p>
            <a:pPr marL="0" indent="0">
              <a:buNone/>
            </a:pPr>
            <a:endParaRPr lang="en-US" sz="2800" dirty="0" smtClean="0">
              <a:latin typeface="Comic Sans MS" panose="030F0702030302020204" pitchFamily="66" charset="0"/>
            </a:endParaRPr>
          </a:p>
          <a:p>
            <a:endParaRPr lang="en-US" sz="2800" dirty="0">
              <a:latin typeface="Comic Sans MS" panose="030F0702030302020204" pitchFamily="66" charset="0"/>
            </a:endParaRPr>
          </a:p>
          <a:p>
            <a:endParaRPr lang="en-US" sz="2800" dirty="0">
              <a:latin typeface="Comic Sans MS" panose="030F0702030302020204" pitchFamily="66"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088" t="33784" r="46643" b="53547"/>
          <a:stretch/>
        </p:blipFill>
        <p:spPr bwMode="auto">
          <a:xfrm>
            <a:off x="7239000" y="5537886"/>
            <a:ext cx="1064833" cy="109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70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AMINO ACIDS CHANGE DEPENDING ON pH</a:t>
            </a:r>
            <a:endParaRPr lang="en-US" dirty="0"/>
          </a:p>
        </p:txBody>
      </p:sp>
      <p:sp>
        <p:nvSpPr>
          <p:cNvPr id="3" name="Content Placeholder 2"/>
          <p:cNvSpPr>
            <a:spLocks noGrp="1"/>
          </p:cNvSpPr>
          <p:nvPr>
            <p:ph idx="1"/>
          </p:nvPr>
        </p:nvSpPr>
        <p:spPr>
          <a:xfrm>
            <a:off x="457200" y="6477000"/>
            <a:ext cx="8229600" cy="381000"/>
          </a:xfrm>
        </p:spPr>
        <p:txBody>
          <a:bodyPr>
            <a:normAutofit/>
          </a:bodyPr>
          <a:lstStyle/>
          <a:p>
            <a:pPr marL="0" indent="0">
              <a:buNone/>
            </a:pPr>
            <a:r>
              <a:rPr lang="en-US" sz="1600" dirty="0">
                <a:solidFill>
                  <a:srgbClr val="CC3399"/>
                </a:solidFill>
              </a:rPr>
              <a:t>http://www2.chemistry.msu.edu/faculty/reusch/VirtTxtJml/Images3/alatitr.gif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7800"/>
            <a:ext cx="6477000" cy="3081688"/>
          </a:xfrm>
          <a:prstGeom prst="rect">
            <a:avLst/>
          </a:prstGeom>
        </p:spPr>
      </p:pic>
      <p:sp>
        <p:nvSpPr>
          <p:cNvPr id="5" name="TextBox 4"/>
          <p:cNvSpPr txBox="1"/>
          <p:nvPr/>
        </p:nvSpPr>
        <p:spPr>
          <a:xfrm>
            <a:off x="304800" y="5029200"/>
            <a:ext cx="8253926" cy="646331"/>
          </a:xfrm>
          <a:prstGeom prst="rect">
            <a:avLst/>
          </a:prstGeom>
          <a:noFill/>
        </p:spPr>
        <p:txBody>
          <a:bodyPr wrap="none" rtlCol="0">
            <a:spAutoFit/>
          </a:bodyPr>
          <a:lstStyle/>
          <a:p>
            <a:r>
              <a:rPr lang="en-US" dirty="0" smtClean="0"/>
              <a:t>Molecules that can act as acids (H+ donors) OR bases (H+ receivers) = AMPHOTERIC</a:t>
            </a:r>
          </a:p>
          <a:p>
            <a:r>
              <a:rPr lang="en-US" dirty="0" smtClean="0"/>
              <a:t>Molecules that have separate positive (+) and negative (-) parts = ZWITTER IONS</a:t>
            </a:r>
            <a:endParaRPr lang="en-US" dirty="0"/>
          </a:p>
        </p:txBody>
      </p:sp>
    </p:spTree>
    <p:extLst>
      <p:ext uri="{BB962C8B-B14F-4D97-AF65-F5344CB8AC3E}">
        <p14:creationId xmlns:p14="http://schemas.microsoft.com/office/powerpoint/2010/main" val="2193195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PROTEINS</a:t>
            </a:r>
            <a:endParaRPr lang="en-US" dirty="0">
              <a:latin typeface="Comic Sans MS" pitchFamily="66" charset="0"/>
            </a:endParaRPr>
          </a:p>
        </p:txBody>
      </p:sp>
      <p:sp>
        <p:nvSpPr>
          <p:cNvPr id="3" name="Content Placeholder 2"/>
          <p:cNvSpPr>
            <a:spLocks noGrp="1"/>
          </p:cNvSpPr>
          <p:nvPr>
            <p:ph idx="1"/>
          </p:nvPr>
        </p:nvSpPr>
        <p:spPr>
          <a:xfrm>
            <a:off x="152400" y="1371600"/>
            <a:ext cx="8534400" cy="4449763"/>
          </a:xfrm>
        </p:spPr>
        <p:txBody>
          <a:bodyPr/>
          <a:lstStyle/>
          <a:p>
            <a:pPr marL="0" indent="0">
              <a:buNone/>
            </a:pPr>
            <a:r>
              <a:rPr lang="en-US" dirty="0" smtClean="0">
                <a:hlinkClick r:id="rId2"/>
              </a:rPr>
              <a:t>MAKE A POLYPEPTIDE CHAIN</a:t>
            </a:r>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69" t="39105" r="66737" b="46435"/>
          <a:stretch/>
        </p:blipFill>
        <p:spPr bwMode="auto">
          <a:xfrm>
            <a:off x="4729626" y="2333150"/>
            <a:ext cx="1911670" cy="11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69" t="38343" r="65707" b="46435"/>
          <a:stretch/>
        </p:blipFill>
        <p:spPr bwMode="auto">
          <a:xfrm>
            <a:off x="2514600" y="2356014"/>
            <a:ext cx="1941443" cy="11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69" t="38343" r="65707" b="46435"/>
          <a:stretch/>
        </p:blipFill>
        <p:spPr bwMode="auto">
          <a:xfrm>
            <a:off x="381000" y="2356014"/>
            <a:ext cx="1941443" cy="11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69" t="38343" r="65707" b="46435"/>
          <a:stretch/>
        </p:blipFill>
        <p:spPr bwMode="auto">
          <a:xfrm>
            <a:off x="6871390" y="2333149"/>
            <a:ext cx="1941443" cy="11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9652" y="3886200"/>
            <a:ext cx="8573181" cy="1815882"/>
          </a:xfrm>
          <a:prstGeom prst="rect">
            <a:avLst/>
          </a:prstGeom>
          <a:noFill/>
        </p:spPr>
        <p:txBody>
          <a:bodyPr wrap="none" rtlCol="0">
            <a:spAutoFit/>
          </a:bodyPr>
          <a:lstStyle/>
          <a:p>
            <a:r>
              <a:rPr lang="en-US" sz="2800" dirty="0" smtClean="0">
                <a:latin typeface="Comic Sans MS" panose="030F0702030302020204" pitchFamily="66" charset="0"/>
              </a:rPr>
              <a:t>WHAT CHEMICAL REACTION CAN WE USE TO </a:t>
            </a:r>
            <a:br>
              <a:rPr lang="en-US" sz="2800" dirty="0" smtClean="0">
                <a:latin typeface="Comic Sans MS" panose="030F0702030302020204" pitchFamily="66" charset="0"/>
              </a:rPr>
            </a:br>
            <a:r>
              <a:rPr lang="en-US" sz="2800" dirty="0" smtClean="0">
                <a:latin typeface="Comic Sans MS" panose="030F0702030302020204" pitchFamily="66" charset="0"/>
              </a:rPr>
              <a:t>JOIN SUBUNITS?</a:t>
            </a:r>
          </a:p>
          <a:p>
            <a:endParaRPr lang="en-US" sz="2800" dirty="0">
              <a:latin typeface="Comic Sans MS" panose="030F0702030302020204" pitchFamily="66" charset="0"/>
            </a:endParaRPr>
          </a:p>
          <a:p>
            <a:r>
              <a:rPr lang="en-US" sz="2800" dirty="0" smtClean="0">
                <a:latin typeface="Comic Sans MS" panose="030F0702030302020204" pitchFamily="66" charset="0"/>
              </a:rPr>
              <a:t>Join your amino acid cutouts</a:t>
            </a:r>
            <a:endParaRPr lang="en-US" sz="2800" dirty="0">
              <a:latin typeface="Comic Sans MS" panose="030F0702030302020204" pitchFamily="66" charset="0"/>
            </a:endParaRPr>
          </a:p>
        </p:txBody>
      </p:sp>
    </p:spTree>
    <p:extLst>
      <p:ext uri="{BB962C8B-B14F-4D97-AF65-F5344CB8AC3E}">
        <p14:creationId xmlns:p14="http://schemas.microsoft.com/office/powerpoint/2010/main" val="2221322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86" y="76200"/>
            <a:ext cx="8229600" cy="715962"/>
          </a:xfrm>
        </p:spPr>
        <p:txBody>
          <a:bodyPr>
            <a:normAutofit fontScale="90000"/>
          </a:bodyPr>
          <a:lstStyle/>
          <a:p>
            <a:r>
              <a:rPr lang="en-US" dirty="0" smtClean="0">
                <a:latin typeface="Comic Sans MS" pitchFamily="66" charset="0"/>
              </a:rPr>
              <a:t>ADD LABELS to your MODEL </a:t>
            </a:r>
            <a:endParaRPr lang="en-US" dirty="0">
              <a:latin typeface="Comic Sans MS" pitchFamily="66"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6707" b="34775"/>
          <a:stretch/>
        </p:blipFill>
        <p:spPr>
          <a:xfrm>
            <a:off x="547479" y="1371600"/>
            <a:ext cx="6423770" cy="1752600"/>
          </a:xfrm>
        </p:spPr>
      </p:pic>
      <p:sp>
        <p:nvSpPr>
          <p:cNvPr id="7" name="TextBox 6"/>
          <p:cNvSpPr txBox="1"/>
          <p:nvPr/>
        </p:nvSpPr>
        <p:spPr>
          <a:xfrm>
            <a:off x="152400" y="3711146"/>
            <a:ext cx="8738286" cy="3416320"/>
          </a:xfrm>
          <a:prstGeom prst="rect">
            <a:avLst/>
          </a:prstGeom>
          <a:noFill/>
        </p:spPr>
        <p:txBody>
          <a:bodyPr wrap="square" rtlCol="0">
            <a:spAutoFit/>
          </a:bodyPr>
          <a:lstStyle/>
          <a:p>
            <a:r>
              <a:rPr lang="en-US" sz="2400" dirty="0" smtClean="0">
                <a:latin typeface="Comic Sans MS" pitchFamily="66" charset="0"/>
              </a:rPr>
              <a:t>DEHYDRATION SYNTHESIS</a:t>
            </a:r>
            <a:br>
              <a:rPr lang="en-US" sz="2400" dirty="0" smtClean="0">
                <a:latin typeface="Comic Sans MS" pitchFamily="66" charset="0"/>
              </a:rPr>
            </a:br>
            <a:r>
              <a:rPr lang="en-US" sz="2400" dirty="0" smtClean="0">
                <a:latin typeface="Comic Sans MS" pitchFamily="66" charset="0"/>
              </a:rPr>
              <a:t/>
            </a:r>
            <a:br>
              <a:rPr lang="en-US" sz="2400" dirty="0" smtClean="0">
                <a:latin typeface="Comic Sans MS" pitchFamily="66" charset="0"/>
              </a:rPr>
            </a:br>
            <a:r>
              <a:rPr lang="en-US" sz="2400" dirty="0" smtClean="0">
                <a:latin typeface="Comic Sans MS" pitchFamily="66" charset="0"/>
              </a:rPr>
              <a:t>Bond that joins subunits called a PEPTIDE bond</a:t>
            </a:r>
            <a:br>
              <a:rPr lang="en-US" sz="2400" dirty="0" smtClean="0">
                <a:latin typeface="Comic Sans MS" pitchFamily="66" charset="0"/>
              </a:rPr>
            </a:br>
            <a:r>
              <a:rPr lang="en-US" sz="2400" dirty="0" smtClean="0">
                <a:latin typeface="Comic Sans MS" pitchFamily="66" charset="0"/>
              </a:rPr>
              <a:t>   (</a:t>
            </a:r>
            <a:r>
              <a:rPr lang="en-US" sz="2400" dirty="0">
                <a:latin typeface="Comic Sans MS" pitchFamily="66" charset="0"/>
              </a:rPr>
              <a:t>COVALENT bond</a:t>
            </a:r>
            <a:r>
              <a:rPr lang="en-US" sz="2400" dirty="0" smtClean="0">
                <a:latin typeface="Comic Sans MS" pitchFamily="66" charset="0"/>
              </a:rPr>
              <a:t>)</a:t>
            </a:r>
          </a:p>
          <a:p>
            <a:endParaRPr lang="en-US" sz="2400" dirty="0">
              <a:latin typeface="Comic Sans MS" pitchFamily="66" charset="0"/>
            </a:endParaRPr>
          </a:p>
          <a:p>
            <a:r>
              <a:rPr lang="en-US" sz="2400" dirty="0" smtClean="0">
                <a:latin typeface="Comic Sans MS" pitchFamily="66" charset="0"/>
              </a:rPr>
              <a:t>Which groups are involved in this bond?</a:t>
            </a:r>
          </a:p>
          <a:p>
            <a:r>
              <a:rPr lang="en-US" sz="2400" dirty="0" smtClean="0">
                <a:latin typeface="Comic Sans MS" pitchFamily="66" charset="0"/>
              </a:rPr>
              <a:t/>
            </a:r>
            <a:br>
              <a:rPr lang="en-US" sz="2400" dirty="0" smtClean="0">
                <a:latin typeface="Comic Sans MS" pitchFamily="66" charset="0"/>
              </a:rPr>
            </a:br>
            <a:r>
              <a:rPr lang="en-US" sz="2400" dirty="0" smtClean="0">
                <a:latin typeface="Comic Sans MS" pitchFamily="66" charset="0"/>
              </a:rPr>
              <a:t>Draw arrows to identify the peptide bonds in your model</a:t>
            </a:r>
            <a:r>
              <a:rPr lang="en-US" sz="2400" dirty="0">
                <a:latin typeface="Comic Sans MS" pitchFamily="66" charset="0"/>
              </a:rPr>
              <a:t/>
            </a:r>
            <a:br>
              <a:rPr lang="en-US" sz="2400" dirty="0">
                <a:latin typeface="Comic Sans MS" pitchFamily="66" charset="0"/>
              </a:rPr>
            </a:br>
            <a:endParaRPr lang="en-US" sz="2400" dirty="0" smtClean="0">
              <a:latin typeface="Comic Sans MS" pitchFamily="66" charset="0"/>
            </a:endParaRPr>
          </a:p>
        </p:txBody>
      </p:sp>
      <p:sp>
        <p:nvSpPr>
          <p:cNvPr id="5" name="Down Arrow 4"/>
          <p:cNvSpPr/>
          <p:nvPr/>
        </p:nvSpPr>
        <p:spPr>
          <a:xfrm>
            <a:off x="2438400" y="1202724"/>
            <a:ext cx="242316"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Down Arrow 5"/>
          <p:cNvSpPr/>
          <p:nvPr/>
        </p:nvSpPr>
        <p:spPr>
          <a:xfrm>
            <a:off x="3908154" y="1192427"/>
            <a:ext cx="242316"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Down Arrow 7"/>
          <p:cNvSpPr/>
          <p:nvPr/>
        </p:nvSpPr>
        <p:spPr>
          <a:xfrm>
            <a:off x="5257800" y="1192427"/>
            <a:ext cx="242316"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91860" r="1741" b="34955"/>
          <a:stretch/>
        </p:blipFill>
        <p:spPr>
          <a:xfrm>
            <a:off x="6936433" y="1371600"/>
            <a:ext cx="638259" cy="1717589"/>
          </a:xfrm>
          <a:prstGeom prst="rect">
            <a:avLst/>
          </a:prstGeom>
        </p:spPr>
      </p:pic>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0655" t="73685" r="72333" b="10185"/>
          <a:stretch/>
        </p:blipFill>
        <p:spPr>
          <a:xfrm>
            <a:off x="5197375" y="3279733"/>
            <a:ext cx="605481" cy="368733"/>
          </a:xfrm>
          <a:prstGeom prst="rect">
            <a:avLst/>
          </a:prstGeom>
        </p:spPr>
      </p:pic>
      <p:pic>
        <p:nvPicPr>
          <p:cNvPr id="11"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0655" t="73685" r="72333" b="10185"/>
          <a:stretch/>
        </p:blipFill>
        <p:spPr>
          <a:xfrm>
            <a:off x="3726571" y="3279733"/>
            <a:ext cx="605481" cy="368733"/>
          </a:xfrm>
          <a:prstGeom prst="rect">
            <a:avLst/>
          </a:prstGeom>
        </p:spPr>
      </p:pic>
      <p:pic>
        <p:nvPicPr>
          <p:cNvPr id="12"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20655" t="73685" r="72333" b="10185"/>
          <a:stretch/>
        </p:blipFill>
        <p:spPr>
          <a:xfrm>
            <a:off x="2135659" y="3276600"/>
            <a:ext cx="605481" cy="368733"/>
          </a:xfrm>
          <a:prstGeom prst="rect">
            <a:avLst/>
          </a:prstGeom>
        </p:spPr>
      </p:pic>
    </p:spTree>
    <p:extLst>
      <p:ext uri="{BB962C8B-B14F-4D97-AF65-F5344CB8AC3E}">
        <p14:creationId xmlns:p14="http://schemas.microsoft.com/office/powerpoint/2010/main" val="3430743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86" y="76200"/>
            <a:ext cx="8229600" cy="715962"/>
          </a:xfrm>
        </p:spPr>
        <p:txBody>
          <a:bodyPr>
            <a:normAutofit fontScale="90000"/>
          </a:bodyPr>
          <a:lstStyle/>
          <a:p>
            <a:r>
              <a:rPr lang="en-US" dirty="0" smtClean="0">
                <a:latin typeface="Comic Sans MS" pitchFamily="66" charset="0"/>
              </a:rPr>
              <a:t>ADD LABELS to your MODEL </a:t>
            </a:r>
            <a:endParaRPr lang="en-US" dirty="0">
              <a:latin typeface="Comic Sans MS"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04900"/>
            <a:ext cx="8634620" cy="2286000"/>
          </a:xfrm>
        </p:spPr>
      </p:pic>
      <p:sp>
        <p:nvSpPr>
          <p:cNvPr id="7" name="TextBox 6"/>
          <p:cNvSpPr txBox="1"/>
          <p:nvPr/>
        </p:nvSpPr>
        <p:spPr>
          <a:xfrm>
            <a:off x="152400" y="3711146"/>
            <a:ext cx="5715000" cy="1200329"/>
          </a:xfrm>
          <a:prstGeom prst="rect">
            <a:avLst/>
          </a:prstGeom>
          <a:noFill/>
        </p:spPr>
        <p:txBody>
          <a:bodyPr wrap="square" rtlCol="0">
            <a:spAutoFit/>
          </a:bodyPr>
          <a:lstStyle/>
          <a:p>
            <a:r>
              <a:rPr lang="en-US" sz="2400" dirty="0" smtClean="0">
                <a:latin typeface="Comic Sans MS" pitchFamily="66" charset="0"/>
              </a:rPr>
              <a:t>POLYPEPTIDE has direction</a:t>
            </a:r>
          </a:p>
          <a:p>
            <a:pPr marL="457200" indent="-457200">
              <a:buFont typeface="Arial" pitchFamily="34" charset="0"/>
              <a:buChar char="•"/>
            </a:pPr>
            <a:r>
              <a:rPr lang="en-US" sz="2400" dirty="0" smtClean="0">
                <a:latin typeface="Comic Sans MS" pitchFamily="66" charset="0"/>
              </a:rPr>
              <a:t>N-terminus (amino end)</a:t>
            </a:r>
          </a:p>
          <a:p>
            <a:pPr marL="457200" indent="-457200">
              <a:buFont typeface="Arial" pitchFamily="34" charset="0"/>
              <a:buChar char="•"/>
            </a:pPr>
            <a:r>
              <a:rPr lang="en-US" sz="2400" dirty="0" smtClean="0">
                <a:latin typeface="Comic Sans MS" pitchFamily="66" charset="0"/>
              </a:rPr>
              <a:t>C-terminus (carboxyl end)</a:t>
            </a:r>
            <a:endParaRPr lang="en-US" sz="2400" dirty="0">
              <a:latin typeface="Comic Sans MS" pitchFamily="66" charset="0"/>
            </a:endParaRPr>
          </a:p>
        </p:txBody>
      </p:sp>
      <p:sp>
        <p:nvSpPr>
          <p:cNvPr id="5" name="Oval 4"/>
          <p:cNvSpPr/>
          <p:nvPr/>
        </p:nvSpPr>
        <p:spPr>
          <a:xfrm>
            <a:off x="152400" y="1524000"/>
            <a:ext cx="1066800" cy="11430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3800" y="1104900"/>
            <a:ext cx="1219200" cy="1143000"/>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6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152400"/>
            <a:ext cx="9067800" cy="6463308"/>
          </a:xfrm>
          <a:prstGeom prst="rect">
            <a:avLst/>
          </a:prstGeom>
          <a:noFill/>
        </p:spPr>
        <p:txBody>
          <a:bodyPr wrap="square" rtlCol="0">
            <a:spAutoFit/>
          </a:bodyPr>
          <a:lstStyle/>
          <a:p>
            <a:r>
              <a:rPr lang="en-US" sz="2800" dirty="0" smtClean="0">
                <a:latin typeface="Comic Sans MS" pitchFamily="66" charset="0"/>
              </a:rPr>
              <a:t>LABEL THE FOLLOWING ON YOUR </a:t>
            </a:r>
            <a:br>
              <a:rPr lang="en-US" sz="2800" dirty="0" smtClean="0">
                <a:latin typeface="Comic Sans MS" pitchFamily="66" charset="0"/>
              </a:rPr>
            </a:br>
            <a:r>
              <a:rPr lang="en-US" sz="2800" dirty="0" smtClean="0">
                <a:latin typeface="Comic Sans MS" pitchFamily="66" charset="0"/>
              </a:rPr>
              <a:t>CUTOUT POLYPEPTIDE CHAIN</a:t>
            </a:r>
          </a:p>
          <a:p>
            <a:endParaRPr lang="en-US" sz="2800" dirty="0">
              <a:latin typeface="Comic Sans MS" pitchFamily="66" charset="0"/>
            </a:endParaRPr>
          </a:p>
          <a:p>
            <a:pPr marL="285750" indent="-285750">
              <a:buFont typeface="Arial" pitchFamily="34" charset="0"/>
              <a:buChar char="•"/>
            </a:pPr>
            <a:r>
              <a:rPr lang="en-US" sz="2400" dirty="0" smtClean="0">
                <a:latin typeface="Comic Sans MS" pitchFamily="66" charset="0"/>
              </a:rPr>
              <a:t>Label N-terminus and C-terminus</a:t>
            </a:r>
          </a:p>
          <a:p>
            <a:pPr marL="285750" indent="-285750">
              <a:buFont typeface="Arial" pitchFamily="34" charset="0"/>
              <a:buChar char="•"/>
            </a:pPr>
            <a:endParaRPr lang="en-US" sz="2400" dirty="0" smtClean="0">
              <a:latin typeface="Comic Sans MS" pitchFamily="66" charset="0"/>
            </a:endParaRPr>
          </a:p>
          <a:p>
            <a:pPr marL="285750" indent="-285750">
              <a:buFont typeface="Arial" pitchFamily="34" charset="0"/>
              <a:buChar char="•"/>
            </a:pPr>
            <a:r>
              <a:rPr lang="en-US" sz="2400" dirty="0">
                <a:latin typeface="Comic Sans MS" pitchFamily="66" charset="0"/>
              </a:rPr>
              <a:t>Draw arrows to show  locations of all PEPTIDE </a:t>
            </a:r>
            <a:r>
              <a:rPr lang="en-US" sz="2400" dirty="0" smtClean="0">
                <a:latin typeface="Comic Sans MS" pitchFamily="66" charset="0"/>
              </a:rPr>
              <a:t>BONDS</a:t>
            </a:r>
          </a:p>
          <a:p>
            <a:pPr marL="285750" indent="-285750">
              <a:buFont typeface="Arial" pitchFamily="34" charset="0"/>
              <a:buChar char="•"/>
            </a:pPr>
            <a:r>
              <a:rPr lang="en-US" sz="2400" dirty="0" smtClean="0">
                <a:latin typeface="Comic Sans MS" pitchFamily="66" charset="0"/>
              </a:rPr>
              <a:t>Identify what type of chemical bond this is</a:t>
            </a:r>
          </a:p>
          <a:p>
            <a:pPr marL="285750" indent="-285750">
              <a:buFont typeface="Arial" pitchFamily="34" charset="0"/>
              <a:buChar char="•"/>
            </a:pPr>
            <a:endParaRPr lang="en-US" sz="2400" dirty="0">
              <a:latin typeface="Comic Sans MS" pitchFamily="66" charset="0"/>
            </a:endParaRPr>
          </a:p>
          <a:p>
            <a:pPr marL="285750" indent="-285750">
              <a:buFont typeface="Arial" pitchFamily="34" charset="0"/>
              <a:buChar char="•"/>
            </a:pPr>
            <a:r>
              <a:rPr lang="en-US" sz="2400" dirty="0" smtClean="0">
                <a:latin typeface="Comic Sans MS" pitchFamily="66" charset="0"/>
              </a:rPr>
              <a:t>Put SQUARES around  the R groups and use your amino acid chart to identify &amp; label the type of R group</a:t>
            </a:r>
            <a:br>
              <a:rPr lang="en-US" sz="2400" dirty="0" smtClean="0">
                <a:latin typeface="Comic Sans MS" pitchFamily="66" charset="0"/>
              </a:rPr>
            </a:br>
            <a:r>
              <a:rPr lang="en-US" sz="2400" dirty="0" smtClean="0">
                <a:latin typeface="Comic Sans MS" pitchFamily="66" charset="0"/>
              </a:rPr>
              <a:t>   (non-polar, polar, charge basic, charged acidic, </a:t>
            </a:r>
            <a:r>
              <a:rPr lang="en-US" sz="2400" dirty="0" err="1" smtClean="0">
                <a:latin typeface="Comic Sans MS" pitchFamily="66" charset="0"/>
              </a:rPr>
              <a:t>etc</a:t>
            </a:r>
            <a:r>
              <a:rPr lang="en-US" sz="2400" dirty="0" smtClean="0">
                <a:latin typeface="Comic Sans MS" pitchFamily="66" charset="0"/>
              </a:rPr>
              <a:t>)</a:t>
            </a:r>
          </a:p>
          <a:p>
            <a:endParaRPr lang="en-US" sz="2400" dirty="0" smtClean="0">
              <a:latin typeface="Comic Sans MS" pitchFamily="66" charset="0"/>
            </a:endParaRPr>
          </a:p>
          <a:p>
            <a:pPr marL="285750" indent="-285750">
              <a:buFont typeface="Arial" pitchFamily="34" charset="0"/>
              <a:buChar char="•"/>
            </a:pPr>
            <a:r>
              <a:rPr lang="en-US" sz="2400" dirty="0" smtClean="0">
                <a:latin typeface="Comic Sans MS" pitchFamily="66" charset="0"/>
              </a:rPr>
              <a:t>Label each amino acid as hydrophobic or hydrophilic</a:t>
            </a:r>
          </a:p>
          <a:p>
            <a:pPr marL="285750" indent="-285750">
              <a:buFont typeface="Arial" pitchFamily="34" charset="0"/>
              <a:buChar char="•"/>
            </a:pPr>
            <a:endParaRPr lang="en-US" sz="2400" dirty="0" smtClean="0">
              <a:latin typeface="Comic Sans MS" pitchFamily="66" charset="0"/>
            </a:endParaRPr>
          </a:p>
          <a:p>
            <a:pPr marL="285750" indent="-285750">
              <a:buFont typeface="Arial" pitchFamily="34" charset="0"/>
              <a:buChar char="•"/>
            </a:pPr>
            <a:r>
              <a:rPr lang="en-US" sz="2400" dirty="0" smtClean="0">
                <a:latin typeface="Comic Sans MS" pitchFamily="66" charset="0"/>
              </a:rPr>
              <a:t>Label what level of protein structure your model represents    </a:t>
            </a:r>
          </a:p>
          <a:p>
            <a:r>
              <a:rPr lang="en-US" sz="2400" dirty="0">
                <a:latin typeface="Comic Sans MS" pitchFamily="66" charset="0"/>
              </a:rPr>
              <a:t> </a:t>
            </a:r>
            <a:r>
              <a:rPr lang="en-US" sz="2400" dirty="0" smtClean="0">
                <a:latin typeface="Comic Sans MS" pitchFamily="66" charset="0"/>
              </a:rPr>
              <a:t>         ( 1°  2° . 3° ,  or 4° ?)</a:t>
            </a:r>
          </a:p>
          <a:p>
            <a:endParaRPr lang="en-US" dirty="0">
              <a:latin typeface="Comic Sans MS" pitchFamily="66" charset="0"/>
            </a:endParaRPr>
          </a:p>
        </p:txBody>
      </p:sp>
    </p:spTree>
    <p:extLst>
      <p:ext uri="{BB962C8B-B14F-4D97-AF65-F5344CB8AC3E}">
        <p14:creationId xmlns:p14="http://schemas.microsoft.com/office/powerpoint/2010/main" val="1323867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1" y="152400"/>
            <a:ext cx="9067800" cy="1231106"/>
          </a:xfrm>
          <a:prstGeom prst="rect">
            <a:avLst/>
          </a:prstGeom>
          <a:noFill/>
        </p:spPr>
        <p:txBody>
          <a:bodyPr wrap="square" rtlCol="0">
            <a:spAutoFit/>
          </a:bodyPr>
          <a:lstStyle/>
          <a:p>
            <a:r>
              <a:rPr lang="en-US" sz="2800" dirty="0" smtClean="0">
                <a:latin typeface="Comic Sans MS" pitchFamily="66" charset="0"/>
              </a:rPr>
              <a:t>Where do amino acids come from?</a:t>
            </a:r>
          </a:p>
          <a:p>
            <a:endParaRPr lang="en-US" sz="2800" dirty="0">
              <a:latin typeface="Comic Sans MS" pitchFamily="66" charset="0"/>
            </a:endParaRPr>
          </a:p>
          <a:p>
            <a:endParaRPr lang="en-US" dirty="0">
              <a:latin typeface="Comic Sans MS" pitchFamily="66" charset="0"/>
            </a:endParaRPr>
          </a:p>
        </p:txBody>
      </p:sp>
      <p:pic>
        <p:nvPicPr>
          <p:cNvPr id="3074" name="Picture 2" descr="https://www.medicinehow.com/wp-content/uploads/2016/12/Protain-after-Workout-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31940"/>
            <a:ext cx="2903537" cy="29035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4761" y="6605054"/>
            <a:ext cx="7315200" cy="246221"/>
          </a:xfrm>
          <a:prstGeom prst="rect">
            <a:avLst/>
          </a:prstGeom>
        </p:spPr>
        <p:txBody>
          <a:bodyPr wrap="square">
            <a:spAutoFit/>
          </a:bodyPr>
          <a:lstStyle/>
          <a:p>
            <a:r>
              <a:rPr lang="en-US" sz="1000" dirty="0">
                <a:solidFill>
                  <a:srgbClr val="FF0000"/>
                </a:solidFill>
              </a:rPr>
              <a:t>https://www.medicinehow.com/wp-content/uploads/2016/12/Protain-after-Workout-02.png</a:t>
            </a:r>
          </a:p>
        </p:txBody>
      </p:sp>
      <p:pic>
        <p:nvPicPr>
          <p:cNvPr id="3076" name="Picture 4" descr="https://upload.wikimedia.org/wikipedia/commons/thumb/2/21/Amino_acid_biosynthesis_overview.png/304px-Amino_acid_biosynthesis_over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1" y="931940"/>
            <a:ext cx="3639947" cy="44900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10101" y="5569311"/>
            <a:ext cx="4000499" cy="923330"/>
          </a:xfrm>
          <a:prstGeom prst="rect">
            <a:avLst/>
          </a:prstGeom>
          <a:noFill/>
        </p:spPr>
        <p:txBody>
          <a:bodyPr wrap="square" rtlCol="0">
            <a:spAutoFit/>
          </a:bodyPr>
          <a:lstStyle/>
          <a:p>
            <a:r>
              <a:rPr lang="en-US" dirty="0" smtClean="0">
                <a:latin typeface="Comic Sans MS" panose="030F0702030302020204" pitchFamily="66" charset="0"/>
              </a:rPr>
              <a:t>Many amino acids can be made from intermediates from glycolysis and Krebs cycle pathways</a:t>
            </a:r>
            <a:endParaRPr lang="en-US" dirty="0">
              <a:latin typeface="Comic Sans MS" panose="030F0702030302020204" pitchFamily="66" charset="0"/>
            </a:endParaRPr>
          </a:p>
        </p:txBody>
      </p:sp>
      <p:sp>
        <p:nvSpPr>
          <p:cNvPr id="6" name="Rectangle 5"/>
          <p:cNvSpPr/>
          <p:nvPr/>
        </p:nvSpPr>
        <p:spPr>
          <a:xfrm>
            <a:off x="226692" y="4015039"/>
            <a:ext cx="4114800" cy="2308324"/>
          </a:xfrm>
          <a:prstGeom prst="rect">
            <a:avLst/>
          </a:prstGeom>
        </p:spPr>
        <p:txBody>
          <a:bodyPr wrap="square">
            <a:spAutoFit/>
          </a:bodyPr>
          <a:lstStyle/>
          <a:p>
            <a:pPr lvl="0" fontAlgn="base">
              <a:spcBef>
                <a:spcPct val="0"/>
              </a:spcBef>
              <a:spcAft>
                <a:spcPts val="1000"/>
              </a:spcAft>
            </a:pPr>
            <a:r>
              <a:rPr lang="en-US" altLang="en-US" sz="1600" u="sng" dirty="0">
                <a:solidFill>
                  <a:prstClr val="black"/>
                </a:solidFill>
                <a:latin typeface="Comic Sans MS" panose="030F0702030302020204" pitchFamily="66" charset="0"/>
                <a:cs typeface="Arial" pitchFamily="34" charset="0"/>
              </a:rPr>
              <a:t>“VEGGIE” ALERT !</a:t>
            </a:r>
            <a:r>
              <a:rPr lang="en-US" altLang="en-US" sz="1600" u="sng" dirty="0">
                <a:solidFill>
                  <a:srgbClr val="000000"/>
                </a:solidFill>
                <a:latin typeface="Comic Sans MS" panose="030F0702030302020204" pitchFamily="66" charset="0"/>
                <a:cs typeface="Arial" pitchFamily="34" charset="0"/>
              </a:rPr>
              <a:t> </a:t>
            </a:r>
            <a:br>
              <a:rPr lang="en-US" altLang="en-US" sz="1600" u="sng" dirty="0">
                <a:solidFill>
                  <a:srgbClr val="000000"/>
                </a:solidFill>
                <a:latin typeface="Comic Sans MS" panose="030F0702030302020204" pitchFamily="66" charset="0"/>
                <a:cs typeface="Arial" pitchFamily="34" charset="0"/>
              </a:rPr>
            </a:br>
            <a:r>
              <a:rPr lang="en-US" altLang="en-US" sz="1600" dirty="0">
                <a:solidFill>
                  <a:srgbClr val="000000"/>
                </a:solidFill>
                <a:latin typeface="Comic Sans MS" panose="030F0702030302020204" pitchFamily="66" charset="0"/>
                <a:cs typeface="Arial" pitchFamily="34" charset="0"/>
              </a:rPr>
              <a:t>9 “essential” amino acids </a:t>
            </a:r>
            <a:r>
              <a:rPr lang="en-US" altLang="en-US" sz="1600" dirty="0" smtClean="0">
                <a:solidFill>
                  <a:srgbClr val="000000"/>
                </a:solidFill>
                <a:latin typeface="Comic Sans MS" panose="030F0702030302020204" pitchFamily="66" charset="0"/>
                <a:cs typeface="Arial" pitchFamily="34" charset="0"/>
              </a:rPr>
              <a:t>can’t </a:t>
            </a:r>
            <a:r>
              <a:rPr lang="en-US" altLang="en-US" sz="1600" dirty="0">
                <a:solidFill>
                  <a:srgbClr val="000000"/>
                </a:solidFill>
                <a:latin typeface="Comic Sans MS" panose="030F0702030302020204" pitchFamily="66" charset="0"/>
                <a:cs typeface="Arial" pitchFamily="34" charset="0"/>
              </a:rPr>
              <a:t>be synthesized by humans; </a:t>
            </a:r>
            <a:r>
              <a:rPr lang="en-US" altLang="en-US" sz="1600" dirty="0" smtClean="0">
                <a:solidFill>
                  <a:srgbClr val="000000"/>
                </a:solidFill>
                <a:latin typeface="Comic Sans MS" panose="030F0702030302020204" pitchFamily="66" charset="0"/>
                <a:cs typeface="Arial" pitchFamily="34" charset="0"/>
              </a:rPr>
              <a:t/>
            </a:r>
            <a:br>
              <a:rPr lang="en-US" altLang="en-US" sz="1600" dirty="0" smtClean="0">
                <a:solidFill>
                  <a:srgbClr val="000000"/>
                </a:solidFill>
                <a:latin typeface="Comic Sans MS" panose="030F0702030302020204" pitchFamily="66" charset="0"/>
                <a:cs typeface="Arial" pitchFamily="34" charset="0"/>
              </a:rPr>
            </a:br>
            <a:r>
              <a:rPr lang="en-US" altLang="en-US" sz="1600" dirty="0" smtClean="0">
                <a:solidFill>
                  <a:srgbClr val="000000"/>
                </a:solidFill>
                <a:latin typeface="Comic Sans MS" panose="030F0702030302020204" pitchFamily="66" charset="0"/>
                <a:cs typeface="Arial" pitchFamily="34" charset="0"/>
              </a:rPr>
              <a:t>must </a:t>
            </a:r>
            <a:r>
              <a:rPr lang="en-US" altLang="en-US" sz="1600" dirty="0">
                <a:solidFill>
                  <a:srgbClr val="000000"/>
                </a:solidFill>
                <a:latin typeface="Comic Sans MS" panose="030F0702030302020204" pitchFamily="66" charset="0"/>
                <a:cs typeface="Arial" pitchFamily="34" charset="0"/>
              </a:rPr>
              <a:t>come from diet especially</a:t>
            </a:r>
            <a:br>
              <a:rPr lang="en-US" altLang="en-US" sz="1600" dirty="0">
                <a:solidFill>
                  <a:srgbClr val="000000"/>
                </a:solidFill>
                <a:latin typeface="Comic Sans MS" panose="030F0702030302020204" pitchFamily="66" charset="0"/>
                <a:cs typeface="Arial" pitchFamily="34" charset="0"/>
              </a:rPr>
            </a:br>
            <a:r>
              <a:rPr lang="en-US" altLang="en-US" sz="1600" b="1" dirty="0">
                <a:solidFill>
                  <a:prstClr val="black"/>
                </a:solidFill>
                <a:latin typeface="Comic Sans MS" panose="030F0702030302020204" pitchFamily="66" charset="0"/>
                <a:cs typeface="Arial" pitchFamily="34" charset="0"/>
              </a:rPr>
              <a:t>Lysine</a:t>
            </a:r>
            <a:r>
              <a:rPr lang="en-US" altLang="en-US" sz="1600" dirty="0">
                <a:solidFill>
                  <a:prstClr val="black"/>
                </a:solidFill>
                <a:latin typeface="Comic Sans MS" panose="030F0702030302020204" pitchFamily="66" charset="0"/>
                <a:cs typeface="Arial" pitchFamily="34" charset="0"/>
              </a:rPr>
              <a:t> and </a:t>
            </a:r>
            <a:r>
              <a:rPr lang="en-US" altLang="en-US" sz="1600" b="1" dirty="0">
                <a:solidFill>
                  <a:prstClr val="black"/>
                </a:solidFill>
                <a:latin typeface="Comic Sans MS" panose="030F0702030302020204" pitchFamily="66" charset="0"/>
                <a:cs typeface="Arial" pitchFamily="34" charset="0"/>
              </a:rPr>
              <a:t>tryptophan </a:t>
            </a:r>
            <a:br>
              <a:rPr lang="en-US" altLang="en-US" sz="1600" b="1" dirty="0">
                <a:solidFill>
                  <a:prstClr val="black"/>
                </a:solidFill>
                <a:latin typeface="Comic Sans MS" panose="030F0702030302020204" pitchFamily="66" charset="0"/>
                <a:cs typeface="Arial" pitchFamily="34" charset="0"/>
              </a:rPr>
            </a:br>
            <a:r>
              <a:rPr lang="en-US" altLang="en-US" sz="1600" dirty="0">
                <a:solidFill>
                  <a:prstClr val="black"/>
                </a:solidFill>
                <a:latin typeface="Comic Sans MS" panose="030F0702030302020204" pitchFamily="66" charset="0"/>
                <a:cs typeface="Arial" pitchFamily="34" charset="0"/>
              </a:rPr>
              <a:t>(in low amounts in most plant proteins)</a:t>
            </a:r>
            <a:br>
              <a:rPr lang="en-US" altLang="en-US" sz="1600" dirty="0">
                <a:solidFill>
                  <a:prstClr val="black"/>
                </a:solidFill>
                <a:latin typeface="Comic Sans MS" panose="030F0702030302020204" pitchFamily="66" charset="0"/>
                <a:cs typeface="Arial" pitchFamily="34" charset="0"/>
              </a:rPr>
            </a:br>
            <a:r>
              <a:rPr lang="en-US" altLang="en-US" sz="1600" dirty="0">
                <a:solidFill>
                  <a:prstClr val="black"/>
                </a:solidFill>
                <a:latin typeface="Comic Sans MS" panose="030F0702030302020204" pitchFamily="66" charset="0"/>
                <a:cs typeface="Arial" pitchFamily="34" charset="0"/>
              </a:rPr>
              <a:t>Strict vegetarians need to make sure that their diet contains sufficient amounts of these</a:t>
            </a:r>
            <a:endParaRPr lang="en-US" altLang="en-US" sz="4400" dirty="0">
              <a:solidFill>
                <a:prstClr val="black"/>
              </a:solidFill>
              <a:latin typeface="Comic Sans MS" panose="030F0702030302020204" pitchFamily="66" charset="0"/>
              <a:cs typeface="Arial" pitchFamily="34" charset="0"/>
            </a:endParaRPr>
          </a:p>
        </p:txBody>
      </p:sp>
    </p:spTree>
    <p:extLst>
      <p:ext uri="{BB962C8B-B14F-4D97-AF65-F5344CB8AC3E}">
        <p14:creationId xmlns:p14="http://schemas.microsoft.com/office/powerpoint/2010/main" val="4086003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Autofit/>
          </a:bodyPr>
          <a:lstStyle/>
          <a:p>
            <a:r>
              <a:rPr lang="en-US" sz="5400" b="1" dirty="0" smtClean="0">
                <a:latin typeface="Comic Sans MS" pitchFamily="66" charset="0"/>
              </a:rPr>
              <a:t>BIOMOLECULE</a:t>
            </a:r>
            <a:br>
              <a:rPr lang="en-US" sz="5400" b="1" dirty="0" smtClean="0">
                <a:latin typeface="Comic Sans MS" pitchFamily="66" charset="0"/>
              </a:rPr>
            </a:br>
            <a:r>
              <a:rPr lang="en-US" sz="5400" b="1" dirty="0" smtClean="0">
                <a:latin typeface="Comic Sans MS" pitchFamily="66" charset="0"/>
              </a:rPr>
              <a:t>MODELING</a:t>
            </a:r>
            <a:endParaRPr lang="en-US" sz="5400" b="1" dirty="0">
              <a:latin typeface="Comic Sans MS" pitchFamily="66" charset="0"/>
            </a:endParaRPr>
          </a:p>
        </p:txBody>
      </p:sp>
      <p:sp>
        <p:nvSpPr>
          <p:cNvPr id="3" name="Subtitle 2"/>
          <p:cNvSpPr>
            <a:spLocks noGrp="1"/>
          </p:cNvSpPr>
          <p:nvPr>
            <p:ph type="subTitle" idx="1"/>
          </p:nvPr>
        </p:nvSpPr>
        <p:spPr>
          <a:xfrm>
            <a:off x="152400" y="2133600"/>
            <a:ext cx="8991600" cy="1905000"/>
          </a:xfrm>
        </p:spPr>
        <p:txBody>
          <a:bodyPr>
            <a:normAutofit/>
          </a:bodyPr>
          <a:lstStyle/>
          <a:p>
            <a:pPr algn="l"/>
            <a:r>
              <a:rPr lang="en-US" sz="3600" dirty="0" err="1" smtClean="0">
                <a:solidFill>
                  <a:srgbClr val="0070C0"/>
                </a:solidFill>
                <a:latin typeface="Comic Sans MS" pitchFamily="66" charset="0"/>
              </a:rPr>
              <a:t>Toobers</a:t>
            </a:r>
            <a:r>
              <a:rPr lang="en-US" sz="3600" dirty="0" smtClean="0">
                <a:solidFill>
                  <a:srgbClr val="0070C0"/>
                </a:solidFill>
                <a:latin typeface="Comic Sans MS" pitchFamily="66" charset="0"/>
              </a:rPr>
              <a:t> Activity </a:t>
            </a:r>
            <a:r>
              <a:rPr lang="en-US" sz="3600" dirty="0">
                <a:solidFill>
                  <a:srgbClr val="0070C0"/>
                </a:solidFill>
                <a:latin typeface="Comic Sans MS" pitchFamily="66" charset="0"/>
              </a:rPr>
              <a:t/>
            </a:r>
            <a:br>
              <a:rPr lang="en-US" sz="3600" dirty="0">
                <a:solidFill>
                  <a:srgbClr val="0070C0"/>
                </a:solidFill>
                <a:latin typeface="Comic Sans MS" pitchFamily="66" charset="0"/>
              </a:rPr>
            </a:br>
            <a:r>
              <a:rPr lang="en-US" sz="3600" dirty="0" smtClean="0">
                <a:solidFill>
                  <a:srgbClr val="0070C0"/>
                </a:solidFill>
                <a:latin typeface="Comic Sans MS" pitchFamily="66" charset="0"/>
              </a:rPr>
              <a:t>from </a:t>
            </a:r>
            <a:r>
              <a:rPr lang="en-US" sz="3600" dirty="0" smtClean="0">
                <a:solidFill>
                  <a:srgbClr val="0070C0"/>
                </a:solidFill>
                <a:latin typeface="Comic Sans MS" pitchFamily="66" charset="0"/>
                <a:hlinkClick r:id="rId2"/>
              </a:rPr>
              <a:t>3D Molecular Designs</a:t>
            </a:r>
            <a:br>
              <a:rPr lang="en-US" sz="3600" dirty="0" smtClean="0">
                <a:solidFill>
                  <a:srgbClr val="0070C0"/>
                </a:solidFill>
                <a:latin typeface="Comic Sans MS" pitchFamily="66" charset="0"/>
                <a:hlinkClick r:id="rId2"/>
              </a:rPr>
            </a:br>
            <a:r>
              <a:rPr lang="en-US" sz="3600" dirty="0" smtClean="0">
                <a:solidFill>
                  <a:srgbClr val="0070C0"/>
                </a:solidFill>
                <a:latin typeface="Comic Sans MS" pitchFamily="66" charset="0"/>
              </a:rPr>
              <a:t> AASK Kit</a:t>
            </a:r>
            <a:endParaRPr lang="en-US" sz="3600" dirty="0">
              <a:solidFill>
                <a:srgbClr val="0070C0"/>
              </a:solidFill>
              <a:latin typeface="Comic Sans MS" pitchFamily="66"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54"/>
          <a:stretch/>
        </p:blipFill>
        <p:spPr bwMode="auto">
          <a:xfrm>
            <a:off x="4419600" y="3962400"/>
            <a:ext cx="3581400" cy="171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389" b="-6906"/>
          <a:stretch/>
        </p:blipFill>
        <p:spPr bwMode="auto">
          <a:xfrm>
            <a:off x="533400" y="3962399"/>
            <a:ext cx="3657600" cy="183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9546" t="22409" r="25258" b="49494"/>
          <a:stretch/>
        </p:blipFill>
        <p:spPr bwMode="auto">
          <a:xfrm>
            <a:off x="6781800" y="1524000"/>
            <a:ext cx="1977082" cy="2055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313644" y="6019800"/>
            <a:ext cx="1754711" cy="523220"/>
          </a:xfrm>
          <a:prstGeom prst="rect">
            <a:avLst/>
          </a:prstGeom>
          <a:noFill/>
        </p:spPr>
        <p:txBody>
          <a:bodyPr wrap="none" rtlCol="0">
            <a:spAutoFit/>
          </a:bodyPr>
          <a:lstStyle/>
          <a:p>
            <a:r>
              <a:rPr lang="en-US" sz="2800" dirty="0" smtClean="0">
                <a:solidFill>
                  <a:srgbClr val="FF0000"/>
                </a:solidFill>
              </a:rPr>
              <a:t>ACTIVITY 2</a:t>
            </a:r>
            <a:endParaRPr lang="en-US" sz="2800" dirty="0">
              <a:solidFill>
                <a:srgbClr val="FF0000"/>
              </a:solidFill>
            </a:endParaRPr>
          </a:p>
        </p:txBody>
      </p:sp>
    </p:spTree>
    <p:extLst>
      <p:ext uri="{BB962C8B-B14F-4D97-AF65-F5344CB8AC3E}">
        <p14:creationId xmlns:p14="http://schemas.microsoft.com/office/powerpoint/2010/main" val="3723637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389" b="-6906"/>
          <a:stretch/>
        </p:blipFill>
        <p:spPr bwMode="auto">
          <a:xfrm>
            <a:off x="1066800" y="337066"/>
            <a:ext cx="6314803" cy="316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454"/>
          <a:stretch/>
        </p:blipFill>
        <p:spPr bwMode="auto">
          <a:xfrm>
            <a:off x="1066800" y="3505197"/>
            <a:ext cx="6248400" cy="298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9006" y="6596390"/>
            <a:ext cx="8763000" cy="261610"/>
          </a:xfrm>
          <a:prstGeom prst="rect">
            <a:avLst/>
          </a:prstGeom>
        </p:spPr>
        <p:txBody>
          <a:bodyPr wrap="square">
            <a:spAutoFit/>
          </a:bodyPr>
          <a:lstStyle/>
          <a:p>
            <a:r>
              <a:rPr lang="en-US" sz="1100" dirty="0">
                <a:solidFill>
                  <a:srgbClr val="FF00FF"/>
                </a:solidFill>
                <a:latin typeface="Arial" pitchFamily="34" charset="0"/>
                <a:cs typeface="Arial" pitchFamily="34" charset="0"/>
              </a:rPr>
              <a:t>http://www.3dmoleculardesigns.com/bglobin/Blue%20Segement%20-%20Intro%20and%20Directions%20Teacher%20Key.pdf</a:t>
            </a:r>
          </a:p>
        </p:txBody>
      </p:sp>
      <p:sp>
        <p:nvSpPr>
          <p:cNvPr id="6" name="Rectangle 5"/>
          <p:cNvSpPr/>
          <p:nvPr/>
        </p:nvSpPr>
        <p:spPr>
          <a:xfrm>
            <a:off x="247105" y="-32266"/>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1106497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4525963"/>
          </a:xfrm>
        </p:spPr>
        <p:txBody>
          <a:bodyPr>
            <a:normAutofit/>
          </a:bodyPr>
          <a:lstStyle/>
          <a:p>
            <a:pPr marL="0" indent="0">
              <a:buNone/>
            </a:pPr>
            <a:r>
              <a:rPr lang="en-US" sz="2800" dirty="0" smtClean="0">
                <a:latin typeface="Comic Sans MS" pitchFamily="66" charset="0"/>
              </a:rPr>
              <a:t>WHY FOLD?</a:t>
            </a:r>
          </a:p>
          <a:p>
            <a:pPr marL="0" indent="0">
              <a:buNone/>
            </a:pPr>
            <a:r>
              <a:rPr lang="en-US" sz="2800" dirty="0" smtClean="0">
                <a:latin typeface="Comic Sans MS" pitchFamily="66" charset="0"/>
              </a:rPr>
              <a:t>Physics </a:t>
            </a:r>
            <a:r>
              <a:rPr lang="en-US" sz="2800" dirty="0">
                <a:latin typeface="Comic Sans MS" pitchFamily="66" charset="0"/>
              </a:rPr>
              <a:t>suggests the final shape should represent a </a:t>
            </a:r>
            <a:r>
              <a:rPr lang="en-US" sz="2800" b="1" dirty="0">
                <a:latin typeface="Comic Sans MS" pitchFamily="66" charset="0"/>
              </a:rPr>
              <a:t>low energy state </a:t>
            </a:r>
            <a:r>
              <a:rPr lang="en-US" sz="2800" dirty="0">
                <a:latin typeface="Comic Sans MS" pitchFamily="66" charset="0"/>
              </a:rPr>
              <a:t>for all of the </a:t>
            </a:r>
            <a:r>
              <a:rPr lang="en-US" sz="2800" dirty="0" smtClean="0">
                <a:latin typeface="Comic Sans MS" pitchFamily="66" charset="0"/>
              </a:rPr>
              <a:t>atoms in </a:t>
            </a:r>
            <a:r>
              <a:rPr lang="en-US" sz="2800" dirty="0">
                <a:latin typeface="Comic Sans MS" pitchFamily="66" charset="0"/>
              </a:rPr>
              <a:t>the structure. </a:t>
            </a:r>
            <a:endParaRPr lang="en-US" sz="2800" dirty="0" smtClean="0">
              <a:latin typeface="Comic Sans MS" pitchFamily="66" charset="0"/>
            </a:endParaRPr>
          </a:p>
          <a:p>
            <a:pPr marL="0" indent="0">
              <a:buNone/>
            </a:pPr>
            <a:r>
              <a:rPr lang="en-US" sz="2800" dirty="0" smtClean="0">
                <a:latin typeface="Comic Sans MS" pitchFamily="66" charset="0"/>
              </a:rPr>
              <a:t>EX: </a:t>
            </a:r>
            <a:r>
              <a:rPr lang="en-US" sz="2800" dirty="0">
                <a:latin typeface="Comic Sans MS" pitchFamily="66" charset="0"/>
              </a:rPr>
              <a:t>water runs downhill to reach a lower energy state.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0" t="3169" r="5505" b="5036"/>
          <a:stretch/>
        </p:blipFill>
        <p:spPr bwMode="auto">
          <a:xfrm>
            <a:off x="594117" y="2979781"/>
            <a:ext cx="7929154" cy="327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6277094"/>
            <a:ext cx="1813317" cy="369332"/>
          </a:xfrm>
          <a:prstGeom prst="rect">
            <a:avLst/>
          </a:prstGeom>
          <a:noFill/>
        </p:spPr>
        <p:txBody>
          <a:bodyPr wrap="none" rtlCol="0">
            <a:spAutoFit/>
          </a:bodyPr>
          <a:lstStyle/>
          <a:p>
            <a:r>
              <a:rPr lang="en-US" dirty="0" smtClean="0">
                <a:latin typeface="Comic Sans MS" pitchFamily="66" charset="0"/>
              </a:rPr>
              <a:t>HIGH ENERGY</a:t>
            </a:r>
            <a:endParaRPr lang="en-US" dirty="0">
              <a:latin typeface="Comic Sans MS" pitchFamily="66" charset="0"/>
            </a:endParaRPr>
          </a:p>
        </p:txBody>
      </p:sp>
      <p:sp>
        <p:nvSpPr>
          <p:cNvPr id="5" name="Rectangle 4"/>
          <p:cNvSpPr/>
          <p:nvPr/>
        </p:nvSpPr>
        <p:spPr>
          <a:xfrm>
            <a:off x="6477000" y="6281839"/>
            <a:ext cx="1725152" cy="369332"/>
          </a:xfrm>
          <a:prstGeom prst="rect">
            <a:avLst/>
          </a:prstGeom>
        </p:spPr>
        <p:txBody>
          <a:bodyPr wrap="none">
            <a:spAutoFit/>
          </a:bodyPr>
          <a:lstStyle/>
          <a:p>
            <a:r>
              <a:rPr lang="en-US" dirty="0" smtClean="0">
                <a:latin typeface="Comic Sans MS" pitchFamily="66" charset="0"/>
              </a:rPr>
              <a:t>LOW </a:t>
            </a:r>
            <a:r>
              <a:rPr lang="en-US" dirty="0">
                <a:latin typeface="Comic Sans MS" pitchFamily="66" charset="0"/>
              </a:rPr>
              <a:t>ENERGY</a:t>
            </a:r>
          </a:p>
        </p:txBody>
      </p:sp>
      <p:sp>
        <p:nvSpPr>
          <p:cNvPr id="7" name="Rectangle 6"/>
          <p:cNvSpPr/>
          <p:nvPr/>
        </p:nvSpPr>
        <p:spPr>
          <a:xfrm>
            <a:off x="2667001" y="2633990"/>
            <a:ext cx="5535152" cy="261610"/>
          </a:xfrm>
          <a:prstGeom prst="rect">
            <a:avLst/>
          </a:prstGeom>
        </p:spPr>
        <p:txBody>
          <a:bodyPr wrap="square">
            <a:spAutoFit/>
          </a:bodyPr>
          <a:lstStyle/>
          <a:p>
            <a:r>
              <a:rPr lang="en-US" sz="11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407901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2"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300943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81000" y="245481"/>
            <a:ext cx="4493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dirty="0">
                <a:latin typeface="Comic Sans MS" pitchFamily="66" charset="0"/>
                <a:hlinkClick r:id="rId3"/>
              </a:rPr>
              <a:t>Glucose cyclization</a:t>
            </a:r>
            <a:endParaRPr lang="en-US" sz="3600" b="1" dirty="0">
              <a:latin typeface="Comic Sans MS" pitchFamily="66" charset="0"/>
            </a:endParaRPr>
          </a:p>
        </p:txBody>
      </p:sp>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11811"/>
            <a:ext cx="3200400" cy="285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286239" y="4037112"/>
            <a:ext cx="6114322" cy="599420"/>
            <a:chOff x="1552442" y="4191000"/>
            <a:chExt cx="6114322" cy="599420"/>
          </a:xfrm>
        </p:grpSpPr>
        <p:sp>
          <p:nvSpPr>
            <p:cNvPr id="5" name="Rectangle 4"/>
            <p:cNvSpPr/>
            <p:nvPr/>
          </p:nvSpPr>
          <p:spPr>
            <a:xfrm>
              <a:off x="1552442" y="4191000"/>
              <a:ext cx="3240952" cy="523220"/>
            </a:xfrm>
            <a:prstGeom prst="rect">
              <a:avLst/>
            </a:prstGeom>
          </p:spPr>
          <p:txBody>
            <a:bodyPr wrap="none">
              <a:spAutoFit/>
            </a:bodyPr>
            <a:lstStyle/>
            <a:p>
              <a:r>
                <a:rPr lang="en-US" sz="2800" dirty="0"/>
                <a:t>C</a:t>
              </a:r>
              <a:r>
                <a:rPr lang="en-US" sz="2800" baseline="-25000" dirty="0"/>
                <a:t>1</a:t>
              </a:r>
              <a:r>
                <a:rPr lang="en-US" sz="2800" dirty="0"/>
                <a:t>- OH </a:t>
              </a:r>
              <a:r>
                <a:rPr lang="en-US" sz="2800" dirty="0" smtClean="0"/>
                <a:t>hangs </a:t>
              </a:r>
              <a:r>
                <a:rPr lang="en-US" sz="2800" dirty="0"/>
                <a:t>DOWN</a:t>
              </a:r>
            </a:p>
          </p:txBody>
        </p:sp>
        <p:sp>
          <p:nvSpPr>
            <p:cNvPr id="6" name="Rectangle 5"/>
            <p:cNvSpPr/>
            <p:nvPr/>
          </p:nvSpPr>
          <p:spPr>
            <a:xfrm>
              <a:off x="5081761" y="4267200"/>
              <a:ext cx="2585003" cy="523220"/>
            </a:xfrm>
            <a:prstGeom prst="rect">
              <a:avLst/>
            </a:prstGeom>
          </p:spPr>
          <p:txBody>
            <a:bodyPr wrap="none">
              <a:spAutoFit/>
            </a:bodyPr>
            <a:lstStyle/>
            <a:p>
              <a:r>
                <a:rPr lang="en-US" sz="2800" dirty="0"/>
                <a:t>C</a:t>
              </a:r>
              <a:r>
                <a:rPr lang="en-US" sz="2800" baseline="-25000" dirty="0"/>
                <a:t>1</a:t>
              </a:r>
              <a:r>
                <a:rPr lang="en-US" sz="2800" dirty="0"/>
                <a:t>- OH sticks </a:t>
              </a:r>
              <a:r>
                <a:rPr lang="en-US" sz="2800" dirty="0" smtClean="0"/>
                <a:t>UP</a:t>
              </a:r>
              <a:endParaRPr lang="en-US" sz="2800" dirty="0"/>
            </a:p>
          </p:txBody>
        </p:sp>
      </p:grpSp>
      <p:sp>
        <p:nvSpPr>
          <p:cNvPr id="7" name="Rectangle 6"/>
          <p:cNvSpPr/>
          <p:nvPr/>
        </p:nvSpPr>
        <p:spPr>
          <a:xfrm>
            <a:off x="1335589" y="4636532"/>
            <a:ext cx="3007811" cy="523220"/>
          </a:xfrm>
          <a:prstGeom prst="rect">
            <a:avLst/>
          </a:prstGeom>
        </p:spPr>
        <p:txBody>
          <a:bodyPr wrap="none">
            <a:spAutoFit/>
          </a:bodyPr>
          <a:lstStyle/>
          <a:p>
            <a:r>
              <a:rPr lang="en-US" sz="2800" dirty="0" smtClean="0"/>
              <a:t>ALPHA ( </a:t>
            </a:r>
            <a:r>
              <a:rPr lang="el-GR" sz="2800" dirty="0" smtClean="0"/>
              <a:t>α</a:t>
            </a:r>
            <a:r>
              <a:rPr lang="en-US" sz="2800" dirty="0" smtClean="0"/>
              <a:t> ) glucose</a:t>
            </a:r>
          </a:p>
        </p:txBody>
      </p:sp>
      <p:sp>
        <p:nvSpPr>
          <p:cNvPr id="8" name="Rectangle 7"/>
          <p:cNvSpPr/>
          <p:nvPr/>
        </p:nvSpPr>
        <p:spPr>
          <a:xfrm>
            <a:off x="5029200" y="4785619"/>
            <a:ext cx="2742482" cy="523220"/>
          </a:xfrm>
          <a:prstGeom prst="rect">
            <a:avLst/>
          </a:prstGeom>
        </p:spPr>
        <p:txBody>
          <a:bodyPr wrap="none">
            <a:spAutoFit/>
          </a:bodyPr>
          <a:lstStyle/>
          <a:p>
            <a:r>
              <a:rPr lang="en-US" sz="2800" dirty="0" smtClean="0"/>
              <a:t>BETA ( </a:t>
            </a:r>
            <a:r>
              <a:rPr lang="el-GR" sz="2800" dirty="0" smtClean="0"/>
              <a:t>β</a:t>
            </a:r>
            <a:r>
              <a:rPr lang="en-US" sz="2800" dirty="0" smtClean="0"/>
              <a:t> ) glucose</a:t>
            </a:r>
            <a:endParaRPr lang="en-US" sz="2800" dirty="0"/>
          </a:p>
        </p:txBody>
      </p:sp>
      <p:sp>
        <p:nvSpPr>
          <p:cNvPr id="9" name="Rectangle 8"/>
          <p:cNvSpPr/>
          <p:nvPr/>
        </p:nvSpPr>
        <p:spPr>
          <a:xfrm>
            <a:off x="7726292" y="2167979"/>
            <a:ext cx="952505" cy="769441"/>
          </a:xfrm>
          <a:prstGeom prst="rect">
            <a:avLst/>
          </a:prstGeom>
        </p:spPr>
        <p:txBody>
          <a:bodyPr wrap="none">
            <a:spAutoFit/>
          </a:bodyPr>
          <a:lstStyle/>
          <a:p>
            <a:r>
              <a:rPr lang="en-US" sz="4400" dirty="0" smtClean="0"/>
              <a:t>“b”</a:t>
            </a:r>
            <a:endParaRPr lang="en-US" sz="4400" dirty="0"/>
          </a:p>
        </p:txBody>
      </p:sp>
    </p:spTree>
    <p:extLst>
      <p:ext uri="{BB962C8B-B14F-4D97-AF65-F5344CB8AC3E}">
        <p14:creationId xmlns:p14="http://schemas.microsoft.com/office/powerpoint/2010/main" val="5566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456" y="3200400"/>
            <a:ext cx="8654143" cy="3505200"/>
          </a:xfrm>
        </p:spPr>
        <p:txBody>
          <a:bodyPr>
            <a:normAutofit/>
          </a:bodyPr>
          <a:lstStyle/>
          <a:p>
            <a:r>
              <a:rPr lang="en-US" dirty="0" smtClean="0"/>
              <a:t>Blue cap represents the N-terminus on the polypeptide chain</a:t>
            </a:r>
          </a:p>
          <a:p>
            <a:endParaRPr lang="en-US" dirty="0"/>
          </a:p>
          <a:p>
            <a:r>
              <a:rPr lang="en-US" dirty="0" smtClean="0"/>
              <a:t>Red cap represents the C-terminus on the polypeptide chain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4246"/>
            <a:ext cx="60960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7105" y="6346924"/>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2390080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4" t="16235" r="3305" b="74194"/>
          <a:stretch/>
        </p:blipFill>
        <p:spPr bwMode="auto">
          <a:xfrm>
            <a:off x="437605" y="798731"/>
            <a:ext cx="8342810" cy="62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44" t="61147" r="3180" b="19427"/>
          <a:stretch/>
        </p:blipFill>
        <p:spPr bwMode="auto">
          <a:xfrm>
            <a:off x="489044" y="1854521"/>
            <a:ext cx="8355873" cy="1263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2400"/>
            <a:ext cx="6110968" cy="646331"/>
          </a:xfrm>
          <a:prstGeom prst="rect">
            <a:avLst/>
          </a:prstGeom>
          <a:noFill/>
        </p:spPr>
        <p:txBody>
          <a:bodyPr wrap="none" rtlCol="0">
            <a:spAutoFit/>
          </a:bodyPr>
          <a:lstStyle/>
          <a:p>
            <a:r>
              <a:rPr lang="en-US" sz="3600" b="1" dirty="0" smtClean="0">
                <a:latin typeface="Comic Sans MS" pitchFamily="66" charset="0"/>
              </a:rPr>
              <a:t>POLYPEPTIDE SEQUENCE</a:t>
            </a:r>
          </a:p>
        </p:txBody>
      </p:sp>
      <p:sp>
        <p:nvSpPr>
          <p:cNvPr id="6" name="Rectangle 5"/>
          <p:cNvSpPr/>
          <p:nvPr/>
        </p:nvSpPr>
        <p:spPr>
          <a:xfrm>
            <a:off x="247105" y="6346924"/>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
        <p:nvSpPr>
          <p:cNvPr id="3" name="TextBox 2"/>
          <p:cNvSpPr txBox="1"/>
          <p:nvPr/>
        </p:nvSpPr>
        <p:spPr>
          <a:xfrm>
            <a:off x="205946" y="3505200"/>
            <a:ext cx="8978740" cy="2246769"/>
          </a:xfrm>
          <a:prstGeom prst="rect">
            <a:avLst/>
          </a:prstGeom>
          <a:noFill/>
        </p:spPr>
        <p:txBody>
          <a:bodyPr wrap="none" rtlCol="0">
            <a:spAutoFit/>
          </a:bodyPr>
          <a:lstStyle/>
          <a:p>
            <a:r>
              <a:rPr lang="en-US" sz="2800" dirty="0" smtClean="0">
                <a:latin typeface="Comic Sans MS" panose="030F0702030302020204" pitchFamily="66" charset="0"/>
              </a:rPr>
              <a:t>WHAT DETERMINES THE PRIMARY STRUCTURE </a:t>
            </a:r>
          </a:p>
          <a:p>
            <a:r>
              <a:rPr lang="en-US" sz="2800" dirty="0" smtClean="0">
                <a:latin typeface="Comic Sans MS" panose="030F0702030302020204" pitchFamily="66" charset="0"/>
              </a:rPr>
              <a:t>OF A POLYPEPTIDE CHAIN?</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How is a POLYPEPTIDE different from a PROTEIN?</a:t>
            </a:r>
            <a:endParaRPr lang="en-US" sz="2800" dirty="0">
              <a:latin typeface="Comic Sans MS" panose="030F0702030302020204" pitchFamily="66" charset="0"/>
            </a:endParaRPr>
          </a:p>
        </p:txBody>
      </p:sp>
      <p:sp>
        <p:nvSpPr>
          <p:cNvPr id="4" name="TextBox 3"/>
          <p:cNvSpPr txBox="1"/>
          <p:nvPr/>
        </p:nvSpPr>
        <p:spPr>
          <a:xfrm>
            <a:off x="335474" y="4459307"/>
            <a:ext cx="8444941" cy="523220"/>
          </a:xfrm>
          <a:prstGeom prst="rect">
            <a:avLst/>
          </a:prstGeom>
          <a:noFill/>
        </p:spPr>
        <p:txBody>
          <a:bodyPr wrap="none" rtlCol="0">
            <a:spAutoFit/>
          </a:bodyPr>
          <a:lstStyle/>
          <a:p>
            <a:r>
              <a:rPr lang="en-US" sz="2800" dirty="0" smtClean="0">
                <a:solidFill>
                  <a:srgbClr val="FF0000"/>
                </a:solidFill>
                <a:latin typeface="Comic Sans MS" panose="030F0702030302020204" pitchFamily="66" charset="0"/>
              </a:rPr>
              <a:t>DNA sequence codes for AMINO ACID sequence</a:t>
            </a:r>
            <a:endParaRPr lang="en-US" sz="2800" dirty="0">
              <a:solidFill>
                <a:srgbClr val="FF0000"/>
              </a:solidFill>
              <a:latin typeface="Comic Sans MS" panose="030F0702030302020204" pitchFamily="66" charset="0"/>
            </a:endParaRPr>
          </a:p>
        </p:txBody>
      </p:sp>
      <p:sp>
        <p:nvSpPr>
          <p:cNvPr id="7" name="TextBox 6"/>
          <p:cNvSpPr txBox="1"/>
          <p:nvPr/>
        </p:nvSpPr>
        <p:spPr>
          <a:xfrm>
            <a:off x="84118" y="5790997"/>
            <a:ext cx="9222396" cy="523220"/>
          </a:xfrm>
          <a:prstGeom prst="rect">
            <a:avLst/>
          </a:prstGeom>
          <a:noFill/>
        </p:spPr>
        <p:txBody>
          <a:bodyPr wrap="none" rtlCol="0">
            <a:spAutoFit/>
          </a:bodyPr>
          <a:lstStyle/>
          <a:p>
            <a:r>
              <a:rPr lang="en-US" sz="2800" dirty="0" smtClean="0">
                <a:solidFill>
                  <a:srgbClr val="FF0000"/>
                </a:solidFill>
                <a:latin typeface="Comic Sans MS" panose="030F0702030302020204" pitchFamily="66" charset="0"/>
              </a:rPr>
              <a:t>PROTEIN = POLYPEPTIDE FOLDED INTO 3D SHAPE</a:t>
            </a:r>
            <a:endParaRPr lang="en-US"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7523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477000"/>
          </a:xfrm>
        </p:spPr>
        <p:txBody>
          <a:bodyPr>
            <a:normAutofit/>
          </a:bodyPr>
          <a:lstStyle/>
          <a:p>
            <a:pPr marL="0" indent="0">
              <a:buNone/>
            </a:pPr>
            <a:r>
              <a:rPr lang="en-US" dirty="0" smtClean="0"/>
              <a:t>AMINO ACID –R groups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56" t="20270" r="39220" b="10134"/>
          <a:stretch/>
        </p:blipFill>
        <p:spPr bwMode="auto">
          <a:xfrm>
            <a:off x="1828800" y="914400"/>
            <a:ext cx="4609070" cy="509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6326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D4DAB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7543800" cy="6477000"/>
          </a:xfrm>
        </p:spPr>
        <p:txBody>
          <a:bodyPr>
            <a:normAutofit/>
          </a:bodyPr>
          <a:lstStyle/>
          <a:p>
            <a:pPr marL="0" indent="0">
              <a:buNone/>
            </a:pPr>
            <a:r>
              <a:rPr lang="en-US" sz="3600" b="1" u="sng" dirty="0" smtClean="0"/>
              <a:t>AMINO ACID COLOR CODE</a:t>
            </a:r>
          </a:p>
          <a:p>
            <a:pPr marL="0" indent="0">
              <a:buNone/>
            </a:pPr>
            <a:endParaRPr lang="en-US" sz="3600" b="1" dirty="0" smtClean="0"/>
          </a:p>
          <a:p>
            <a:pPr marL="0" indent="0">
              <a:buNone/>
            </a:pPr>
            <a:r>
              <a:rPr lang="en-US" sz="3600" b="1" dirty="0" smtClean="0"/>
              <a:t>HYDROPHILIC POLAR</a:t>
            </a:r>
            <a:br>
              <a:rPr lang="en-US" sz="3600" b="1" dirty="0" smtClean="0"/>
            </a:br>
            <a:r>
              <a:rPr lang="en-US" sz="3600" b="1" dirty="0" smtClean="0"/>
              <a:t>        </a:t>
            </a:r>
            <a:r>
              <a:rPr lang="en-US" sz="3600" b="1" dirty="0" smtClean="0">
                <a:solidFill>
                  <a:schemeClr val="bg1"/>
                </a:solidFill>
              </a:rPr>
              <a:t>HISTIDINE (His) = WHITE</a:t>
            </a:r>
          </a:p>
          <a:p>
            <a:pPr marL="0" indent="0">
              <a:buNone/>
            </a:pPr>
            <a:r>
              <a:rPr lang="en-US" sz="3600" b="1" dirty="0">
                <a:solidFill>
                  <a:schemeClr val="bg1"/>
                </a:solidFill>
              </a:rPr>
              <a:t> </a:t>
            </a:r>
            <a:r>
              <a:rPr lang="en-US" sz="3600" b="1" dirty="0" smtClean="0">
                <a:solidFill>
                  <a:schemeClr val="bg1"/>
                </a:solidFill>
              </a:rPr>
              <a:t>       </a:t>
            </a:r>
            <a:r>
              <a:rPr lang="en-US" sz="3600" b="1" dirty="0" smtClean="0">
                <a:solidFill>
                  <a:srgbClr val="00B050"/>
                </a:solidFill>
              </a:rPr>
              <a:t>CYSTEINE </a:t>
            </a:r>
            <a:r>
              <a:rPr lang="en-US" sz="3600" b="1" dirty="0">
                <a:solidFill>
                  <a:srgbClr val="00B050"/>
                </a:solidFill>
              </a:rPr>
              <a:t>(</a:t>
            </a:r>
            <a:r>
              <a:rPr lang="en-US" sz="3600" b="1" dirty="0" err="1">
                <a:solidFill>
                  <a:srgbClr val="00B050"/>
                </a:solidFill>
              </a:rPr>
              <a:t>Cys</a:t>
            </a:r>
            <a:r>
              <a:rPr lang="en-US" sz="3600" b="1" dirty="0">
                <a:solidFill>
                  <a:srgbClr val="00B050"/>
                </a:solidFill>
              </a:rPr>
              <a:t>) = GREEN</a:t>
            </a:r>
            <a:r>
              <a:rPr lang="en-US" sz="3600" b="1" dirty="0"/>
              <a:t>   </a:t>
            </a:r>
            <a:endParaRPr lang="en-US" sz="3600" b="1" dirty="0">
              <a:solidFill>
                <a:schemeClr val="bg1"/>
              </a:solidFill>
            </a:endParaRPr>
          </a:p>
          <a:p>
            <a:pPr marL="0" indent="0">
              <a:buNone/>
            </a:pPr>
            <a:r>
              <a:rPr lang="en-US" sz="3600" b="1" dirty="0" smtClean="0">
                <a:solidFill>
                  <a:srgbClr val="0070C0"/>
                </a:solidFill>
              </a:rPr>
              <a:t>HYDROPHILIC POLAR CHARGED BASIC </a:t>
            </a:r>
            <a:br>
              <a:rPr lang="en-US" sz="3600" b="1" dirty="0" smtClean="0">
                <a:solidFill>
                  <a:srgbClr val="0070C0"/>
                </a:solidFill>
              </a:rPr>
            </a:br>
            <a:r>
              <a:rPr lang="en-US" sz="3600" b="1" dirty="0" smtClean="0">
                <a:solidFill>
                  <a:srgbClr val="0070C0"/>
                </a:solidFill>
              </a:rPr>
              <a:t>         ARGININE(</a:t>
            </a:r>
            <a:r>
              <a:rPr lang="en-US" sz="3600" b="1" dirty="0" err="1" smtClean="0">
                <a:solidFill>
                  <a:srgbClr val="0070C0"/>
                </a:solidFill>
              </a:rPr>
              <a:t>Arg</a:t>
            </a:r>
            <a:r>
              <a:rPr lang="en-US" sz="3600" b="1" dirty="0" smtClean="0">
                <a:solidFill>
                  <a:srgbClr val="0070C0"/>
                </a:solidFill>
              </a:rPr>
              <a:t>) = BLUE</a:t>
            </a:r>
          </a:p>
          <a:p>
            <a:pPr marL="0" indent="0">
              <a:buNone/>
            </a:pPr>
            <a:r>
              <a:rPr lang="en-US" sz="3600" b="1" dirty="0" smtClean="0">
                <a:solidFill>
                  <a:srgbClr val="00B050"/>
                </a:solidFill>
              </a:rPr>
              <a:t> </a:t>
            </a:r>
            <a:endParaRPr lang="en-US" sz="3600" b="1" dirty="0" smtClean="0">
              <a:solidFill>
                <a:srgbClr val="FFFF00"/>
              </a:solidFill>
            </a:endParaRPr>
          </a:p>
          <a:p>
            <a:pPr marL="0" indent="0">
              <a:buNone/>
            </a:pPr>
            <a:r>
              <a:rPr lang="en-US" sz="3600" b="1" dirty="0" smtClean="0">
                <a:solidFill>
                  <a:srgbClr val="FFFF00"/>
                </a:solidFill>
              </a:rPr>
              <a:t>HYDROPHOBIC </a:t>
            </a:r>
            <a:r>
              <a:rPr lang="en-US" sz="3600" b="1" dirty="0">
                <a:solidFill>
                  <a:srgbClr val="FFFF00"/>
                </a:solidFill>
              </a:rPr>
              <a:t>NON-POLAR = YELLOW</a:t>
            </a:r>
            <a:br>
              <a:rPr lang="en-US" sz="3600" b="1" dirty="0">
                <a:solidFill>
                  <a:srgbClr val="FFFF00"/>
                </a:solidFill>
              </a:rPr>
            </a:br>
            <a:r>
              <a:rPr lang="en-US" sz="3600" b="1" dirty="0">
                <a:solidFill>
                  <a:srgbClr val="FFFF00"/>
                </a:solidFill>
              </a:rPr>
              <a:t>      </a:t>
            </a:r>
            <a:r>
              <a:rPr lang="en-US" sz="3600" b="1" dirty="0" err="1">
                <a:solidFill>
                  <a:srgbClr val="FFFF00"/>
                </a:solidFill>
              </a:rPr>
              <a:t>Phe</a:t>
            </a:r>
            <a:r>
              <a:rPr lang="en-US" sz="3600" b="1" dirty="0">
                <a:solidFill>
                  <a:srgbClr val="FFFF00"/>
                </a:solidFill>
              </a:rPr>
              <a:t>   +   </a:t>
            </a:r>
            <a:r>
              <a:rPr lang="en-US" sz="3600" b="1" dirty="0" err="1" smtClean="0">
                <a:solidFill>
                  <a:srgbClr val="FFFF00"/>
                </a:solidFill>
              </a:rPr>
              <a:t>Leu</a:t>
            </a:r>
            <a:endParaRPr lang="en-US" sz="3600" b="1" dirty="0" smtClean="0"/>
          </a:p>
        </p:txBody>
      </p:sp>
    </p:spTree>
    <p:extLst>
      <p:ext uri="{BB962C8B-B14F-4D97-AF65-F5344CB8AC3E}">
        <p14:creationId xmlns:p14="http://schemas.microsoft.com/office/powerpoint/2010/main" val="485987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1143000"/>
          </a:xfrm>
        </p:spPr>
        <p:txBody>
          <a:bodyPr/>
          <a:lstStyle/>
          <a:p>
            <a:r>
              <a:rPr lang="en-US" dirty="0" smtClean="0"/>
              <a:t>Secondary structure  (2°)</a:t>
            </a:r>
            <a:endParaRPr lang="en-US" dirty="0"/>
          </a:p>
        </p:txBody>
      </p:sp>
      <p:sp>
        <p:nvSpPr>
          <p:cNvPr id="3" name="Content Placeholder 2"/>
          <p:cNvSpPr>
            <a:spLocks noGrp="1"/>
          </p:cNvSpPr>
          <p:nvPr>
            <p:ph idx="1"/>
          </p:nvPr>
        </p:nvSpPr>
        <p:spPr>
          <a:xfrm>
            <a:off x="685800" y="5105400"/>
            <a:ext cx="8305800" cy="879437"/>
          </a:xfrm>
        </p:spPr>
        <p:txBody>
          <a:bodyPr/>
          <a:lstStyle/>
          <a:p>
            <a:pPr marL="0" indent="0">
              <a:buNone/>
            </a:pPr>
            <a:r>
              <a:rPr lang="en-US" dirty="0"/>
              <a:t> </a:t>
            </a:r>
            <a:r>
              <a:rPr lang="el-GR" dirty="0" smtClean="0"/>
              <a:t>α</a:t>
            </a:r>
            <a:r>
              <a:rPr lang="en-US" dirty="0" smtClean="0"/>
              <a:t>-HELIX                         </a:t>
            </a:r>
            <a:r>
              <a:rPr lang="el-GR" dirty="0" smtClean="0"/>
              <a:t>β</a:t>
            </a:r>
            <a:r>
              <a:rPr lang="en-US" dirty="0"/>
              <a:t>-</a:t>
            </a:r>
            <a:r>
              <a:rPr lang="en-US" dirty="0" smtClean="0"/>
              <a:t>PLEATED SHEET</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478" t="29095" r="72390" b="17650"/>
          <a:stretch/>
        </p:blipFill>
        <p:spPr bwMode="auto">
          <a:xfrm>
            <a:off x="838200" y="1371600"/>
            <a:ext cx="1479177" cy="37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573" t="27600" r="26765" b="19176"/>
          <a:stretch/>
        </p:blipFill>
        <p:spPr bwMode="auto">
          <a:xfrm rot="5400000">
            <a:off x="4951382" y="2135218"/>
            <a:ext cx="183203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8723811" cy="369332"/>
          </a:xfrm>
          <a:prstGeom prst="rect">
            <a:avLst/>
          </a:prstGeom>
        </p:spPr>
        <p:txBody>
          <a:bodyPr wrap="square">
            <a:spAutoFit/>
          </a:bodyPr>
          <a:lstStyle/>
          <a:p>
            <a:r>
              <a:rPr lang="en-US"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413190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10" t="37941" r="3933" b="24117"/>
          <a:stretch/>
        </p:blipFill>
        <p:spPr bwMode="auto">
          <a:xfrm>
            <a:off x="380871" y="1305818"/>
            <a:ext cx="8458200" cy="247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6383" y="228600"/>
            <a:ext cx="8887176" cy="1077218"/>
          </a:xfrm>
          <a:prstGeom prst="rect">
            <a:avLst/>
          </a:prstGeom>
          <a:noFill/>
        </p:spPr>
        <p:txBody>
          <a:bodyPr wrap="none" rtlCol="0">
            <a:spAutoFit/>
          </a:bodyPr>
          <a:lstStyle/>
          <a:p>
            <a:r>
              <a:rPr lang="en-US" sz="3200" dirty="0" smtClean="0"/>
              <a:t>FOLD FIRST 13 AMINO ACIDS (22 “ from N-terminus)</a:t>
            </a:r>
          </a:p>
          <a:p>
            <a:r>
              <a:rPr lang="en-US" sz="3200" dirty="0" smtClean="0"/>
              <a:t>INTO  A  2-STRANDED  </a:t>
            </a:r>
            <a:r>
              <a:rPr lang="el-GR" sz="3200" dirty="0" smtClean="0"/>
              <a:t>β</a:t>
            </a:r>
            <a:r>
              <a:rPr lang="en-US" sz="3200" dirty="0" smtClean="0"/>
              <a:t>-PLEATED SHEET</a:t>
            </a:r>
            <a:endParaRPr lang="en-US" sz="3200" dirty="0"/>
          </a:p>
        </p:txBody>
      </p:sp>
      <p:sp>
        <p:nvSpPr>
          <p:cNvPr id="4" name="Rectangle 3"/>
          <p:cNvSpPr/>
          <p:nvPr/>
        </p:nvSpPr>
        <p:spPr>
          <a:xfrm>
            <a:off x="247105" y="6346924"/>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41994746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229600" cy="4525963"/>
          </a:xfrm>
        </p:spPr>
        <p:txBody>
          <a:bodyPr/>
          <a:lstStyle/>
          <a:p>
            <a:pPr marL="0" indent="0">
              <a:buNone/>
            </a:pPr>
            <a:r>
              <a:rPr lang="en-US" dirty="0"/>
              <a:t>FOLD </a:t>
            </a:r>
            <a:r>
              <a:rPr lang="en-US" dirty="0" smtClean="0"/>
              <a:t>LAST 14 </a:t>
            </a:r>
            <a:r>
              <a:rPr lang="en-US" dirty="0"/>
              <a:t>AMINO </a:t>
            </a:r>
            <a:r>
              <a:rPr lang="en-US" dirty="0" smtClean="0"/>
              <a:t>ACIDS (C-terminus end) INTO  AN </a:t>
            </a:r>
            <a:r>
              <a:rPr lang="el-GR" dirty="0" smtClean="0"/>
              <a:t>α</a:t>
            </a:r>
            <a:r>
              <a:rPr lang="en-US" dirty="0" smtClean="0"/>
              <a:t>-HELIX</a:t>
            </a:r>
            <a:endParaRPr lang="en-US" dirty="0"/>
          </a:p>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37" t="21353" r="3926" b="42866"/>
          <a:stretch/>
        </p:blipFill>
        <p:spPr bwMode="auto">
          <a:xfrm>
            <a:off x="43543" y="1506583"/>
            <a:ext cx="899160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7105" y="6346924"/>
            <a:ext cx="8723811" cy="276999"/>
          </a:xfrm>
          <a:prstGeom prst="rect">
            <a:avLst/>
          </a:prstGeom>
        </p:spPr>
        <p:txBody>
          <a:bodyPr wrap="square">
            <a:spAutoFit/>
          </a:bodyPr>
          <a:lstStyle/>
          <a:p>
            <a:r>
              <a:rPr lang="en-US" sz="12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3923834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50" t="62458" r="17828" b="16882"/>
          <a:stretch/>
        </p:blipFill>
        <p:spPr bwMode="auto">
          <a:xfrm>
            <a:off x="137160" y="558114"/>
            <a:ext cx="879924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6274" y="43934"/>
            <a:ext cx="8723811" cy="261610"/>
          </a:xfrm>
          <a:prstGeom prst="rect">
            <a:avLst/>
          </a:prstGeom>
        </p:spPr>
        <p:txBody>
          <a:bodyPr wrap="square">
            <a:spAutoFit/>
          </a:bodyPr>
          <a:lstStyle/>
          <a:p>
            <a:r>
              <a:rPr lang="en-US" sz="11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3902397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
            <a:ext cx="8229600" cy="655320"/>
          </a:xfrm>
        </p:spPr>
        <p:txBody>
          <a:bodyPr>
            <a:normAutofit fontScale="90000"/>
          </a:bodyPr>
          <a:lstStyle/>
          <a:p>
            <a:r>
              <a:rPr lang="en-US" dirty="0" smtClean="0"/>
              <a:t>Secondary structure  (2°)</a:t>
            </a:r>
            <a:endParaRPr lang="en-US" dirty="0"/>
          </a:p>
        </p:txBody>
      </p:sp>
      <p:sp>
        <p:nvSpPr>
          <p:cNvPr id="4" name="TextBox 3"/>
          <p:cNvSpPr txBox="1"/>
          <p:nvPr/>
        </p:nvSpPr>
        <p:spPr>
          <a:xfrm>
            <a:off x="94704" y="5346561"/>
            <a:ext cx="9125495" cy="1384995"/>
          </a:xfrm>
          <a:prstGeom prst="rect">
            <a:avLst/>
          </a:prstGeom>
          <a:noFill/>
        </p:spPr>
        <p:txBody>
          <a:bodyPr wrap="square" rtlCol="0">
            <a:spAutoFit/>
          </a:bodyPr>
          <a:lstStyle/>
          <a:p>
            <a:r>
              <a:rPr lang="en-US" sz="2800" dirty="0" smtClean="0">
                <a:latin typeface="Comic Sans MS" pitchFamily="66" charset="0"/>
              </a:rPr>
              <a:t>Held together by </a:t>
            </a:r>
            <a:r>
              <a:rPr lang="en-US" sz="2800" dirty="0" smtClean="0">
                <a:solidFill>
                  <a:srgbClr val="FF0000"/>
                </a:solidFill>
                <a:latin typeface="Comic Sans MS" pitchFamily="66" charset="0"/>
              </a:rPr>
              <a:t>HYDROGEN BONDS </a:t>
            </a:r>
            <a:r>
              <a:rPr lang="en-US" sz="2800" dirty="0" smtClean="0">
                <a:latin typeface="Comic Sans MS" pitchFamily="66" charset="0"/>
              </a:rPr>
              <a:t>between the </a:t>
            </a:r>
            <a:r>
              <a:rPr lang="en-US" sz="2800" dirty="0" smtClean="0">
                <a:solidFill>
                  <a:srgbClr val="FF0000"/>
                </a:solidFill>
                <a:latin typeface="Comic Sans MS" pitchFamily="66" charset="0"/>
              </a:rPr>
              <a:t>C=O of one amino acid and the N-H of another </a:t>
            </a:r>
            <a:r>
              <a:rPr lang="en-US" sz="2800" dirty="0" smtClean="0">
                <a:latin typeface="Comic Sans MS" pitchFamily="66" charset="0"/>
              </a:rPr>
              <a:t/>
            </a:r>
            <a:br>
              <a:rPr lang="en-US" sz="2800" dirty="0" smtClean="0">
                <a:latin typeface="Comic Sans MS" pitchFamily="66" charset="0"/>
              </a:rPr>
            </a:br>
            <a:r>
              <a:rPr lang="en-US" sz="2800" dirty="0" smtClean="0">
                <a:latin typeface="Comic Sans MS" pitchFamily="66" charset="0"/>
              </a:rPr>
              <a:t>     </a:t>
            </a:r>
            <a:r>
              <a:rPr lang="en-US" sz="2800" dirty="0" smtClean="0">
                <a:solidFill>
                  <a:srgbClr val="FF0000"/>
                </a:solidFill>
                <a:latin typeface="Comic Sans MS" pitchFamily="66" charset="0"/>
              </a:rPr>
              <a:t>in the BACKBONE OF THE CHAIN</a:t>
            </a:r>
            <a:endParaRPr lang="en-US" sz="2800" dirty="0">
              <a:solidFill>
                <a:srgbClr val="FF0000"/>
              </a:solidFill>
              <a:latin typeface="Comic Sans MS" pitchFamily="66" charset="0"/>
            </a:endParaRPr>
          </a:p>
        </p:txBody>
      </p:sp>
      <p:sp>
        <p:nvSpPr>
          <p:cNvPr id="7" name="Rectangle 6"/>
          <p:cNvSpPr/>
          <p:nvPr/>
        </p:nvSpPr>
        <p:spPr>
          <a:xfrm>
            <a:off x="0" y="0"/>
            <a:ext cx="8723811" cy="246221"/>
          </a:xfrm>
          <a:prstGeom prst="rect">
            <a:avLst/>
          </a:prstGeom>
        </p:spPr>
        <p:txBody>
          <a:bodyPr wrap="square">
            <a:spAutoFit/>
          </a:bodyPr>
          <a:lstStyle/>
          <a:p>
            <a:r>
              <a:rPr lang="en-US" sz="1000" dirty="0" smtClean="0">
                <a:solidFill>
                  <a:srgbClr val="CC0099"/>
                </a:solidFill>
                <a:latin typeface="Arial" pitchFamily="34" charset="0"/>
                <a:cs typeface="Arial" pitchFamily="34" charset="0"/>
              </a:rPr>
              <a:t>Image from POGIL</a:t>
            </a:r>
            <a:endParaRPr lang="en-US" sz="1000" dirty="0">
              <a:solidFill>
                <a:srgbClr val="CC0099"/>
              </a:solidFill>
              <a:latin typeface="Arial" pitchFamily="34" charset="0"/>
              <a:cs typeface="Arial" pitchFamily="34" charset="0"/>
            </a:endParaRPr>
          </a:p>
        </p:txBody>
      </p:sp>
      <p:pic>
        <p:nvPicPr>
          <p:cNvPr id="2050"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0037" t="23684" r="31682" b="26494"/>
          <a:stretch/>
        </p:blipFill>
        <p:spPr bwMode="auto">
          <a:xfrm>
            <a:off x="143085" y="718751"/>
            <a:ext cx="5832391" cy="427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02249" y="1276519"/>
            <a:ext cx="3071675" cy="2031325"/>
          </a:xfrm>
          <a:prstGeom prst="rect">
            <a:avLst/>
          </a:prstGeom>
          <a:noFill/>
        </p:spPr>
        <p:txBody>
          <a:bodyPr wrap="none" rtlCol="0">
            <a:spAutoFit/>
          </a:bodyPr>
          <a:lstStyle/>
          <a:p>
            <a:r>
              <a:rPr lang="en-US" b="1" dirty="0" smtClean="0">
                <a:latin typeface="Comic Sans MS" panose="030F0702030302020204" pitchFamily="66" charset="0"/>
              </a:rPr>
              <a:t>WHAT TYPE OF BONDS </a:t>
            </a:r>
            <a:br>
              <a:rPr lang="en-US" b="1" dirty="0" smtClean="0">
                <a:latin typeface="Comic Sans MS" panose="030F0702030302020204" pitchFamily="66" charset="0"/>
              </a:rPr>
            </a:br>
            <a:r>
              <a:rPr lang="en-US" b="1" dirty="0" smtClean="0">
                <a:latin typeface="Comic Sans MS" panose="030F0702030302020204" pitchFamily="66" charset="0"/>
              </a:rPr>
              <a:t>HOLD 2° STRUCTURE </a:t>
            </a:r>
            <a:br>
              <a:rPr lang="en-US" b="1" dirty="0" smtClean="0">
                <a:latin typeface="Comic Sans MS" panose="030F0702030302020204" pitchFamily="66" charset="0"/>
              </a:rPr>
            </a:br>
            <a:r>
              <a:rPr lang="en-US" b="1" dirty="0" smtClean="0">
                <a:latin typeface="Comic Sans MS" panose="030F0702030302020204" pitchFamily="66" charset="0"/>
              </a:rPr>
              <a:t>TOGETHER?</a:t>
            </a:r>
          </a:p>
          <a:p>
            <a:endParaRPr lang="en-US" b="1" dirty="0">
              <a:latin typeface="Comic Sans MS" panose="030F0702030302020204" pitchFamily="66" charset="0"/>
            </a:endParaRPr>
          </a:p>
          <a:p>
            <a:r>
              <a:rPr lang="en-US" b="1" dirty="0" smtClean="0">
                <a:latin typeface="Comic Sans MS" panose="030F0702030302020204" pitchFamily="66" charset="0"/>
              </a:rPr>
              <a:t>WHICH PARTS OF THE </a:t>
            </a:r>
          </a:p>
          <a:p>
            <a:r>
              <a:rPr lang="en-US" b="1" dirty="0" smtClean="0">
                <a:latin typeface="Comic Sans MS" panose="030F0702030302020204" pitchFamily="66" charset="0"/>
              </a:rPr>
              <a:t>POLYPEPTIDE CHAIN </a:t>
            </a:r>
          </a:p>
          <a:p>
            <a:r>
              <a:rPr lang="en-US" b="1" dirty="0" smtClean="0">
                <a:latin typeface="Comic Sans MS" panose="030F0702030302020204" pitchFamily="66" charset="0"/>
              </a:rPr>
              <a:t>ARE INVOLVED?</a:t>
            </a:r>
            <a:endParaRPr lang="en-US" b="1" dirty="0">
              <a:latin typeface="Comic Sans MS" panose="030F0702030302020204" pitchFamily="66" charset="0"/>
            </a:endParaRPr>
          </a:p>
        </p:txBody>
      </p:sp>
      <p:sp>
        <p:nvSpPr>
          <p:cNvPr id="8" name="Rectangle 7"/>
          <p:cNvSpPr/>
          <p:nvPr/>
        </p:nvSpPr>
        <p:spPr>
          <a:xfrm>
            <a:off x="6122466" y="3420220"/>
            <a:ext cx="2831237" cy="1569660"/>
          </a:xfrm>
          <a:prstGeom prst="rect">
            <a:avLst/>
          </a:prstGeom>
        </p:spPr>
        <p:txBody>
          <a:bodyPr wrap="square">
            <a:spAutoFit/>
          </a:bodyPr>
          <a:lstStyle/>
          <a:p>
            <a:r>
              <a:rPr lang="en-US" sz="3200" b="1" dirty="0">
                <a:solidFill>
                  <a:srgbClr val="CC3399"/>
                </a:solidFill>
                <a:latin typeface="Comic Sans MS" pitchFamily="66" charset="0"/>
              </a:rPr>
              <a:t>Side chain </a:t>
            </a:r>
            <a:r>
              <a:rPr lang="en-US" sz="3200" b="1" dirty="0" smtClean="0">
                <a:solidFill>
                  <a:srgbClr val="CC3399"/>
                </a:solidFill>
                <a:latin typeface="Comic Sans MS" pitchFamily="66" charset="0"/>
              </a:rPr>
              <a:t/>
            </a:r>
            <a:br>
              <a:rPr lang="en-US" sz="3200" b="1" dirty="0" smtClean="0">
                <a:solidFill>
                  <a:srgbClr val="CC3399"/>
                </a:solidFill>
                <a:latin typeface="Comic Sans MS" pitchFamily="66" charset="0"/>
              </a:rPr>
            </a:br>
            <a:r>
              <a:rPr lang="en-US" sz="3200" b="1" dirty="0" smtClean="0">
                <a:solidFill>
                  <a:srgbClr val="CC3399"/>
                </a:solidFill>
                <a:latin typeface="Comic Sans MS" pitchFamily="66" charset="0"/>
              </a:rPr>
              <a:t>R </a:t>
            </a:r>
            <a:r>
              <a:rPr lang="en-US" sz="3200" b="1" dirty="0">
                <a:solidFill>
                  <a:srgbClr val="CC3399"/>
                </a:solidFill>
                <a:latin typeface="Comic Sans MS" pitchFamily="66" charset="0"/>
              </a:rPr>
              <a:t>groups</a:t>
            </a:r>
            <a:br>
              <a:rPr lang="en-US" sz="3200" b="1" dirty="0">
                <a:solidFill>
                  <a:srgbClr val="CC3399"/>
                </a:solidFill>
                <a:latin typeface="Comic Sans MS" pitchFamily="66" charset="0"/>
              </a:rPr>
            </a:br>
            <a:r>
              <a:rPr lang="en-US" sz="3200" b="1" dirty="0">
                <a:solidFill>
                  <a:srgbClr val="CC3399"/>
                </a:solidFill>
                <a:latin typeface="Comic Sans MS" pitchFamily="66" charset="0"/>
              </a:rPr>
              <a:t>NOT involved</a:t>
            </a:r>
          </a:p>
        </p:txBody>
      </p:sp>
    </p:spTree>
    <p:extLst>
      <p:ext uri="{BB962C8B-B14F-4D97-AF65-F5344CB8AC3E}">
        <p14:creationId xmlns:p14="http://schemas.microsoft.com/office/powerpoint/2010/main" val="14026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50" t="62458" r="17828" b="16882"/>
          <a:stretch/>
        </p:blipFill>
        <p:spPr bwMode="auto">
          <a:xfrm>
            <a:off x="115551" y="1143000"/>
            <a:ext cx="879924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7160" y="6488668"/>
            <a:ext cx="2771913" cy="261610"/>
          </a:xfrm>
          <a:prstGeom prst="rect">
            <a:avLst/>
          </a:prstGeom>
        </p:spPr>
        <p:txBody>
          <a:bodyPr wrap="none">
            <a:spAutoFit/>
          </a:bodyPr>
          <a:lstStyle/>
          <a:p>
            <a:r>
              <a:rPr lang="en-US" sz="1100" dirty="0"/>
              <a:t>http://barleyworld.org/book/export/html/20</a:t>
            </a:r>
          </a:p>
        </p:txBody>
      </p:sp>
      <p:sp>
        <p:nvSpPr>
          <p:cNvPr id="7" name="TextBox 6"/>
          <p:cNvSpPr txBox="1"/>
          <p:nvPr/>
        </p:nvSpPr>
        <p:spPr>
          <a:xfrm>
            <a:off x="684092" y="4495800"/>
            <a:ext cx="7608173" cy="1815882"/>
          </a:xfrm>
          <a:prstGeom prst="rect">
            <a:avLst/>
          </a:prstGeom>
          <a:noFill/>
        </p:spPr>
        <p:txBody>
          <a:bodyPr wrap="none" rtlCol="0">
            <a:spAutoFit/>
          </a:bodyPr>
          <a:lstStyle/>
          <a:p>
            <a:r>
              <a:rPr lang="en-US" sz="2800" dirty="0" smtClean="0">
                <a:latin typeface="Comic Sans MS" pitchFamily="66" charset="0"/>
              </a:rPr>
              <a:t>NEXT the </a:t>
            </a:r>
            <a:r>
              <a:rPr lang="el-GR" sz="2800" dirty="0" smtClean="0">
                <a:latin typeface="Comic Sans MS" pitchFamily="66" charset="0"/>
              </a:rPr>
              <a:t>α</a:t>
            </a:r>
            <a:r>
              <a:rPr lang="en-US" sz="2800" dirty="0" smtClean="0">
                <a:latin typeface="Comic Sans MS" pitchFamily="66" charset="0"/>
              </a:rPr>
              <a:t>-helices and </a:t>
            </a:r>
            <a:r>
              <a:rPr lang="el-GR" sz="2800" dirty="0" smtClean="0">
                <a:latin typeface="Comic Sans MS" pitchFamily="66" charset="0"/>
              </a:rPr>
              <a:t>β</a:t>
            </a:r>
            <a:r>
              <a:rPr lang="en-US" sz="2800" dirty="0" smtClean="0">
                <a:latin typeface="Comic Sans MS" pitchFamily="66" charset="0"/>
              </a:rPr>
              <a:t>-pleated sheets </a:t>
            </a:r>
            <a:br>
              <a:rPr lang="en-US" sz="2800" dirty="0" smtClean="0">
                <a:latin typeface="Comic Sans MS" pitchFamily="66" charset="0"/>
              </a:rPr>
            </a:br>
            <a:r>
              <a:rPr lang="en-US" sz="2800" dirty="0" smtClean="0">
                <a:latin typeface="Comic Sans MS" pitchFamily="66" charset="0"/>
              </a:rPr>
              <a:t>start to fold up due to interactions between</a:t>
            </a:r>
            <a:br>
              <a:rPr lang="en-US" sz="2800" dirty="0" smtClean="0">
                <a:latin typeface="Comic Sans MS" pitchFamily="66" charset="0"/>
              </a:rPr>
            </a:br>
            <a:r>
              <a:rPr lang="en-US" sz="2800" dirty="0" smtClean="0">
                <a:solidFill>
                  <a:srgbClr val="FF0000"/>
                </a:solidFill>
                <a:latin typeface="Comic Sans MS" pitchFamily="66" charset="0"/>
              </a:rPr>
              <a:t>R GROUPS = TERTIARY (3°)STRUCTURE</a:t>
            </a:r>
          </a:p>
          <a:p>
            <a:endParaRPr lang="en-US" sz="2800" dirty="0">
              <a:solidFill>
                <a:srgbClr val="FF0000"/>
              </a:solidFill>
              <a:latin typeface="Comic Sans MS" pitchFamily="66" charset="0"/>
            </a:endParaRPr>
          </a:p>
        </p:txBody>
      </p:sp>
      <p:sp>
        <p:nvSpPr>
          <p:cNvPr id="9" name="Rectangle 8"/>
          <p:cNvSpPr/>
          <p:nvPr/>
        </p:nvSpPr>
        <p:spPr>
          <a:xfrm>
            <a:off x="126274" y="43934"/>
            <a:ext cx="8723811" cy="261610"/>
          </a:xfrm>
          <a:prstGeom prst="rect">
            <a:avLst/>
          </a:prstGeom>
        </p:spPr>
        <p:txBody>
          <a:bodyPr wrap="square">
            <a:spAutoFit/>
          </a:bodyPr>
          <a:lstStyle/>
          <a:p>
            <a:r>
              <a:rPr lang="en-US" sz="1100" dirty="0">
                <a:solidFill>
                  <a:srgbClr val="CC0099"/>
                </a:solidFill>
                <a:latin typeface="Arial" pitchFamily="34" charset="0"/>
                <a:cs typeface="Arial" pitchFamily="34" charset="0"/>
              </a:rPr>
              <a:t>http://www.3dmoleculardesigns.com/AASK/AASK%20Teacher%20Notes.pdf</a:t>
            </a:r>
          </a:p>
        </p:txBody>
      </p:sp>
      <p:sp>
        <p:nvSpPr>
          <p:cNvPr id="3" name="Rectangle 2"/>
          <p:cNvSpPr/>
          <p:nvPr/>
        </p:nvSpPr>
        <p:spPr>
          <a:xfrm>
            <a:off x="389777" y="433261"/>
            <a:ext cx="8437562" cy="523220"/>
          </a:xfrm>
          <a:prstGeom prst="rect">
            <a:avLst/>
          </a:prstGeom>
        </p:spPr>
        <p:txBody>
          <a:bodyPr wrap="square">
            <a:spAutoFit/>
          </a:bodyPr>
          <a:lstStyle/>
          <a:p>
            <a:pPr lvl="0"/>
            <a:r>
              <a:rPr lang="en-US" sz="2800" dirty="0">
                <a:solidFill>
                  <a:srgbClr val="7030A0"/>
                </a:solidFill>
                <a:latin typeface="Comic Sans MS" pitchFamily="66" charset="0"/>
              </a:rPr>
              <a:t>This is SECONDARY STRUCTURE (2° )</a:t>
            </a:r>
          </a:p>
        </p:txBody>
      </p:sp>
    </p:spTree>
    <p:extLst>
      <p:ext uri="{BB962C8B-B14F-4D97-AF65-F5344CB8AC3E}">
        <p14:creationId xmlns:p14="http://schemas.microsoft.com/office/powerpoint/2010/main" val="1166833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3"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41148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carbcutoutglucos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41481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6"/>
          <p:cNvSpPr txBox="1">
            <a:spLocks noChangeArrowheads="1"/>
          </p:cNvSpPr>
          <p:nvPr/>
        </p:nvSpPr>
        <p:spPr bwMode="auto">
          <a:xfrm>
            <a:off x="33528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66"/>
                </a:solidFill>
              </a:rPr>
              <a:t>1</a:t>
            </a:r>
          </a:p>
        </p:txBody>
      </p:sp>
      <p:sp>
        <p:nvSpPr>
          <p:cNvPr id="2055" name="Text Box 7"/>
          <p:cNvSpPr txBox="1">
            <a:spLocks noChangeArrowheads="1"/>
          </p:cNvSpPr>
          <p:nvPr/>
        </p:nvSpPr>
        <p:spPr bwMode="auto">
          <a:xfrm>
            <a:off x="3200400" y="2971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FF0066"/>
                </a:solidFill>
              </a:rPr>
              <a:t>2</a:t>
            </a:r>
          </a:p>
        </p:txBody>
      </p:sp>
      <p:sp>
        <p:nvSpPr>
          <p:cNvPr id="2057" name="Rectangle 9"/>
          <p:cNvSpPr>
            <a:spLocks noChangeArrowheads="1"/>
          </p:cNvSpPr>
          <p:nvPr/>
        </p:nvSpPr>
        <p:spPr bwMode="auto">
          <a:xfrm>
            <a:off x="15240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58" name="Rectangle 10"/>
          <p:cNvSpPr>
            <a:spLocks noChangeArrowheads="1"/>
          </p:cNvSpPr>
          <p:nvPr/>
        </p:nvSpPr>
        <p:spPr bwMode="auto">
          <a:xfrm>
            <a:off x="914400" y="1981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59" name="Rectangle 11"/>
          <p:cNvSpPr>
            <a:spLocks noChangeArrowheads="1"/>
          </p:cNvSpPr>
          <p:nvPr/>
        </p:nvSpPr>
        <p:spPr bwMode="auto">
          <a:xfrm>
            <a:off x="1524000" y="1066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0" name="Rectangle 12"/>
          <p:cNvSpPr>
            <a:spLocks noChangeArrowheads="1"/>
          </p:cNvSpPr>
          <p:nvPr/>
        </p:nvSpPr>
        <p:spPr bwMode="auto">
          <a:xfrm>
            <a:off x="1524000" y="533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061" name="Rectangle 13"/>
          <p:cNvSpPr>
            <a:spLocks noChangeArrowheads="1"/>
          </p:cNvSpPr>
          <p:nvPr/>
        </p:nvSpPr>
        <p:spPr bwMode="auto">
          <a:xfrm>
            <a:off x="7391400" y="30480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2</a:t>
            </a:r>
          </a:p>
        </p:txBody>
      </p:sp>
      <p:sp>
        <p:nvSpPr>
          <p:cNvPr id="2062" name="Rectangle 14"/>
          <p:cNvSpPr>
            <a:spLocks noChangeArrowheads="1"/>
          </p:cNvSpPr>
          <p:nvPr/>
        </p:nvSpPr>
        <p:spPr bwMode="auto">
          <a:xfrm>
            <a:off x="7543800" y="213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1</a:t>
            </a:r>
          </a:p>
        </p:txBody>
      </p:sp>
      <p:sp>
        <p:nvSpPr>
          <p:cNvPr id="2063" name="Rectangle 15"/>
          <p:cNvSpPr>
            <a:spLocks noChangeArrowheads="1"/>
          </p:cNvSpPr>
          <p:nvPr/>
        </p:nvSpPr>
        <p:spPr bwMode="auto">
          <a:xfrm>
            <a:off x="5715000" y="31242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3</a:t>
            </a:r>
          </a:p>
        </p:txBody>
      </p:sp>
      <p:sp>
        <p:nvSpPr>
          <p:cNvPr id="2064" name="Rectangle 16"/>
          <p:cNvSpPr>
            <a:spLocks noChangeArrowheads="1"/>
          </p:cNvSpPr>
          <p:nvPr/>
        </p:nvSpPr>
        <p:spPr bwMode="auto">
          <a:xfrm>
            <a:off x="5029200" y="2133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4</a:t>
            </a:r>
          </a:p>
        </p:txBody>
      </p:sp>
      <p:sp>
        <p:nvSpPr>
          <p:cNvPr id="2065" name="Rectangle 17"/>
          <p:cNvSpPr>
            <a:spLocks noChangeArrowheads="1"/>
          </p:cNvSpPr>
          <p:nvPr/>
        </p:nvSpPr>
        <p:spPr bwMode="auto">
          <a:xfrm>
            <a:off x="5715000" y="1295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2066" name="Rectangle 18"/>
          <p:cNvSpPr>
            <a:spLocks noChangeArrowheads="1"/>
          </p:cNvSpPr>
          <p:nvPr/>
        </p:nvSpPr>
        <p:spPr bwMode="auto">
          <a:xfrm>
            <a:off x="5715000" y="685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6</a:t>
            </a:r>
          </a:p>
        </p:txBody>
      </p:sp>
      <p:sp>
        <p:nvSpPr>
          <p:cNvPr id="2" name="TextBox 1"/>
          <p:cNvSpPr txBox="1"/>
          <p:nvPr/>
        </p:nvSpPr>
        <p:spPr>
          <a:xfrm>
            <a:off x="1488937" y="5983482"/>
            <a:ext cx="6054863" cy="584775"/>
          </a:xfrm>
          <a:prstGeom prst="rect">
            <a:avLst/>
          </a:prstGeom>
          <a:noFill/>
        </p:spPr>
        <p:txBody>
          <a:bodyPr wrap="none" rtlCol="0">
            <a:spAutoFit/>
          </a:bodyPr>
          <a:lstStyle/>
          <a:p>
            <a:r>
              <a:rPr lang="en-US" sz="3200" b="1" dirty="0" smtClean="0">
                <a:latin typeface="Comic Sans MS" pitchFamily="66" charset="0"/>
                <a:hlinkClick r:id="rId3"/>
              </a:rPr>
              <a:t>DEHYDRATION SYNTHESIS</a:t>
            </a:r>
            <a:endParaRPr lang="en-US" sz="3200" b="1" dirty="0">
              <a:latin typeface="Comic Sans MS" pitchFamily="66" charset="0"/>
            </a:endParaRPr>
          </a:p>
        </p:txBody>
      </p:sp>
      <p:sp>
        <p:nvSpPr>
          <p:cNvPr id="3" name="TextBox 2"/>
          <p:cNvSpPr txBox="1"/>
          <p:nvPr/>
        </p:nvSpPr>
        <p:spPr>
          <a:xfrm>
            <a:off x="1199046" y="4267200"/>
            <a:ext cx="7706078" cy="1846659"/>
          </a:xfrm>
          <a:prstGeom prst="rect">
            <a:avLst/>
          </a:prstGeom>
          <a:noFill/>
        </p:spPr>
        <p:txBody>
          <a:bodyPr wrap="square" rtlCol="0">
            <a:spAutoFit/>
          </a:bodyPr>
          <a:lstStyle/>
          <a:p>
            <a:r>
              <a:rPr lang="en-US" sz="3200" dirty="0" smtClean="0"/>
              <a:t>~ Choose 2 glucose cutouts to join </a:t>
            </a:r>
            <a:br>
              <a:rPr lang="en-US" sz="3200" dirty="0" smtClean="0"/>
            </a:br>
            <a:r>
              <a:rPr lang="en-US" sz="3200" dirty="0" smtClean="0"/>
              <a:t>~ Number the carbons</a:t>
            </a:r>
            <a:br>
              <a:rPr lang="en-US" sz="3200" dirty="0" smtClean="0"/>
            </a:br>
            <a:r>
              <a:rPr lang="en-US" sz="3200" dirty="0" smtClean="0"/>
              <a:t>~ Are these </a:t>
            </a:r>
            <a:r>
              <a:rPr lang="el-GR" sz="3200" dirty="0" smtClean="0"/>
              <a:t>α</a:t>
            </a:r>
            <a:r>
              <a:rPr lang="en-US" sz="3200" dirty="0" smtClean="0"/>
              <a:t> or </a:t>
            </a:r>
            <a:r>
              <a:rPr lang="el-GR" sz="3200" dirty="0"/>
              <a:t>β</a:t>
            </a:r>
            <a:r>
              <a:rPr lang="en-US" sz="3200" dirty="0" smtClean="0"/>
              <a:t> ?</a:t>
            </a:r>
          </a:p>
          <a:p>
            <a:endParaRPr lang="en-US" dirty="0"/>
          </a:p>
        </p:txBody>
      </p:sp>
      <p:sp>
        <p:nvSpPr>
          <p:cNvPr id="4" name="Rectangle 3"/>
          <p:cNvSpPr/>
          <p:nvPr/>
        </p:nvSpPr>
        <p:spPr>
          <a:xfrm>
            <a:off x="5779003" y="4949579"/>
            <a:ext cx="3224794" cy="954107"/>
          </a:xfrm>
          <a:prstGeom prst="rect">
            <a:avLst/>
          </a:prstGeom>
        </p:spPr>
        <p:txBody>
          <a:bodyPr wrap="none">
            <a:spAutoFit/>
          </a:bodyPr>
          <a:lstStyle/>
          <a:p>
            <a:r>
              <a:rPr lang="en-US" sz="2800" dirty="0" smtClean="0"/>
              <a:t>MONOSACCHARIDES</a:t>
            </a:r>
            <a:br>
              <a:rPr lang="en-US" sz="2800" dirty="0" smtClean="0"/>
            </a:br>
            <a:r>
              <a:rPr lang="en-US" sz="2800" dirty="0" smtClean="0"/>
              <a:t>    = 1 sugar</a:t>
            </a:r>
            <a:endParaRPr lang="en-US" sz="2800" dirty="0"/>
          </a:p>
        </p:txBody>
      </p:sp>
    </p:spTree>
    <p:extLst>
      <p:ext uri="{BB962C8B-B14F-4D97-AF65-F5344CB8AC3E}">
        <p14:creationId xmlns:p14="http://schemas.microsoft.com/office/powerpoint/2010/main" val="3844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blinds(horizontal)">
                                      <p:cBhvr>
                                        <p:cTn id="12" dur="500"/>
                                        <p:tgtEl>
                                          <p:spTgt spid="20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7"/>
                                        </p:tgtEl>
                                        <p:attrNameLst>
                                          <p:attrName>style.visibility</p:attrName>
                                        </p:attrNameLst>
                                      </p:cBhvr>
                                      <p:to>
                                        <p:strVal val="visible"/>
                                      </p:to>
                                    </p:set>
                                    <p:animEffect transition="in" filter="blinds(horizontal)">
                                      <p:cBhvr>
                                        <p:cTn id="17" dur="500"/>
                                        <p:tgtEl>
                                          <p:spTgt spid="20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blinds(horizontal)">
                                      <p:cBhvr>
                                        <p:cTn id="22" dur="500"/>
                                        <p:tgtEl>
                                          <p:spTgt spid="20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59"/>
                                        </p:tgtEl>
                                        <p:attrNameLst>
                                          <p:attrName>style.visibility</p:attrName>
                                        </p:attrNameLst>
                                      </p:cBhvr>
                                      <p:to>
                                        <p:strVal val="visible"/>
                                      </p:to>
                                    </p:set>
                                    <p:animEffect transition="in" filter="blinds(horizontal)">
                                      <p:cBhvr>
                                        <p:cTn id="27" dur="500"/>
                                        <p:tgtEl>
                                          <p:spTgt spid="20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60"/>
                                        </p:tgtEl>
                                        <p:attrNameLst>
                                          <p:attrName>style.visibility</p:attrName>
                                        </p:attrNameLst>
                                      </p:cBhvr>
                                      <p:to>
                                        <p:strVal val="visible"/>
                                      </p:to>
                                    </p:set>
                                    <p:animEffect transition="in" filter="blinds(horizontal)">
                                      <p:cBhvr>
                                        <p:cTn id="32" dur="500"/>
                                        <p:tgtEl>
                                          <p:spTgt spid="20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62"/>
                                        </p:tgtEl>
                                        <p:attrNameLst>
                                          <p:attrName>style.visibility</p:attrName>
                                        </p:attrNameLst>
                                      </p:cBhvr>
                                      <p:to>
                                        <p:strVal val="visible"/>
                                      </p:to>
                                    </p:set>
                                    <p:animEffect transition="in" filter="blinds(horizontal)">
                                      <p:cBhvr>
                                        <p:cTn id="37" dur="500"/>
                                        <p:tgtEl>
                                          <p:spTgt spid="20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61"/>
                                        </p:tgtEl>
                                        <p:attrNameLst>
                                          <p:attrName>style.visibility</p:attrName>
                                        </p:attrNameLst>
                                      </p:cBhvr>
                                      <p:to>
                                        <p:strVal val="visible"/>
                                      </p:to>
                                    </p:set>
                                    <p:animEffect transition="in" filter="blinds(horizontal)">
                                      <p:cBhvr>
                                        <p:cTn id="42" dur="500"/>
                                        <p:tgtEl>
                                          <p:spTgt spid="206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63"/>
                                        </p:tgtEl>
                                        <p:attrNameLst>
                                          <p:attrName>style.visibility</p:attrName>
                                        </p:attrNameLst>
                                      </p:cBhvr>
                                      <p:to>
                                        <p:strVal val="visible"/>
                                      </p:to>
                                    </p:set>
                                    <p:animEffect transition="in" filter="blinds(horizontal)">
                                      <p:cBhvr>
                                        <p:cTn id="47" dur="500"/>
                                        <p:tgtEl>
                                          <p:spTgt spid="20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64"/>
                                        </p:tgtEl>
                                        <p:attrNameLst>
                                          <p:attrName>style.visibility</p:attrName>
                                        </p:attrNameLst>
                                      </p:cBhvr>
                                      <p:to>
                                        <p:strVal val="visible"/>
                                      </p:to>
                                    </p:set>
                                    <p:animEffect transition="in" filter="blinds(horizontal)">
                                      <p:cBhvr>
                                        <p:cTn id="52" dur="500"/>
                                        <p:tgtEl>
                                          <p:spTgt spid="20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65"/>
                                        </p:tgtEl>
                                        <p:attrNameLst>
                                          <p:attrName>style.visibility</p:attrName>
                                        </p:attrNameLst>
                                      </p:cBhvr>
                                      <p:to>
                                        <p:strVal val="visible"/>
                                      </p:to>
                                    </p:set>
                                    <p:animEffect transition="in" filter="blinds(horizontal)">
                                      <p:cBhvr>
                                        <p:cTn id="57" dur="500"/>
                                        <p:tgtEl>
                                          <p:spTgt spid="20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66"/>
                                        </p:tgtEl>
                                        <p:attrNameLst>
                                          <p:attrName>style.visibility</p:attrName>
                                        </p:attrNameLst>
                                      </p:cBhvr>
                                      <p:to>
                                        <p:strVal val="visible"/>
                                      </p:to>
                                    </p:set>
                                    <p:animEffect transition="in" filter="blinds(horizontal)">
                                      <p:cBhvr>
                                        <p:cTn id="62" dur="500"/>
                                        <p:tgtEl>
                                          <p:spTgt spid="206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p:bldP spid="2058" grpId="0"/>
      <p:bldP spid="2059" grpId="0"/>
      <p:bldP spid="2060" grpId="0"/>
      <p:bldP spid="2061" grpId="0"/>
      <p:bldP spid="2062" grpId="0"/>
      <p:bldP spid="2063" grpId="0"/>
      <p:bldP spid="2064" grpId="0"/>
      <p:bldP spid="2065" grpId="0"/>
      <p:bldP spid="2066"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945009"/>
          </a:xfrm>
        </p:spPr>
        <p:txBody>
          <a:bodyPr/>
          <a:lstStyle/>
          <a:p>
            <a:r>
              <a:rPr lang="en-US" dirty="0" smtClean="0">
                <a:latin typeface="Comic Sans MS" pitchFamily="66" charset="0"/>
              </a:rPr>
              <a:t>TERTIARY STRUCTURE (3°)</a:t>
            </a:r>
            <a:endParaRPr lang="en-US" dirty="0">
              <a:latin typeface="Comic Sans MS" pitchFamily="66"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58" t="18278" r="16618" b="6471"/>
          <a:stretch/>
        </p:blipFill>
        <p:spPr bwMode="auto">
          <a:xfrm>
            <a:off x="1680754" y="862149"/>
            <a:ext cx="6172200" cy="573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7104" y="6596390"/>
            <a:ext cx="8723811" cy="261610"/>
          </a:xfrm>
          <a:prstGeom prst="rect">
            <a:avLst/>
          </a:prstGeom>
        </p:spPr>
        <p:txBody>
          <a:bodyPr wrap="square">
            <a:spAutoFit/>
          </a:bodyPr>
          <a:lstStyle/>
          <a:p>
            <a:r>
              <a:rPr lang="en-US" sz="1100" dirty="0">
                <a:solidFill>
                  <a:srgbClr val="CC0099"/>
                </a:solidFill>
                <a:latin typeface="Arial" pitchFamily="34" charset="0"/>
                <a:cs typeface="Arial" pitchFamily="34" charset="0"/>
              </a:rPr>
              <a:t>http://www.3dmoleculardesigns.com/AASK/AASK%20Teacher%20Notes.pdf</a:t>
            </a:r>
          </a:p>
        </p:txBody>
      </p:sp>
    </p:spTree>
    <p:extLst>
      <p:ext uri="{BB962C8B-B14F-4D97-AF65-F5344CB8AC3E}">
        <p14:creationId xmlns:p14="http://schemas.microsoft.com/office/powerpoint/2010/main" val="1231930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691" y="152400"/>
            <a:ext cx="8991600" cy="3886200"/>
          </a:xfrm>
        </p:spPr>
        <p:txBody>
          <a:bodyPr>
            <a:normAutofit/>
          </a:bodyPr>
          <a:lstStyle/>
          <a:p>
            <a:pPr algn="l"/>
            <a:r>
              <a:rPr lang="en-US" b="1" dirty="0" smtClean="0">
                <a:solidFill>
                  <a:srgbClr val="7030A0"/>
                </a:solidFill>
                <a:latin typeface="Comic Sans MS" pitchFamily="66" charset="0"/>
              </a:rPr>
              <a:t>What holds the </a:t>
            </a:r>
          </a:p>
          <a:p>
            <a:pPr algn="l"/>
            <a:r>
              <a:rPr lang="en-US" b="1" dirty="0" smtClean="0">
                <a:solidFill>
                  <a:srgbClr val="7030A0"/>
                </a:solidFill>
                <a:latin typeface="Comic Sans MS" pitchFamily="66" charset="0"/>
              </a:rPr>
              <a:t>TERTIARY </a:t>
            </a:r>
          </a:p>
          <a:p>
            <a:pPr algn="l"/>
            <a:r>
              <a:rPr lang="en-US" b="1" dirty="0" smtClean="0">
                <a:solidFill>
                  <a:srgbClr val="7030A0"/>
                </a:solidFill>
                <a:latin typeface="Comic Sans MS" pitchFamily="66" charset="0"/>
              </a:rPr>
              <a:t>structure </a:t>
            </a:r>
          </a:p>
          <a:p>
            <a:pPr algn="l"/>
            <a:r>
              <a:rPr lang="en-US" b="1" dirty="0" smtClean="0">
                <a:solidFill>
                  <a:srgbClr val="7030A0"/>
                </a:solidFill>
                <a:latin typeface="Comic Sans MS" pitchFamily="66" charset="0"/>
              </a:rPr>
              <a:t>together?</a:t>
            </a:r>
            <a:endParaRPr lang="en-US" b="1" dirty="0">
              <a:solidFill>
                <a:srgbClr val="7030A0"/>
              </a:solidFill>
              <a:latin typeface="Comic Sans MS" pitchFamily="66" charset="0"/>
            </a:endParaRPr>
          </a:p>
        </p:txBody>
      </p:sp>
      <p:sp>
        <p:nvSpPr>
          <p:cNvPr id="6" name="Rectangle 5"/>
          <p:cNvSpPr/>
          <p:nvPr/>
        </p:nvSpPr>
        <p:spPr>
          <a:xfrm>
            <a:off x="199708" y="4180344"/>
            <a:ext cx="8839200" cy="2677656"/>
          </a:xfrm>
          <a:prstGeom prst="rect">
            <a:avLst/>
          </a:prstGeom>
        </p:spPr>
        <p:txBody>
          <a:bodyPr wrap="square">
            <a:spAutoFit/>
          </a:bodyPr>
          <a:lstStyle/>
          <a:p>
            <a:pPr lvl="0"/>
            <a:r>
              <a:rPr lang="en-US" sz="2400" dirty="0" smtClean="0">
                <a:solidFill>
                  <a:prstClr val="black"/>
                </a:solidFill>
                <a:latin typeface="Comic Sans MS" pitchFamily="66" charset="0"/>
              </a:rPr>
              <a:t>Stabilized </a:t>
            </a:r>
            <a:r>
              <a:rPr lang="en-US" sz="2400" dirty="0">
                <a:solidFill>
                  <a:prstClr val="black"/>
                </a:solidFill>
                <a:latin typeface="Comic Sans MS" pitchFamily="66" charset="0"/>
              </a:rPr>
              <a:t>by a combination of many </a:t>
            </a:r>
            <a:r>
              <a:rPr lang="en-US" sz="2400" dirty="0" smtClean="0">
                <a:solidFill>
                  <a:srgbClr val="FF0000"/>
                </a:solidFill>
                <a:latin typeface="Comic Sans MS" pitchFamily="66" charset="0"/>
              </a:rPr>
              <a:t>NON-COVALENT</a:t>
            </a:r>
            <a:r>
              <a:rPr lang="en-US" sz="2400" dirty="0" smtClean="0">
                <a:solidFill>
                  <a:prstClr val="black"/>
                </a:solidFill>
                <a:latin typeface="Comic Sans MS" pitchFamily="66" charset="0"/>
              </a:rPr>
              <a:t> interactions </a:t>
            </a:r>
            <a:r>
              <a:rPr lang="en-US" sz="2400" dirty="0" smtClean="0">
                <a:solidFill>
                  <a:srgbClr val="FF0000"/>
                </a:solidFill>
                <a:latin typeface="Comic Sans MS" pitchFamily="66" charset="0"/>
              </a:rPr>
              <a:t>BETWEEN  R GROUPS</a:t>
            </a:r>
            <a:r>
              <a:rPr lang="en-US" sz="2400" dirty="0" smtClean="0">
                <a:solidFill>
                  <a:prstClr val="black"/>
                </a:solidFill>
                <a:latin typeface="Comic Sans MS" pitchFamily="66" charset="0"/>
              </a:rPr>
              <a:t>:</a:t>
            </a:r>
            <a:endParaRPr lang="en-US" sz="2400" dirty="0">
              <a:solidFill>
                <a:prstClr val="black"/>
              </a:solidFill>
              <a:latin typeface="Comic Sans MS" pitchFamily="66" charset="0"/>
            </a:endParaRPr>
          </a:p>
          <a:p>
            <a:pPr marL="342900" lvl="0" indent="-342900">
              <a:buFont typeface="Arial" pitchFamily="34" charset="0"/>
              <a:buChar char="•"/>
            </a:pPr>
            <a:r>
              <a:rPr lang="en-US" sz="2400" dirty="0" smtClean="0">
                <a:solidFill>
                  <a:prstClr val="black"/>
                </a:solidFill>
                <a:latin typeface="Comic Sans MS" pitchFamily="66" charset="0"/>
              </a:rPr>
              <a:t>Hydrophobic/hydrophilic forces</a:t>
            </a:r>
          </a:p>
          <a:p>
            <a:pPr marL="342900" lvl="0" indent="-342900">
              <a:buFont typeface="Arial" pitchFamily="34" charset="0"/>
              <a:buChar char="•"/>
            </a:pPr>
            <a:r>
              <a:rPr lang="en-US" sz="2400" dirty="0" smtClean="0">
                <a:solidFill>
                  <a:prstClr val="black"/>
                </a:solidFill>
                <a:latin typeface="Comic Sans MS" pitchFamily="66" charset="0"/>
              </a:rPr>
              <a:t>hydrogen </a:t>
            </a:r>
            <a:r>
              <a:rPr lang="en-US" sz="2400" dirty="0">
                <a:solidFill>
                  <a:prstClr val="black"/>
                </a:solidFill>
                <a:latin typeface="Comic Sans MS" pitchFamily="66" charset="0"/>
              </a:rPr>
              <a:t>bonds </a:t>
            </a:r>
            <a:r>
              <a:rPr lang="en-US" sz="2400" dirty="0" smtClean="0">
                <a:solidFill>
                  <a:prstClr val="black"/>
                </a:solidFill>
                <a:latin typeface="Comic Sans MS" pitchFamily="66" charset="0"/>
              </a:rPr>
              <a:t>between polar atoms</a:t>
            </a:r>
          </a:p>
          <a:p>
            <a:pPr marL="342900" lvl="0" indent="-342900">
              <a:buFont typeface="Arial" pitchFamily="34" charset="0"/>
              <a:buChar char="•"/>
            </a:pPr>
            <a:r>
              <a:rPr lang="en-US" sz="2400" dirty="0" smtClean="0">
                <a:solidFill>
                  <a:prstClr val="black"/>
                </a:solidFill>
                <a:latin typeface="Comic Sans MS" pitchFamily="66" charset="0"/>
              </a:rPr>
              <a:t>ionic </a:t>
            </a:r>
            <a:r>
              <a:rPr lang="en-US" sz="2400" dirty="0">
                <a:solidFill>
                  <a:prstClr val="black"/>
                </a:solidFill>
                <a:latin typeface="Comic Sans MS" pitchFamily="66" charset="0"/>
              </a:rPr>
              <a:t>interactions between charged </a:t>
            </a:r>
            <a:r>
              <a:rPr lang="en-US" sz="2400" dirty="0" smtClean="0">
                <a:solidFill>
                  <a:prstClr val="black"/>
                </a:solidFill>
                <a:latin typeface="Comic Sans MS" pitchFamily="66" charset="0"/>
              </a:rPr>
              <a:t>side chains </a:t>
            </a:r>
          </a:p>
          <a:p>
            <a:pPr marL="342900" lvl="0" indent="-342900">
              <a:buFont typeface="Arial" pitchFamily="34" charset="0"/>
              <a:buChar char="•"/>
            </a:pPr>
            <a:r>
              <a:rPr lang="en-US" sz="2400" dirty="0" smtClean="0">
                <a:solidFill>
                  <a:prstClr val="black"/>
                </a:solidFill>
                <a:latin typeface="Comic Sans MS" pitchFamily="66" charset="0"/>
              </a:rPr>
              <a:t>Van </a:t>
            </a:r>
            <a:r>
              <a:rPr lang="en-US" sz="2400" dirty="0">
                <a:solidFill>
                  <a:prstClr val="black"/>
                </a:solidFill>
                <a:latin typeface="Comic Sans MS" pitchFamily="66" charset="0"/>
              </a:rPr>
              <a:t>der Waals </a:t>
            </a:r>
            <a:r>
              <a:rPr lang="en-US" sz="2400" dirty="0" smtClean="0">
                <a:solidFill>
                  <a:prstClr val="black"/>
                </a:solidFill>
                <a:latin typeface="Comic Sans MS" pitchFamily="66" charset="0"/>
              </a:rPr>
              <a:t>forces</a:t>
            </a:r>
          </a:p>
          <a:p>
            <a:pPr marL="342900" lvl="0" indent="-342900">
              <a:buFont typeface="Arial" pitchFamily="34" charset="0"/>
              <a:buChar char="•"/>
            </a:pPr>
            <a:r>
              <a:rPr lang="en-US" sz="2400" dirty="0" smtClean="0">
                <a:solidFill>
                  <a:prstClr val="black"/>
                </a:solidFill>
                <a:latin typeface="Comic Sans MS" pitchFamily="66" charset="0"/>
              </a:rPr>
              <a:t>Disulfide bridges</a:t>
            </a:r>
            <a:endParaRPr lang="en-US" sz="2400" dirty="0">
              <a:solidFill>
                <a:prstClr val="black"/>
              </a:solidFill>
              <a:latin typeface="Comic Sans MS" pitchFamily="66"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52400"/>
            <a:ext cx="4216399" cy="3810000"/>
          </a:xfrm>
          <a:prstGeom prst="rect">
            <a:avLst/>
          </a:prstGeom>
        </p:spPr>
      </p:pic>
    </p:spTree>
    <p:extLst>
      <p:ext uri="{BB962C8B-B14F-4D97-AF65-F5344CB8AC3E}">
        <p14:creationId xmlns:p14="http://schemas.microsoft.com/office/powerpoint/2010/main" val="26075796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32" y="76200"/>
            <a:ext cx="8229600" cy="1143000"/>
          </a:xfrm>
        </p:spPr>
        <p:txBody>
          <a:bodyPr>
            <a:noAutofit/>
          </a:bodyPr>
          <a:lstStyle/>
          <a:p>
            <a:r>
              <a:rPr lang="en-US" sz="3600" dirty="0" smtClean="0">
                <a:latin typeface="Comic Sans MS" panose="030F0702030302020204" pitchFamily="66" charset="0"/>
              </a:rPr>
              <a:t>QUATERNARY STRUCTURE (4°)</a:t>
            </a:r>
            <a:br>
              <a:rPr lang="en-US" sz="3600" dirty="0" smtClean="0">
                <a:latin typeface="Comic Sans MS" panose="030F0702030302020204" pitchFamily="66" charset="0"/>
              </a:rPr>
            </a:br>
            <a:r>
              <a:rPr lang="en-US" sz="3600" dirty="0" smtClean="0">
                <a:latin typeface="Comic Sans MS" panose="030F0702030302020204" pitchFamily="66" charset="0"/>
              </a:rPr>
              <a:t>(NOT ALL PROTEINS HAVE THIS)</a:t>
            </a:r>
            <a:endParaRPr lang="en-US" sz="36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7800"/>
            <a:ext cx="6858000" cy="5143500"/>
          </a:xfrm>
        </p:spPr>
      </p:pic>
      <p:sp>
        <p:nvSpPr>
          <p:cNvPr id="5" name="Rectangle 4"/>
          <p:cNvSpPr/>
          <p:nvPr/>
        </p:nvSpPr>
        <p:spPr>
          <a:xfrm>
            <a:off x="457200" y="6488668"/>
            <a:ext cx="6629400" cy="369332"/>
          </a:xfrm>
          <a:prstGeom prst="rect">
            <a:avLst/>
          </a:prstGeom>
        </p:spPr>
        <p:txBody>
          <a:bodyPr wrap="square">
            <a:spAutoFit/>
          </a:bodyPr>
          <a:lstStyle/>
          <a:p>
            <a:r>
              <a:rPr lang="en-US" dirty="0"/>
              <a:t>http://www.sciencecases.org/tazswana/tazswana4.asp</a:t>
            </a:r>
          </a:p>
        </p:txBody>
      </p:sp>
    </p:spTree>
    <p:extLst>
      <p:ext uri="{BB962C8B-B14F-4D97-AF65-F5344CB8AC3E}">
        <p14:creationId xmlns:p14="http://schemas.microsoft.com/office/powerpoint/2010/main" val="28307203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032" y="76200"/>
            <a:ext cx="8229600" cy="1143000"/>
          </a:xfrm>
        </p:spPr>
        <p:txBody>
          <a:bodyPr>
            <a:noAutofit/>
          </a:bodyPr>
          <a:lstStyle/>
          <a:p>
            <a:r>
              <a:rPr lang="en-US" sz="3600" dirty="0" smtClean="0">
                <a:latin typeface="Comic Sans MS" panose="030F0702030302020204" pitchFamily="66" charset="0"/>
              </a:rPr>
              <a:t>QUATERNARY STRUCTURE (4°)</a:t>
            </a:r>
            <a:br>
              <a:rPr lang="en-US" sz="3600" dirty="0" smtClean="0">
                <a:latin typeface="Comic Sans MS" panose="030F0702030302020204" pitchFamily="66" charset="0"/>
              </a:rPr>
            </a:br>
            <a:r>
              <a:rPr lang="en-US" sz="3600" dirty="0" smtClean="0">
                <a:latin typeface="Comic Sans MS" panose="030F0702030302020204" pitchFamily="66" charset="0"/>
              </a:rPr>
              <a:t>(NOT ALL PROTEINS HAVE THIS)</a:t>
            </a:r>
            <a:endParaRPr lang="en-US" sz="3600" dirty="0">
              <a:latin typeface="Comic Sans MS" panose="030F0702030302020204" pitchFamily="66" charset="0"/>
            </a:endParaRPr>
          </a:p>
        </p:txBody>
      </p:sp>
      <p:sp>
        <p:nvSpPr>
          <p:cNvPr id="5" name="Rectangle 4"/>
          <p:cNvSpPr/>
          <p:nvPr/>
        </p:nvSpPr>
        <p:spPr>
          <a:xfrm>
            <a:off x="457200" y="6427113"/>
            <a:ext cx="6629400" cy="430887"/>
          </a:xfrm>
          <a:prstGeom prst="rect">
            <a:avLst/>
          </a:prstGeom>
        </p:spPr>
        <p:txBody>
          <a:bodyPr wrap="square">
            <a:spAutoFit/>
          </a:bodyPr>
          <a:lstStyle/>
          <a:p>
            <a:r>
              <a:rPr lang="en-US" sz="1100" dirty="0" smtClean="0">
                <a:solidFill>
                  <a:srgbClr val="CC0099"/>
                </a:solidFill>
              </a:rPr>
              <a:t>Image from POGIL</a:t>
            </a:r>
          </a:p>
          <a:p>
            <a:r>
              <a:rPr lang="en-US" sz="1100" dirty="0">
                <a:solidFill>
                  <a:srgbClr val="CC0099"/>
                </a:solidFill>
              </a:rPr>
              <a:t>http://cdn2.bigcommerce.com/server1100/b20f3/product_images/uploaded_images/collagen-fibers-tn.jpg</a:t>
            </a:r>
          </a:p>
        </p:txBody>
      </p:sp>
      <p:sp>
        <p:nvSpPr>
          <p:cNvPr id="3" name="Content Placeholder 2"/>
          <p:cNvSpPr>
            <a:spLocks noGrp="1"/>
          </p:cNvSpPr>
          <p:nvPr>
            <p:ph idx="1"/>
          </p:nvPr>
        </p:nvSpPr>
        <p:spPr>
          <a:xfrm>
            <a:off x="685800" y="4953000"/>
            <a:ext cx="7543800" cy="1237735"/>
          </a:xfrm>
        </p:spPr>
        <p:txBody>
          <a:bodyPr>
            <a:normAutofit fontScale="92500"/>
          </a:bodyPr>
          <a:lstStyle/>
          <a:p>
            <a:pPr marL="0" indent="0">
              <a:buNone/>
            </a:pPr>
            <a:r>
              <a:rPr lang="en-US" dirty="0" smtClean="0">
                <a:solidFill>
                  <a:srgbClr val="FF0000"/>
                </a:solidFill>
                <a:latin typeface="Comic Sans MS" panose="030F0702030302020204" pitchFamily="66" charset="0"/>
              </a:rPr>
              <a:t>Held together by interactions between </a:t>
            </a:r>
            <a:br>
              <a:rPr lang="en-US" dirty="0" smtClean="0">
                <a:solidFill>
                  <a:srgbClr val="FF0000"/>
                </a:solidFill>
                <a:latin typeface="Comic Sans MS" panose="030F0702030302020204" pitchFamily="66" charset="0"/>
              </a:rPr>
            </a:br>
            <a:r>
              <a:rPr lang="en-US" dirty="0" smtClean="0">
                <a:solidFill>
                  <a:srgbClr val="FF0000"/>
                </a:solidFill>
                <a:latin typeface="Comic Sans MS" panose="030F0702030302020204" pitchFamily="66" charset="0"/>
              </a:rPr>
              <a:t>R groups in different polypeptide chains</a:t>
            </a:r>
            <a:endParaRPr lang="en-US" dirty="0">
              <a:solidFill>
                <a:srgbClr val="FF0000"/>
              </a:solidFill>
              <a:latin typeface="Comic Sans MS" panose="030F0702030302020204" pitchFamily="66" charset="0"/>
            </a:endParaRPr>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l="32372" t="36467" r="34134" b="23647"/>
          <a:stretch>
            <a:fillRect/>
          </a:stretch>
        </p:blipFill>
        <p:spPr bwMode="auto">
          <a:xfrm>
            <a:off x="304800" y="2133600"/>
            <a:ext cx="3810000" cy="255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371600"/>
            <a:ext cx="4335546" cy="2676263"/>
          </a:xfrm>
          <a:prstGeom prst="rect">
            <a:avLst/>
          </a:prstGeom>
        </p:spPr>
      </p:pic>
    </p:spTree>
    <p:extLst>
      <p:ext uri="{BB962C8B-B14F-4D97-AF65-F5344CB8AC3E}">
        <p14:creationId xmlns:p14="http://schemas.microsoft.com/office/powerpoint/2010/main" val="2220277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00" y="2209800"/>
            <a:ext cx="8379941" cy="3733800"/>
          </a:xfrm>
        </p:spPr>
        <p:txBody>
          <a:bodyPr>
            <a:noAutofit/>
          </a:bodyPr>
          <a:lstStyle/>
          <a:p>
            <a:pPr algn="l"/>
            <a:r>
              <a:rPr lang="en-US" sz="2800" dirty="0" smtClean="0">
                <a:latin typeface="Comic Sans MS" panose="030F0702030302020204" pitchFamily="66" charset="0"/>
              </a:rPr>
              <a:t>WHAT DO WE CALL IT WHEN A PROTEIN “UNWINDS” and LOSES ITS 3D SHAPE?</a:t>
            </a:r>
            <a:r>
              <a:rPr lang="en-US" sz="2800" dirty="0">
                <a:latin typeface="Comic Sans MS" panose="030F0702030302020204" pitchFamily="66" charset="0"/>
              </a:rPr>
              <a:t/>
            </a:r>
            <a:br>
              <a:rPr lang="en-US" sz="2800" dirty="0">
                <a:latin typeface="Comic Sans MS" panose="030F0702030302020204" pitchFamily="66" charset="0"/>
              </a:rPr>
            </a:b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WHICH BONDS ARE DISRUPTED?</a:t>
            </a:r>
            <a:br>
              <a:rPr lang="en-US" sz="2800" dirty="0" smtClean="0">
                <a:latin typeface="Comic Sans MS" panose="030F0702030302020204" pitchFamily="66" charset="0"/>
              </a:rPr>
            </a:br>
            <a:r>
              <a:rPr lang="en-US" sz="2800" dirty="0" smtClean="0">
                <a:latin typeface="Comic Sans MS" panose="030F0702030302020204" pitchFamily="66" charset="0"/>
              </a:rPr>
              <a:t>WHICH BONDS REMAIN INTACT?</a:t>
            </a:r>
            <a:br>
              <a:rPr lang="en-US" sz="2800" dirty="0" smtClean="0">
                <a:latin typeface="Comic Sans MS" panose="030F0702030302020204" pitchFamily="66" charset="0"/>
              </a:rPr>
            </a:br>
            <a:r>
              <a:rPr lang="en-US" sz="2800" dirty="0">
                <a:latin typeface="Comic Sans MS" panose="030F0702030302020204" pitchFamily="66" charset="0"/>
              </a:rPr>
              <a:t/>
            </a:r>
            <a:br>
              <a:rPr lang="en-US" sz="2800" dirty="0">
                <a:latin typeface="Comic Sans MS" panose="030F0702030302020204" pitchFamily="66" charset="0"/>
              </a:rPr>
            </a:br>
            <a:r>
              <a:rPr lang="en-US" sz="2800" dirty="0" smtClean="0">
                <a:latin typeface="Comic Sans MS" panose="030F0702030302020204" pitchFamily="66" charset="0"/>
              </a:rPr>
              <a:t>WHAT ENVIRONMENTAL FACTORS CAN</a:t>
            </a:r>
            <a:br>
              <a:rPr lang="en-US" sz="2800" dirty="0" smtClean="0">
                <a:latin typeface="Comic Sans MS" panose="030F0702030302020204" pitchFamily="66" charset="0"/>
              </a:rPr>
            </a:br>
            <a:r>
              <a:rPr lang="en-US" sz="2800" dirty="0" smtClean="0">
                <a:latin typeface="Comic Sans MS" panose="030F0702030302020204" pitchFamily="66" charset="0"/>
              </a:rPr>
              <a:t>DISRUPT 3D SHAPES?</a:t>
            </a:r>
            <a:endParaRPr lang="en-US" sz="2800" dirty="0">
              <a:latin typeface="Comic Sans MS" panose="030F0702030302020204" pitchFamily="66" charset="0"/>
            </a:endParaRPr>
          </a:p>
        </p:txBody>
      </p:sp>
      <p:sp>
        <p:nvSpPr>
          <p:cNvPr id="5" name="Rectangle 4"/>
          <p:cNvSpPr/>
          <p:nvPr/>
        </p:nvSpPr>
        <p:spPr>
          <a:xfrm>
            <a:off x="457200" y="6427113"/>
            <a:ext cx="6629400" cy="430887"/>
          </a:xfrm>
          <a:prstGeom prst="rect">
            <a:avLst/>
          </a:prstGeom>
        </p:spPr>
        <p:txBody>
          <a:bodyPr wrap="square">
            <a:spAutoFit/>
          </a:bodyPr>
          <a:lstStyle/>
          <a:p>
            <a:r>
              <a:rPr lang="en-US" sz="1100" dirty="0" smtClean="0">
                <a:solidFill>
                  <a:srgbClr val="CC0099"/>
                </a:solidFill>
              </a:rPr>
              <a:t>Image from POGIL</a:t>
            </a:r>
          </a:p>
          <a:p>
            <a:r>
              <a:rPr lang="en-US" sz="1100" dirty="0">
                <a:solidFill>
                  <a:srgbClr val="CC0099"/>
                </a:solidFill>
              </a:rPr>
              <a:t>http://cdn2.bigcommerce.com/server1100/b20f3/product_images/uploaded_images/collagen-fibers-tn.jpg</a:t>
            </a:r>
          </a:p>
        </p:txBody>
      </p:sp>
      <p:sp>
        <p:nvSpPr>
          <p:cNvPr id="3" name="Content Placeholder 2"/>
          <p:cNvSpPr>
            <a:spLocks noGrp="1"/>
          </p:cNvSpPr>
          <p:nvPr>
            <p:ph idx="1"/>
          </p:nvPr>
        </p:nvSpPr>
        <p:spPr>
          <a:xfrm>
            <a:off x="446903" y="228600"/>
            <a:ext cx="8458200" cy="685800"/>
          </a:xfrm>
        </p:spPr>
        <p:txBody>
          <a:bodyPr>
            <a:normAutofit/>
          </a:bodyPr>
          <a:lstStyle/>
          <a:p>
            <a:pPr marL="0" indent="0">
              <a:buNone/>
            </a:pPr>
            <a:r>
              <a:rPr lang="en-US" b="1" dirty="0" smtClean="0">
                <a:solidFill>
                  <a:srgbClr val="002060"/>
                </a:solidFill>
                <a:latin typeface="Comic Sans MS" panose="030F0702030302020204" pitchFamily="66" charset="0"/>
              </a:rPr>
              <a:t>REMEMBER: STRUCTURE ~ FUNCTION</a:t>
            </a:r>
            <a:endParaRPr lang="en-US" b="1" dirty="0">
              <a:solidFill>
                <a:srgbClr val="002060"/>
              </a:solidFill>
              <a:latin typeface="Comic Sans MS" panose="030F0702030302020204" pitchFamily="66" charset="0"/>
            </a:endParaRPr>
          </a:p>
        </p:txBody>
      </p:sp>
      <p:sp>
        <p:nvSpPr>
          <p:cNvPr id="4" name="Rectangle 3"/>
          <p:cNvSpPr/>
          <p:nvPr/>
        </p:nvSpPr>
        <p:spPr>
          <a:xfrm>
            <a:off x="6858000" y="838200"/>
            <a:ext cx="1879041" cy="461665"/>
          </a:xfrm>
          <a:prstGeom prst="rect">
            <a:avLst/>
          </a:prstGeom>
          <a:solidFill>
            <a:srgbClr val="FFC000"/>
          </a:solidFill>
        </p:spPr>
        <p:txBody>
          <a:bodyPr wrap="none">
            <a:spAutoFit/>
          </a:bodyPr>
          <a:lstStyle/>
          <a:p>
            <a:pPr>
              <a:spcBef>
                <a:spcPct val="0"/>
              </a:spcBef>
            </a:pPr>
            <a:r>
              <a:rPr lang="en-US" altLang="en-US" sz="2400" dirty="0">
                <a:latin typeface="Comic Sans MS" pitchFamily="66" charset="0"/>
                <a:hlinkClick r:id="rId2"/>
              </a:rPr>
              <a:t>See a movie</a:t>
            </a:r>
            <a:endParaRPr lang="en-US" altLang="en-US" sz="2400" dirty="0">
              <a:latin typeface="Comic Sans MS" pitchFamily="66" charset="0"/>
            </a:endParaRPr>
          </a:p>
        </p:txBody>
      </p:sp>
    </p:spTree>
    <p:extLst>
      <p:ext uri="{BB962C8B-B14F-4D97-AF65-F5344CB8AC3E}">
        <p14:creationId xmlns:p14="http://schemas.microsoft.com/office/powerpoint/2010/main" val="38025490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3466"/>
            <a:ext cx="8379941" cy="1447800"/>
          </a:xfrm>
        </p:spPr>
        <p:txBody>
          <a:bodyPr>
            <a:noAutofit/>
          </a:bodyPr>
          <a:lstStyle/>
          <a:p>
            <a:pPr algn="l"/>
            <a:r>
              <a:rPr lang="en-US" sz="2800" dirty="0" smtClean="0">
                <a:latin typeface="Comic Sans MS" panose="030F0702030302020204" pitchFamily="66" charset="0"/>
              </a:rPr>
              <a:t>Proteins that help other proteins fold into their correct 3-D shape</a:t>
            </a:r>
            <a:endParaRPr lang="en-US" sz="2800" dirty="0">
              <a:latin typeface="Comic Sans MS" panose="030F0702030302020204" pitchFamily="66" charset="0"/>
            </a:endParaRPr>
          </a:p>
        </p:txBody>
      </p:sp>
      <p:sp>
        <p:nvSpPr>
          <p:cNvPr id="5" name="Rectangle 4"/>
          <p:cNvSpPr/>
          <p:nvPr/>
        </p:nvSpPr>
        <p:spPr>
          <a:xfrm>
            <a:off x="457200" y="6427113"/>
            <a:ext cx="6629400" cy="430887"/>
          </a:xfrm>
          <a:prstGeom prst="rect">
            <a:avLst/>
          </a:prstGeom>
        </p:spPr>
        <p:txBody>
          <a:bodyPr wrap="square">
            <a:spAutoFit/>
          </a:bodyPr>
          <a:lstStyle/>
          <a:p>
            <a:r>
              <a:rPr lang="en-US" sz="1100" dirty="0" smtClean="0">
                <a:solidFill>
                  <a:srgbClr val="CC0099"/>
                </a:solidFill>
              </a:rPr>
              <a:t>Image from POGIL</a:t>
            </a:r>
          </a:p>
          <a:p>
            <a:r>
              <a:rPr lang="en-US" sz="1100" dirty="0">
                <a:solidFill>
                  <a:srgbClr val="CC0099"/>
                </a:solidFill>
              </a:rPr>
              <a:t>http://cdn2.bigcommerce.com/server1100/b20f3/product_images/uploaded_images/collagen-fibers-tn.jpg</a:t>
            </a:r>
          </a:p>
        </p:txBody>
      </p:sp>
      <p:sp>
        <p:nvSpPr>
          <p:cNvPr id="3" name="Content Placeholder 2"/>
          <p:cNvSpPr>
            <a:spLocks noGrp="1"/>
          </p:cNvSpPr>
          <p:nvPr>
            <p:ph idx="1"/>
          </p:nvPr>
        </p:nvSpPr>
        <p:spPr>
          <a:xfrm>
            <a:off x="446903" y="228600"/>
            <a:ext cx="8458200" cy="685800"/>
          </a:xfrm>
        </p:spPr>
        <p:txBody>
          <a:bodyPr>
            <a:normAutofit/>
          </a:bodyPr>
          <a:lstStyle/>
          <a:p>
            <a:pPr marL="0" indent="0">
              <a:buNone/>
            </a:pPr>
            <a:r>
              <a:rPr lang="en-US" b="1" dirty="0" smtClean="0">
                <a:solidFill>
                  <a:srgbClr val="002060"/>
                </a:solidFill>
                <a:latin typeface="Comic Sans MS" panose="030F0702030302020204" pitchFamily="66" charset="0"/>
              </a:rPr>
              <a:t>CHAPARONINS</a:t>
            </a:r>
            <a:endParaRPr lang="en-US" b="1" dirty="0">
              <a:solidFill>
                <a:srgbClr val="002060"/>
              </a:solidFill>
              <a:latin typeface="Comic Sans MS" panose="030F0702030302020204" pitchFamily="66" charset="0"/>
            </a:endParaRPr>
          </a:p>
        </p:txBody>
      </p:sp>
      <p:pic>
        <p:nvPicPr>
          <p:cNvPr id="1026" name="Picture 2" descr="http://study.com/cimages/multimages/16/chaperoni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155" y="762000"/>
            <a:ext cx="6553200" cy="392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73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763000" cy="6705599"/>
          </a:xfrm>
        </p:spPr>
        <p:txBody>
          <a:bodyPr>
            <a:normAutofit/>
          </a:bodyPr>
          <a:lstStyle/>
          <a:p>
            <a:r>
              <a:rPr lang="en-US" sz="2800" b="1" dirty="0"/>
              <a:t>LO 4.1 </a:t>
            </a:r>
            <a:r>
              <a:rPr lang="en-US" sz="2800" dirty="0"/>
              <a:t>The student is able to explain the connection between the sequence and the subcomponents of a biological polymer and its properties. </a:t>
            </a:r>
            <a:r>
              <a:rPr lang="en-US" sz="2800" dirty="0" smtClean="0"/>
              <a:t>[</a:t>
            </a:r>
            <a:r>
              <a:rPr lang="en-US" sz="2800" dirty="0"/>
              <a:t>See</a:t>
            </a:r>
            <a:r>
              <a:rPr lang="en-US" sz="2800" b="1" dirty="0"/>
              <a:t> SP 7.1</a:t>
            </a:r>
            <a:r>
              <a:rPr lang="en-US" sz="2800" dirty="0"/>
              <a:t>] </a:t>
            </a:r>
            <a:endParaRPr lang="en-US" sz="2800" dirty="0" smtClean="0"/>
          </a:p>
          <a:p>
            <a:endParaRPr lang="en-US" sz="2800" dirty="0" smtClean="0"/>
          </a:p>
          <a:p>
            <a:r>
              <a:rPr lang="en-US" sz="2800" b="1" dirty="0"/>
              <a:t>LO 4.2 </a:t>
            </a:r>
            <a:r>
              <a:rPr lang="en-US" sz="2800" dirty="0"/>
              <a:t>The student is able to refine representations and models to explain how the subcomponents of a biological polymer and their sequence determine the properties of that polymer. [See</a:t>
            </a:r>
            <a:r>
              <a:rPr lang="en-US" sz="2800" b="1" dirty="0"/>
              <a:t> SP 1.3</a:t>
            </a:r>
            <a:r>
              <a:rPr lang="en-US" sz="2800" dirty="0" smtClean="0"/>
              <a:t>]</a:t>
            </a:r>
          </a:p>
          <a:p>
            <a:r>
              <a:rPr lang="en-US" sz="2800" dirty="0" smtClean="0"/>
              <a:t> </a:t>
            </a:r>
            <a:endParaRPr lang="en-US" sz="2800" dirty="0"/>
          </a:p>
          <a:p>
            <a:r>
              <a:rPr lang="en-US" sz="2800" b="1" dirty="0"/>
              <a:t>LO 4.3 </a:t>
            </a:r>
            <a:r>
              <a:rPr lang="en-US" sz="2800" dirty="0"/>
              <a:t>The student is able to use models to predict and justify that changes in the subcomponents of a biological polymer affect the functionality of the molecule. [See</a:t>
            </a:r>
            <a:r>
              <a:rPr lang="en-US" sz="2800" b="1" dirty="0"/>
              <a:t> SP 6.1, 6.4</a:t>
            </a:r>
            <a:r>
              <a:rPr lang="en-US" sz="2800" dirty="0"/>
              <a:t>] </a:t>
            </a:r>
          </a:p>
          <a:p>
            <a:endParaRPr lang="en-US" sz="3600" dirty="0" smtClean="0">
              <a:effectLst/>
            </a:endParaRPr>
          </a:p>
        </p:txBody>
      </p:sp>
    </p:spTree>
    <p:extLst>
      <p:ext uri="{BB962C8B-B14F-4D97-AF65-F5344CB8AC3E}">
        <p14:creationId xmlns:p14="http://schemas.microsoft.com/office/powerpoint/2010/main" val="40769902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199"/>
          </a:xfrm>
        </p:spPr>
        <p:txBody>
          <a:bodyPr>
            <a:normAutofit fontScale="92500" lnSpcReduction="20000"/>
          </a:bodyPr>
          <a:lstStyle/>
          <a:p>
            <a:pPr marL="0" indent="0">
              <a:buNone/>
            </a:pPr>
            <a:r>
              <a:rPr lang="en-US" sz="2400" dirty="0">
                <a:latin typeface="Comic Sans MS" panose="030F0702030302020204" pitchFamily="66" charset="0"/>
              </a:rPr>
              <a:t>Essential Knowledge 4.A.a: The subcomponents of biological molecules and their sequence determine the properties of that molecule.</a:t>
            </a:r>
          </a:p>
          <a:p>
            <a:pPr marL="0" indent="0">
              <a:buNone/>
            </a:pPr>
            <a:r>
              <a:rPr lang="en-US" sz="2400" dirty="0">
                <a:latin typeface="Comic Sans MS" panose="030F0702030302020204" pitchFamily="66" charset="0"/>
              </a:rPr>
              <a:t>   a. Structure and function of polymers are derived from </a:t>
            </a:r>
            <a:br>
              <a:rPr lang="en-US" sz="2400" dirty="0">
                <a:latin typeface="Comic Sans MS" panose="030F0702030302020204" pitchFamily="66" charset="0"/>
              </a:rPr>
            </a:br>
            <a:r>
              <a:rPr lang="en-US" sz="2400" dirty="0">
                <a:latin typeface="Comic Sans MS" panose="030F0702030302020204" pitchFamily="66" charset="0"/>
              </a:rPr>
              <a:t>       the way their monomers are assembled</a:t>
            </a:r>
            <a:r>
              <a:rPr lang="en-US" sz="2400" dirty="0" smtClean="0">
                <a:latin typeface="Comic Sans MS" panose="030F0702030302020204" pitchFamily="66" charset="0"/>
              </a:rPr>
              <a:t>.</a:t>
            </a:r>
          </a:p>
          <a:p>
            <a:pPr marL="0" indent="0">
              <a:buNone/>
            </a:pPr>
            <a:r>
              <a:rPr lang="en-US" sz="2400" dirty="0" smtClean="0">
                <a:latin typeface="Comic Sans MS" panose="030F0702030302020204" pitchFamily="66" charset="0"/>
              </a:rPr>
              <a:t>        4. Carbohydrates are composed of sugar monomers </a:t>
            </a:r>
            <a:br>
              <a:rPr lang="en-US" sz="2400" dirty="0" smtClean="0">
                <a:latin typeface="Comic Sans MS" panose="030F0702030302020204" pitchFamily="66" charset="0"/>
              </a:rPr>
            </a:br>
            <a:r>
              <a:rPr lang="en-US" sz="2400" dirty="0" smtClean="0">
                <a:latin typeface="Comic Sans MS" panose="030F0702030302020204" pitchFamily="66" charset="0"/>
              </a:rPr>
              <a:t>           whose structures and bonding with each other by </a:t>
            </a:r>
            <a:br>
              <a:rPr lang="en-US" sz="2400" dirty="0" smtClean="0">
                <a:latin typeface="Comic Sans MS" panose="030F0702030302020204" pitchFamily="66" charset="0"/>
              </a:rPr>
            </a:br>
            <a:r>
              <a:rPr lang="en-US" sz="2400" dirty="0" smtClean="0">
                <a:latin typeface="Comic Sans MS" panose="030F0702030302020204" pitchFamily="66" charset="0"/>
              </a:rPr>
              <a:t>           dehydration synthesis determine the properties and </a:t>
            </a:r>
            <a:br>
              <a:rPr lang="en-US" sz="2400" dirty="0" smtClean="0">
                <a:latin typeface="Comic Sans MS" panose="030F0702030302020204" pitchFamily="66" charset="0"/>
              </a:rPr>
            </a:br>
            <a:r>
              <a:rPr lang="en-US" sz="2400" dirty="0" smtClean="0">
                <a:latin typeface="Comic Sans MS" panose="030F0702030302020204" pitchFamily="66" charset="0"/>
              </a:rPr>
              <a:t>           functions of the molecules. Illustrative examples include: </a:t>
            </a:r>
            <a:br>
              <a:rPr lang="en-US" sz="2400" dirty="0" smtClean="0">
                <a:latin typeface="Comic Sans MS" panose="030F0702030302020204" pitchFamily="66" charset="0"/>
              </a:rPr>
            </a:br>
            <a:r>
              <a:rPr lang="en-US" sz="2400" dirty="0" smtClean="0">
                <a:latin typeface="Comic Sans MS" panose="030F0702030302020204" pitchFamily="66" charset="0"/>
              </a:rPr>
              <a:t>           cellulose versus starch.</a:t>
            </a:r>
          </a:p>
          <a:p>
            <a:pPr marL="0" indent="0">
              <a:buNone/>
            </a:pPr>
            <a:endParaRPr lang="en-US" sz="2400" dirty="0" smtClean="0">
              <a:latin typeface="Comic Sans MS" panose="030F0702030302020204" pitchFamily="66" charset="0"/>
            </a:endParaRPr>
          </a:p>
          <a:p>
            <a:pPr marL="0" indent="0">
              <a:buNone/>
            </a:pPr>
            <a:r>
              <a:rPr lang="en-US" sz="2400" dirty="0">
                <a:latin typeface="Comic Sans MS" panose="030F0702030302020204" pitchFamily="66" charset="0"/>
              </a:rPr>
              <a:t>Essential Knowledge 4.A.a: The subcomponents of biological molecules and their sequence determine the properties of that molecule.</a:t>
            </a:r>
          </a:p>
          <a:p>
            <a:pPr marL="0" indent="0">
              <a:buNone/>
            </a:pPr>
            <a:r>
              <a:rPr lang="en-US" sz="2400" dirty="0">
                <a:latin typeface="Comic Sans MS" panose="030F0702030302020204" pitchFamily="66" charset="0"/>
              </a:rPr>
              <a:t>  b. Directionality influences structure and   </a:t>
            </a:r>
            <a:br>
              <a:rPr lang="en-US" sz="2400" dirty="0">
                <a:latin typeface="Comic Sans MS" panose="030F0702030302020204" pitchFamily="66" charset="0"/>
              </a:rPr>
            </a:br>
            <a:r>
              <a:rPr lang="en-US" sz="2400" dirty="0">
                <a:latin typeface="Comic Sans MS" panose="030F0702030302020204" pitchFamily="66" charset="0"/>
              </a:rPr>
              <a:t>      function of the polymer</a:t>
            </a:r>
          </a:p>
          <a:p>
            <a:pPr marL="0" indent="0">
              <a:buNone/>
            </a:pPr>
            <a:r>
              <a:rPr lang="en-US" sz="2400" dirty="0">
                <a:latin typeface="Comic Sans MS" panose="030F0702030302020204" pitchFamily="66" charset="0"/>
              </a:rPr>
              <a:t>	3. The nature of bonding between carbohydrate </a:t>
            </a:r>
            <a:br>
              <a:rPr lang="en-US" sz="2400" dirty="0">
                <a:latin typeface="Comic Sans MS" panose="030F0702030302020204" pitchFamily="66" charset="0"/>
              </a:rPr>
            </a:br>
            <a:r>
              <a:rPr lang="en-US" sz="2400" dirty="0">
                <a:latin typeface="Comic Sans MS" panose="030F0702030302020204" pitchFamily="66" charset="0"/>
              </a:rPr>
              <a:t>               subunits determines their relative orientation in the </a:t>
            </a:r>
            <a:br>
              <a:rPr lang="en-US" sz="2400" dirty="0">
                <a:latin typeface="Comic Sans MS" panose="030F0702030302020204" pitchFamily="66" charset="0"/>
              </a:rPr>
            </a:br>
            <a:r>
              <a:rPr lang="en-US" sz="2400" dirty="0">
                <a:latin typeface="Comic Sans MS" panose="030F0702030302020204" pitchFamily="66" charset="0"/>
              </a:rPr>
              <a:t>               carbohydrate, which then determines the secondary </a:t>
            </a:r>
            <a:br>
              <a:rPr lang="en-US" sz="2400" dirty="0">
                <a:latin typeface="Comic Sans MS" panose="030F0702030302020204" pitchFamily="66" charset="0"/>
              </a:rPr>
            </a:br>
            <a:r>
              <a:rPr lang="en-US" sz="2400" dirty="0">
                <a:latin typeface="Comic Sans MS" panose="030F0702030302020204" pitchFamily="66" charset="0"/>
              </a:rPr>
              <a:t>                structure of the carbohydrate. </a:t>
            </a:r>
            <a:endParaRPr lang="en-US" sz="2400" dirty="0"/>
          </a:p>
          <a:p>
            <a:pPr marL="0" indent="0">
              <a:buNone/>
            </a:pPr>
            <a:r>
              <a:rPr lang="en-US" sz="2400" dirty="0">
                <a:latin typeface="Comic Sans MS" panose="030F0702030302020204" pitchFamily="66" charset="0"/>
              </a:rPr>
              <a:t/>
            </a:r>
            <a:br>
              <a:rPr lang="en-US" sz="2400" dirty="0">
                <a:latin typeface="Comic Sans MS" panose="030F0702030302020204" pitchFamily="66" charset="0"/>
              </a:rPr>
            </a:br>
            <a:endParaRPr lang="en-US" sz="2400" dirty="0"/>
          </a:p>
        </p:txBody>
      </p:sp>
    </p:spTree>
    <p:extLst>
      <p:ext uri="{BB962C8B-B14F-4D97-AF65-F5344CB8AC3E}">
        <p14:creationId xmlns:p14="http://schemas.microsoft.com/office/powerpoint/2010/main" val="19371815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r>
              <a:rPr lang="en-US" sz="2000" dirty="0" smtClean="0">
                <a:latin typeface="Comic Sans MS" panose="030F0702030302020204" pitchFamily="66" charset="0"/>
              </a:rPr>
              <a:t>Essential Knowledge 4.A.a: The subcomponents of biological molecules and their sequence determine the properties of that molecule.</a:t>
            </a:r>
          </a:p>
          <a:p>
            <a:pPr marL="0" indent="0">
              <a:buNone/>
            </a:pPr>
            <a:r>
              <a:rPr lang="en-US" sz="2000" dirty="0" smtClean="0">
                <a:effectLst/>
                <a:latin typeface="Comic Sans MS" panose="030F0702030302020204" pitchFamily="66" charset="0"/>
              </a:rPr>
              <a:t>   a. Structure and function </a:t>
            </a:r>
            <a:r>
              <a:rPr lang="en-US" sz="2000" dirty="0" smtClean="0">
                <a:latin typeface="Comic Sans MS" panose="030F0702030302020204" pitchFamily="66" charset="0"/>
              </a:rPr>
              <a:t>of polymers are derived from the way their </a:t>
            </a:r>
            <a:br>
              <a:rPr lang="en-US" sz="2000" dirty="0" smtClean="0">
                <a:latin typeface="Comic Sans MS" panose="030F0702030302020204" pitchFamily="66" charset="0"/>
              </a:rPr>
            </a:br>
            <a:r>
              <a:rPr lang="en-US" sz="2000" dirty="0" smtClean="0">
                <a:latin typeface="Comic Sans MS" panose="030F0702030302020204" pitchFamily="66" charset="0"/>
              </a:rPr>
              <a:t>   monomers are assembled.</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2. In proteins, the specific order of amino acids in a polypeptide </a:t>
            </a:r>
            <a:br>
              <a:rPr lang="en-US" sz="2000" dirty="0" smtClean="0">
                <a:latin typeface="Comic Sans MS" panose="030F0702030302020204" pitchFamily="66" charset="0"/>
              </a:rPr>
            </a:br>
            <a:r>
              <a:rPr lang="en-US" sz="2000" dirty="0" smtClean="0">
                <a:latin typeface="Comic Sans MS" panose="030F0702030302020204" pitchFamily="66" charset="0"/>
              </a:rPr>
              <a:t>       (Primary structure) interacts with the environment to determine the </a:t>
            </a:r>
            <a:br>
              <a:rPr lang="en-US" sz="2000" dirty="0" smtClean="0">
                <a:latin typeface="Comic Sans MS" panose="030F0702030302020204" pitchFamily="66" charset="0"/>
              </a:rPr>
            </a:br>
            <a:r>
              <a:rPr lang="en-US" sz="2000" dirty="0" smtClean="0">
                <a:latin typeface="Comic Sans MS" panose="030F0702030302020204" pitchFamily="66" charset="0"/>
              </a:rPr>
              <a:t>       overall shape of the protein, which also involves secondary, tertiary, </a:t>
            </a:r>
            <a:br>
              <a:rPr lang="en-US" sz="2000" dirty="0" smtClean="0">
                <a:latin typeface="Comic Sans MS" panose="030F0702030302020204" pitchFamily="66" charset="0"/>
              </a:rPr>
            </a:br>
            <a:r>
              <a:rPr lang="en-US" sz="2000" dirty="0" smtClean="0">
                <a:latin typeface="Comic Sans MS" panose="030F0702030302020204" pitchFamily="66" charset="0"/>
              </a:rPr>
              <a:t>       and quaternary structure and, thus, its function.  The R group of an </a:t>
            </a:r>
            <a:br>
              <a:rPr lang="en-US" sz="2000" dirty="0" smtClean="0">
                <a:latin typeface="Comic Sans MS" panose="030F0702030302020204" pitchFamily="66" charset="0"/>
              </a:rPr>
            </a:br>
            <a:r>
              <a:rPr lang="en-US" sz="2000" dirty="0" smtClean="0">
                <a:latin typeface="Comic Sans MS" panose="030F0702030302020204" pitchFamily="66" charset="0"/>
              </a:rPr>
              <a:t>       amino acid can be categorized by its chemical properties (hydrophobic, </a:t>
            </a:r>
            <a:br>
              <a:rPr lang="en-US" sz="2000" dirty="0" smtClean="0">
                <a:latin typeface="Comic Sans MS" panose="030F0702030302020204" pitchFamily="66" charset="0"/>
              </a:rPr>
            </a:br>
            <a:r>
              <a:rPr lang="en-US" sz="2000" dirty="0" smtClean="0">
                <a:latin typeface="Comic Sans MS" panose="030F0702030302020204" pitchFamily="66" charset="0"/>
              </a:rPr>
              <a:t>       hydrophilic, and ionic), and the interactions of these R groups </a:t>
            </a:r>
            <a:br>
              <a:rPr lang="en-US" sz="2000" dirty="0" smtClean="0">
                <a:latin typeface="Comic Sans MS" panose="030F0702030302020204" pitchFamily="66" charset="0"/>
              </a:rPr>
            </a:br>
            <a:r>
              <a:rPr lang="en-US" sz="2000" dirty="0" smtClean="0">
                <a:latin typeface="Comic Sans MS" panose="030F0702030302020204" pitchFamily="66" charset="0"/>
              </a:rPr>
              <a:t>       determine structure and function of that region of the </a:t>
            </a:r>
            <a:br>
              <a:rPr lang="en-US" sz="2000" dirty="0" smtClean="0">
                <a:latin typeface="Comic Sans MS" panose="030F0702030302020204" pitchFamily="66" charset="0"/>
              </a:rPr>
            </a:br>
            <a:r>
              <a:rPr lang="en-US" sz="2000" dirty="0" smtClean="0">
                <a:latin typeface="Comic Sans MS" panose="030F0702030302020204" pitchFamily="66" charset="0"/>
              </a:rPr>
              <a:t>       protein.</a:t>
            </a:r>
            <a:br>
              <a:rPr lang="en-US" sz="2000" dirty="0" smtClean="0">
                <a:latin typeface="Comic Sans MS" panose="030F0702030302020204" pitchFamily="66" charset="0"/>
              </a:rPr>
            </a:br>
            <a:endParaRPr lang="en-US" sz="2000" dirty="0" smtClean="0">
              <a:latin typeface="Comic Sans MS" panose="030F0702030302020204" pitchFamily="66" charset="0"/>
            </a:endParaRPr>
          </a:p>
          <a:p>
            <a:pPr marL="0" indent="0">
              <a:buNone/>
            </a:pPr>
            <a:r>
              <a:rPr lang="en-US" sz="2000" dirty="0">
                <a:latin typeface="Comic Sans MS" panose="030F0702030302020204" pitchFamily="66" charset="0"/>
              </a:rPr>
              <a:t>Essential Knowledge 4.A.a: The subcomponents of biological molecules and their sequence determine the properties of that molecule.</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b</a:t>
            </a:r>
            <a:r>
              <a:rPr lang="en-US" sz="2000" dirty="0">
                <a:latin typeface="Comic Sans MS" panose="030F0702030302020204" pitchFamily="66" charset="0"/>
              </a:rPr>
              <a:t>. Directionality influences structure and </a:t>
            </a:r>
            <a:r>
              <a:rPr lang="en-US" sz="2000" dirty="0" smtClean="0">
                <a:latin typeface="Comic Sans MS" panose="030F0702030302020204" pitchFamily="66" charset="0"/>
              </a:rPr>
              <a:t>function </a:t>
            </a:r>
            <a:r>
              <a:rPr lang="en-US" sz="2000" dirty="0">
                <a:latin typeface="Comic Sans MS" panose="030F0702030302020204" pitchFamily="66" charset="0"/>
              </a:rPr>
              <a:t>of the polymer</a:t>
            </a:r>
          </a:p>
          <a:p>
            <a:pPr marL="0" indent="0">
              <a:buNone/>
            </a:pPr>
            <a:r>
              <a:rPr lang="en-US" sz="2000" dirty="0" smtClean="0">
                <a:latin typeface="Comic Sans MS" panose="030F0702030302020204" pitchFamily="66" charset="0"/>
              </a:rPr>
              <a:t>         2</a:t>
            </a:r>
            <a:r>
              <a:rPr lang="en-US" sz="2000" dirty="0">
                <a:latin typeface="Comic Sans MS" panose="030F0702030302020204" pitchFamily="66" charset="0"/>
              </a:rPr>
              <a:t>. Proteins have an amino (NH</a:t>
            </a:r>
            <a:r>
              <a:rPr lang="en-US" sz="2000" baseline="-25000" dirty="0">
                <a:latin typeface="Comic Sans MS" panose="030F0702030302020204" pitchFamily="66" charset="0"/>
              </a:rPr>
              <a:t>2</a:t>
            </a:r>
            <a:r>
              <a:rPr lang="en-US" sz="2000" dirty="0">
                <a:latin typeface="Comic Sans MS" panose="030F0702030302020204" pitchFamily="66" charset="0"/>
              </a:rPr>
              <a:t>) end and </a:t>
            </a:r>
            <a:r>
              <a:rPr lang="en-US" sz="2000" dirty="0" smtClean="0">
                <a:latin typeface="Comic Sans MS" panose="030F0702030302020204" pitchFamily="66" charset="0"/>
              </a:rPr>
              <a:t>a carboxyl </a:t>
            </a:r>
            <a:r>
              <a:rPr lang="en-US" sz="2000" dirty="0">
                <a:latin typeface="Comic Sans MS" panose="030F0702030302020204" pitchFamily="66" charset="0"/>
              </a:rPr>
              <a:t>(COOH) end, and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          consist </a:t>
            </a:r>
            <a:r>
              <a:rPr lang="en-US" sz="2000" dirty="0">
                <a:latin typeface="Comic Sans MS" panose="030F0702030302020204" pitchFamily="66" charset="0"/>
              </a:rPr>
              <a:t>of a linear </a:t>
            </a:r>
            <a:r>
              <a:rPr lang="en-US" sz="2000" dirty="0" smtClean="0">
                <a:latin typeface="Comic Sans MS" panose="030F0702030302020204" pitchFamily="66" charset="0"/>
              </a:rPr>
              <a:t>sequence </a:t>
            </a:r>
            <a:r>
              <a:rPr lang="en-US" sz="2000" dirty="0">
                <a:latin typeface="Comic Sans MS" panose="030F0702030302020204" pitchFamily="66" charset="0"/>
              </a:rPr>
              <a:t>of amino acids connected by the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          formation of </a:t>
            </a:r>
            <a:r>
              <a:rPr lang="en-US" sz="2000" dirty="0">
                <a:latin typeface="Comic Sans MS" panose="030F0702030302020204" pitchFamily="66" charset="0"/>
              </a:rPr>
              <a:t>peptide bonds by dehydration synthesis between </a:t>
            </a:r>
            <a:br>
              <a:rPr lang="en-US" sz="2000" dirty="0">
                <a:latin typeface="Comic Sans MS" panose="030F0702030302020204" pitchFamily="66" charset="0"/>
              </a:rPr>
            </a:br>
            <a:r>
              <a:rPr lang="en-US" sz="2000" dirty="0">
                <a:latin typeface="Comic Sans MS" panose="030F0702030302020204" pitchFamily="66" charset="0"/>
              </a:rPr>
              <a:t>          </a:t>
            </a:r>
            <a:r>
              <a:rPr lang="en-US" sz="2000" dirty="0" smtClean="0">
                <a:latin typeface="Comic Sans MS" panose="030F0702030302020204" pitchFamily="66" charset="0"/>
              </a:rPr>
              <a:t>the </a:t>
            </a:r>
            <a:r>
              <a:rPr lang="en-US" sz="2000" dirty="0">
                <a:latin typeface="Comic Sans MS" panose="030F0702030302020204" pitchFamily="66" charset="0"/>
              </a:rPr>
              <a:t>amino and carboxyl groups of adjacent </a:t>
            </a:r>
            <a:r>
              <a:rPr lang="en-US" sz="2000" dirty="0" smtClean="0">
                <a:latin typeface="Comic Sans MS" panose="030F0702030302020204" pitchFamily="66" charset="0"/>
              </a:rPr>
              <a:t>monomers</a:t>
            </a:r>
            <a:r>
              <a:rPr lang="en-US" sz="2000" dirty="0">
                <a:latin typeface="Comic Sans MS" panose="030F0702030302020204" pitchFamily="66" charset="0"/>
              </a:rPr>
              <a:t>.</a:t>
            </a:r>
          </a:p>
          <a:p>
            <a:pPr marL="0" indent="0">
              <a:buNone/>
            </a:pPr>
            <a:r>
              <a:rPr lang="en-US" sz="2000" dirty="0" smtClean="0">
                <a:effectLst/>
                <a:latin typeface="Comic Sans MS" panose="030F0702030302020204" pitchFamily="66" charset="0"/>
              </a:rPr>
              <a:t/>
            </a:r>
            <a:br>
              <a:rPr lang="en-US" sz="2000" dirty="0" smtClean="0">
                <a:effectLst/>
                <a:latin typeface="Comic Sans MS" panose="030F0702030302020204" pitchFamily="66" charset="0"/>
              </a:rPr>
            </a:br>
            <a:endParaRPr lang="en-US" sz="2000" dirty="0" smtClean="0">
              <a:effectLst/>
              <a:latin typeface="Comic Sans MS" panose="030F0702030302020204" pitchFamily="66" charset="0"/>
            </a:endParaRPr>
          </a:p>
          <a:p>
            <a:endParaRPr lang="en-US" sz="1600" dirty="0">
              <a:latin typeface="Comic Sans MS" panose="030F0702030302020204" pitchFamily="66" charset="0"/>
            </a:endParaRPr>
          </a:p>
        </p:txBody>
      </p:sp>
    </p:spTree>
    <p:extLst>
      <p:ext uri="{BB962C8B-B14F-4D97-AF65-F5344CB8AC3E}">
        <p14:creationId xmlns:p14="http://schemas.microsoft.com/office/powerpoint/2010/main" val="34591695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629400"/>
          </a:xfrm>
        </p:spPr>
        <p:txBody>
          <a:bodyPr>
            <a:normAutofit/>
          </a:bodyPr>
          <a:lstStyle/>
          <a:p>
            <a:pPr marL="0" indent="0">
              <a:buNone/>
            </a:pPr>
            <a:r>
              <a:rPr lang="en-US" sz="2400" dirty="0">
                <a:latin typeface="Comic Sans MS" panose="030F0702030302020204" pitchFamily="66" charset="0"/>
              </a:rPr>
              <a:t>Essential Knowledge 4.A.a: The subcomponents of biological molecules and their sequence determine the properties of that molecule.</a:t>
            </a:r>
          </a:p>
          <a:p>
            <a:pPr marL="0" indent="0">
              <a:buNone/>
            </a:pPr>
            <a:r>
              <a:rPr lang="en-US" sz="2400" dirty="0">
                <a:latin typeface="Comic Sans MS" panose="030F0702030302020204" pitchFamily="66" charset="0"/>
              </a:rPr>
              <a:t>  b. Directionality influences structure and   </a:t>
            </a:r>
            <a:br>
              <a:rPr lang="en-US" sz="2400" dirty="0">
                <a:latin typeface="Comic Sans MS" panose="030F0702030302020204" pitchFamily="66" charset="0"/>
              </a:rPr>
            </a:br>
            <a:r>
              <a:rPr lang="en-US" sz="2400" dirty="0">
                <a:latin typeface="Comic Sans MS" panose="030F0702030302020204" pitchFamily="66" charset="0"/>
              </a:rPr>
              <a:t>      function of the polymer</a:t>
            </a:r>
          </a:p>
          <a:p>
            <a:pPr marL="0" indent="0">
              <a:buNone/>
            </a:pPr>
            <a:r>
              <a:rPr lang="en-US" sz="2400" dirty="0">
                <a:latin typeface="Comic Sans MS" panose="030F0702030302020204" pitchFamily="66" charset="0"/>
              </a:rPr>
              <a:t>	</a:t>
            </a:r>
            <a:r>
              <a:rPr lang="en-US" sz="2400" dirty="0" smtClean="0">
                <a:latin typeface="Comic Sans MS" panose="030F0702030302020204" pitchFamily="66" charset="0"/>
              </a:rPr>
              <a:t>2. Proteins have an amino (NH</a:t>
            </a:r>
            <a:r>
              <a:rPr lang="en-US" sz="2400" baseline="-25000" dirty="0" smtClean="0">
                <a:latin typeface="Comic Sans MS" panose="030F0702030302020204" pitchFamily="66" charset="0"/>
              </a:rPr>
              <a:t>2</a:t>
            </a:r>
            <a:r>
              <a:rPr lang="en-US" sz="2400" dirty="0" smtClean="0">
                <a:latin typeface="Comic Sans MS" panose="030F0702030302020204" pitchFamily="66" charset="0"/>
              </a:rPr>
              <a:t>) end and a</a:t>
            </a:r>
            <a:br>
              <a:rPr lang="en-US" sz="2400" dirty="0" smtClean="0">
                <a:latin typeface="Comic Sans MS" panose="030F0702030302020204" pitchFamily="66" charset="0"/>
              </a:rPr>
            </a:br>
            <a:r>
              <a:rPr lang="en-US" sz="2400" dirty="0" smtClean="0">
                <a:latin typeface="Comic Sans MS" panose="030F0702030302020204" pitchFamily="66" charset="0"/>
              </a:rPr>
              <a:t>              carboxyl (COOH) end, and consist of a linear </a:t>
            </a:r>
            <a:br>
              <a:rPr lang="en-US" sz="2400" dirty="0" smtClean="0">
                <a:latin typeface="Comic Sans MS" panose="030F0702030302020204" pitchFamily="66" charset="0"/>
              </a:rPr>
            </a:br>
            <a:r>
              <a:rPr lang="en-US" sz="2400" dirty="0" smtClean="0">
                <a:latin typeface="Comic Sans MS" panose="030F0702030302020204" pitchFamily="66" charset="0"/>
              </a:rPr>
              <a:t>               sequence of amino acids connected by the formation </a:t>
            </a:r>
            <a:br>
              <a:rPr lang="en-US" sz="2400" dirty="0" smtClean="0">
                <a:latin typeface="Comic Sans MS" panose="030F0702030302020204" pitchFamily="66" charset="0"/>
              </a:rPr>
            </a:br>
            <a:r>
              <a:rPr lang="en-US" sz="2400" dirty="0" smtClean="0">
                <a:latin typeface="Comic Sans MS" panose="030F0702030302020204" pitchFamily="66" charset="0"/>
              </a:rPr>
              <a:t>               of peptide bonds by dehydration synthesis between </a:t>
            </a:r>
            <a:br>
              <a:rPr lang="en-US" sz="2400" dirty="0" smtClean="0">
                <a:latin typeface="Comic Sans MS" panose="030F0702030302020204" pitchFamily="66" charset="0"/>
              </a:rPr>
            </a:br>
            <a:r>
              <a:rPr lang="en-US" sz="2400" dirty="0" smtClean="0">
                <a:latin typeface="Comic Sans MS" panose="030F0702030302020204" pitchFamily="66" charset="0"/>
              </a:rPr>
              <a:t>               the amino and carboxyl groups of adjacent </a:t>
            </a:r>
            <a:br>
              <a:rPr lang="en-US" sz="2400" dirty="0" smtClean="0">
                <a:latin typeface="Comic Sans MS" panose="030F0702030302020204" pitchFamily="66" charset="0"/>
              </a:rPr>
            </a:br>
            <a:r>
              <a:rPr lang="en-US" sz="2400" dirty="0" smtClean="0">
                <a:latin typeface="Comic Sans MS" panose="030F0702030302020204" pitchFamily="66" charset="0"/>
              </a:rPr>
              <a:t>                monomers.</a:t>
            </a:r>
            <a:endParaRPr lang="en-US" sz="2400" dirty="0"/>
          </a:p>
        </p:txBody>
      </p:sp>
    </p:spTree>
    <p:extLst>
      <p:ext uri="{BB962C8B-B14F-4D97-AF65-F5344CB8AC3E}">
        <p14:creationId xmlns:p14="http://schemas.microsoft.com/office/powerpoint/2010/main" val="240633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75" y="2274815"/>
            <a:ext cx="5181600" cy="3614326"/>
          </a:xfrm>
          <a:prstGeom prst="rect">
            <a:avLst/>
          </a:prstGeom>
        </p:spPr>
      </p:pic>
      <p:sp>
        <p:nvSpPr>
          <p:cNvPr id="2053" name="Text Box 5"/>
          <p:cNvSpPr txBox="1">
            <a:spLocks noChangeArrowheads="1"/>
          </p:cNvSpPr>
          <p:nvPr/>
        </p:nvSpPr>
        <p:spPr bwMode="auto">
          <a:xfrm>
            <a:off x="1662906" y="6319838"/>
            <a:ext cx="60548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dirty="0">
                <a:solidFill>
                  <a:srgbClr val="FF0000"/>
                </a:solidFill>
                <a:latin typeface="Comic Sans MS" pitchFamily="66" charset="0"/>
              </a:rPr>
              <a:t>DEHYDRATION SYNTHESIS</a:t>
            </a:r>
          </a:p>
        </p:txBody>
      </p:sp>
      <p:sp>
        <p:nvSpPr>
          <p:cNvPr id="7172" name="Text Box 6"/>
          <p:cNvSpPr txBox="1">
            <a:spLocks noChangeArrowheads="1"/>
          </p:cNvSpPr>
          <p:nvPr/>
        </p:nvSpPr>
        <p:spPr bwMode="auto">
          <a:xfrm>
            <a:off x="6172200" y="3383756"/>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FF0066"/>
                </a:solidFill>
              </a:rPr>
              <a:t>1</a:t>
            </a:r>
          </a:p>
        </p:txBody>
      </p:sp>
      <p:sp>
        <p:nvSpPr>
          <p:cNvPr id="7173" name="Text Box 7"/>
          <p:cNvSpPr txBox="1">
            <a:spLocks noChangeArrowheads="1"/>
          </p:cNvSpPr>
          <p:nvPr/>
        </p:nvSpPr>
        <p:spPr bwMode="auto">
          <a:xfrm>
            <a:off x="3555918" y="4115123"/>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dirty="0">
                <a:solidFill>
                  <a:srgbClr val="FF0066"/>
                </a:solidFill>
              </a:rPr>
              <a:t>2</a:t>
            </a:r>
          </a:p>
        </p:txBody>
      </p:sp>
      <p:sp>
        <p:nvSpPr>
          <p:cNvPr id="7174" name="Rectangle 9"/>
          <p:cNvSpPr>
            <a:spLocks noChangeArrowheads="1"/>
          </p:cNvSpPr>
          <p:nvPr/>
        </p:nvSpPr>
        <p:spPr bwMode="auto">
          <a:xfrm>
            <a:off x="2690813" y="430465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3</a:t>
            </a:r>
          </a:p>
        </p:txBody>
      </p:sp>
      <p:sp>
        <p:nvSpPr>
          <p:cNvPr id="7175" name="Rectangle 10"/>
          <p:cNvSpPr>
            <a:spLocks noChangeArrowheads="1"/>
          </p:cNvSpPr>
          <p:nvPr/>
        </p:nvSpPr>
        <p:spPr bwMode="auto">
          <a:xfrm>
            <a:off x="2206625" y="3497863"/>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4</a:t>
            </a:r>
          </a:p>
        </p:txBody>
      </p:sp>
      <p:sp>
        <p:nvSpPr>
          <p:cNvPr id="7176" name="Rectangle 11"/>
          <p:cNvSpPr>
            <a:spLocks noChangeArrowheads="1"/>
          </p:cNvSpPr>
          <p:nvPr/>
        </p:nvSpPr>
        <p:spPr bwMode="auto">
          <a:xfrm>
            <a:off x="2290119" y="284710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5</a:t>
            </a:r>
          </a:p>
        </p:txBody>
      </p:sp>
      <p:sp>
        <p:nvSpPr>
          <p:cNvPr id="7177" name="Rectangle 12"/>
          <p:cNvSpPr>
            <a:spLocks noChangeArrowheads="1"/>
          </p:cNvSpPr>
          <p:nvPr/>
        </p:nvSpPr>
        <p:spPr bwMode="auto">
          <a:xfrm>
            <a:off x="2452988" y="2358157"/>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6</a:t>
            </a:r>
          </a:p>
        </p:txBody>
      </p:sp>
      <p:sp>
        <p:nvSpPr>
          <p:cNvPr id="7178" name="Rectangle 13"/>
          <p:cNvSpPr>
            <a:spLocks noChangeArrowheads="1"/>
          </p:cNvSpPr>
          <p:nvPr/>
        </p:nvSpPr>
        <p:spPr bwMode="auto">
          <a:xfrm>
            <a:off x="5715000" y="4081978"/>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2</a:t>
            </a:r>
          </a:p>
        </p:txBody>
      </p:sp>
      <p:sp>
        <p:nvSpPr>
          <p:cNvPr id="7179" name="Rectangle 14"/>
          <p:cNvSpPr>
            <a:spLocks noChangeArrowheads="1"/>
          </p:cNvSpPr>
          <p:nvPr/>
        </p:nvSpPr>
        <p:spPr bwMode="auto">
          <a:xfrm>
            <a:off x="3584493" y="3499922"/>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1</a:t>
            </a:r>
          </a:p>
        </p:txBody>
      </p:sp>
      <p:sp>
        <p:nvSpPr>
          <p:cNvPr id="7180" name="Rectangle 15"/>
          <p:cNvSpPr>
            <a:spLocks noChangeArrowheads="1"/>
          </p:cNvSpPr>
          <p:nvPr/>
        </p:nvSpPr>
        <p:spPr bwMode="auto">
          <a:xfrm>
            <a:off x="4891781" y="4265334"/>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3</a:t>
            </a:r>
          </a:p>
        </p:txBody>
      </p:sp>
      <p:sp>
        <p:nvSpPr>
          <p:cNvPr id="7181" name="Rectangle 16"/>
          <p:cNvSpPr>
            <a:spLocks noChangeArrowheads="1"/>
          </p:cNvSpPr>
          <p:nvPr/>
        </p:nvSpPr>
        <p:spPr bwMode="auto">
          <a:xfrm>
            <a:off x="4411534" y="347109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4</a:t>
            </a:r>
          </a:p>
        </p:txBody>
      </p:sp>
      <p:sp>
        <p:nvSpPr>
          <p:cNvPr id="7182" name="Rectangle 17"/>
          <p:cNvSpPr>
            <a:spLocks noChangeArrowheads="1"/>
          </p:cNvSpPr>
          <p:nvPr/>
        </p:nvSpPr>
        <p:spPr bwMode="auto">
          <a:xfrm>
            <a:off x="4463968" y="281939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5</a:t>
            </a:r>
          </a:p>
        </p:txBody>
      </p:sp>
      <p:sp>
        <p:nvSpPr>
          <p:cNvPr id="7183" name="Rectangle 18"/>
          <p:cNvSpPr>
            <a:spLocks noChangeArrowheads="1"/>
          </p:cNvSpPr>
          <p:nvPr/>
        </p:nvSpPr>
        <p:spPr bwMode="auto">
          <a:xfrm>
            <a:off x="4619543" y="227481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66"/>
                </a:solidFill>
              </a:rPr>
              <a:t>6</a:t>
            </a:r>
          </a:p>
        </p:txBody>
      </p:sp>
      <p:sp>
        <p:nvSpPr>
          <p:cNvPr id="20" name="Oval 19"/>
          <p:cNvSpPr/>
          <p:nvPr/>
        </p:nvSpPr>
        <p:spPr>
          <a:xfrm>
            <a:off x="3555918" y="3120274"/>
            <a:ext cx="1219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22"/>
          <p:cNvGrpSpPr>
            <a:grpSpLocks/>
          </p:cNvGrpSpPr>
          <p:nvPr/>
        </p:nvGrpSpPr>
        <p:grpSpPr bwMode="auto">
          <a:xfrm>
            <a:off x="3063889" y="1602507"/>
            <a:ext cx="3733607" cy="1511299"/>
            <a:chOff x="1447799" y="1600200"/>
            <a:chExt cx="3733607" cy="1511807"/>
          </a:xfrm>
        </p:grpSpPr>
        <p:sp>
          <p:nvSpPr>
            <p:cNvPr id="7186" name="TextBox 20"/>
            <p:cNvSpPr txBox="1">
              <a:spLocks noChangeArrowheads="1"/>
            </p:cNvSpPr>
            <p:nvPr/>
          </p:nvSpPr>
          <p:spPr bwMode="auto">
            <a:xfrm>
              <a:off x="1447799" y="1600200"/>
              <a:ext cx="3733607" cy="46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2400" b="1" dirty="0" smtClean="0">
                  <a:solidFill>
                    <a:srgbClr val="FF0000"/>
                  </a:solidFill>
                  <a:latin typeface="Comic Sans MS" pitchFamily="66" charset="0"/>
                </a:rPr>
                <a:t>α</a:t>
              </a:r>
              <a:r>
                <a:rPr lang="en-US" sz="2400" b="1" dirty="0" smtClean="0">
                  <a:solidFill>
                    <a:srgbClr val="FF0000"/>
                  </a:solidFill>
                  <a:latin typeface="Comic Sans MS" pitchFamily="66" charset="0"/>
                </a:rPr>
                <a:t> 1,4 </a:t>
              </a:r>
              <a:r>
                <a:rPr lang="en-US" sz="2400" b="1" dirty="0" err="1">
                  <a:solidFill>
                    <a:srgbClr val="FF0000"/>
                  </a:solidFill>
                  <a:latin typeface="Comic Sans MS" pitchFamily="66" charset="0"/>
                </a:rPr>
                <a:t>glycosidic</a:t>
              </a:r>
              <a:r>
                <a:rPr lang="en-US" sz="2400" b="1" dirty="0">
                  <a:solidFill>
                    <a:srgbClr val="FF0000"/>
                  </a:solidFill>
                  <a:latin typeface="Comic Sans MS" pitchFamily="66" charset="0"/>
                </a:rPr>
                <a:t> linkage</a:t>
              </a:r>
            </a:p>
          </p:txBody>
        </p:sp>
        <p:sp>
          <p:nvSpPr>
            <p:cNvPr id="22" name="Down Arrow 21"/>
            <p:cNvSpPr/>
            <p:nvPr/>
          </p:nvSpPr>
          <p:spPr>
            <a:xfrm>
              <a:off x="2362200" y="2133779"/>
              <a:ext cx="484188" cy="9782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TextBox 2"/>
          <p:cNvSpPr txBox="1"/>
          <p:nvPr/>
        </p:nvSpPr>
        <p:spPr>
          <a:xfrm>
            <a:off x="1" y="76200"/>
            <a:ext cx="9144000" cy="1261884"/>
          </a:xfrm>
          <a:prstGeom prst="rect">
            <a:avLst/>
          </a:prstGeom>
          <a:noFill/>
        </p:spPr>
        <p:txBody>
          <a:bodyPr wrap="square" rtlCol="0">
            <a:spAutoFit/>
          </a:bodyPr>
          <a:lstStyle/>
          <a:p>
            <a:r>
              <a:rPr lang="en-US" sz="2800" b="1" dirty="0" smtClean="0">
                <a:latin typeface="Comic Sans MS" pitchFamily="66" charset="0"/>
              </a:rPr>
              <a:t>Type of saccharide?</a:t>
            </a:r>
            <a:br>
              <a:rPr lang="en-US" sz="2800" b="1" dirty="0" smtClean="0">
                <a:latin typeface="Comic Sans MS" pitchFamily="66" charset="0"/>
              </a:rPr>
            </a:br>
            <a:r>
              <a:rPr lang="en-US" sz="2800" b="1" dirty="0" smtClean="0">
                <a:latin typeface="Comic Sans MS" pitchFamily="66" charset="0"/>
              </a:rPr>
              <a:t>This could be the start of which polysaccharides?</a:t>
            </a:r>
          </a:p>
          <a:p>
            <a:endParaRPr lang="en-US" sz="2000" b="1" dirty="0">
              <a:latin typeface="Comic Sans MS" pitchFamily="66" charset="0"/>
            </a:endParaRPr>
          </a:p>
        </p:txBody>
      </p:sp>
      <p:sp>
        <p:nvSpPr>
          <p:cNvPr id="5" name="Rectangle 4"/>
          <p:cNvSpPr/>
          <p:nvPr/>
        </p:nvSpPr>
        <p:spPr>
          <a:xfrm>
            <a:off x="1851737" y="5919728"/>
            <a:ext cx="5535612" cy="400110"/>
          </a:xfrm>
          <a:prstGeom prst="rect">
            <a:avLst/>
          </a:prstGeom>
        </p:spPr>
        <p:txBody>
          <a:bodyPr wrap="square">
            <a:spAutoFit/>
          </a:bodyPr>
          <a:lstStyle/>
          <a:p>
            <a:pPr lvl="0"/>
            <a:r>
              <a:rPr lang="en-US" sz="2000" b="1" dirty="0">
                <a:solidFill>
                  <a:prstClr val="black"/>
                </a:solidFill>
                <a:latin typeface="Comic Sans MS" pitchFamily="66" charset="0"/>
              </a:rPr>
              <a:t>BE SURE TO LABEL YOUR MODEL</a:t>
            </a:r>
          </a:p>
        </p:txBody>
      </p:sp>
    </p:spTree>
    <p:extLst>
      <p:ext uri="{BB962C8B-B14F-4D97-AF65-F5344CB8AC3E}">
        <p14:creationId xmlns:p14="http://schemas.microsoft.com/office/powerpoint/2010/main" val="854683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763000" cy="6553199"/>
          </a:xfrm>
        </p:spPr>
        <p:txBody>
          <a:bodyPr>
            <a:normAutofit/>
          </a:bodyPr>
          <a:lstStyle/>
          <a:p>
            <a:pPr marL="0" indent="0">
              <a:buNone/>
            </a:pPr>
            <a:r>
              <a:rPr lang="en-US" sz="2400" dirty="0">
                <a:latin typeface="Comic Sans MS" panose="030F0702030302020204" pitchFamily="66" charset="0"/>
              </a:rPr>
              <a:t>Essential Knowledge 4.A.a: The subcomponents of biological molecules and their sequence determine the properties of that molecule.</a:t>
            </a:r>
          </a:p>
          <a:p>
            <a:pPr marL="0" indent="0">
              <a:buNone/>
            </a:pPr>
            <a:r>
              <a:rPr lang="en-US" sz="2400" dirty="0">
                <a:latin typeface="Comic Sans MS" panose="030F0702030302020204" pitchFamily="66" charset="0"/>
              </a:rPr>
              <a:t>   a. Structure and function of polymers are derived from </a:t>
            </a:r>
            <a:br>
              <a:rPr lang="en-US" sz="2400" dirty="0">
                <a:latin typeface="Comic Sans MS" panose="030F0702030302020204" pitchFamily="66" charset="0"/>
              </a:rPr>
            </a:br>
            <a:r>
              <a:rPr lang="en-US" sz="2400" dirty="0">
                <a:latin typeface="Comic Sans MS" panose="030F0702030302020204" pitchFamily="66" charset="0"/>
              </a:rPr>
              <a:t>       the way their monomers are assembled.</a:t>
            </a:r>
            <a:br>
              <a:rPr lang="en-US" sz="2400" dirty="0">
                <a:latin typeface="Comic Sans MS" panose="030F0702030302020204" pitchFamily="66" charset="0"/>
              </a:rPr>
            </a:br>
            <a:r>
              <a:rPr lang="en-US" sz="2400" dirty="0">
                <a:latin typeface="Comic Sans MS" panose="030F0702030302020204" pitchFamily="66" charset="0"/>
              </a:rPr>
              <a:t/>
            </a:r>
            <a:br>
              <a:rPr lang="en-US" sz="2400" dirty="0">
                <a:latin typeface="Comic Sans MS" panose="030F0702030302020204" pitchFamily="66" charset="0"/>
              </a:rPr>
            </a:br>
            <a:r>
              <a:rPr lang="en-US" sz="2400" dirty="0">
                <a:latin typeface="Comic Sans MS" panose="030F0702030302020204" pitchFamily="66" charset="0"/>
              </a:rPr>
              <a:t>       </a:t>
            </a:r>
            <a:r>
              <a:rPr lang="en-US" sz="2400" dirty="0" smtClean="0">
                <a:latin typeface="Comic Sans MS" panose="030F0702030302020204" pitchFamily="66" charset="0"/>
              </a:rPr>
              <a:t>3. </a:t>
            </a:r>
            <a:r>
              <a:rPr lang="en-US" sz="2400" dirty="0">
                <a:latin typeface="Comic Sans MS" panose="030F0702030302020204" pitchFamily="66" charset="0"/>
              </a:rPr>
              <a:t>In </a:t>
            </a:r>
            <a:r>
              <a:rPr lang="en-US" sz="2400" dirty="0" smtClean="0">
                <a:latin typeface="Comic Sans MS" panose="030F0702030302020204" pitchFamily="66" charset="0"/>
              </a:rPr>
              <a:t>general,  lipids are nonpolar; however, </a:t>
            </a:r>
            <a:br>
              <a:rPr lang="en-US" sz="2400" dirty="0" smtClean="0">
                <a:latin typeface="Comic Sans MS" panose="030F0702030302020204" pitchFamily="66" charset="0"/>
              </a:rPr>
            </a:br>
            <a:r>
              <a:rPr lang="en-US" sz="2400" dirty="0" smtClean="0">
                <a:latin typeface="Comic Sans MS" panose="030F0702030302020204" pitchFamily="66" charset="0"/>
              </a:rPr>
              <a:t>           phospholipids exhibit structural properties, with </a:t>
            </a:r>
            <a:br>
              <a:rPr lang="en-US" sz="2400" dirty="0" smtClean="0">
                <a:latin typeface="Comic Sans MS" panose="030F0702030302020204" pitchFamily="66" charset="0"/>
              </a:rPr>
            </a:br>
            <a:r>
              <a:rPr lang="en-US" sz="2400" dirty="0" smtClean="0">
                <a:latin typeface="Comic Sans MS" panose="030F0702030302020204" pitchFamily="66" charset="0"/>
              </a:rPr>
              <a:t>           polar regions that interact with other polar </a:t>
            </a:r>
            <a:br>
              <a:rPr lang="en-US" sz="2400" dirty="0" smtClean="0">
                <a:latin typeface="Comic Sans MS" panose="030F0702030302020204" pitchFamily="66" charset="0"/>
              </a:rPr>
            </a:br>
            <a:r>
              <a:rPr lang="en-US" sz="2400" dirty="0" smtClean="0">
                <a:latin typeface="Comic Sans MS" panose="030F0702030302020204" pitchFamily="66" charset="0"/>
              </a:rPr>
              <a:t>           molecules such as water, and with nonpolar regions </a:t>
            </a:r>
            <a:br>
              <a:rPr lang="en-US" sz="2400" dirty="0" smtClean="0">
                <a:latin typeface="Comic Sans MS" panose="030F0702030302020204" pitchFamily="66" charset="0"/>
              </a:rPr>
            </a:br>
            <a:r>
              <a:rPr lang="en-US" sz="2400" dirty="0" smtClean="0">
                <a:latin typeface="Comic Sans MS" panose="030F0702030302020204" pitchFamily="66" charset="0"/>
              </a:rPr>
              <a:t>           where differences in saturation determine the </a:t>
            </a:r>
            <a:br>
              <a:rPr lang="en-US" sz="2400" dirty="0" smtClean="0">
                <a:latin typeface="Comic Sans MS" panose="030F0702030302020204" pitchFamily="66" charset="0"/>
              </a:rPr>
            </a:br>
            <a:r>
              <a:rPr lang="en-US" sz="2400" dirty="0" smtClean="0">
                <a:latin typeface="Comic Sans MS" panose="030F0702030302020204" pitchFamily="66" charset="0"/>
              </a:rPr>
              <a:t>           structure and function of lipids.</a:t>
            </a:r>
            <a:endParaRPr lang="en-US" sz="2400" dirty="0">
              <a:latin typeface="Comic Sans MS" panose="030F0702030302020204" pitchFamily="66" charset="0"/>
            </a:endParaRPr>
          </a:p>
        </p:txBody>
      </p:sp>
    </p:spTree>
    <p:extLst>
      <p:ext uri="{BB962C8B-B14F-4D97-AF65-F5344CB8AC3E}">
        <p14:creationId xmlns:p14="http://schemas.microsoft.com/office/powerpoint/2010/main" val="40769902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9045146" cy="6553200"/>
          </a:xfrm>
        </p:spPr>
        <p:txBody>
          <a:bodyPr>
            <a:normAutofit/>
          </a:bodyPr>
          <a:lstStyle/>
          <a:p>
            <a:pPr marL="0" indent="0">
              <a:buNone/>
            </a:pPr>
            <a:r>
              <a:rPr lang="en-US" sz="2400" dirty="0" smtClean="0">
                <a:latin typeface="Comic Sans MS" panose="030F0702030302020204" pitchFamily="66" charset="0"/>
              </a:rPr>
              <a:t>ESSENTIAL KNOWLEDGE :</a:t>
            </a:r>
            <a:br>
              <a:rPr lang="en-US" sz="2400" dirty="0" smtClean="0">
                <a:latin typeface="Comic Sans MS" panose="030F0702030302020204" pitchFamily="66" charset="0"/>
              </a:rPr>
            </a:br>
            <a:r>
              <a:rPr lang="en-US" sz="2400" dirty="0" smtClean="0">
                <a:latin typeface="Comic Sans MS" panose="030F0702030302020204" pitchFamily="66" charset="0"/>
              </a:rPr>
              <a:t>2.B.1: Cell membranes are selectively permeable due to their </a:t>
            </a:r>
            <a:r>
              <a:rPr lang="en-US" sz="2400" smtClean="0">
                <a:latin typeface="Comic Sans MS" panose="030F0702030302020204" pitchFamily="66" charset="0"/>
              </a:rPr>
              <a:t>structure.</a:t>
            </a:r>
            <a:r>
              <a:rPr lang="en-US" sz="2400" dirty="0" smtClean="0">
                <a:latin typeface="Comic Sans MS" panose="030F0702030302020204" pitchFamily="66" charset="0"/>
              </a:rPr>
              <a:t/>
            </a:r>
            <a:br>
              <a:rPr lang="en-US" sz="2400" dirty="0" smtClean="0">
                <a:latin typeface="Comic Sans MS" panose="030F0702030302020204" pitchFamily="66" charset="0"/>
              </a:rPr>
            </a:br>
            <a:r>
              <a:rPr lang="en-US" sz="2400" dirty="0" smtClean="0">
                <a:latin typeface="Comic Sans MS" panose="030F0702030302020204" pitchFamily="66" charset="0"/>
              </a:rPr>
              <a:t>	b.2. Phospholipids give the membrane both hydrophilic 	and hydrophobic properties. The hydrophilic phosphate 	portions of the phospholipids are oriented toward the 	aqueous external environments, while the hydrophobic 	fatty acid portions face each other within the interior 	of the membrane itself.</a:t>
            </a:r>
            <a:endParaRPr lang="en-US" sz="2400" dirty="0" smtClean="0">
              <a:effectLst/>
              <a:latin typeface="Comic Sans MS" panose="030F0702030302020204" pitchFamily="66" charset="0"/>
            </a:endParaRPr>
          </a:p>
          <a:p>
            <a:endParaRPr lang="en-US" sz="1100" dirty="0">
              <a:latin typeface="Comic Sans MS" panose="030F0702030302020204" pitchFamily="66" charset="0"/>
            </a:endParaRPr>
          </a:p>
        </p:txBody>
      </p:sp>
    </p:spTree>
    <p:extLst>
      <p:ext uri="{BB962C8B-B14F-4D97-AF65-F5344CB8AC3E}">
        <p14:creationId xmlns:p14="http://schemas.microsoft.com/office/powerpoint/2010/main" val="19371815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4525963"/>
          </a:xfrm>
        </p:spPr>
        <p:txBody>
          <a:bodyPr>
            <a:normAutofit fontScale="85000" lnSpcReduction="10000"/>
          </a:bodyPr>
          <a:lstStyle/>
          <a:p>
            <a:pPr marL="0" indent="0">
              <a:buNone/>
            </a:pPr>
            <a:r>
              <a:rPr lang="en-US" dirty="0" smtClean="0">
                <a:latin typeface="Comic Sans MS" panose="030F0702030302020204" pitchFamily="66" charset="0"/>
              </a:rPr>
              <a:t>Essential </a:t>
            </a:r>
            <a:r>
              <a:rPr lang="en-US" dirty="0">
                <a:latin typeface="Comic Sans MS" panose="030F0702030302020204" pitchFamily="66" charset="0"/>
              </a:rPr>
              <a:t>Knowledge 4.A.a: The subcomponents of biological molecules and their sequence determine the properties of that molecule.</a:t>
            </a:r>
          </a:p>
          <a:p>
            <a:pPr marL="0" indent="0">
              <a:buNone/>
            </a:pPr>
            <a:r>
              <a:rPr lang="en-US" dirty="0">
                <a:latin typeface="Comic Sans MS" panose="030F0702030302020204" pitchFamily="66" charset="0"/>
              </a:rPr>
              <a:t>  </a:t>
            </a:r>
            <a:r>
              <a:rPr lang="en-US" dirty="0" smtClean="0">
                <a:latin typeface="Comic Sans MS" panose="030F0702030302020204" pitchFamily="66" charset="0"/>
              </a:rPr>
              <a:t>b. Directionality influences structure and   </a:t>
            </a:r>
            <a:br>
              <a:rPr lang="en-US" dirty="0" smtClean="0">
                <a:latin typeface="Comic Sans MS" panose="030F0702030302020204" pitchFamily="66" charset="0"/>
              </a:rPr>
            </a:br>
            <a:r>
              <a:rPr lang="en-US" dirty="0" smtClean="0">
                <a:latin typeface="Comic Sans MS" panose="030F0702030302020204" pitchFamily="66" charset="0"/>
              </a:rPr>
              <a:t>      function of the polymer</a:t>
            </a:r>
          </a:p>
          <a:p>
            <a:pPr marL="0" indent="0">
              <a:buNone/>
            </a:pPr>
            <a:r>
              <a:rPr lang="en-US" dirty="0">
                <a:latin typeface="Comic Sans MS" panose="030F0702030302020204" pitchFamily="66" charset="0"/>
              </a:rPr>
              <a:t>	</a:t>
            </a:r>
            <a:r>
              <a:rPr lang="en-US" dirty="0" smtClean="0">
                <a:latin typeface="Comic Sans MS" panose="030F0702030302020204" pitchFamily="66" charset="0"/>
              </a:rPr>
              <a:t>1. Nucleic acids have ends, defined by the </a:t>
            </a:r>
            <a:br>
              <a:rPr lang="en-US" dirty="0" smtClean="0">
                <a:latin typeface="Comic Sans MS" panose="030F0702030302020204" pitchFamily="66" charset="0"/>
              </a:rPr>
            </a:br>
            <a:r>
              <a:rPr lang="en-US" dirty="0" smtClean="0">
                <a:latin typeface="Comic Sans MS" panose="030F0702030302020204" pitchFamily="66" charset="0"/>
              </a:rPr>
              <a:t>           3’ and 5’ carbons of the sugar in the </a:t>
            </a:r>
            <a:br>
              <a:rPr lang="en-US" dirty="0" smtClean="0">
                <a:latin typeface="Comic Sans MS" panose="030F0702030302020204" pitchFamily="66" charset="0"/>
              </a:rPr>
            </a:br>
            <a:r>
              <a:rPr lang="en-US" dirty="0" smtClean="0">
                <a:latin typeface="Comic Sans MS" panose="030F0702030302020204" pitchFamily="66" charset="0"/>
              </a:rPr>
              <a:t>           nucleotide that determine the direction </a:t>
            </a:r>
            <a:br>
              <a:rPr lang="en-US" dirty="0" smtClean="0">
                <a:latin typeface="Comic Sans MS" panose="030F0702030302020204" pitchFamily="66" charset="0"/>
              </a:rPr>
            </a:br>
            <a:r>
              <a:rPr lang="en-US" dirty="0" smtClean="0">
                <a:latin typeface="Comic Sans MS" panose="030F0702030302020204" pitchFamily="66" charset="0"/>
              </a:rPr>
              <a:t>           in which complementary nucleotides are </a:t>
            </a:r>
            <a:br>
              <a:rPr lang="en-US" dirty="0" smtClean="0">
                <a:latin typeface="Comic Sans MS" panose="030F0702030302020204" pitchFamily="66" charset="0"/>
              </a:rPr>
            </a:br>
            <a:r>
              <a:rPr lang="en-US" dirty="0" smtClean="0">
                <a:latin typeface="Comic Sans MS" panose="030F0702030302020204" pitchFamily="66" charset="0"/>
              </a:rPr>
              <a:t>           added during DNA synthesis and the direction               </a:t>
            </a:r>
            <a:br>
              <a:rPr lang="en-US" dirty="0" smtClean="0">
                <a:latin typeface="Comic Sans MS" panose="030F0702030302020204" pitchFamily="66" charset="0"/>
              </a:rPr>
            </a:br>
            <a:r>
              <a:rPr lang="en-US" dirty="0" smtClean="0">
                <a:latin typeface="Comic Sans MS" panose="030F0702030302020204" pitchFamily="66" charset="0"/>
              </a:rPr>
              <a:t>           in which transcription occurs (from 5; to 3’)</a:t>
            </a:r>
            <a:r>
              <a:rPr lang="en-US" dirty="0" smtClean="0"/>
              <a:t> </a:t>
            </a:r>
            <a:endParaRPr lang="en-US" dirty="0"/>
          </a:p>
        </p:txBody>
      </p:sp>
    </p:spTree>
    <p:extLst>
      <p:ext uri="{BB962C8B-B14F-4D97-AF65-F5344CB8AC3E}">
        <p14:creationId xmlns:p14="http://schemas.microsoft.com/office/powerpoint/2010/main" val="3459169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15900"/>
            <a:ext cx="8229600" cy="1143000"/>
          </a:xfrm>
        </p:spPr>
        <p:txBody>
          <a:bodyPr/>
          <a:lstStyle/>
          <a:p>
            <a:r>
              <a:rPr lang="en-US" altLang="en-US" smtClean="0"/>
              <a:t>DISACCHARIDES</a:t>
            </a:r>
          </a:p>
        </p:txBody>
      </p:sp>
      <p:sp>
        <p:nvSpPr>
          <p:cNvPr id="3" name="Content Placeholder 2"/>
          <p:cNvSpPr>
            <a:spLocks noGrp="1"/>
          </p:cNvSpPr>
          <p:nvPr>
            <p:ph idx="1"/>
          </p:nvPr>
        </p:nvSpPr>
        <p:spPr>
          <a:xfrm>
            <a:off x="58738" y="1371600"/>
            <a:ext cx="3810000" cy="1050925"/>
          </a:xfrm>
        </p:spPr>
        <p:txBody>
          <a:bodyPr>
            <a:normAutofit lnSpcReduction="10000"/>
          </a:bodyPr>
          <a:lstStyle/>
          <a:p>
            <a:pPr marL="0" indent="0">
              <a:buFontTx/>
              <a:buNone/>
              <a:defRPr/>
            </a:pPr>
            <a:r>
              <a:rPr lang="en-US" dirty="0" smtClean="0"/>
              <a:t>SUCROSE</a:t>
            </a:r>
            <a:br>
              <a:rPr lang="en-US" dirty="0" smtClean="0"/>
            </a:br>
            <a:r>
              <a:rPr lang="en-US" dirty="0" smtClean="0"/>
              <a:t>= TABLE SUGAR</a:t>
            </a:r>
          </a:p>
          <a:p>
            <a:pPr>
              <a:defRPr/>
            </a:pPr>
            <a:endParaRPr lang="en-US" dirty="0"/>
          </a:p>
          <a:p>
            <a:pPr>
              <a:defRPr/>
            </a:pPr>
            <a:endParaRPr lang="en-US" dirty="0" smtClean="0"/>
          </a:p>
          <a:p>
            <a:pPr>
              <a:defRPr/>
            </a:pPr>
            <a:endParaRPr lang="en-US" dirty="0"/>
          </a:p>
          <a:p>
            <a:pPr>
              <a:defRPr/>
            </a:pPr>
            <a:endParaRPr lang="en-US" dirty="0"/>
          </a:p>
        </p:txBody>
      </p:sp>
      <p:sp>
        <p:nvSpPr>
          <p:cNvPr id="4" name="Rectangle 3"/>
          <p:cNvSpPr/>
          <p:nvPr/>
        </p:nvSpPr>
        <p:spPr>
          <a:xfrm>
            <a:off x="6054725" y="3116263"/>
            <a:ext cx="3089275" cy="1076325"/>
          </a:xfrm>
          <a:prstGeom prst="rect">
            <a:avLst/>
          </a:prstGeom>
        </p:spPr>
        <p:txBody>
          <a:bodyPr>
            <a:spAutoFit/>
          </a:bodyPr>
          <a:lstStyle/>
          <a:p>
            <a:pPr>
              <a:defRPr/>
            </a:pPr>
            <a:r>
              <a:rPr lang="en-US" sz="3200" kern="0" dirty="0">
                <a:solidFill>
                  <a:srgbClr val="000000"/>
                </a:solidFill>
                <a:latin typeface="Arial"/>
              </a:rPr>
              <a:t>LACTOSE</a:t>
            </a:r>
            <a:br>
              <a:rPr lang="en-US" sz="3200" kern="0" dirty="0">
                <a:solidFill>
                  <a:srgbClr val="000000"/>
                </a:solidFill>
                <a:latin typeface="Arial"/>
              </a:rPr>
            </a:br>
            <a:r>
              <a:rPr lang="en-US" sz="3200" kern="0" dirty="0">
                <a:solidFill>
                  <a:srgbClr val="000000"/>
                </a:solidFill>
                <a:latin typeface="Arial"/>
              </a:rPr>
              <a:t>= MILK SUGAR</a:t>
            </a:r>
            <a:endParaRPr lang="en-US" dirty="0"/>
          </a:p>
        </p:txBody>
      </p:sp>
      <p:sp>
        <p:nvSpPr>
          <p:cNvPr id="5125" name="Rectangle 4"/>
          <p:cNvSpPr>
            <a:spLocks noChangeArrowheads="1"/>
          </p:cNvSpPr>
          <p:nvPr/>
        </p:nvSpPr>
        <p:spPr bwMode="auto">
          <a:xfrm>
            <a:off x="133350" y="6211888"/>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a:solidFill>
                  <a:srgbClr val="FF0066"/>
                </a:solidFill>
              </a:rPr>
              <a:t>http://suckitupfitnessbydebeers.com/wp-content/uploads/2013/11/sucrose.gif</a:t>
            </a:r>
          </a:p>
          <a:p>
            <a:pPr eaLnBrk="1" hangingPunct="1"/>
            <a:r>
              <a:rPr lang="en-US" altLang="en-US" sz="900">
                <a:solidFill>
                  <a:srgbClr val="FF0066"/>
                </a:solidFill>
              </a:rPr>
              <a:t>http://blog.simpleposture.com/wp-content/uploads/2014/08/pouring-sugar.jpg</a:t>
            </a:r>
          </a:p>
          <a:p>
            <a:pPr eaLnBrk="1" hangingPunct="1"/>
            <a:r>
              <a:rPr lang="en-US" altLang="en-US" sz="900">
                <a:solidFill>
                  <a:srgbClr val="FF0066"/>
                </a:solidFill>
              </a:rPr>
              <a:t>http://www.rpi.edu/dept/chem-eng/Biotech-Environ/FUNDAMNT/lactose.gif</a:t>
            </a:r>
          </a:p>
          <a:p>
            <a:pPr eaLnBrk="1" hangingPunct="1"/>
            <a:r>
              <a:rPr lang="en-US" altLang="en-US" sz="900">
                <a:solidFill>
                  <a:srgbClr val="FF0066"/>
                </a:solidFill>
              </a:rPr>
              <a:t>http://thumbs.dreamstime.com/x/milk-1100894.jpg</a:t>
            </a:r>
          </a:p>
        </p:txBody>
      </p:sp>
      <p:pic>
        <p:nvPicPr>
          <p:cNvPr id="5126" name="Picture 5"/>
          <p:cNvPicPr>
            <a:picLocks noChangeAspect="1"/>
          </p:cNvPicPr>
          <p:nvPr/>
        </p:nvPicPr>
        <p:blipFill>
          <a:blip r:embed="rId2">
            <a:extLst>
              <a:ext uri="{28A0092B-C50C-407E-A947-70E740481C1C}">
                <a14:useLocalDpi xmlns:a14="http://schemas.microsoft.com/office/drawing/2010/main" val="0"/>
              </a:ext>
            </a:extLst>
          </a:blip>
          <a:srcRect l="-2" t="18773" r="-4401" b="11159"/>
          <a:stretch>
            <a:fillRect/>
          </a:stretch>
        </p:blipFill>
        <p:spPr bwMode="auto">
          <a:xfrm>
            <a:off x="457200" y="2446338"/>
            <a:ext cx="2636838"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157321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1888" y="4192588"/>
            <a:ext cx="27749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419600"/>
            <a:ext cx="194468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91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10732"/>
            <a:ext cx="8839200" cy="4267200"/>
          </a:xfrm>
        </p:spPr>
      </p:pic>
      <p:sp>
        <p:nvSpPr>
          <p:cNvPr id="5" name="TextBox 4"/>
          <p:cNvSpPr txBox="1"/>
          <p:nvPr/>
        </p:nvSpPr>
        <p:spPr>
          <a:xfrm>
            <a:off x="1371600" y="3273851"/>
            <a:ext cx="457200" cy="461665"/>
          </a:xfrm>
          <a:prstGeom prst="rect">
            <a:avLst/>
          </a:prstGeom>
          <a:noFill/>
        </p:spPr>
        <p:txBody>
          <a:bodyPr wrap="square" rtlCol="0">
            <a:spAutoFit/>
          </a:bodyPr>
          <a:lstStyle/>
          <a:p>
            <a:r>
              <a:rPr lang="en-US" dirty="0" smtClean="0"/>
              <a:t> </a:t>
            </a:r>
            <a:r>
              <a:rPr lang="el-GR" sz="2400" dirty="0" smtClean="0">
                <a:solidFill>
                  <a:srgbClr val="CC0099"/>
                </a:solidFill>
              </a:rPr>
              <a:t>α</a:t>
            </a:r>
            <a:endParaRPr lang="en-US" sz="2400" dirty="0">
              <a:solidFill>
                <a:srgbClr val="CC0099"/>
              </a:solidFill>
            </a:endParaRPr>
          </a:p>
        </p:txBody>
      </p:sp>
      <p:sp>
        <p:nvSpPr>
          <p:cNvPr id="6" name="Rectangle 5"/>
          <p:cNvSpPr/>
          <p:nvPr/>
        </p:nvSpPr>
        <p:spPr>
          <a:xfrm>
            <a:off x="3450606" y="3244333"/>
            <a:ext cx="359394" cy="461665"/>
          </a:xfrm>
          <a:prstGeom prst="rect">
            <a:avLst/>
          </a:prstGeom>
        </p:spPr>
        <p:txBody>
          <a:bodyPr wrap="none">
            <a:spAutoFit/>
          </a:bodyPr>
          <a:lstStyle/>
          <a:p>
            <a:r>
              <a:rPr lang="el-GR" sz="2400" dirty="0">
                <a:solidFill>
                  <a:srgbClr val="CC0099"/>
                </a:solidFill>
              </a:rPr>
              <a:t>α</a:t>
            </a:r>
            <a:endParaRPr lang="en-US" sz="2400" dirty="0">
              <a:solidFill>
                <a:srgbClr val="CC0099"/>
              </a:solidFill>
            </a:endParaRPr>
          </a:p>
        </p:txBody>
      </p:sp>
      <p:sp>
        <p:nvSpPr>
          <p:cNvPr id="7" name="Rectangle 6"/>
          <p:cNvSpPr/>
          <p:nvPr/>
        </p:nvSpPr>
        <p:spPr>
          <a:xfrm>
            <a:off x="5486400" y="3244334"/>
            <a:ext cx="359394" cy="461665"/>
          </a:xfrm>
          <a:prstGeom prst="rect">
            <a:avLst/>
          </a:prstGeom>
        </p:spPr>
        <p:txBody>
          <a:bodyPr wrap="none">
            <a:spAutoFit/>
          </a:bodyPr>
          <a:lstStyle/>
          <a:p>
            <a:r>
              <a:rPr lang="el-GR" sz="2400" dirty="0">
                <a:solidFill>
                  <a:srgbClr val="CC0099"/>
                </a:solidFill>
              </a:rPr>
              <a:t>α</a:t>
            </a:r>
            <a:endParaRPr lang="en-US" sz="2400" dirty="0">
              <a:solidFill>
                <a:srgbClr val="CC0099"/>
              </a:solidFill>
            </a:endParaRPr>
          </a:p>
        </p:txBody>
      </p:sp>
      <p:sp>
        <p:nvSpPr>
          <p:cNvPr id="8" name="Rectangle 7"/>
          <p:cNvSpPr/>
          <p:nvPr/>
        </p:nvSpPr>
        <p:spPr>
          <a:xfrm>
            <a:off x="7467600" y="3244332"/>
            <a:ext cx="359394" cy="461665"/>
          </a:xfrm>
          <a:prstGeom prst="rect">
            <a:avLst/>
          </a:prstGeom>
        </p:spPr>
        <p:txBody>
          <a:bodyPr wrap="none">
            <a:spAutoFit/>
          </a:bodyPr>
          <a:lstStyle/>
          <a:p>
            <a:r>
              <a:rPr lang="el-GR" sz="2400" dirty="0">
                <a:solidFill>
                  <a:srgbClr val="CC0099"/>
                </a:solidFill>
              </a:rPr>
              <a:t>α</a:t>
            </a:r>
            <a:endParaRPr lang="en-US" sz="2400" dirty="0">
              <a:solidFill>
                <a:srgbClr val="CC0099"/>
              </a:solidFill>
            </a:endParaRPr>
          </a:p>
        </p:txBody>
      </p:sp>
    </p:spTree>
    <p:extLst>
      <p:ext uri="{BB962C8B-B14F-4D97-AF65-F5344CB8AC3E}">
        <p14:creationId xmlns:p14="http://schemas.microsoft.com/office/powerpoint/2010/main" val="1349964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1800</TotalTime>
  <Words>1234</Words>
  <Application>Microsoft Office PowerPoint</Application>
  <PresentationFormat>On-screen Show (4:3)</PresentationFormat>
  <Paragraphs>388</Paragraphs>
  <Slides>72</Slides>
  <Notes>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BIOMOLECULE MODELING Kelly Riedell Brookings Biology</vt:lpstr>
      <vt:lpstr>PowerPoint Presentation</vt:lpstr>
      <vt:lpstr>CARB CUTOUTS</vt:lpstr>
      <vt:lpstr>PowerPoint Presentation</vt:lpstr>
      <vt:lpstr>PowerPoint Presentation</vt:lpstr>
      <vt:lpstr>PowerPoint Presentation</vt:lpstr>
      <vt:lpstr>PowerPoint Presentation</vt:lpstr>
      <vt:lpstr>DISACCHARIDES</vt:lpstr>
      <vt:lpstr>PowerPoint Presentation</vt:lpstr>
      <vt:lpstr>PowerPoint Presentation</vt:lpstr>
      <vt:lpstr>OLIGOSACCHARIDES</vt:lpstr>
      <vt:lpstr>PowerPoint Presentation</vt:lpstr>
      <vt:lpstr>PowerPoint Presentation</vt:lpstr>
      <vt:lpstr>PowerPoint Presentation</vt:lpstr>
      <vt:lpstr>PowerPoint Presentation</vt:lpstr>
      <vt:lpstr>PowerPoint Presentation</vt:lpstr>
      <vt:lpstr>What if subunit is modified?</vt:lpstr>
      <vt:lpstr>PowerPoint Presentation</vt:lpstr>
      <vt:lpstr>SWYK</vt:lpstr>
      <vt:lpstr>FATS</vt:lpstr>
      <vt:lpstr>MAKE A FAT</vt:lpstr>
      <vt:lpstr>Fatty Acids</vt:lpstr>
      <vt:lpstr>MAKE A FAT</vt:lpstr>
      <vt:lpstr>FAT= TRIGLYCERIDE/TRIACYLGLYCEROL</vt:lpstr>
      <vt:lpstr>STRUCTURE/FUNCTION!</vt:lpstr>
      <vt:lpstr>PowerPoint Presentation</vt:lpstr>
      <vt:lpstr>PowerPoint Presentation</vt:lpstr>
      <vt:lpstr>PHOSPHOLIPID</vt:lpstr>
      <vt:lpstr>PHOSPHOLIPID</vt:lpstr>
      <vt:lpstr>PowerPoint Presentation</vt:lpstr>
      <vt:lpstr>PowerPoint Presentation</vt:lpstr>
      <vt:lpstr>PowerPoint Presentation</vt:lpstr>
      <vt:lpstr>PowerPoint Presentation</vt:lpstr>
      <vt:lpstr>PowerPoint Presentation</vt:lpstr>
      <vt:lpstr>PowerPoint Presentation</vt:lpstr>
      <vt:lpstr>PROTEINS</vt:lpstr>
      <vt:lpstr>PROTEINS</vt:lpstr>
      <vt:lpstr>MODELING</vt:lpstr>
      <vt:lpstr>PowerPoint Presentation</vt:lpstr>
      <vt:lpstr>PowerPoint Presentation</vt:lpstr>
      <vt:lpstr>AMINO ACIDS CHANGE DEPENDING ON pH</vt:lpstr>
      <vt:lpstr>PROTEINS</vt:lpstr>
      <vt:lpstr>ADD LABELS to your MODEL </vt:lpstr>
      <vt:lpstr>ADD LABELS to your MODEL </vt:lpstr>
      <vt:lpstr>PowerPoint Presentation</vt:lpstr>
      <vt:lpstr>PowerPoint Presentation</vt:lpstr>
      <vt:lpstr>BIOMOLECULE MODELING</vt:lpstr>
      <vt:lpstr>PowerPoint Presentation</vt:lpstr>
      <vt:lpstr>PowerPoint Presentation</vt:lpstr>
      <vt:lpstr>PowerPoint Presentation</vt:lpstr>
      <vt:lpstr>PowerPoint Presentation</vt:lpstr>
      <vt:lpstr>PowerPoint Presentation</vt:lpstr>
      <vt:lpstr>PowerPoint Presentation</vt:lpstr>
      <vt:lpstr>Secondary structure  (2°)</vt:lpstr>
      <vt:lpstr>PowerPoint Presentation</vt:lpstr>
      <vt:lpstr>PowerPoint Presentation</vt:lpstr>
      <vt:lpstr>PowerPoint Presentation</vt:lpstr>
      <vt:lpstr>Secondary structure  (2°)</vt:lpstr>
      <vt:lpstr>PowerPoint Presentation</vt:lpstr>
      <vt:lpstr>TERTIARY STRUCTURE (3°)</vt:lpstr>
      <vt:lpstr>PowerPoint Presentation</vt:lpstr>
      <vt:lpstr>QUATERNARY STRUCTURE (4°) (NOT ALL PROTEINS HAVE THIS)</vt:lpstr>
      <vt:lpstr>QUATERNARY STRUCTURE (4°) (NOT ALL PROTEINS HAVE THIS)</vt:lpstr>
      <vt:lpstr>WHAT DO WE CALL IT WHEN A PROTEIN “UNWINDS” and LOSES ITS 3D SHAPE?  WHICH BONDS ARE DISRUPTED? WHICH BONDS REMAIN INTACT?  WHAT ENVIRONMENTAL FACTORS CAN DISRUPT 3D SHAPES?</vt:lpstr>
      <vt:lpstr>Proteins that help other proteins fold into their correct 3-D shape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Riedell</dc:creator>
  <cp:lastModifiedBy>Kelly Riedell</cp:lastModifiedBy>
  <cp:revision>93</cp:revision>
  <cp:lastPrinted>2012-09-20T15:36:21Z</cp:lastPrinted>
  <dcterms:created xsi:type="dcterms:W3CDTF">2012-09-19T16:34:40Z</dcterms:created>
  <dcterms:modified xsi:type="dcterms:W3CDTF">2017-10-02T00:31:12Z</dcterms:modified>
</cp:coreProperties>
</file>