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58" r:id="rId5"/>
    <p:sldId id="278" r:id="rId6"/>
    <p:sldId id="280" r:id="rId7"/>
    <p:sldId id="281" r:id="rId8"/>
    <p:sldId id="270" r:id="rId9"/>
    <p:sldId id="268" r:id="rId10"/>
    <p:sldId id="259" r:id="rId11"/>
    <p:sldId id="279" r:id="rId12"/>
    <p:sldId id="264" r:id="rId13"/>
    <p:sldId id="276" r:id="rId14"/>
    <p:sldId id="257" r:id="rId15"/>
    <p:sldId id="265" r:id="rId16"/>
    <p:sldId id="262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5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5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0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5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2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FAF5-CAD6-45B2-B0E3-5033D119BA4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6B24-6D2B-4417-B5F2-A561E41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991600" cy="5791200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latin typeface="Comic Sans MS" panose="030F0702030302020204" pitchFamily="66" charset="0"/>
              </a:rPr>
              <a:t>WATER POTENTIAL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Kelly </a:t>
            </a:r>
            <a:r>
              <a:rPr lang="en-US" sz="2400" dirty="0" err="1">
                <a:latin typeface="Comic Sans MS" panose="030F0702030302020204" pitchFamily="66" charset="0"/>
              </a:rPr>
              <a:t>Riedell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Brookings Biology</a:t>
            </a:r>
          </a:p>
        </p:txBody>
      </p:sp>
      <p:pic>
        <p:nvPicPr>
          <p:cNvPr id="1026" name="Picture 2" descr="http://www.neosci.com/demos/10-1041_cell%20processes/Presentation%20Images/tutorials/3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3243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3399"/>
                </a:solidFill>
              </a:rPr>
              <a:t>http://www.neosci.com/demos/10-1041_cell%20processes/Presentation%20Images/tutorials/3.01.jpg</a:t>
            </a:r>
          </a:p>
        </p:txBody>
      </p:sp>
    </p:spTree>
    <p:extLst>
      <p:ext uri="{BB962C8B-B14F-4D97-AF65-F5344CB8AC3E}">
        <p14:creationId xmlns:p14="http://schemas.microsoft.com/office/powerpoint/2010/main" val="69822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0730"/>
            <a:ext cx="8534400" cy="132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Ψ = pressure potential (</a:t>
            </a:r>
            <a:r>
              <a:rPr lang="en-US" dirty="0" err="1"/>
              <a:t>Ψ</a:t>
            </a:r>
            <a:r>
              <a:rPr lang="en-US" baseline="-25000" dirty="0" err="1"/>
              <a:t>p</a:t>
            </a:r>
            <a:r>
              <a:rPr lang="en-US" dirty="0"/>
              <a:t>) + solute potential (</a:t>
            </a:r>
            <a:r>
              <a:rPr lang="en-US" dirty="0" err="1"/>
              <a:t>Ψ</a:t>
            </a:r>
            <a:r>
              <a:rPr lang="en-US" baseline="-25000" dirty="0" err="1"/>
              <a:t>s</a:t>
            </a:r>
            <a:r>
              <a:rPr lang="en-US" dirty="0"/>
              <a:t>)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42979" r="72005" b="34885"/>
          <a:stretch/>
        </p:blipFill>
        <p:spPr bwMode="auto">
          <a:xfrm>
            <a:off x="228600" y="914400"/>
            <a:ext cx="2362200" cy="371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1371600"/>
            <a:ext cx="64008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Calculate the following for an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OPEN CONTAINER filled with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PURE WATER 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(</a:t>
            </a:r>
            <a:r>
              <a:rPr lang="en-US" sz="3200" dirty="0" err="1"/>
              <a:t>Ψ</a:t>
            </a:r>
            <a:r>
              <a:rPr lang="en-US" sz="3200" baseline="-25000" dirty="0" err="1"/>
              <a:t>p</a:t>
            </a:r>
            <a:r>
              <a:rPr lang="en-US" sz="3200" dirty="0"/>
              <a:t>)  = ______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Ψ</a:t>
            </a:r>
            <a:r>
              <a:rPr lang="en-US" sz="3200" baseline="-25000" dirty="0" err="1"/>
              <a:t>s</a:t>
            </a:r>
            <a:r>
              <a:rPr lang="en-US" sz="3200" dirty="0"/>
              <a:t>)  = ______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    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(</a:t>
            </a:r>
            <a:r>
              <a:rPr lang="en-US" sz="3200" dirty="0" err="1"/>
              <a:t>Ψ</a:t>
            </a:r>
            <a:r>
              <a:rPr lang="en-US" sz="3200" baseline="-25000" dirty="0" err="1"/>
              <a:t>s</a:t>
            </a:r>
            <a:r>
              <a:rPr lang="en-US" sz="3200" dirty="0"/>
              <a:t>)  + (</a:t>
            </a:r>
            <a:r>
              <a:rPr lang="en-US" sz="3200" dirty="0" err="1"/>
              <a:t>Ψ</a:t>
            </a:r>
            <a:r>
              <a:rPr lang="en-US" sz="3200" baseline="-25000" dirty="0" err="1"/>
              <a:t>p</a:t>
            </a:r>
            <a:r>
              <a:rPr lang="en-US" sz="3200" dirty="0"/>
              <a:t>)  = Ψ  </a:t>
            </a:r>
          </a:p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/>
              <a:t>Ψ </a:t>
            </a:r>
            <a:r>
              <a:rPr lang="en-US" sz="3200" dirty="0">
                <a:solidFill>
                  <a:prstClr val="black"/>
                </a:solidFill>
              </a:rPr>
              <a:t>= _________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81327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0"/>
            <a:ext cx="8839200" cy="2286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neosci.com/demos/10-1041_cell%20processes/Presentation%20Images/tutorials/3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78" y="228600"/>
            <a:ext cx="3825922" cy="35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570005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3399"/>
                </a:solidFill>
              </a:rPr>
              <a:t>http://www.neosci.com/demos/10-1041_cell%20processes/Presentation%20Images/tutorials/3.01.jpg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12410"/>
            <a:ext cx="87231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W</a:t>
            </a:r>
            <a:r>
              <a:rPr lang="en-US" sz="4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ater moves from a region of HIGHER WATER POTENTIAL to a region of LOWER WATER POTENTIAL</a:t>
            </a:r>
          </a:p>
        </p:txBody>
      </p:sp>
    </p:spTree>
    <p:extLst>
      <p:ext uri="{BB962C8B-B14F-4D97-AF65-F5344CB8AC3E}">
        <p14:creationId xmlns:p14="http://schemas.microsoft.com/office/powerpoint/2010/main" val="370383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477000"/>
            <a:ext cx="82296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http://www.cetbiology.com/biology-photographs/waterpotential.jpg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081" r="4242" b="6868"/>
          <a:stretch/>
        </p:blipFill>
        <p:spPr>
          <a:xfrm>
            <a:off x="0" y="27709"/>
            <a:ext cx="8839200" cy="62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1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17266" cy="8683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Ψ = pressure potential (</a:t>
            </a:r>
            <a:r>
              <a:rPr lang="en-US" sz="2800" dirty="0" err="1">
                <a:latin typeface="Comic Sans MS" panose="030F0702030302020204" pitchFamily="66" charset="0"/>
              </a:rPr>
              <a:t>Ψ</a:t>
            </a:r>
            <a:r>
              <a:rPr lang="en-US" sz="2800" baseline="-25000" dirty="0" err="1">
                <a:latin typeface="Comic Sans MS" panose="030F0702030302020204" pitchFamily="66" charset="0"/>
              </a:rPr>
              <a:t>p</a:t>
            </a:r>
            <a:r>
              <a:rPr lang="en-US" sz="2800" dirty="0">
                <a:latin typeface="Comic Sans MS" panose="030F0702030302020204" pitchFamily="66" charset="0"/>
              </a:rPr>
              <a:t>) + solute potential (</a:t>
            </a:r>
            <a:r>
              <a:rPr lang="en-US" sz="2800" dirty="0" err="1">
                <a:latin typeface="Comic Sans MS" panose="030F0702030302020204" pitchFamily="66" charset="0"/>
              </a:rPr>
              <a:t>Ψ</a:t>
            </a:r>
            <a:r>
              <a:rPr lang="en-US" sz="2800" baseline="-25000" dirty="0" err="1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85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PLANT  CELL</a:t>
            </a:r>
            <a:br>
              <a:rPr lang="en-US" sz="30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Water moving into a plant cell puts pressure on the cell wall. </a:t>
            </a:r>
            <a:br>
              <a:rPr lang="en-US" sz="3000" dirty="0">
                <a:latin typeface="Comic Sans MS" panose="030F0702030302020204" pitchFamily="66" charset="0"/>
              </a:rPr>
            </a:br>
            <a:endParaRPr lang="en-U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br>
              <a:rPr lang="en-US" sz="30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INCREASING THE</a:t>
            </a:r>
            <a:br>
              <a:rPr lang="en-US" sz="30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PRESSURE POTENTIAL</a:t>
            </a:r>
            <a:br>
              <a:rPr lang="en-US" sz="30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ALSO INCREASES</a:t>
            </a:r>
            <a:br>
              <a:rPr lang="en-US" sz="30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THE WATER POTENTIAL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41968" r="45892" b="22872"/>
          <a:stretch/>
        </p:blipFill>
        <p:spPr bwMode="auto">
          <a:xfrm>
            <a:off x="4572000" y="2438400"/>
            <a:ext cx="445589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6451463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http://www.phschool.com/science/biology_place/labbench/lab1/watpot.html</a:t>
            </a:r>
          </a:p>
        </p:txBody>
      </p:sp>
    </p:spTree>
    <p:extLst>
      <p:ext uri="{BB962C8B-B14F-4D97-AF65-F5344CB8AC3E}">
        <p14:creationId xmlns:p14="http://schemas.microsoft.com/office/powerpoint/2010/main" val="420947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41530" r="45690" b="22690"/>
          <a:stretch/>
        </p:blipFill>
        <p:spPr bwMode="auto">
          <a:xfrm>
            <a:off x="279779" y="228600"/>
            <a:ext cx="8597837" cy="560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28" y="6063734"/>
            <a:ext cx="8633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Water enters cell until the </a:t>
            </a:r>
            <a:r>
              <a:rPr lang="el-GR" sz="2800" dirty="0">
                <a:latin typeface="Arial"/>
                <a:cs typeface="Arial"/>
              </a:rPr>
              <a:t>Ψ</a:t>
            </a:r>
            <a:r>
              <a:rPr lang="en-US" sz="2800" dirty="0">
                <a:latin typeface="Arial"/>
                <a:cs typeface="Arial"/>
              </a:rPr>
              <a:t> inside cell = </a:t>
            </a:r>
            <a:r>
              <a:rPr lang="el-GR" sz="2800" dirty="0">
                <a:latin typeface="Arial"/>
                <a:cs typeface="Arial"/>
              </a:rPr>
              <a:t>Ψ</a:t>
            </a:r>
            <a:r>
              <a:rPr lang="en-US" sz="2800" dirty="0">
                <a:latin typeface="Arial"/>
                <a:cs typeface="Arial"/>
              </a:rPr>
              <a:t> outside cell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220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400" y="217868"/>
            <a:ext cx="8991600" cy="572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0960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Water enters cell until the </a:t>
            </a:r>
            <a:r>
              <a:rPr lang="el-GR" sz="2800" dirty="0">
                <a:latin typeface="Arial"/>
                <a:cs typeface="Arial"/>
              </a:rPr>
              <a:t>Ψ</a:t>
            </a:r>
            <a:r>
              <a:rPr lang="en-US" sz="2800" dirty="0">
                <a:latin typeface="Arial"/>
                <a:cs typeface="Arial"/>
              </a:rPr>
              <a:t> inside cell = </a:t>
            </a:r>
            <a:r>
              <a:rPr lang="el-GR" sz="2800" dirty="0">
                <a:latin typeface="Arial"/>
                <a:cs typeface="Arial"/>
              </a:rPr>
              <a:t>Ψ</a:t>
            </a:r>
            <a:r>
              <a:rPr lang="en-US" sz="2800" dirty="0">
                <a:latin typeface="Arial"/>
                <a:cs typeface="Arial"/>
              </a:rPr>
              <a:t> outside cell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109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t="40412" r="57316" b="32114"/>
          <a:stretch/>
        </p:blipFill>
        <p:spPr bwMode="auto">
          <a:xfrm>
            <a:off x="152400" y="25757"/>
            <a:ext cx="8991600" cy="512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19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583" y="202640"/>
            <a:ext cx="8438405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The molar concentration of a sugar solution in an open beaker has been determined to be 0.3M. Calculate the solute potential at 22 degrees. Round your answer to the nearest hundredth.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921" y="3886199"/>
            <a:ext cx="86337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Now that you know the </a:t>
            </a:r>
            <a:r>
              <a:rPr lang="en-US" sz="2800" dirty="0" err="1">
                <a:solidFill>
                  <a:srgbClr val="7030A0"/>
                </a:solidFill>
              </a:rPr>
              <a:t>Ψ</a:t>
            </a:r>
            <a:r>
              <a:rPr lang="en-US" sz="2800" baseline="-25000" dirty="0" err="1">
                <a:solidFill>
                  <a:srgbClr val="7030A0"/>
                </a:solidFill>
              </a:rPr>
              <a:t>s</a:t>
            </a:r>
            <a:r>
              <a:rPr lang="en-US" sz="2800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 you can calculate the water potential Ψ of this beaker of liquid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389" y="4910868"/>
            <a:ext cx="8640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3399"/>
                </a:solidFill>
              </a:rPr>
              <a:t>Ψ = pressure potential (</a:t>
            </a:r>
            <a:r>
              <a:rPr lang="en-US" sz="3200" dirty="0" err="1">
                <a:solidFill>
                  <a:srgbClr val="FF3399"/>
                </a:solidFill>
              </a:rPr>
              <a:t>Ψ</a:t>
            </a:r>
            <a:r>
              <a:rPr lang="en-US" sz="3200" baseline="-25000" dirty="0" err="1">
                <a:solidFill>
                  <a:srgbClr val="FF3399"/>
                </a:solidFill>
              </a:rPr>
              <a:t>p</a:t>
            </a:r>
            <a:r>
              <a:rPr lang="en-US" sz="3200" dirty="0">
                <a:solidFill>
                  <a:srgbClr val="FF3399"/>
                </a:solidFill>
              </a:rPr>
              <a:t>) + solute potential (</a:t>
            </a:r>
            <a:r>
              <a:rPr lang="en-US" sz="3200" dirty="0" err="1">
                <a:solidFill>
                  <a:srgbClr val="FF3399"/>
                </a:solidFill>
              </a:rPr>
              <a:t>Ψ</a:t>
            </a:r>
            <a:r>
              <a:rPr lang="en-US" sz="3200" baseline="-25000" dirty="0" err="1">
                <a:solidFill>
                  <a:srgbClr val="FF3399"/>
                </a:solidFill>
              </a:rPr>
              <a:t>s</a:t>
            </a:r>
            <a:r>
              <a:rPr lang="en-US" sz="3200" dirty="0">
                <a:solidFill>
                  <a:srgbClr val="FF3399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637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335691"/>
            <a:ext cx="8686800" cy="3150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water potential of the distilled water?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What is the water potential of the beet core?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way will water move?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5" t="36743" r="52789" b="44836"/>
          <a:stretch/>
        </p:blipFill>
        <p:spPr bwMode="auto">
          <a:xfrm>
            <a:off x="2612571" y="153888"/>
            <a:ext cx="4095206" cy="228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303" y="0"/>
            <a:ext cx="8601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srgbClr val="FF3399"/>
                </a:solidFill>
              </a:rPr>
              <a:t>http://www.phschool.com/science/biology_place/labbench/lab1/quiz.html</a:t>
            </a:r>
          </a:p>
        </p:txBody>
      </p:sp>
    </p:spTree>
    <p:extLst>
      <p:ext uri="{BB962C8B-B14F-4D97-AF65-F5344CB8AC3E}">
        <p14:creationId xmlns:p14="http://schemas.microsoft.com/office/powerpoint/2010/main" val="410338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485543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http://www.phschool.com/science/biology_place/labbench/lab1/quiz.html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37200" r="49154" b="14888"/>
          <a:stretch/>
        </p:blipFill>
        <p:spPr bwMode="auto">
          <a:xfrm>
            <a:off x="209006" y="98629"/>
            <a:ext cx="8210006" cy="638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9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6" y="17253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SEARCH YOUR “BIO BRAIN”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87" y="3569727"/>
            <a:ext cx="1438476" cy="15623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75" y="3521840"/>
            <a:ext cx="1457529" cy="1552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77" y="3505200"/>
            <a:ext cx="1514687" cy="1552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348" y="1125980"/>
            <a:ext cx="8901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You learned about HYPERTONIC, HYPOTONIC, ISOTONIC solutions and how water will move as a result of differences in solute concentration</a:t>
            </a:r>
            <a:br>
              <a:rPr lang="en-US" sz="2000" dirty="0">
                <a:latin typeface="Comic Sans MS" panose="030F0702030302020204" pitchFamily="66" charset="0"/>
              </a:rPr>
            </a:b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Dots in the diagrams below represent solute.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This cell is sitting in a _____________ solution.</a:t>
            </a:r>
            <a:br>
              <a:rPr lang="en-US" sz="2000" dirty="0">
                <a:latin typeface="Comic Sans MS" panose="030F0702030302020204" pitchFamily="66" charset="0"/>
              </a:rPr>
            </a:b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436" y="5791200"/>
            <a:ext cx="4636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SOLUTE SUCKS!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Which direction will the water move?</a:t>
            </a:r>
          </a:p>
        </p:txBody>
      </p:sp>
    </p:spTree>
    <p:extLst>
      <p:ext uri="{BB962C8B-B14F-4D97-AF65-F5344CB8AC3E}">
        <p14:creationId xmlns:p14="http://schemas.microsoft.com/office/powerpoint/2010/main" val="10092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99" y="17533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>
                <a:latin typeface="Comic Sans MS" panose="030F0702030302020204" pitchFamily="66" charset="0"/>
              </a:rPr>
              <a:t>Types of water potential problems you may see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24758" y="1633182"/>
            <a:ext cx="4957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Comparing solutions in containers</a:t>
            </a:r>
            <a:endParaRPr lang="en-US" altLang="en-US" sz="24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7" descr="http://www.clker.com/cliparts/4/f/a/d/0/o/pale-blue-flask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9334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http://www.clker.com/cliparts/4/f/a/d/0/o/pale-blue-flask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2390"/>
            <a:ext cx="8588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725487" y="2286000"/>
            <a:ext cx="727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/>
              <a:t>   A</a:t>
            </a:r>
            <a:br>
              <a:rPr lang="en-US" altLang="en-US" dirty="0"/>
            </a:br>
            <a:r>
              <a:rPr lang="en-US" altLang="en-US" dirty="0"/>
              <a:t>0.2 M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2038350" y="2320072"/>
            <a:ext cx="725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/>
              <a:t>    B</a:t>
            </a:r>
          </a:p>
          <a:p>
            <a:r>
              <a:rPr lang="en-US" altLang="en-US" dirty="0"/>
              <a:t>0.4 M</a:t>
            </a:r>
          </a:p>
        </p:txBody>
      </p:sp>
      <p:pic>
        <p:nvPicPr>
          <p:cNvPr id="51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5" y="3048884"/>
            <a:ext cx="25288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http://www2.sluh.org/bioweb/apbio/labs/apl01dialysi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4" y="5029199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2858541" y="5422876"/>
            <a:ext cx="20403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/>
              <a:t>0.2 M glucose</a:t>
            </a:r>
            <a:br>
              <a:rPr lang="en-US" altLang="en-US" dirty="0"/>
            </a:br>
            <a:r>
              <a:rPr lang="en-US" altLang="en-US" dirty="0"/>
              <a:t>0.2 M starch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173727" y="5420518"/>
            <a:ext cx="22273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/>
              <a:t>0.5 M glucose</a:t>
            </a:r>
          </a:p>
          <a:p>
            <a:r>
              <a:rPr lang="en-US" altLang="en-US" dirty="0"/>
              <a:t>0 3 M starch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6088" y="3541804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Comparing a cell with the solution outside</a:t>
            </a:r>
            <a:endParaRPr lang="en-US" altLang="en-US" sz="24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3609" y="5257619"/>
            <a:ext cx="4358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Comparing solutions  across a</a:t>
            </a:r>
            <a:b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semi-permeable membrane in</a:t>
            </a:r>
            <a:b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 U tube</a:t>
            </a:r>
            <a:endParaRPr lang="en-US" altLang="en-US" sz="24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6051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Water potential is a way add some math to explain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where and why water will move.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2800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Equations on AP Formula sheet: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Ψ = pressure potential (</a:t>
            </a:r>
            <a:r>
              <a:rPr lang="en-US" sz="2800" dirty="0" err="1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Ψ</a:t>
            </a:r>
            <a:r>
              <a:rPr lang="en-US" sz="2800" baseline="-25000" dirty="0" err="1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 + solute potential (</a:t>
            </a:r>
            <a:r>
              <a:rPr lang="en-US" sz="2800" dirty="0" err="1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Ψ</a:t>
            </a:r>
            <a:r>
              <a:rPr lang="en-US" sz="2800" baseline="-25000" dirty="0" err="1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Ψ</a:t>
            </a:r>
            <a:r>
              <a:rPr lang="en-US" sz="2800" baseline="-2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 = - </a:t>
            </a:r>
            <a:r>
              <a:rPr lang="en-US" sz="2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iCRT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= # of particles molecule makes in water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glucose = 1 (no ionization)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</a:t>
            </a:r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NaCl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= 2 (makes 2 ions Na</a:t>
            </a:r>
            <a:r>
              <a:rPr lang="en-US" sz="24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and Cl</a:t>
            </a:r>
            <a:r>
              <a:rPr lang="en-US" sz="24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     C = molar concentration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     R = pressure constant 0.0831 liter bar/mole °K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     T = temperature in °K  = 273 + ° C</a:t>
            </a:r>
            <a:endParaRPr lang="en-US" sz="3200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483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32" y="990600"/>
            <a:ext cx="8873541" cy="51948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DISTILLED WATER has a </a:t>
            </a:r>
            <a:r>
              <a:rPr lang="el-GR" sz="280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Ψ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s = 0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Adding solute lowers SOLUTE POTENTIAL 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(ALSO CALLED OSMOTIC POTENTIAL)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Makes it more ___________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Since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Ψ = (</a:t>
            </a:r>
            <a:r>
              <a:rPr lang="en-US" sz="2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Ψ</a:t>
            </a:r>
            <a:r>
              <a:rPr lang="en-US" sz="2800" baseline="-2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) + (</a:t>
            </a:r>
            <a:r>
              <a:rPr lang="en-US" sz="2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Ψ</a:t>
            </a:r>
            <a:r>
              <a:rPr lang="en-US" sz="2800" baseline="-2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Overall WATER POTENTIAL decreases too</a:t>
            </a:r>
            <a:br>
              <a:rPr lang="en-US" sz="2800" dirty="0">
                <a:latin typeface="Comic Sans MS" panose="030F0702030302020204" pitchFamily="66" charset="0"/>
              </a:rPr>
            </a:b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Water = more likely to flow toward 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areas with low water potential </a:t>
            </a: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      </a:t>
            </a:r>
          </a:p>
          <a:p>
            <a:pPr marL="0" lv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t="42833" r="71946" b="34991"/>
          <a:stretch/>
        </p:blipFill>
        <p:spPr bwMode="auto">
          <a:xfrm>
            <a:off x="7772400" y="33337"/>
            <a:ext cx="1259674" cy="229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533" y="228600"/>
            <a:ext cx="421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Solute potential (</a:t>
            </a:r>
            <a:r>
              <a:rPr lang="en-US" sz="3200" dirty="0" err="1">
                <a:latin typeface="Comic Sans MS" panose="030F0702030302020204" pitchFamily="66" charset="0"/>
              </a:rPr>
              <a:t>Ψ</a:t>
            </a:r>
            <a:r>
              <a:rPr lang="en-US" sz="3200" baseline="-25000" dirty="0" err="1">
                <a:latin typeface="Comic Sans MS" panose="030F0702030302020204" pitchFamily="66" charset="0"/>
              </a:rPr>
              <a:t>s</a:t>
            </a:r>
            <a:r>
              <a:rPr lang="en-US" sz="3200" dirty="0">
                <a:latin typeface="Comic Sans MS" panose="030F0702030302020204" pitchFamily="66" charset="0"/>
              </a:rPr>
              <a:t>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06" y="5181600"/>
            <a:ext cx="1514687" cy="15527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85248" y="5467935"/>
            <a:ext cx="854202" cy="980121"/>
            <a:chOff x="6705600" y="3768435"/>
            <a:chExt cx="854202" cy="980121"/>
          </a:xfrm>
        </p:grpSpPr>
        <p:sp>
          <p:nvSpPr>
            <p:cNvPr id="10" name="Left Arrow 9"/>
            <p:cNvSpPr/>
            <p:nvPr/>
          </p:nvSpPr>
          <p:spPr>
            <a:xfrm>
              <a:off x="7315200" y="4190727"/>
              <a:ext cx="244602" cy="181737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 rot="10800000">
              <a:off x="6705600" y="4208486"/>
              <a:ext cx="234274" cy="146219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>
            <a:xfrm rot="16200000">
              <a:off x="7008707" y="3845054"/>
              <a:ext cx="285223" cy="13198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16200000">
              <a:off x="7008707" y="4523574"/>
              <a:ext cx="285222" cy="164741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86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0730"/>
            <a:ext cx="8534400" cy="132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Solute potential (</a:t>
            </a:r>
            <a:r>
              <a:rPr lang="en-US" dirty="0" err="1"/>
              <a:t>Ψ</a:t>
            </a:r>
            <a:r>
              <a:rPr lang="en-US" baseline="-25000" dirty="0" err="1"/>
              <a:t>s</a:t>
            </a:r>
            <a:r>
              <a:rPr lang="en-US" dirty="0"/>
              <a:t>) = -</a:t>
            </a:r>
            <a:r>
              <a:rPr lang="en-US" dirty="0" err="1"/>
              <a:t>iCRT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1235262"/>
            <a:ext cx="64008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Calculate the </a:t>
            </a:r>
            <a:r>
              <a:rPr lang="en-US" sz="3200" dirty="0"/>
              <a:t>(</a:t>
            </a:r>
            <a:r>
              <a:rPr lang="en-US" sz="3200" dirty="0" err="1"/>
              <a:t>Ψ</a:t>
            </a:r>
            <a:r>
              <a:rPr lang="en-US" sz="3200" baseline="-25000" dirty="0" err="1"/>
              <a:t>s</a:t>
            </a:r>
            <a:r>
              <a:rPr lang="en-US" sz="3200" dirty="0"/>
              <a:t>) </a:t>
            </a:r>
            <a:r>
              <a:rPr lang="en-US" sz="3200" dirty="0">
                <a:solidFill>
                  <a:prstClr val="black"/>
                </a:solidFill>
              </a:rPr>
              <a:t>following for a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solution of 0.2 M glucose at 20 °C</a:t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sz="3200" dirty="0"/>
          </a:p>
          <a:p>
            <a:pPr lvl="0">
              <a:spcBef>
                <a:spcPct val="20000"/>
              </a:spcBef>
            </a:pPr>
            <a:r>
              <a:rPr lang="en-US" sz="3200" dirty="0" err="1"/>
              <a:t>Ψ</a:t>
            </a:r>
            <a:r>
              <a:rPr lang="en-US" sz="3200" baseline="-25000" dirty="0" err="1"/>
              <a:t>s</a:t>
            </a:r>
            <a:r>
              <a:rPr lang="en-US" sz="3200" dirty="0"/>
              <a:t>  = - </a:t>
            </a:r>
            <a:r>
              <a:rPr lang="en-US" sz="3200" dirty="0" err="1"/>
              <a:t>i</a:t>
            </a:r>
            <a:r>
              <a:rPr lang="en-US" sz="3200" dirty="0"/>
              <a:t> C R T</a:t>
            </a:r>
          </a:p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err="1"/>
              <a:t>Ψs</a:t>
            </a:r>
            <a:r>
              <a:rPr lang="en-US" sz="3200" dirty="0"/>
              <a:t> </a:t>
            </a:r>
            <a:r>
              <a:rPr lang="en-US" sz="3200" dirty="0">
                <a:solidFill>
                  <a:prstClr val="black"/>
                </a:solidFill>
              </a:rPr>
              <a:t>=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      =         </a:t>
            </a:r>
          </a:p>
        </p:txBody>
      </p:sp>
      <p:pic>
        <p:nvPicPr>
          <p:cNvPr id="3074" name="Picture 2" descr="https://www.labsource.com/media/catalog/product/cache/1/small_image/250x/17f82f742ffe127f42dca9de82fb58b1/Kimble-Chase/kimble-chase-14000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6582"/>
            <a:ext cx="1630865" cy="21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922" y="6636141"/>
            <a:ext cx="6858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https://www.labsource.com/media/catalog/product/cache/1/small_image/250x/17f82f742ffe127f42dca9de82fb58b1/Kimble-Chase/kimble-chase-14000-10.jpg</a:t>
            </a:r>
          </a:p>
        </p:txBody>
      </p:sp>
    </p:spTree>
    <p:extLst>
      <p:ext uri="{BB962C8B-B14F-4D97-AF65-F5344CB8AC3E}">
        <p14:creationId xmlns:p14="http://schemas.microsoft.com/office/powerpoint/2010/main" val="365336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0730"/>
            <a:ext cx="8534400" cy="132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Solute potential (</a:t>
            </a:r>
            <a:r>
              <a:rPr lang="en-US" dirty="0" err="1"/>
              <a:t>Ψ</a:t>
            </a:r>
            <a:r>
              <a:rPr lang="en-US" baseline="-25000" dirty="0" err="1"/>
              <a:t>s</a:t>
            </a:r>
            <a:r>
              <a:rPr lang="en-US" dirty="0"/>
              <a:t>) = -</a:t>
            </a:r>
            <a:r>
              <a:rPr lang="en-US" dirty="0" err="1"/>
              <a:t>iCRT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1235262"/>
            <a:ext cx="64008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Calculate the </a:t>
            </a:r>
            <a:r>
              <a:rPr lang="en-US" sz="3200" dirty="0"/>
              <a:t>(</a:t>
            </a:r>
            <a:r>
              <a:rPr lang="en-US" sz="3200" dirty="0" err="1"/>
              <a:t>Ψ</a:t>
            </a:r>
            <a:r>
              <a:rPr lang="en-US" sz="3200" baseline="-25000" dirty="0" err="1"/>
              <a:t>s</a:t>
            </a:r>
            <a:r>
              <a:rPr lang="en-US" sz="3200" dirty="0"/>
              <a:t>) </a:t>
            </a:r>
            <a:r>
              <a:rPr lang="en-US" sz="3200" dirty="0">
                <a:solidFill>
                  <a:prstClr val="black"/>
                </a:solidFill>
              </a:rPr>
              <a:t>following for a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solution of 0.5 M </a:t>
            </a:r>
            <a:r>
              <a:rPr lang="en-US" sz="3200" dirty="0" err="1">
                <a:solidFill>
                  <a:prstClr val="black"/>
                </a:solidFill>
              </a:rPr>
              <a:t>NaCl</a:t>
            </a:r>
            <a:r>
              <a:rPr lang="en-US" sz="3200" dirty="0">
                <a:solidFill>
                  <a:prstClr val="black"/>
                </a:solidFill>
              </a:rPr>
              <a:t> at 22 °C</a:t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sz="3200" dirty="0"/>
          </a:p>
          <a:p>
            <a:pPr lvl="0">
              <a:spcBef>
                <a:spcPct val="20000"/>
              </a:spcBef>
            </a:pPr>
            <a:r>
              <a:rPr lang="en-US" sz="3200" dirty="0" err="1"/>
              <a:t>Ψ</a:t>
            </a:r>
            <a:r>
              <a:rPr lang="en-US" sz="3200" baseline="-25000" dirty="0" err="1"/>
              <a:t>s</a:t>
            </a:r>
            <a:r>
              <a:rPr lang="en-US" sz="3200" dirty="0"/>
              <a:t>  = - </a:t>
            </a:r>
            <a:r>
              <a:rPr lang="en-US" sz="3200" dirty="0" err="1"/>
              <a:t>i</a:t>
            </a:r>
            <a:r>
              <a:rPr lang="en-US" sz="3200" dirty="0"/>
              <a:t> C R T</a:t>
            </a:r>
          </a:p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err="1"/>
              <a:t>Ψs</a:t>
            </a:r>
            <a:r>
              <a:rPr lang="en-US" sz="3200" dirty="0"/>
              <a:t> </a:t>
            </a:r>
            <a:r>
              <a:rPr lang="en-US" sz="3200" dirty="0">
                <a:solidFill>
                  <a:prstClr val="black"/>
                </a:solidFill>
              </a:rPr>
              <a:t>=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      =         </a:t>
            </a:r>
          </a:p>
        </p:txBody>
      </p:sp>
      <p:pic>
        <p:nvPicPr>
          <p:cNvPr id="3074" name="Picture 2" descr="https://www.labsource.com/media/catalog/product/cache/1/small_image/250x/17f82f742ffe127f42dca9de82fb58b1/Kimble-Chase/kimble-chase-14000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262"/>
            <a:ext cx="1630865" cy="21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922" y="6636141"/>
            <a:ext cx="6858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https://www.labsource.com/media/catalog/product/cache/1/small_image/250x/17f82f742ffe127f42dca9de82fb58b1/Kimble-Chase/kimble-chase-14000-10.jpg</a:t>
            </a:r>
          </a:p>
        </p:txBody>
      </p:sp>
    </p:spTree>
    <p:extLst>
      <p:ext uri="{BB962C8B-B14F-4D97-AF65-F5344CB8AC3E}">
        <p14:creationId xmlns:p14="http://schemas.microsoft.com/office/powerpoint/2010/main" val="22000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1" y="1142408"/>
            <a:ext cx="5715000" cy="16007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In open system (like beaker or 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cell in isotonic conditions) 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pressure potential </a:t>
            </a:r>
            <a:r>
              <a:rPr lang="en-US" sz="2800" dirty="0" err="1">
                <a:latin typeface="Comic Sans MS" panose="030F0702030302020204" pitchFamily="66" charset="0"/>
              </a:rPr>
              <a:t>Ψ</a:t>
            </a:r>
            <a:r>
              <a:rPr lang="en-US" sz="2800" baseline="-25000" dirty="0" err="1">
                <a:latin typeface="Comic Sans MS" panose="030F0702030302020204" pitchFamily="66" charset="0"/>
              </a:rPr>
              <a:t>p</a:t>
            </a:r>
            <a:r>
              <a:rPr lang="en-US" sz="2800" baseline="-250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= O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42834" r="71946" b="29202"/>
          <a:stretch/>
        </p:blipFill>
        <p:spPr bwMode="auto">
          <a:xfrm>
            <a:off x="55642" y="1113534"/>
            <a:ext cx="1219200" cy="240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905815"/>
            <a:ext cx="6165669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In closed system 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(like plant cell with rigid cell wall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or a container with a plunger) </a:t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 err="1">
                <a:latin typeface="Comic Sans MS" panose="030F0702030302020204" pitchFamily="66" charset="0"/>
              </a:rPr>
              <a:t>Ψ</a:t>
            </a:r>
            <a:r>
              <a:rPr lang="en-US" sz="2800" baseline="-25000" dirty="0" err="1">
                <a:latin typeface="Comic Sans MS" panose="030F0702030302020204" pitchFamily="66" charset="0"/>
              </a:rPr>
              <a:t>p</a:t>
            </a:r>
            <a:r>
              <a:rPr lang="en-US" sz="2800" baseline="-250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can be a positive or negative number, or zero.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81" y="333204"/>
            <a:ext cx="5599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PRESSURE POTENTIAL </a:t>
            </a:r>
            <a:r>
              <a:rPr lang="el-GR" sz="3200" u="sng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Ψ</a:t>
            </a:r>
            <a:r>
              <a:rPr lang="en-US" sz="3200" u="sng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p</a:t>
            </a:r>
            <a:r>
              <a:rPr lang="en-US" sz="3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87249"/>
            <a:ext cx="58298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Images from: http://www.phschool.com/science/biology_place/labbench/lab1/watpot.html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00"/>
            <a:ext cx="3200400" cy="1393508"/>
          </a:xfrm>
          <a:prstGeom prst="rect">
            <a:avLst/>
          </a:prstGeom>
        </p:spPr>
      </p:pic>
      <p:pic>
        <p:nvPicPr>
          <p:cNvPr id="8" name="Picture 2" descr="Water potential of plant cell anim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 t="14328"/>
          <a:stretch/>
        </p:blipFill>
        <p:spPr bwMode="auto">
          <a:xfrm>
            <a:off x="1406434" y="1137586"/>
            <a:ext cx="1905000" cy="14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6" t="45329" r="45892" b="40452"/>
          <a:stretch/>
        </p:blipFill>
        <p:spPr bwMode="auto">
          <a:xfrm>
            <a:off x="6172200" y="3657600"/>
            <a:ext cx="2262258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92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SI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481919"/>
            <a:ext cx="53340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1 Bar = 1 </a:t>
            </a:r>
            <a:r>
              <a:rPr lang="en-US" dirty="0" err="1">
                <a:latin typeface="Comic Sans MS" panose="030F0702030302020204" pitchFamily="66" charset="0"/>
              </a:rPr>
              <a:t>Atm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1 Bar = 0.1 </a:t>
            </a:r>
            <a:r>
              <a:rPr lang="en-US" dirty="0" err="1">
                <a:latin typeface="Comic Sans MS" panose="030F0702030302020204" pitchFamily="66" charset="0"/>
              </a:rPr>
              <a:t>Megapascals</a:t>
            </a:r>
            <a:r>
              <a:rPr lang="en-US" dirty="0">
                <a:latin typeface="Comic Sans MS" panose="030F0702030302020204" pitchFamily="66" charset="0"/>
              </a:rPr>
              <a:t>             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                    (</a:t>
            </a:r>
            <a:r>
              <a:rPr lang="en-US" dirty="0" err="1">
                <a:latin typeface="Comic Sans MS" panose="030F0702030302020204" pitchFamily="66" charset="0"/>
              </a:rPr>
              <a:t>Mpa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26117" r="35919" b="22000"/>
          <a:stretch/>
        </p:blipFill>
        <p:spPr bwMode="auto">
          <a:xfrm>
            <a:off x="0" y="1447800"/>
            <a:ext cx="3540260" cy="33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4008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3399"/>
                </a:solidFill>
              </a:rPr>
              <a:t>http://www.neosci.com/demos/10-1041_cell%20processes/Presentation_4.html</a:t>
            </a:r>
          </a:p>
        </p:txBody>
      </p:sp>
    </p:spTree>
    <p:extLst>
      <p:ext uri="{BB962C8B-B14F-4D97-AF65-F5344CB8AC3E}">
        <p14:creationId xmlns:p14="http://schemas.microsoft.com/office/powerpoint/2010/main" val="624284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915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     WATER POTENTIAL Kelly Riedell Brookings Biology</vt:lpstr>
      <vt:lpstr>SEARCH YOUR “BIO BRAIN”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 UNITS</vt:lpstr>
      <vt:lpstr>PowerPoint Presentation</vt:lpstr>
      <vt:lpstr>   </vt:lpstr>
      <vt:lpstr>PowerPoint Presentation</vt:lpstr>
      <vt:lpstr>Ψ = pressure potential (Ψp) + solute potential (Ψs)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POTENTIAL</dc:title>
  <dc:creator>Kelly Riedell</dc:creator>
  <cp:lastModifiedBy>Kelly Riedell</cp:lastModifiedBy>
  <cp:revision>44</cp:revision>
  <dcterms:created xsi:type="dcterms:W3CDTF">2012-10-23T02:39:58Z</dcterms:created>
  <dcterms:modified xsi:type="dcterms:W3CDTF">2021-01-18T02:23:50Z</dcterms:modified>
</cp:coreProperties>
</file>