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8c58b20cd_0_0:notes"/>
          <p:cNvSpPr/>
          <p:nvPr>
            <p:ph idx="2" type="sldImg"/>
          </p:nvPr>
        </p:nvSpPr>
        <p:spPr>
          <a:xfrm>
            <a:off x="2104449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8c58b20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6350" y="7582525"/>
            <a:ext cx="2337300" cy="4464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ic Sans MS"/>
                <a:ea typeface="Comic Sans MS"/>
                <a:cs typeface="Comic Sans MS"/>
                <a:sym typeface="Comic Sans MS"/>
              </a:rPr>
              <a:t>HYPOTONIC </a:t>
            </a:r>
            <a:endParaRPr sz="1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99050" y="8179562"/>
            <a:ext cx="2337300" cy="7305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ANIMAL CELL WILL SWELL AND COULD BURST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41375" y="7752963"/>
            <a:ext cx="2232300" cy="4464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ISOTONIC</a:t>
            </a:r>
            <a:endParaRPr sz="1500"/>
          </a:p>
        </p:txBody>
      </p:sp>
      <p:sp>
        <p:nvSpPr>
          <p:cNvPr id="57" name="Google Shape;57;p13"/>
          <p:cNvSpPr txBox="1"/>
          <p:nvPr/>
        </p:nvSpPr>
        <p:spPr>
          <a:xfrm>
            <a:off x="132425" y="7727400"/>
            <a:ext cx="2545200" cy="446400"/>
          </a:xfrm>
          <a:prstGeom prst="rect">
            <a:avLst/>
          </a:prstGeom>
          <a:solidFill>
            <a:srgbClr val="EFEFE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HYPERTONIC</a:t>
            </a:r>
            <a:endParaRPr sz="1500"/>
          </a:p>
        </p:txBody>
      </p:sp>
      <p:sp>
        <p:nvSpPr>
          <p:cNvPr id="58" name="Google Shape;58;p13"/>
          <p:cNvSpPr txBox="1"/>
          <p:nvPr/>
        </p:nvSpPr>
        <p:spPr>
          <a:xfrm>
            <a:off x="3273700" y="8904775"/>
            <a:ext cx="2337300" cy="576600"/>
          </a:xfrm>
          <a:prstGeom prst="rect">
            <a:avLst/>
          </a:prstGeom>
          <a:solidFill>
            <a:srgbClr val="C9DAF8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MORE WATER WILL ENTER CELL THAN LEAVE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085788" y="8368150"/>
            <a:ext cx="2545200" cy="576600"/>
          </a:xfrm>
          <a:prstGeom prst="rect">
            <a:avLst/>
          </a:prstGeom>
          <a:solidFill>
            <a:srgbClr val="C9DAF8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MORE WATER WILL LEAVE CELL THAN ENTER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091525" y="7873963"/>
            <a:ext cx="2337300" cy="730500"/>
          </a:xfrm>
          <a:prstGeom prst="rect">
            <a:avLst/>
          </a:prstGeom>
          <a:solidFill>
            <a:srgbClr val="D0E0E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WATER ENTERING EQUALS WATER LEAVING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99050" y="8915788"/>
            <a:ext cx="2337300" cy="969300"/>
          </a:xfrm>
          <a:prstGeom prst="rect">
            <a:avLst/>
          </a:prstGeom>
          <a:solidFill>
            <a:srgbClr val="F9CB9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TURGOR/OSMOTIC PRESSURE WILL INCREASE INSIDE PLANT CELL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36338" y="8904787"/>
            <a:ext cx="2337300" cy="5766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ANIMAL CELL WILL STAY SAME SIZE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19825" y="8328175"/>
            <a:ext cx="2412600" cy="576600"/>
          </a:xfrm>
          <a:prstGeom prst="rect">
            <a:avLst/>
          </a:prstGeom>
          <a:solidFill>
            <a:srgbClr val="B6D7A8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ANIMAL CELL WILL SHRINK SMALLER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16150" y="9162656"/>
            <a:ext cx="2337300" cy="576600"/>
          </a:xfrm>
          <a:prstGeom prst="rect">
            <a:avLst/>
          </a:prstGeom>
          <a:solidFill>
            <a:srgbClr val="FFD96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CRENATION WILL OCCUR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IN ANIMAL CELL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125600" y="9240375"/>
            <a:ext cx="2337300" cy="576600"/>
          </a:xfrm>
          <a:prstGeom prst="rect">
            <a:avLst/>
          </a:prstGeom>
          <a:solidFill>
            <a:srgbClr val="FFD966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YTOLYSIS CAN OCCUR IN ANIMAL CELLS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32400" y="9204025"/>
            <a:ext cx="2545200" cy="730500"/>
          </a:xfrm>
          <a:prstGeom prst="rect">
            <a:avLst/>
          </a:prstGeom>
          <a:solidFill>
            <a:srgbClr val="F9CB9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TURGOR/OSMOTIC PRESSURE WILL DECREASE INSIDE PLANT CELL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053888" y="7476736"/>
            <a:ext cx="2412600" cy="730500"/>
          </a:xfrm>
          <a:prstGeom prst="rect">
            <a:avLst/>
          </a:prstGeom>
          <a:solidFill>
            <a:srgbClr val="EAD1D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WATER POTENTIAL (ψ) INSIDE CELL IS GREATER THAN OUTSIDE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679900" y="6660975"/>
            <a:ext cx="2412600" cy="757200"/>
          </a:xfrm>
          <a:prstGeom prst="rect">
            <a:avLst/>
          </a:prstGeom>
          <a:solidFill>
            <a:srgbClr val="EAD1D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WATER POTENTIAL (ψ) OUTSIDE CELL IS GREATER THAN INSIDE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229826" y="8267688"/>
            <a:ext cx="2412600" cy="576600"/>
          </a:xfrm>
          <a:prstGeom prst="rect">
            <a:avLst/>
          </a:prstGeom>
          <a:solidFill>
            <a:srgbClr val="FFE599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PLANT CELL WILL BE FLACCID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011475" y="7873179"/>
            <a:ext cx="2337300" cy="576600"/>
          </a:xfrm>
          <a:prstGeom prst="rect">
            <a:avLst/>
          </a:prstGeom>
          <a:solidFill>
            <a:srgbClr val="FFE599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PLANT CELL WILL BE FLACCID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267475" y="8556784"/>
            <a:ext cx="2337300" cy="576600"/>
          </a:xfrm>
          <a:prstGeom prst="rect">
            <a:avLst/>
          </a:prstGeom>
          <a:solidFill>
            <a:srgbClr val="FFE599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PLANT CELL WILL BE TURGID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778500" y="9345800"/>
            <a:ext cx="2412600" cy="576600"/>
          </a:xfrm>
          <a:prstGeom prst="rect">
            <a:avLst/>
          </a:prstGeom>
          <a:solidFill>
            <a:srgbClr val="FFD966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PLASMOLYSIS WILL OCCUR IN PLANT CELL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679888" y="7142675"/>
            <a:ext cx="2412600" cy="730500"/>
          </a:xfrm>
          <a:prstGeom prst="rect">
            <a:avLst/>
          </a:prstGeom>
          <a:solidFill>
            <a:srgbClr val="EAD1D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WATER POTENTIAL (ψ) OUTSIDE AND INSIDE CELL ARE EQUAL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816150" y="0"/>
            <a:ext cx="2956200" cy="294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