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04" r:id="rId2"/>
    <p:sldId id="308" r:id="rId3"/>
    <p:sldId id="320" r:id="rId4"/>
    <p:sldId id="299" r:id="rId5"/>
    <p:sldId id="280" r:id="rId6"/>
    <p:sldId id="281" r:id="rId7"/>
    <p:sldId id="303" r:id="rId8"/>
    <p:sldId id="282" r:id="rId9"/>
    <p:sldId id="283" r:id="rId10"/>
    <p:sldId id="305" r:id="rId11"/>
    <p:sldId id="284" r:id="rId12"/>
    <p:sldId id="285" r:id="rId13"/>
    <p:sldId id="306" r:id="rId14"/>
    <p:sldId id="319" r:id="rId15"/>
    <p:sldId id="287" r:id="rId16"/>
    <p:sldId id="314" r:id="rId17"/>
    <p:sldId id="286" r:id="rId18"/>
    <p:sldId id="307" r:id="rId19"/>
    <p:sldId id="310" r:id="rId20"/>
    <p:sldId id="318" r:id="rId21"/>
    <p:sldId id="309" r:id="rId22"/>
    <p:sldId id="316" r:id="rId23"/>
    <p:sldId id="311" r:id="rId24"/>
    <p:sldId id="341" r:id="rId25"/>
    <p:sldId id="313" r:id="rId26"/>
    <p:sldId id="315" r:id="rId27"/>
    <p:sldId id="317" r:id="rId28"/>
    <p:sldId id="321" r:id="rId29"/>
    <p:sldId id="322" r:id="rId30"/>
    <p:sldId id="323" r:id="rId31"/>
    <p:sldId id="324" r:id="rId32"/>
    <p:sldId id="325" r:id="rId33"/>
    <p:sldId id="326" r:id="rId34"/>
    <p:sldId id="328" r:id="rId35"/>
    <p:sldId id="330" r:id="rId36"/>
    <p:sldId id="331" r:id="rId37"/>
    <p:sldId id="329" r:id="rId38"/>
    <p:sldId id="332" r:id="rId39"/>
    <p:sldId id="333" r:id="rId40"/>
    <p:sldId id="334" r:id="rId41"/>
    <p:sldId id="335" r:id="rId42"/>
    <p:sldId id="336" r:id="rId43"/>
    <p:sldId id="337" r:id="rId44"/>
    <p:sldId id="342" r:id="rId45"/>
    <p:sldId id="338" r:id="rId46"/>
    <p:sldId id="33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916ED-E930-42EF-B7D4-96BD96AF024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255C0-D568-4AEF-9D27-410E6EEA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7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169" indent="-284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037" indent="-227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474" indent="-227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6911" indent="-227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5013" indent="-227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3115" indent="-227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1217" indent="-227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9318" indent="-227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12BC38-E448-4210-8330-A78C65F13420}" type="slidenum">
              <a:rPr lang="en-US" altLang="en-US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21" y="4342699"/>
            <a:ext cx="5027959" cy="4114956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9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8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7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04B76-6213-40B0-8636-2A3B767155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71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7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4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2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6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3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0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152400" y="6434138"/>
            <a:ext cx="457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dirty="0">
                <a:solidFill>
                  <a:srgbClr val="D60093"/>
                </a:solidFill>
                <a:latin typeface="Arial" charset="0"/>
              </a:rPr>
              <a:t>Image modified from: https://www.pinterest.com/pin/50313720815813086/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85738"/>
            <a:ext cx="904875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nesilenc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2"/>
          <a:stretch/>
        </p:blipFill>
        <p:spPr bwMode="auto">
          <a:xfrm>
            <a:off x="2438400" y="43980"/>
            <a:ext cx="3505200" cy="6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627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http://www.beatricebiologist.com/2016/06/gene-silencing/</a:t>
            </a:r>
          </a:p>
        </p:txBody>
      </p:sp>
    </p:spTree>
    <p:extLst>
      <p:ext uri="{BB962C8B-B14F-4D97-AF65-F5344CB8AC3E}">
        <p14:creationId xmlns:p14="http://schemas.microsoft.com/office/powerpoint/2010/main" val="10368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8" t="25594" r="39428" b="35120"/>
          <a:stretch/>
        </p:blipFill>
        <p:spPr bwMode="auto">
          <a:xfrm>
            <a:off x="1219200" y="426330"/>
            <a:ext cx="6324600" cy="638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27" y="1524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https://www.pinterest.com/pin/50313720816586095/</a:t>
            </a:r>
          </a:p>
        </p:txBody>
      </p:sp>
    </p:spTree>
    <p:extLst>
      <p:ext uri="{BB962C8B-B14F-4D97-AF65-F5344CB8AC3E}">
        <p14:creationId xmlns:p14="http://schemas.microsoft.com/office/powerpoint/2010/main" val="166535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417"/>
            <a:ext cx="685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http://www.amoebasisters.com/parameciumparlorcomics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7" t="23412" r="22806" b="23215"/>
          <a:stretch/>
        </p:blipFill>
        <p:spPr bwMode="auto">
          <a:xfrm>
            <a:off x="0" y="457200"/>
            <a:ext cx="8839200" cy="599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10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-media-cache-ak0.pinimg.com/564x/e7/ba/24/e7ba24e1bb6d583e6ef58e0ff61b91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4" y="228600"/>
            <a:ext cx="812799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6611779"/>
            <a:ext cx="685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https://s-media-cache-ak0.pinimg.com/564x/e7/ba/24/e7ba24e1bb6d583e6ef58e0ff61b911f.jpg</a:t>
            </a:r>
          </a:p>
        </p:txBody>
      </p:sp>
    </p:spTree>
    <p:extLst>
      <p:ext uri="{BB962C8B-B14F-4D97-AF65-F5344CB8AC3E}">
        <p14:creationId xmlns:p14="http://schemas.microsoft.com/office/powerpoint/2010/main" val="348030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" y="0"/>
            <a:ext cx="91301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Image edited from: https://s-media-cache-ak0.pinimg.com/originals/b3/48/68/b348680b5573528b0472c3c0fad01362.jpg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8" y="246221"/>
            <a:ext cx="829627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3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2" t="31060" r="32954" b="27273"/>
          <a:stretch/>
        </p:blipFill>
        <p:spPr bwMode="auto">
          <a:xfrm>
            <a:off x="491836" y="76200"/>
            <a:ext cx="7543800" cy="661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https://www.pinterest.com/pin/50313720817037649/</a:t>
            </a:r>
          </a:p>
        </p:txBody>
      </p:sp>
    </p:spTree>
    <p:extLst>
      <p:ext uri="{BB962C8B-B14F-4D97-AF65-F5344CB8AC3E}">
        <p14:creationId xmlns:p14="http://schemas.microsoft.com/office/powerpoint/2010/main" val="9999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cartoonistgroup.com/properties/fande/art_images/cg4b8fef7322df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6" y="1143000"/>
            <a:ext cx="902681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6400800"/>
            <a:ext cx="7239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http://www.cartoonistgroup.com/properties/fande/art_images/cg4b8fef7322dff0.jpg</a:t>
            </a:r>
          </a:p>
        </p:txBody>
      </p:sp>
    </p:spTree>
    <p:extLst>
      <p:ext uri="{BB962C8B-B14F-4D97-AF65-F5344CB8AC3E}">
        <p14:creationId xmlns:p14="http://schemas.microsoft.com/office/powerpoint/2010/main" val="245635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ndel'sPeaSoup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90448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657109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http://grade-11-biology-bethune.wikispaces.com/</a:t>
            </a:r>
          </a:p>
        </p:txBody>
      </p:sp>
    </p:spTree>
    <p:extLst>
      <p:ext uri="{BB962C8B-B14F-4D97-AF65-F5344CB8AC3E}">
        <p14:creationId xmlns:p14="http://schemas.microsoft.com/office/powerpoint/2010/main" val="63342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172200" cy="648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3182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http://grade-11-biology-bethune.wikispaces.com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8953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i.ytimg.com/vi/YJHGfbW55l0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86800" cy="651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3012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https://i.ytimg.com/vi/YJHGfbW55l0/hqdefault.jpg</a:t>
            </a:r>
          </a:p>
        </p:txBody>
      </p:sp>
    </p:spTree>
    <p:extLst>
      <p:ext uri="{BB962C8B-B14F-4D97-AF65-F5344CB8AC3E}">
        <p14:creationId xmlns:p14="http://schemas.microsoft.com/office/powerpoint/2010/main" val="342997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-media-cache-ak0.pinimg.com/originals/71/4b/ba/714bba5df49188a23d9cfca24e6b11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199"/>
            <a:ext cx="6477000" cy="671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1618" y="6546274"/>
            <a:ext cx="6705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https://s-media-cache-ak0.pinimg.com/originals/71/4b/ba/714bba5df49188a23d9cfca24e6b114a.jpg</a:t>
            </a:r>
          </a:p>
        </p:txBody>
      </p:sp>
    </p:spTree>
    <p:extLst>
      <p:ext uri="{BB962C8B-B14F-4D97-AF65-F5344CB8AC3E}">
        <p14:creationId xmlns:p14="http://schemas.microsoft.com/office/powerpoint/2010/main" val="90169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07" y="0"/>
            <a:ext cx="35637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Image modified from: http://images1.tickld.com/live/183591.jpg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5275"/>
            <a:ext cx="59817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90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618" y="6546274"/>
            <a:ext cx="6705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https://s-media-cache-ak0.pinimg.com/736x/1b/b3/f0/1bb3f0423a3a91b52b4e76eb528fb64e.jpg</a:t>
            </a:r>
          </a:p>
        </p:txBody>
      </p:sp>
      <p:pic>
        <p:nvPicPr>
          <p:cNvPr id="6146" name="Picture 2" descr="https://s-media-cache-ak0.pinimg.com/736x/1b/b3/f0/1bb3f0423a3a91b52b4e76eb528fb6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5725"/>
            <a:ext cx="83058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5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otaniche.com/wp-content/uploads/2008/08/michael-helps-baby-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2" y="609600"/>
            <a:ext cx="910828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871" y="1524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http://notaniche.com/wp-content/uploads/2008/08/michael-helps-baby-picture.jpg</a:t>
            </a:r>
          </a:p>
        </p:txBody>
      </p:sp>
    </p:spTree>
    <p:extLst>
      <p:ext uri="{BB962C8B-B14F-4D97-AF65-F5344CB8AC3E}">
        <p14:creationId xmlns:p14="http://schemas.microsoft.com/office/powerpoint/2010/main" val="396073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nnolearn.weebly.com/uploads/2/5/9/3/25936499/11645759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584" r="-1337"/>
          <a:stretch/>
        </p:blipFill>
        <p:spPr bwMode="auto">
          <a:xfrm>
            <a:off x="477981" y="318655"/>
            <a:ext cx="7876309" cy="648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5607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http://innolearn.weebly.com/uploads/2/5/9/3/25936499/116457590.gif</a:t>
            </a:r>
          </a:p>
        </p:txBody>
      </p:sp>
    </p:spTree>
    <p:extLst>
      <p:ext uri="{BB962C8B-B14F-4D97-AF65-F5344CB8AC3E}">
        <p14:creationId xmlns:p14="http://schemas.microsoft.com/office/powerpoint/2010/main" val="273173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4.bp.blogspot.com/-wxE0HqQ8ln4/UMitjXOIttI/AAAAAAAABcM/-lS7hOjwflE/s1600/hered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0962"/>
            <a:ext cx="7696200" cy="654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6477000"/>
            <a:ext cx="685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http://4.bp.blogspot.com/-wxE0HqQ8ln4/UMitjXOIttI/AAAAAAAABcM/-lS7hOjwflE/s1600/heredity.jpg</a:t>
            </a:r>
          </a:p>
        </p:txBody>
      </p:sp>
    </p:spTree>
    <p:extLst>
      <p:ext uri="{BB962C8B-B14F-4D97-AF65-F5344CB8AC3E}">
        <p14:creationId xmlns:p14="http://schemas.microsoft.com/office/powerpoint/2010/main" val="83473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-media-cache-ak0.pinimg.com/736x/e6/57/44/e6574439438564943fb320c3a5be7b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399"/>
            <a:ext cx="5410200" cy="630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6611779"/>
            <a:ext cx="6324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https://s-media-cache-ak0.pinimg.com/736x/e6/57/44/e6574439438564943fb320c3a5be7b76.jpg</a:t>
            </a:r>
          </a:p>
        </p:txBody>
      </p:sp>
    </p:spTree>
    <p:extLst>
      <p:ext uri="{BB962C8B-B14F-4D97-AF65-F5344CB8AC3E}">
        <p14:creationId xmlns:p14="http://schemas.microsoft.com/office/powerpoint/2010/main" val="197564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-media-cache-ak0.pinimg.com/736x/7b/cb/6c/7bcb6c20635674235213dbe98e4b65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48"/>
            <a:ext cx="8458200" cy="635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473019"/>
            <a:ext cx="838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https://s-media-cache-ak0.pinimg.com/736x/7b/cb/6c/7bcb6c20635674235213dbe98e4b6573.jpg</a:t>
            </a:r>
          </a:p>
        </p:txBody>
      </p:sp>
    </p:spTree>
    <p:extLst>
      <p:ext uri="{BB962C8B-B14F-4D97-AF65-F5344CB8AC3E}">
        <p14:creationId xmlns:p14="http://schemas.microsoft.com/office/powerpoint/2010/main" val="76593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684474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latin typeface="Comic Sans MS" pitchFamily="66" charset="0"/>
              </a:rPr>
              <a:t>RANDOM FERTILIZATION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latin typeface="Comic Sans MS" pitchFamily="66" charset="0"/>
              </a:rPr>
              <a:t>Average male between ages 15-30 makes</a:t>
            </a:r>
            <a:br>
              <a:rPr lang="en-US" altLang="en-US" sz="2800" b="1" dirty="0">
                <a:latin typeface="Comic Sans MS" pitchFamily="66" charset="0"/>
              </a:rPr>
            </a:br>
            <a:r>
              <a:rPr lang="en-US" altLang="en-US" sz="2800" b="1" dirty="0">
                <a:latin typeface="Comic Sans MS" pitchFamily="66" charset="0"/>
              </a:rPr>
              <a:t>    200,000,000-300,000,000 sperm/day</a:t>
            </a:r>
          </a:p>
          <a:p>
            <a:pPr>
              <a:spcBef>
                <a:spcPct val="0"/>
              </a:spcBef>
              <a:buNone/>
            </a:pPr>
            <a:endParaRPr lang="en-US" altLang="en-US" sz="2800" b="1" dirty="0">
              <a:latin typeface="Comic Sans MS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latin typeface="Comic Sans MS" pitchFamily="66" charset="0"/>
              </a:rPr>
              <a:t>Females born with 1-2 million immature eggs</a:t>
            </a:r>
            <a:br>
              <a:rPr lang="en-US" altLang="en-US" sz="2800" b="1" dirty="0">
                <a:latin typeface="Comic Sans MS" pitchFamily="66" charset="0"/>
              </a:rPr>
            </a:br>
            <a:r>
              <a:rPr lang="en-US" altLang="en-US" sz="2800" b="1" dirty="0">
                <a:latin typeface="Comic Sans MS" pitchFamily="66" charset="0"/>
              </a:rPr>
              <a:t>Releases 400-500 mature eggs in lifetime</a:t>
            </a:r>
          </a:p>
          <a:p>
            <a:pPr>
              <a:spcBef>
                <a:spcPct val="0"/>
              </a:spcBef>
              <a:buNone/>
            </a:pPr>
            <a:endParaRPr lang="en-US" altLang="en-US" sz="2800" b="1" dirty="0">
              <a:latin typeface="Comic Sans MS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latin typeface="Comic Sans MS" pitchFamily="66" charset="0"/>
              </a:rPr>
              <a:t>Egg 2</a:t>
            </a:r>
            <a:r>
              <a:rPr lang="en-US" altLang="en-US" sz="2800" b="1" baseline="30000" dirty="0">
                <a:latin typeface="Comic Sans MS" pitchFamily="66" charset="0"/>
              </a:rPr>
              <a:t>23 </a:t>
            </a:r>
            <a:r>
              <a:rPr lang="en-US" altLang="en-US" sz="2800" b="1" dirty="0">
                <a:latin typeface="Comic Sans MS" pitchFamily="66" charset="0"/>
              </a:rPr>
              <a:t>= 8.4 million possible combinations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latin typeface="Comic Sans MS" pitchFamily="66" charset="0"/>
              </a:rPr>
              <a:t>Sperm 2</a:t>
            </a:r>
            <a:r>
              <a:rPr lang="en-US" altLang="en-US" sz="2800" b="1" baseline="30000" dirty="0">
                <a:latin typeface="Comic Sans MS" pitchFamily="66" charset="0"/>
              </a:rPr>
              <a:t>23 </a:t>
            </a:r>
            <a:r>
              <a:rPr lang="en-US" altLang="en-US" sz="2800" b="1" dirty="0">
                <a:latin typeface="Comic Sans MS" pitchFamily="66" charset="0"/>
              </a:rPr>
              <a:t>=</a:t>
            </a:r>
            <a:r>
              <a:rPr lang="en-US" altLang="en-US" sz="2800" b="1" baseline="30000" dirty="0">
                <a:latin typeface="Comic Sans MS" pitchFamily="66" charset="0"/>
              </a:rPr>
              <a:t>  </a:t>
            </a:r>
            <a:r>
              <a:rPr lang="en-US" altLang="en-US" sz="2800" b="1" dirty="0">
                <a:latin typeface="Comic Sans MS" pitchFamily="66" charset="0"/>
              </a:rPr>
              <a:t>8.4 million possible combinations</a:t>
            </a:r>
          </a:p>
          <a:p>
            <a:pPr>
              <a:spcBef>
                <a:spcPct val="0"/>
              </a:spcBef>
              <a:buNone/>
            </a:pPr>
            <a:endParaRPr lang="en-US" altLang="en-US" sz="2800" b="1" dirty="0">
              <a:latin typeface="Comic Sans MS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latin typeface="Comic Sans MS" pitchFamily="66" charset="0"/>
              </a:rPr>
              <a:t>2</a:t>
            </a:r>
            <a:r>
              <a:rPr lang="en-US" altLang="en-US" sz="2800" b="1" baseline="30000" dirty="0">
                <a:latin typeface="Comic Sans MS" pitchFamily="66" charset="0"/>
              </a:rPr>
              <a:t>23 </a:t>
            </a:r>
            <a:r>
              <a:rPr lang="en-US" altLang="en-US" sz="2800" b="1" dirty="0">
                <a:latin typeface="Comic Sans MS" pitchFamily="66" charset="0"/>
              </a:rPr>
              <a:t>X 2</a:t>
            </a:r>
            <a:r>
              <a:rPr lang="en-US" altLang="en-US" sz="2800" b="1" baseline="30000" dirty="0">
                <a:latin typeface="Comic Sans MS" pitchFamily="66" charset="0"/>
              </a:rPr>
              <a:t> 23 </a:t>
            </a:r>
            <a:r>
              <a:rPr lang="en-US" altLang="en-US" sz="2800" b="1" dirty="0">
                <a:latin typeface="Comic Sans MS" pitchFamily="66" charset="0"/>
              </a:rPr>
              <a:t>  ~ 70 trillion diploid combinations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latin typeface="Comic Sans MS" pitchFamily="66" charset="0"/>
              </a:rPr>
              <a:t>    (This doesn’t include crossing over!)</a:t>
            </a:r>
          </a:p>
          <a:p>
            <a:pPr>
              <a:spcBef>
                <a:spcPct val="0"/>
              </a:spcBef>
              <a:buNone/>
            </a:pPr>
            <a:endParaRPr lang="en-US" altLang="en-US" sz="2800" b="1" dirty="0">
              <a:latin typeface="Comic Sans MS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latin typeface="Comic Sans MS" pitchFamily="66" charset="0"/>
              </a:rPr>
              <a:t>Odds of one particular egg getting together with one particular sperm is astronomical</a:t>
            </a:r>
            <a:r>
              <a:rPr lang="en-US" altLang="en-US" b="1" dirty="0">
                <a:latin typeface="Comic Sans MS" pitchFamily="66" charset="0"/>
              </a:rPr>
              <a:t>.</a:t>
            </a:r>
            <a:br>
              <a:rPr lang="en-US" altLang="en-US" b="1" dirty="0">
                <a:latin typeface="Comic Sans MS" pitchFamily="66" charset="0"/>
              </a:rPr>
            </a:br>
            <a:r>
              <a:rPr lang="en-US" altLang="en-US" b="1" dirty="0">
                <a:latin typeface="Comic Sans MS" pitchFamily="66" charset="0"/>
              </a:rPr>
              <a:t>EVERYONE IS UNIQUE!</a:t>
            </a:r>
            <a:endParaRPr lang="en-US" altLang="en-US" b="1" baseline="30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6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netics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3"/>
          <a:stretch/>
        </p:blipFill>
        <p:spPr bwMode="auto">
          <a:xfrm>
            <a:off x="1295400" y="311005"/>
            <a:ext cx="5029200" cy="654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8105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https://www.pinterest.com/pin/50313720809187358/</a:t>
            </a:r>
          </a:p>
        </p:txBody>
      </p:sp>
    </p:spTree>
    <p:extLst>
      <p:ext uri="{BB962C8B-B14F-4D97-AF65-F5344CB8AC3E}">
        <p14:creationId xmlns:p14="http://schemas.microsoft.com/office/powerpoint/2010/main" val="167462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l!!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2020"/>
            <a:ext cx="8915400" cy="647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https://www.pinterest.com/pin/50313720817118197/</a:t>
            </a:r>
          </a:p>
        </p:txBody>
      </p:sp>
    </p:spTree>
    <p:extLst>
      <p:ext uri="{BB962C8B-B14F-4D97-AF65-F5344CB8AC3E}">
        <p14:creationId xmlns:p14="http://schemas.microsoft.com/office/powerpoint/2010/main" val="377619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 Foods That Promise To Improve The Quality Of Sperm | Googloop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0999"/>
            <a:ext cx="8081394" cy="624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782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https://www.pinterest.com/pin/50313720817083952/</a:t>
            </a:r>
          </a:p>
        </p:txBody>
      </p:sp>
    </p:spTree>
    <p:extLst>
      <p:ext uri="{BB962C8B-B14F-4D97-AF65-F5344CB8AC3E}">
        <p14:creationId xmlns:p14="http://schemas.microsoft.com/office/powerpoint/2010/main" val="239153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troom sign. This will definitely show our society's intelligence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0891"/>
            <a:ext cx="6477000" cy="647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241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https://www.pinterest.com/pin/50313720817101314/</a:t>
            </a:r>
          </a:p>
        </p:txBody>
      </p:sp>
    </p:spTree>
    <p:extLst>
      <p:ext uri="{BB962C8B-B14F-4D97-AF65-F5344CB8AC3E}">
        <p14:creationId xmlns:p14="http://schemas.microsoft.com/office/powerpoint/2010/main" val="19625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540a5aa165567d940a66caf0146056e5.jpg 553×461 pixels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6" y="246221"/>
            <a:ext cx="7888454" cy="657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27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https://www.pinterest.com/pin/50313720817088499/</a:t>
            </a:r>
          </a:p>
        </p:txBody>
      </p:sp>
    </p:spTree>
    <p:extLst>
      <p:ext uri="{BB962C8B-B14F-4D97-AF65-F5344CB8AC3E}">
        <p14:creationId xmlns:p14="http://schemas.microsoft.com/office/powerpoint/2010/main" val="320967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en it comes to mutations, insertions and deletions have the potential to be especially dangerous because they cause something called a frameshift. Come learn why with the Amoeba Sisters! http://www.youtube.com/watch?v=GieZ3pk9YVo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6"/>
          <a:stretch/>
        </p:blipFill>
        <p:spPr bwMode="auto">
          <a:xfrm>
            <a:off x="0" y="914400"/>
            <a:ext cx="4953001" cy="443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782" y="0"/>
            <a:ext cx="6456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https://www.pinterest.com/pin/536772849322383541/</a:t>
            </a:r>
          </a:p>
        </p:txBody>
      </p:sp>
      <p:pic>
        <p:nvPicPr>
          <p:cNvPr id="6148" name="Picture 4" descr="Inversion is a type of mutation that occurs when a broken chromosome segment gets inversed (which means reversed) and put back on the chromosome. Learn more about gene and chromosome mutations with the Amoeba Sisters! http://www.youtube.com/watch?v=GieZ3pk9YVo: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953001" y="900545"/>
            <a:ext cx="4191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99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33400"/>
            <a:ext cx="1624013" cy="573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4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814945" y="457200"/>
            <a:ext cx="4114800" cy="68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400" b="1" dirty="0"/>
              <a:t>Nondisjunction</a:t>
            </a:r>
          </a:p>
        </p:txBody>
      </p:sp>
      <p:pic>
        <p:nvPicPr>
          <p:cNvPr id="44036" name="Picture 4" descr="nondisjunction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5867400" y="6248400"/>
            <a:ext cx="2914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CC0099"/>
                </a:solidFill>
                <a:latin typeface="Arial" charset="0"/>
              </a:rPr>
              <a:t>http://www.tokyo-med.ac.jp/genet/anm/domov.gif</a:t>
            </a:r>
          </a:p>
        </p:txBody>
      </p:sp>
    </p:spTree>
    <p:extLst>
      <p:ext uri="{BB962C8B-B14F-4D97-AF65-F5344CB8AC3E}">
        <p14:creationId xmlns:p14="http://schemas.microsoft.com/office/powerpoint/2010/main" val="1911667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02gene_mutation ani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8" y="1496291"/>
            <a:ext cx="902768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28600" y="0"/>
            <a:ext cx="8312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charset="0"/>
              </a:rPr>
              <a:t>Images from: http://www.bbc.co.uk/scotland/education/bitesize/higher/img/biology/genetics_adaptation/mutations/02gene_mutation.gif</a:t>
            </a:r>
          </a:p>
        </p:txBody>
      </p:sp>
    </p:spTree>
    <p:extLst>
      <p:ext uri="{BB962C8B-B14F-4D97-AF65-F5344CB8AC3E}">
        <p14:creationId xmlns:p14="http://schemas.microsoft.com/office/powerpoint/2010/main" val="56118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28600" y="0"/>
            <a:ext cx="8312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charset="0"/>
              </a:rPr>
              <a:t>Images from: http://www.bbc.co.uk/scotland/education/bitesize/higher/img/biology/genetics_adaptation/mutations/02gene_mutation.gif</a:t>
            </a:r>
          </a:p>
        </p:txBody>
      </p:sp>
      <p:pic>
        <p:nvPicPr>
          <p:cNvPr id="5128" name="Picture 8" descr="Chromosome mutations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676400"/>
            <a:ext cx="91059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12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TWC7uCd33JA/Uo8agNN2t_I/AAAAAAAABSM/ZcPZ7hmYdSg/s1600/rh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6553200" cy="697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996" y="0"/>
            <a:ext cx="91300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http://4.bp.blogspot.com/-TWC7uCd33JA/Uo8agNN2t_I/AAAAAAAABSM/ZcPZ7hmYdSg/s1600/rh2.png</a:t>
            </a:r>
          </a:p>
        </p:txBody>
      </p:sp>
    </p:spTree>
    <p:extLst>
      <p:ext uri="{BB962C8B-B14F-4D97-AF65-F5344CB8AC3E}">
        <p14:creationId xmlns:p14="http://schemas.microsoft.com/office/powerpoint/2010/main" val="425795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-media-cache-ak0.pinimg.com/originals/4a/98/72/4a9872a36851adc4e1dc683332f4a5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4600" y="6611779"/>
            <a:ext cx="685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https://s-media-cache-ak0.pinimg.com/originals/4a/98/72/4a9872a36851adc4e1dc683332f4a5e0.jpg</a:t>
            </a:r>
          </a:p>
        </p:txBody>
      </p:sp>
    </p:spTree>
    <p:extLst>
      <p:ext uri="{BB962C8B-B14F-4D97-AF65-F5344CB8AC3E}">
        <p14:creationId xmlns:p14="http://schemas.microsoft.com/office/powerpoint/2010/main" val="250735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netics strikes again. Two fraternal twins from the same father and mother. Yep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0201"/>
            <a:ext cx="3810000" cy="654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4398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https://www.pinterest.com/pin/50313720817085606/</a:t>
            </a:r>
          </a:p>
        </p:txBody>
      </p:sp>
    </p:spTree>
    <p:extLst>
      <p:ext uri="{BB962C8B-B14F-4D97-AF65-F5344CB8AC3E}">
        <p14:creationId xmlns:p14="http://schemas.microsoft.com/office/powerpoint/2010/main" val="277374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7699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https://www.pinterest.com/pin/AchZDwm4IYPJsQLESVYqBjGVYNNxDEGYeE_rHaOisGZfy_lQHZmOCuA/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399"/>
            <a:ext cx="7543800" cy="599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3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derstanding Genetics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598"/>
            <a:ext cx="5638800" cy="647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27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https://www.pinterest.com/pin/50313720817042644/</a:t>
            </a:r>
          </a:p>
        </p:txBody>
      </p:sp>
    </p:spTree>
    <p:extLst>
      <p:ext uri="{BB962C8B-B14F-4D97-AF65-F5344CB8AC3E}">
        <p14:creationId xmlns:p14="http://schemas.microsoft.com/office/powerpoint/2010/main" val="22298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enetics humor- My Absolute favorite cartoon!!!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5249"/>
            <a:ext cx="5486400" cy="677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9524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https://www.pinterest.com/pin/50313720817084940/</a:t>
            </a:r>
          </a:p>
        </p:txBody>
      </p:sp>
    </p:spTree>
    <p:extLst>
      <p:ext uri="{BB962C8B-B14F-4D97-AF65-F5344CB8AC3E}">
        <p14:creationId xmlns:p14="http://schemas.microsoft.com/office/powerpoint/2010/main" val="321372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f genetics were only this easy..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61999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https://www.pinterest.com/pin/50313720817088802/</a:t>
            </a:r>
          </a:p>
        </p:txBody>
      </p:sp>
    </p:spTree>
    <p:extLst>
      <p:ext uri="{BB962C8B-B14F-4D97-AF65-F5344CB8AC3E}">
        <p14:creationId xmlns:p14="http://schemas.microsoft.com/office/powerpoint/2010/main" val="390193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n aggressive chromosome - And they say that size doesn´t matter..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599"/>
            <a:ext cx="7010400" cy="661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55" y="-1762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https://www.pinterest.com/pin/50313720817084956/</a:t>
            </a:r>
          </a:p>
        </p:txBody>
      </p:sp>
    </p:spTree>
    <p:extLst>
      <p:ext uri="{BB962C8B-B14F-4D97-AF65-F5344CB8AC3E}">
        <p14:creationId xmlns:p14="http://schemas.microsoft.com/office/powerpoint/2010/main" val="183188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automatic alt text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599"/>
            <a:ext cx="6629400" cy="654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441" y="56184"/>
            <a:ext cx="685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https://www.facebook.com/photo.php?fbid=10212531203819065&amp;set=gm.1846715275594911&amp;type=3&amp;theater</a:t>
            </a:r>
          </a:p>
        </p:txBody>
      </p:sp>
    </p:spTree>
    <p:extLst>
      <p:ext uri="{BB962C8B-B14F-4D97-AF65-F5344CB8AC3E}">
        <p14:creationId xmlns:p14="http://schemas.microsoft.com/office/powerpoint/2010/main" val="397876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0A5187-4987-4794-8A93-392D8EE6A9D0}"/>
              </a:ext>
            </a:extLst>
          </p:cNvPr>
          <p:cNvSpPr/>
          <p:nvPr/>
        </p:nvSpPr>
        <p:spPr>
          <a:xfrm>
            <a:off x="3516" y="0"/>
            <a:ext cx="90642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C3399"/>
                </a:solidFill>
              </a:rPr>
              <a:t>https://www.amoebasisters.com/uploads/2/1/9/0/21902384/published/foil-amoeba-sisters-gif_1.gif?1547409703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C20464-5BC3-48EB-8E95-D9E611D84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09600"/>
            <a:ext cx="8763000" cy="50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1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7BFA6D-5F87-47CA-A986-FE730B5959C2}"/>
              </a:ext>
            </a:extLst>
          </p:cNvPr>
          <p:cNvSpPr/>
          <p:nvPr/>
        </p:nvSpPr>
        <p:spPr>
          <a:xfrm>
            <a:off x="152400" y="6525605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C3399"/>
                </a:solidFill>
              </a:rPr>
              <a:t>https://www.amoebasisters.com/uploads/2/1/9/0/21902384/published/punnett-square-gif_1.gif?1547324763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7F5CCD-B0B7-4C3D-9460-93886D26C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9743"/>
            <a:ext cx="8991600" cy="63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0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2400"/>
            <a:ext cx="6705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https://www.pinterest.com/pin/AVRv1r8mXbZID8e5QC5RujXT6rUcWCIwMWl5AoGTPL534cVXbbo1bN8/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4" y="398621"/>
            <a:ext cx="5419725" cy="637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9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207" y="2486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http://i0.kym-cdn.com/photos/images/newsfeed/000/543/764/255.jpg/</a:t>
            </a:r>
          </a:p>
        </p:txBody>
      </p:sp>
      <p:pic>
        <p:nvPicPr>
          <p:cNvPr id="1026" name="Picture 2" descr="http://i0.kym-cdn.com/photos/images/newsfeed/000/543/764/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843984" cy="62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3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158750" y="29289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dirty="0">
                <a:solidFill>
                  <a:srgbClr val="D60093"/>
                </a:solidFill>
              </a:rPr>
              <a:t>https://amoebasistersgifs.blogspot.com/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761999"/>
            <a:ext cx="8832850" cy="44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-media-cache-ak0.pinimg.com/originals/1f/f7/12/1ff712469b5bdc1fe8050d4811c5d8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691528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0"/>
            <a:ext cx="6477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https://s-media-cache-ak0.pinimg.com/originals/1f/f7/12/1ff712469b5bdc1fe8050d4811c5d8dc.jpg</a:t>
            </a:r>
          </a:p>
        </p:txBody>
      </p:sp>
    </p:spTree>
    <p:extLst>
      <p:ext uri="{BB962C8B-B14F-4D97-AF65-F5344CB8AC3E}">
        <p14:creationId xmlns:p14="http://schemas.microsoft.com/office/powerpoint/2010/main" val="257447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.slidesharecdn.com/igcsebiologyedexcell3-140916213334-phpapp02/95/igcse-biology-edexcel-313-333-25-638.jpg?cb=14109057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52549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5240" y="0"/>
            <a:ext cx="96164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http://image.slidesharecdn.com/igcsebiologyedexcell3-140916213334-phpapp02/95/igcse-biology-edexcel-313-333-25-638.jpg?cb=1410905753</a:t>
            </a:r>
          </a:p>
        </p:txBody>
      </p:sp>
    </p:spTree>
    <p:extLst>
      <p:ext uri="{BB962C8B-B14F-4D97-AF65-F5344CB8AC3E}">
        <p14:creationId xmlns:p14="http://schemas.microsoft.com/office/powerpoint/2010/main" val="257354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780</Words>
  <Application>Microsoft Office PowerPoint</Application>
  <PresentationFormat>On-screen Show (4:3)</PresentationFormat>
  <Paragraphs>58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Riedell</dc:creator>
  <cp:lastModifiedBy>Kelly Riedell</cp:lastModifiedBy>
  <cp:revision>55</cp:revision>
  <dcterms:created xsi:type="dcterms:W3CDTF">2014-12-03T02:10:28Z</dcterms:created>
  <dcterms:modified xsi:type="dcterms:W3CDTF">2020-04-29T18:18:47Z</dcterms:modified>
</cp:coreProperties>
</file>