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326" r:id="rId3"/>
    <p:sldId id="256" r:id="rId4"/>
    <p:sldId id="257" r:id="rId5"/>
    <p:sldId id="272" r:id="rId6"/>
    <p:sldId id="258" r:id="rId7"/>
    <p:sldId id="259" r:id="rId8"/>
    <p:sldId id="266" r:id="rId9"/>
    <p:sldId id="327" r:id="rId10"/>
    <p:sldId id="263" r:id="rId11"/>
    <p:sldId id="325" r:id="rId12"/>
    <p:sldId id="264" r:id="rId13"/>
    <p:sldId id="280" r:id="rId14"/>
    <p:sldId id="265" r:id="rId15"/>
    <p:sldId id="267" r:id="rId16"/>
    <p:sldId id="328" r:id="rId17"/>
    <p:sldId id="329" r:id="rId18"/>
    <p:sldId id="269" r:id="rId19"/>
    <p:sldId id="279" r:id="rId20"/>
    <p:sldId id="270" r:id="rId21"/>
    <p:sldId id="271" r:id="rId22"/>
    <p:sldId id="274" r:id="rId23"/>
    <p:sldId id="275" r:id="rId24"/>
    <p:sldId id="278" r:id="rId25"/>
    <p:sldId id="276" r:id="rId26"/>
    <p:sldId id="262" r:id="rId27"/>
    <p:sldId id="277" r:id="rId28"/>
    <p:sldId id="281" r:id="rId29"/>
    <p:sldId id="282" r:id="rId30"/>
    <p:sldId id="324" r:id="rId31"/>
    <p:sldId id="43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0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116B-63FD-41E4-A5C6-EF6E9D7E8290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4EA0-AEF3-4D54-B31C-5DC749F0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38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116B-63FD-41E4-A5C6-EF6E9D7E8290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4EA0-AEF3-4D54-B31C-5DC749F0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06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116B-63FD-41E4-A5C6-EF6E9D7E8290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4EA0-AEF3-4D54-B31C-5DC749F0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73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7CB992-93B6-4A1C-AADD-7A0B5A7F55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563854-035E-465C-87A7-1DB4D91E6F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524C1B-2F7E-4CBA-9F4F-F197DF2908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B8256-4FC2-44BC-91FD-5B492ACCAA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14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116B-63FD-41E4-A5C6-EF6E9D7E8290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4EA0-AEF3-4D54-B31C-5DC749F0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54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116B-63FD-41E4-A5C6-EF6E9D7E8290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4EA0-AEF3-4D54-B31C-5DC749F0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3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116B-63FD-41E4-A5C6-EF6E9D7E8290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4EA0-AEF3-4D54-B31C-5DC749F0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62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116B-63FD-41E4-A5C6-EF6E9D7E8290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4EA0-AEF3-4D54-B31C-5DC749F0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2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116B-63FD-41E4-A5C6-EF6E9D7E8290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4EA0-AEF3-4D54-B31C-5DC749F0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01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116B-63FD-41E4-A5C6-EF6E9D7E8290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4EA0-AEF3-4D54-B31C-5DC749F0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3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116B-63FD-41E4-A5C6-EF6E9D7E8290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4EA0-AEF3-4D54-B31C-5DC749F0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116B-63FD-41E4-A5C6-EF6E9D7E8290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4EA0-AEF3-4D54-B31C-5DC749F0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2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5116B-63FD-41E4-A5C6-EF6E9D7E8290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24EA0-AEF3-4D54-B31C-5DC749F0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8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152400" y="6434138"/>
            <a:ext cx="457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dirty="0">
                <a:solidFill>
                  <a:srgbClr val="D60093"/>
                </a:solidFill>
                <a:latin typeface="Arial" charset="0"/>
              </a:rPr>
              <a:t>Image modified from: https://www.pinterest.com/pin/50313720815813086/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85738"/>
            <a:ext cx="904875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-media-cache-ak0.pinimg.com/236x/f7/be/6f/f7be6fd800f3321aa921db08dad2c3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575"/>
            <a:ext cx="5226452" cy="657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024" y="0"/>
            <a:ext cx="6629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https://s-media-cache-ak0.pinimg.com/236x/f7/be/6f/f7be6fd800f3321aa921db08dad2c369.jpg</a:t>
            </a:r>
          </a:p>
        </p:txBody>
      </p:sp>
    </p:spTree>
    <p:extLst>
      <p:ext uri="{BB962C8B-B14F-4D97-AF65-F5344CB8AC3E}">
        <p14:creationId xmlns:p14="http://schemas.microsoft.com/office/powerpoint/2010/main" val="251879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5FBB15-F6ED-47FC-9529-45AE4B800EA0}"/>
              </a:ext>
            </a:extLst>
          </p:cNvPr>
          <p:cNvSpPr/>
          <p:nvPr/>
        </p:nvSpPr>
        <p:spPr>
          <a:xfrm>
            <a:off x="380999" y="152400"/>
            <a:ext cx="86642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CC3399"/>
                </a:solidFill>
              </a:rPr>
              <a:t>https://i2.wp.com/www.cartoonistgroup.com/properties/rhymeswithorange/art_images/cg5483ba8659eb0.jpg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FA0EEF2-F652-439D-AC0B-27F0F6091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1367"/>
            <a:ext cx="9045275" cy="308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713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pparently chemistry cat knows some biology as well. (is it bad that I get this joke - mitosis &amp; &quot;undivided&quot; attention!!)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2807"/>
            <a:ext cx="4800600" cy="636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1450" y="64770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https://www.pinterest.com/pin/50313720816864615/</a:t>
            </a:r>
          </a:p>
        </p:txBody>
      </p:sp>
    </p:spTree>
    <p:extLst>
      <p:ext uri="{BB962C8B-B14F-4D97-AF65-F5344CB8AC3E}">
        <p14:creationId xmlns:p14="http://schemas.microsoft.com/office/powerpoint/2010/main" val="227745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07" y="0"/>
            <a:ext cx="35637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Image modified from: http://images1.tickld.com/live/183591.jpg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5275"/>
            <a:ext cx="5981700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907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Jokes: 27 Geeky One-Liners Nerds Will Love (SLIDESHOW)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6220"/>
            <a:ext cx="4876800" cy="644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775" y="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https://www.pinterest.com/pin/50313720816864616/</a:t>
            </a:r>
          </a:p>
        </p:txBody>
      </p:sp>
    </p:spTree>
    <p:extLst>
      <p:ext uri="{BB962C8B-B14F-4D97-AF65-F5344CB8AC3E}">
        <p14:creationId xmlns:p14="http://schemas.microsoft.com/office/powerpoint/2010/main" val="52587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Mrs. Beverage's AP Biology Blog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458200" cy="580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2841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https://www.pinterest.com/pin/50313720816619807/</a:t>
            </a:r>
          </a:p>
        </p:txBody>
      </p:sp>
    </p:spTree>
    <p:extLst>
      <p:ext uri="{BB962C8B-B14F-4D97-AF65-F5344CB8AC3E}">
        <p14:creationId xmlns:p14="http://schemas.microsoft.com/office/powerpoint/2010/main" val="268275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5FBB15-F6ED-47FC-9529-45AE4B800EA0}"/>
              </a:ext>
            </a:extLst>
          </p:cNvPr>
          <p:cNvSpPr/>
          <p:nvPr/>
        </p:nvSpPr>
        <p:spPr>
          <a:xfrm>
            <a:off x="0" y="6551711"/>
            <a:ext cx="891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CC3399"/>
                </a:solidFill>
              </a:rPr>
              <a:t>https://www.amoebasisters.com/uploads/2/1/9/0/21902384/published/chromosome-chart-mitosis-gif-version.gif?1530910678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87D9B7-F2A6-4012-BF86-6C8933149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7" y="838200"/>
            <a:ext cx="896182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5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5FBB15-F6ED-47FC-9529-45AE4B800EA0}"/>
              </a:ext>
            </a:extLst>
          </p:cNvPr>
          <p:cNvSpPr/>
          <p:nvPr/>
        </p:nvSpPr>
        <p:spPr>
          <a:xfrm>
            <a:off x="0" y="6551711"/>
            <a:ext cx="891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CC3399"/>
                </a:solidFill>
              </a:rPr>
              <a:t>https://www.amoebasisters.com/uploads/2/1/9/0/21902384/editor/chromosome-chart-meiosis-gif-version.gif?1530850945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5A9CDD-3D53-466C-863A-C92042FC2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" y="49219"/>
            <a:ext cx="8902045" cy="650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32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8461058" cy="548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1524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https://www.pinterest.com/pin/50313720816820318/</a:t>
            </a:r>
          </a:p>
        </p:txBody>
      </p:sp>
    </p:spTree>
    <p:extLst>
      <p:ext uri="{BB962C8B-B14F-4D97-AF65-F5344CB8AC3E}">
        <p14:creationId xmlns:p14="http://schemas.microsoft.com/office/powerpoint/2010/main" val="392198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991600" cy="6844748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en-US" sz="2800" b="1" dirty="0">
                <a:latin typeface="Comic Sans MS" pitchFamily="66" charset="0"/>
              </a:rPr>
              <a:t>RANDOM FERTILIZATION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b="1" dirty="0">
                <a:latin typeface="Comic Sans MS" pitchFamily="66" charset="0"/>
              </a:rPr>
              <a:t>Average male between ages 15-30 makes</a:t>
            </a:r>
            <a:br>
              <a:rPr lang="en-US" altLang="en-US" sz="2800" b="1" dirty="0">
                <a:latin typeface="Comic Sans MS" pitchFamily="66" charset="0"/>
              </a:rPr>
            </a:br>
            <a:r>
              <a:rPr lang="en-US" altLang="en-US" sz="2800" b="1" dirty="0">
                <a:latin typeface="Comic Sans MS" pitchFamily="66" charset="0"/>
              </a:rPr>
              <a:t>    200,000,000-300,000,000 sperm/day</a:t>
            </a:r>
          </a:p>
          <a:p>
            <a:pPr>
              <a:spcBef>
                <a:spcPct val="0"/>
              </a:spcBef>
              <a:buNone/>
            </a:pPr>
            <a:endParaRPr lang="en-US" altLang="en-US" sz="2800" b="1" dirty="0">
              <a:latin typeface="Comic Sans MS" pitchFamily="66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800" b="1" dirty="0">
                <a:latin typeface="Comic Sans MS" pitchFamily="66" charset="0"/>
              </a:rPr>
              <a:t>Females born with 1-2 million immature eggs</a:t>
            </a:r>
            <a:br>
              <a:rPr lang="en-US" altLang="en-US" sz="2800" b="1" dirty="0">
                <a:latin typeface="Comic Sans MS" pitchFamily="66" charset="0"/>
              </a:rPr>
            </a:br>
            <a:r>
              <a:rPr lang="en-US" altLang="en-US" sz="2800" b="1" dirty="0">
                <a:latin typeface="Comic Sans MS" pitchFamily="66" charset="0"/>
              </a:rPr>
              <a:t>Releases 400-500 mature eggs in lifetime</a:t>
            </a:r>
          </a:p>
          <a:p>
            <a:pPr>
              <a:spcBef>
                <a:spcPct val="0"/>
              </a:spcBef>
              <a:buNone/>
            </a:pPr>
            <a:endParaRPr lang="en-US" altLang="en-US" sz="2800" b="1" dirty="0">
              <a:latin typeface="Comic Sans MS" pitchFamily="66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800" b="1" dirty="0">
                <a:latin typeface="Comic Sans MS" pitchFamily="66" charset="0"/>
              </a:rPr>
              <a:t>Egg 2</a:t>
            </a:r>
            <a:r>
              <a:rPr lang="en-US" altLang="en-US" sz="2800" b="1" baseline="30000" dirty="0">
                <a:latin typeface="Comic Sans MS" pitchFamily="66" charset="0"/>
              </a:rPr>
              <a:t>23 </a:t>
            </a:r>
            <a:r>
              <a:rPr lang="en-US" altLang="en-US" sz="2800" b="1" dirty="0">
                <a:latin typeface="Comic Sans MS" pitchFamily="66" charset="0"/>
              </a:rPr>
              <a:t>= 8.4 million possible combinations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b="1" dirty="0">
                <a:latin typeface="Comic Sans MS" pitchFamily="66" charset="0"/>
              </a:rPr>
              <a:t>Sperm 2</a:t>
            </a:r>
            <a:r>
              <a:rPr lang="en-US" altLang="en-US" sz="2800" b="1" baseline="30000" dirty="0">
                <a:latin typeface="Comic Sans MS" pitchFamily="66" charset="0"/>
              </a:rPr>
              <a:t>23 </a:t>
            </a:r>
            <a:r>
              <a:rPr lang="en-US" altLang="en-US" sz="2800" b="1" dirty="0">
                <a:latin typeface="Comic Sans MS" pitchFamily="66" charset="0"/>
              </a:rPr>
              <a:t>=</a:t>
            </a:r>
            <a:r>
              <a:rPr lang="en-US" altLang="en-US" sz="2800" b="1" baseline="30000" dirty="0">
                <a:latin typeface="Comic Sans MS" pitchFamily="66" charset="0"/>
              </a:rPr>
              <a:t>  </a:t>
            </a:r>
            <a:r>
              <a:rPr lang="en-US" altLang="en-US" sz="2800" b="1" dirty="0">
                <a:latin typeface="Comic Sans MS" pitchFamily="66" charset="0"/>
              </a:rPr>
              <a:t>8.4 million possible combinations</a:t>
            </a:r>
          </a:p>
          <a:p>
            <a:pPr>
              <a:spcBef>
                <a:spcPct val="0"/>
              </a:spcBef>
              <a:buNone/>
            </a:pPr>
            <a:endParaRPr lang="en-US" altLang="en-US" sz="2800" b="1" dirty="0">
              <a:latin typeface="Comic Sans MS" pitchFamily="66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800" b="1" dirty="0">
                <a:latin typeface="Comic Sans MS" pitchFamily="66" charset="0"/>
              </a:rPr>
              <a:t>2</a:t>
            </a:r>
            <a:r>
              <a:rPr lang="en-US" altLang="en-US" sz="2800" b="1" baseline="30000" dirty="0">
                <a:latin typeface="Comic Sans MS" pitchFamily="66" charset="0"/>
              </a:rPr>
              <a:t>23 </a:t>
            </a:r>
            <a:r>
              <a:rPr lang="en-US" altLang="en-US" sz="2800" b="1" dirty="0">
                <a:latin typeface="Comic Sans MS" pitchFamily="66" charset="0"/>
              </a:rPr>
              <a:t>X 2</a:t>
            </a:r>
            <a:r>
              <a:rPr lang="en-US" altLang="en-US" sz="2800" b="1" baseline="30000" dirty="0">
                <a:latin typeface="Comic Sans MS" pitchFamily="66" charset="0"/>
              </a:rPr>
              <a:t> 23 </a:t>
            </a:r>
            <a:r>
              <a:rPr lang="en-US" altLang="en-US" sz="2800" b="1" dirty="0">
                <a:latin typeface="Comic Sans MS" pitchFamily="66" charset="0"/>
              </a:rPr>
              <a:t>  ~ 70 trillion diploid combinations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b="1" dirty="0">
                <a:latin typeface="Comic Sans MS" pitchFamily="66" charset="0"/>
              </a:rPr>
              <a:t>    (This doesn’t include crossing over!)</a:t>
            </a:r>
          </a:p>
          <a:p>
            <a:pPr>
              <a:spcBef>
                <a:spcPct val="0"/>
              </a:spcBef>
              <a:buNone/>
            </a:pPr>
            <a:endParaRPr lang="en-US" altLang="en-US" sz="2800" b="1" dirty="0">
              <a:latin typeface="Comic Sans MS" pitchFamily="66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800" b="1" dirty="0">
                <a:latin typeface="Comic Sans MS" pitchFamily="66" charset="0"/>
              </a:rPr>
              <a:t>Odds of one particular egg getting together with one particular sperm is astronomical</a:t>
            </a:r>
            <a:r>
              <a:rPr lang="en-US" altLang="en-US" b="1" dirty="0">
                <a:latin typeface="Comic Sans MS" pitchFamily="66" charset="0"/>
              </a:rPr>
              <a:t>.</a:t>
            </a:r>
            <a:br>
              <a:rPr lang="en-US" altLang="en-US" b="1" dirty="0">
                <a:latin typeface="Comic Sans MS" pitchFamily="66" charset="0"/>
              </a:rPr>
            </a:br>
            <a:r>
              <a:rPr lang="en-US" altLang="en-US" b="1" dirty="0">
                <a:latin typeface="Comic Sans MS" pitchFamily="66" charset="0"/>
              </a:rPr>
              <a:t>EVERYONE IS UNIQUE!</a:t>
            </a:r>
            <a:endParaRPr lang="en-US" altLang="en-US" b="1" baseline="30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361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5FBB15-F6ED-47FC-9529-45AE4B800EA0}"/>
              </a:ext>
            </a:extLst>
          </p:cNvPr>
          <p:cNvSpPr/>
          <p:nvPr/>
        </p:nvSpPr>
        <p:spPr>
          <a:xfrm>
            <a:off x="381000" y="152400"/>
            <a:ext cx="868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C3399"/>
                </a:solidFill>
              </a:rPr>
              <a:t>https://www.amoebasisters.com/uploads/2/1/9/0/21902384/published/cell-cycle-gif.gif?1531420726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D61845-3F0D-451C-BB6E-9C370C140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5" y="762000"/>
            <a:ext cx="8382000" cy="566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65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52400" y="-6350"/>
            <a:ext cx="6705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http://www.telomeretesting.net/telomeres-image-nasa.jpg</a:t>
            </a:r>
          </a:p>
        </p:txBody>
      </p:sp>
    </p:spTree>
    <p:extLst>
      <p:ext uri="{BB962C8B-B14F-4D97-AF65-F5344CB8AC3E}">
        <p14:creationId xmlns:p14="http://schemas.microsoft.com/office/powerpoint/2010/main" val="301637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745" y="152400"/>
            <a:ext cx="6629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https://www.buzzfeed.com/kellyoakes/biology-jokes?utm_term=.xh8ZXp141#.cemkZPVWV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9" t="20345" r="40194" b="17175"/>
          <a:stretch/>
        </p:blipFill>
        <p:spPr bwMode="auto">
          <a:xfrm>
            <a:off x="381000" y="398621"/>
            <a:ext cx="8319655" cy="621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17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158750" y="29289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dirty="0">
                <a:solidFill>
                  <a:srgbClr val="D60093"/>
                </a:solidFill>
              </a:rPr>
              <a:t>https://amoebasistersgifs.blogspot.com/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6" t="11905" r="23698" b="26190"/>
          <a:stretch/>
        </p:blipFill>
        <p:spPr bwMode="auto">
          <a:xfrm>
            <a:off x="144895" y="685800"/>
            <a:ext cx="8904123" cy="549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94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158750" y="29289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dirty="0">
                <a:solidFill>
                  <a:srgbClr val="D60093"/>
                </a:solidFill>
              </a:rPr>
              <a:t>https://amoebasistersgifs.blogspot.com/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2" t="37500" r="29721" b="23016"/>
          <a:stretch/>
        </p:blipFill>
        <p:spPr bwMode="auto">
          <a:xfrm>
            <a:off x="133349" y="457200"/>
            <a:ext cx="897398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83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otaniche.com/wp-content/uploads/2008/08/michael-helps-baby-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2" y="609600"/>
            <a:ext cx="9108281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871" y="1524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http://notaniche.com/wp-content/uploads/2008/08/michael-helps-baby-picture.jpg</a:t>
            </a:r>
          </a:p>
        </p:txBody>
      </p:sp>
    </p:spTree>
    <p:extLst>
      <p:ext uri="{BB962C8B-B14F-4D97-AF65-F5344CB8AC3E}">
        <p14:creationId xmlns:p14="http://schemas.microsoft.com/office/powerpoint/2010/main" val="3960737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8" t="25595" r="33403" b="25379"/>
          <a:stretch/>
        </p:blipFill>
        <p:spPr bwMode="auto">
          <a:xfrm>
            <a:off x="533400" y="457200"/>
            <a:ext cx="8229600" cy="620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27" y="0"/>
            <a:ext cx="6705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https://www.pinterest.com/pin/Aa9QwWq96pktAEMWSFdrfc6aO1bXDZ3LbfupTAOzjH0z77KC99b4cEA/</a:t>
            </a:r>
          </a:p>
        </p:txBody>
      </p:sp>
    </p:spTree>
    <p:extLst>
      <p:ext uri="{BB962C8B-B14F-4D97-AF65-F5344CB8AC3E}">
        <p14:creationId xmlns:p14="http://schemas.microsoft.com/office/powerpoint/2010/main" val="2295176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736x/fd/20/0d/fd200d0cc4b0b1d334773044e8879a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01481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0203" y="6477000"/>
            <a:ext cx="8991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https://s-media-cache-ak0.pinimg.com/736x/fd/20/0d/fd200d0cc4b0b1d334773044e8879a24.jpg</a:t>
            </a:r>
          </a:p>
        </p:txBody>
      </p:sp>
    </p:spTree>
    <p:extLst>
      <p:ext uri="{BB962C8B-B14F-4D97-AF65-F5344CB8AC3E}">
        <p14:creationId xmlns:p14="http://schemas.microsoft.com/office/powerpoint/2010/main" val="285704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4" t="31150" r="33403" b="34425"/>
          <a:stretch/>
        </p:blipFill>
        <p:spPr bwMode="auto">
          <a:xfrm>
            <a:off x="228599" y="533400"/>
            <a:ext cx="878616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64008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https://www.pinterest.com/pin/50313720817030286/</a:t>
            </a:r>
          </a:p>
        </p:txBody>
      </p:sp>
    </p:spTree>
    <p:extLst>
      <p:ext uri="{BB962C8B-B14F-4D97-AF65-F5344CB8AC3E}">
        <p14:creationId xmlns:p14="http://schemas.microsoft.com/office/powerpoint/2010/main" val="2076520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762000"/>
            <a:ext cx="8991600" cy="548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27" y="9321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https://amoebasistersgifs.blogspot.com/2015/10/mitosis-vs-meiosis.html</a:t>
            </a:r>
          </a:p>
        </p:txBody>
      </p:sp>
    </p:spTree>
    <p:extLst>
      <p:ext uri="{BB962C8B-B14F-4D97-AF65-F5344CB8AC3E}">
        <p14:creationId xmlns:p14="http://schemas.microsoft.com/office/powerpoint/2010/main" val="2628666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originals/a5/0d/5c/a50d5c9476ccd13d6700c0af107d33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43144"/>
            <a:ext cx="6629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https://s-media-cache-ak0.pinimg.com/originals/a5/0d/5c/a50d5c9476ccd13d6700c0af107d332d.jpg</a:t>
            </a:r>
          </a:p>
        </p:txBody>
      </p:sp>
    </p:spTree>
    <p:extLst>
      <p:ext uri="{BB962C8B-B14F-4D97-AF65-F5344CB8AC3E}">
        <p14:creationId xmlns:p14="http://schemas.microsoft.com/office/powerpoint/2010/main" val="65689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a-ord.xx.fbcdn.net/hphotos-frc3/v/t1.0-9/1016509_10151636682028654_2053366870_n.jpg?oh=c0dded29fad738152a66e01d0943b9ea&amp;oe=55068C0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5088"/>
            <a:ext cx="7772400" cy="637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6927" y="6517616"/>
            <a:ext cx="91370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D60093"/>
                </a:solidFill>
              </a:rPr>
              <a:t>https://www.facebook.com/Carolina.Biological/photos/a.467232003653.259865.173476278653/10151636682028654/?type=1&amp;theater</a:t>
            </a:r>
          </a:p>
        </p:txBody>
      </p:sp>
    </p:spTree>
    <p:extLst>
      <p:ext uri="{BB962C8B-B14F-4D97-AF65-F5344CB8AC3E}">
        <p14:creationId xmlns:p14="http://schemas.microsoft.com/office/powerpoint/2010/main" val="255413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5FBB15-F6ED-47FC-9529-45AE4B800EA0}"/>
              </a:ext>
            </a:extLst>
          </p:cNvPr>
          <p:cNvSpPr/>
          <p:nvPr/>
        </p:nvSpPr>
        <p:spPr>
          <a:xfrm>
            <a:off x="381000" y="15240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60093"/>
                </a:solidFill>
              </a:rPr>
              <a:t>https://amoebasisters.tumblr.com/image/180123110990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6634BF-F0D2-48BD-89EC-38E59B0B5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1732"/>
            <a:ext cx="7790973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DB64C3-BE91-4742-8D8F-4D28BA770CD6}"/>
              </a:ext>
            </a:extLst>
          </p:cNvPr>
          <p:cNvSpPr/>
          <p:nvPr/>
        </p:nvSpPr>
        <p:spPr>
          <a:xfrm>
            <a:off x="6038373" y="119575"/>
            <a:ext cx="2115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0B0F0"/>
                </a:solidFill>
                <a:latin typeface="Helvetica Neue"/>
              </a:rPr>
              <a:t>WATCH VIDEO</a:t>
            </a:r>
            <a:r>
              <a:rPr lang="en-US" dirty="0">
                <a:solidFill>
                  <a:srgbClr val="00B0F0"/>
                </a:solidFill>
                <a:latin typeface="Helvetica Neue"/>
              </a:rPr>
              <a:t> 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02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>
            <a:extLst>
              <a:ext uri="{FF2B5EF4-FFF2-40B4-BE49-F238E27FC236}">
                <a16:creationId xmlns:a16="http://schemas.microsoft.com/office/drawing/2014/main" id="{5D2E1248-1448-4492-9215-A8A4CBFE7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92" b="27043"/>
          <a:stretch/>
        </p:blipFill>
        <p:spPr bwMode="auto">
          <a:xfrm>
            <a:off x="196957" y="609600"/>
            <a:ext cx="890248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6FD2ABF-04C0-417B-9AD9-2DBB8D7FC27B}"/>
              </a:ext>
            </a:extLst>
          </p:cNvPr>
          <p:cNvSpPr/>
          <p:nvPr/>
        </p:nvSpPr>
        <p:spPr>
          <a:xfrm>
            <a:off x="230605" y="64770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https://goodsciencewriting.files.wordpress.com/2016/01/unbenannt-15.jpg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05522-F19F-485C-ACB3-908FCD7B2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10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5486400" cy="638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28986"/>
      </p:ext>
    </p:extLst>
  </p:cSld>
  <p:clrMapOvr>
    <a:masterClrMapping/>
  </p:clrMapOvr>
  <p:transition spd="slow" advClick="0" advTm="3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158750" y="29289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dirty="0">
                <a:solidFill>
                  <a:srgbClr val="D60093"/>
                </a:solidFill>
              </a:rPr>
              <a:t>https://amoebasistersgifs.blogspot.com/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761999"/>
            <a:ext cx="8832850" cy="441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21179"/>
      </p:ext>
    </p:extLst>
  </p:cSld>
  <p:clrMapOvr>
    <a:masterClrMapping/>
  </p:clrMapOvr>
  <p:transition spd="slow" advClick="0" advTm="3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les.umwblogs.org/blogs.dir/1689/files/2008/10/mitosis_cartoon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7" y="367365"/>
            <a:ext cx="8342100" cy="64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5710" y="-5234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https://www.pinterest.com/pin/50313720816545645/</a:t>
            </a:r>
          </a:p>
        </p:txBody>
      </p:sp>
    </p:spTree>
    <p:extLst>
      <p:ext uri="{BB962C8B-B14F-4D97-AF65-F5344CB8AC3E}">
        <p14:creationId xmlns:p14="http://schemas.microsoft.com/office/powerpoint/2010/main" val="3503491526"/>
      </p:ext>
    </p:extLst>
  </p:cSld>
  <p:clrMapOvr>
    <a:masterClrMapping/>
  </p:clrMapOvr>
  <p:transition spd="slow" advTm="3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://i100.photobucket.com/albums/m2/blueufoshow/mitosis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65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81600" y="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http://i100.photobucket.com/albums/m2/blueufoshow/mitosis.gif</a:t>
            </a:r>
          </a:p>
        </p:txBody>
      </p:sp>
    </p:spTree>
    <p:extLst>
      <p:ext uri="{BB962C8B-B14F-4D97-AF65-F5344CB8AC3E}">
        <p14:creationId xmlns:p14="http://schemas.microsoft.com/office/powerpoint/2010/main" val="52914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18145" r="613"/>
          <a:stretch/>
        </p:blipFill>
        <p:spPr>
          <a:xfrm>
            <a:off x="1143000" y="152400"/>
            <a:ext cx="5638800" cy="6423660"/>
          </a:xfrm>
        </p:spPr>
      </p:pic>
    </p:spTree>
    <p:extLst>
      <p:ext uri="{BB962C8B-B14F-4D97-AF65-F5344CB8AC3E}">
        <p14:creationId xmlns:p14="http://schemas.microsoft.com/office/powerpoint/2010/main" val="168979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5FBB15-F6ED-47FC-9529-45AE4B800EA0}"/>
              </a:ext>
            </a:extLst>
          </p:cNvPr>
          <p:cNvSpPr/>
          <p:nvPr/>
        </p:nvSpPr>
        <p:spPr>
          <a:xfrm>
            <a:off x="0" y="6551711"/>
            <a:ext cx="8458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CC3399"/>
                </a:solidFill>
              </a:rPr>
              <a:t>https://www.amoebasisters.com/uploads/2/1/9/0/21902384/published/stages-of-mitosis-gif.gif?1530910669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E7878A-9840-4F4C-9239-E23CEEF3D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594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09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499</Words>
  <Application>Microsoft Office PowerPoint</Application>
  <PresentationFormat>On-screen Show (4:3)</PresentationFormat>
  <Paragraphs>41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Comic Sans MS</vt:lpstr>
      <vt:lpstr>Helvetica Neue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Riedell</dc:creator>
  <cp:lastModifiedBy>Kelly Riedell</cp:lastModifiedBy>
  <cp:revision>41</cp:revision>
  <dcterms:created xsi:type="dcterms:W3CDTF">2014-12-03T02:27:08Z</dcterms:created>
  <dcterms:modified xsi:type="dcterms:W3CDTF">2020-05-14T02:49:30Z</dcterms:modified>
</cp:coreProperties>
</file>