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06" r:id="rId2"/>
    <p:sldId id="266" r:id="rId3"/>
    <p:sldId id="303" r:id="rId4"/>
    <p:sldId id="305" r:id="rId5"/>
    <p:sldId id="269" r:id="rId6"/>
    <p:sldId id="304" r:id="rId7"/>
    <p:sldId id="270" r:id="rId8"/>
    <p:sldId id="274" r:id="rId9"/>
    <p:sldId id="346" r:id="rId10"/>
    <p:sldId id="278" r:id="rId11"/>
    <p:sldId id="364" r:id="rId12"/>
    <p:sldId id="299" r:id="rId13"/>
    <p:sldId id="300" r:id="rId14"/>
    <p:sldId id="301" r:id="rId15"/>
    <p:sldId id="302" r:id="rId16"/>
    <p:sldId id="281" r:id="rId17"/>
    <p:sldId id="369" r:id="rId18"/>
    <p:sldId id="288" r:id="rId19"/>
    <p:sldId id="283" r:id="rId20"/>
    <p:sldId id="284" r:id="rId21"/>
    <p:sldId id="309" r:id="rId22"/>
    <p:sldId id="285" r:id="rId23"/>
    <p:sldId id="286" r:id="rId24"/>
    <p:sldId id="287" r:id="rId25"/>
    <p:sldId id="312" r:id="rId26"/>
    <p:sldId id="307" r:id="rId27"/>
    <p:sldId id="308" r:id="rId28"/>
    <p:sldId id="310" r:id="rId29"/>
    <p:sldId id="356" r:id="rId30"/>
    <p:sldId id="355" r:id="rId31"/>
    <p:sldId id="315" r:id="rId32"/>
    <p:sldId id="289" r:id="rId33"/>
    <p:sldId id="316" r:id="rId34"/>
    <p:sldId id="317" r:id="rId35"/>
    <p:sldId id="290" r:id="rId36"/>
    <p:sldId id="292" r:id="rId37"/>
    <p:sldId id="293" r:id="rId38"/>
    <p:sldId id="294" r:id="rId39"/>
    <p:sldId id="295" r:id="rId40"/>
    <p:sldId id="297" r:id="rId41"/>
    <p:sldId id="325" r:id="rId42"/>
    <p:sldId id="298" r:id="rId43"/>
    <p:sldId id="320" r:id="rId44"/>
    <p:sldId id="324" r:id="rId45"/>
    <p:sldId id="319" r:id="rId46"/>
    <p:sldId id="323" r:id="rId47"/>
    <p:sldId id="322" r:id="rId48"/>
    <p:sldId id="328" r:id="rId49"/>
    <p:sldId id="326" r:id="rId50"/>
    <p:sldId id="327" r:id="rId51"/>
    <p:sldId id="321" r:id="rId52"/>
    <p:sldId id="332" r:id="rId53"/>
    <p:sldId id="329" r:id="rId54"/>
    <p:sldId id="330" r:id="rId55"/>
    <p:sldId id="331" r:id="rId56"/>
    <p:sldId id="353" r:id="rId57"/>
    <p:sldId id="333" r:id="rId58"/>
    <p:sldId id="367" r:id="rId59"/>
    <p:sldId id="368" r:id="rId60"/>
    <p:sldId id="348" r:id="rId61"/>
    <p:sldId id="335" r:id="rId62"/>
    <p:sldId id="336" r:id="rId63"/>
    <p:sldId id="352" r:id="rId64"/>
    <p:sldId id="337" r:id="rId65"/>
    <p:sldId id="338" r:id="rId66"/>
    <p:sldId id="350" r:id="rId67"/>
    <p:sldId id="339" r:id="rId68"/>
    <p:sldId id="340" r:id="rId69"/>
    <p:sldId id="342" r:id="rId70"/>
    <p:sldId id="344" r:id="rId71"/>
    <p:sldId id="354" r:id="rId72"/>
    <p:sldId id="359" r:id="rId73"/>
    <p:sldId id="357" r:id="rId74"/>
    <p:sldId id="343" r:id="rId75"/>
    <p:sldId id="345" r:id="rId76"/>
    <p:sldId id="378" r:id="rId77"/>
    <p:sldId id="358" r:id="rId78"/>
    <p:sldId id="361" r:id="rId79"/>
    <p:sldId id="363" r:id="rId80"/>
    <p:sldId id="365" r:id="rId81"/>
    <p:sldId id="366" r:id="rId82"/>
    <p:sldId id="370" r:id="rId83"/>
    <p:sldId id="371" r:id="rId84"/>
    <p:sldId id="372" r:id="rId85"/>
    <p:sldId id="373" r:id="rId86"/>
    <p:sldId id="374" r:id="rId87"/>
    <p:sldId id="375" r:id="rId88"/>
    <p:sldId id="376" r:id="rId89"/>
    <p:sldId id="377" r:id="rId90"/>
    <p:sldId id="37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89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274048-AC51-4CFB-8200-FF7542000356}" type="datetimeFigureOut">
              <a:rPr lang="en-US" smtClean="0"/>
              <a:t>5/15/2020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EE2D4E-B498-49BF-98E3-30B853067519}" type="slidenum">
              <a:rPr lang="en-US" smtClean="0"/>
              <a:t>‹#›</a:t>
            </a:fld>
            <a:endParaRPr lang="en-US"/>
          </a:p>
        </p:txBody>
      </p:sp>
    </p:spTree>
    <p:extLst>
      <p:ext uri="{BB962C8B-B14F-4D97-AF65-F5344CB8AC3E}">
        <p14:creationId xmlns:p14="http://schemas.microsoft.com/office/powerpoint/2010/main" val="350115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EE2D4E-B498-49BF-98E3-30B853067519}" type="slidenum">
              <a:rPr lang="en-US" smtClean="0"/>
              <a:t>53</a:t>
            </a:fld>
            <a:endParaRPr lang="en-US"/>
          </a:p>
        </p:txBody>
      </p:sp>
    </p:spTree>
    <p:extLst>
      <p:ext uri="{BB962C8B-B14F-4D97-AF65-F5344CB8AC3E}">
        <p14:creationId xmlns:p14="http://schemas.microsoft.com/office/powerpoint/2010/main" val="234638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B01E39-4B7C-4AF3-A2A6-D4A926CD2E74}"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344449996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01E39-4B7C-4AF3-A2A6-D4A926CD2E74}"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298818137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01E39-4B7C-4AF3-A2A6-D4A926CD2E74}"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3795722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01E39-4B7C-4AF3-A2A6-D4A926CD2E74}"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592794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01E39-4B7C-4AF3-A2A6-D4A926CD2E74}" type="datetimeFigureOut">
              <a:rPr lang="en-US" smtClean="0"/>
              <a:t>5/15/2020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9676158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B01E39-4B7C-4AF3-A2A6-D4A926CD2E74}"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25425046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B01E39-4B7C-4AF3-A2A6-D4A926CD2E74}" type="datetimeFigureOut">
              <a:rPr lang="en-US" smtClean="0"/>
              <a:t>5/15/2020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2952426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01E39-4B7C-4AF3-A2A6-D4A926CD2E74}" type="datetimeFigureOut">
              <a:rPr lang="en-US" smtClean="0"/>
              <a:t>5/15/2020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23632731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01E39-4B7C-4AF3-A2A6-D4A926CD2E74}" type="datetimeFigureOut">
              <a:rPr lang="en-US" smtClean="0"/>
              <a:t>5/15/2020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356336780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01E39-4B7C-4AF3-A2A6-D4A926CD2E74}"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195115668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01E39-4B7C-4AF3-A2A6-D4A926CD2E74}" type="datetimeFigureOut">
              <a:rPr lang="en-US" smtClean="0"/>
              <a:t>5/15/2020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1FBF1-1421-4B61-8A4F-09D3B410308A}" type="slidenum">
              <a:rPr lang="en-US" smtClean="0"/>
              <a:t>‹#›</a:t>
            </a:fld>
            <a:endParaRPr lang="en-US"/>
          </a:p>
        </p:txBody>
      </p:sp>
    </p:spTree>
    <p:extLst>
      <p:ext uri="{BB962C8B-B14F-4D97-AF65-F5344CB8AC3E}">
        <p14:creationId xmlns:p14="http://schemas.microsoft.com/office/powerpoint/2010/main" val="42848398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01E39-4B7C-4AF3-A2A6-D4A926CD2E74}" type="datetimeFigureOut">
              <a:rPr lang="en-US" smtClean="0"/>
              <a:t>5/15/2020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1FBF1-1421-4B61-8A4F-09D3B410308A}" type="slidenum">
              <a:rPr lang="en-US" smtClean="0"/>
              <a:t>‹#›</a:t>
            </a:fld>
            <a:endParaRPr lang="en-US"/>
          </a:p>
        </p:txBody>
      </p:sp>
    </p:spTree>
    <p:extLst>
      <p:ext uri="{BB962C8B-B14F-4D97-AF65-F5344CB8AC3E}">
        <p14:creationId xmlns:p14="http://schemas.microsoft.com/office/powerpoint/2010/main" val="350360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152400" y="643413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latin typeface="Arial" charset="0"/>
              </a:rPr>
              <a:t>Image modified from: https://www.pinterest.com/pin/50313720815813086/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85738"/>
            <a:ext cx="9048750" cy="6248400"/>
          </a:xfrm>
          <a:prstGeom prst="rect">
            <a:avLst/>
          </a:prstGeom>
        </p:spPr>
      </p:pic>
    </p:spTree>
    <p:extLst>
      <p:ext uri="{BB962C8B-B14F-4D97-AF65-F5344CB8AC3E}">
        <p14:creationId xmlns:p14="http://schemas.microsoft.com/office/powerpoint/2010/main" val="2953803468"/>
      </p:ext>
    </p:extLst>
  </p:cSld>
  <p:clrMapOvr>
    <a:masterClrMapping/>
  </p:clrMapOvr>
  <mc:AlternateContent xmlns:mc="http://schemas.openxmlformats.org/markup-compatibility/2006" xmlns:p14="http://schemas.microsoft.com/office/powerpoint/2010/main">
    <mc:Choice Requires="p14">
      <p:transition spd="slow" p14:dur="5000" advClick="0" advTm="10000"/>
    </mc:Choice>
    <mc:Fallback xmlns="">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625" y="95250"/>
            <a:ext cx="2952750" cy="6667500"/>
          </a:xfrm>
          <a:prstGeom prst="rect">
            <a:avLst/>
          </a:prstGeom>
        </p:spPr>
      </p:pic>
      <p:sp>
        <p:nvSpPr>
          <p:cNvPr id="6" name="Rectangle 5"/>
          <p:cNvSpPr/>
          <p:nvPr/>
        </p:nvSpPr>
        <p:spPr>
          <a:xfrm>
            <a:off x="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https://www.pinterest.com/pin/50313720816820314/</a:t>
            </a:r>
          </a:p>
        </p:txBody>
      </p:sp>
    </p:spTree>
    <p:extLst>
      <p:ext uri="{BB962C8B-B14F-4D97-AF65-F5344CB8AC3E}">
        <p14:creationId xmlns:p14="http://schemas.microsoft.com/office/powerpoint/2010/main" val="426588265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
            <a:ext cx="78486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4"/>
          <p:cNvSpPr>
            <a:spLocks noChangeArrowheads="1"/>
          </p:cNvSpPr>
          <p:nvPr/>
        </p:nvSpPr>
        <p:spPr bwMode="auto">
          <a:xfrm>
            <a:off x="133350" y="6402388"/>
            <a:ext cx="899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800">
                <a:solidFill>
                  <a:srgbClr val="FF0000"/>
                </a:solidFill>
              </a:rPr>
              <a:t>https://www.facebook.com/NotAnExactScienceShow/photos/ms.c.eJwzNDA0NTYzMTC2NDQ3MjW2NNAzRIiYmaOLWJgaoIlYmoLUAAD~;hw4~;.bps.a.10152750589635390.1073741842.137553580389/10153640391725390/?type=3&amp;theater</a:t>
            </a:r>
          </a:p>
        </p:txBody>
      </p:sp>
    </p:spTree>
    <p:extLst>
      <p:ext uri="{BB962C8B-B14F-4D97-AF65-F5344CB8AC3E}">
        <p14:creationId xmlns:p14="http://schemas.microsoft.com/office/powerpoint/2010/main" val="149740719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7699"/>
            <a:ext cx="82296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https://www.pinterest.com/pin/AchZDwm4IYPJsQLESVYqBjGVYNNxDEGYeE_rHaOisGZfy_lQHZmOCuA/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33399"/>
            <a:ext cx="7543800" cy="5990665"/>
          </a:xfrm>
          <a:prstGeom prst="rect">
            <a:avLst/>
          </a:prstGeom>
        </p:spPr>
      </p:pic>
    </p:spTree>
    <p:extLst>
      <p:ext uri="{BB962C8B-B14F-4D97-AF65-F5344CB8AC3E}">
        <p14:creationId xmlns:p14="http://schemas.microsoft.com/office/powerpoint/2010/main" val="367023064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
            <a:ext cx="6096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https://www.pinterest.com/pin/50313720816788943/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9600"/>
            <a:ext cx="8541131" cy="5638800"/>
          </a:xfrm>
          <a:prstGeom prst="rect">
            <a:avLst/>
          </a:prstGeom>
        </p:spPr>
      </p:pic>
    </p:spTree>
    <p:extLst>
      <p:ext uri="{BB962C8B-B14F-4D97-AF65-F5344CB8AC3E}">
        <p14:creationId xmlns:p14="http://schemas.microsoft.com/office/powerpoint/2010/main" val="332018103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6200"/>
            <a:ext cx="65532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https://www.pinterest.com/pin/50313720816820344/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22421"/>
            <a:ext cx="5638800" cy="7443960"/>
          </a:xfrm>
          <a:prstGeom prst="rect">
            <a:avLst/>
          </a:prstGeom>
        </p:spPr>
      </p:pic>
    </p:spTree>
    <p:extLst>
      <p:ext uri="{BB962C8B-B14F-4D97-AF65-F5344CB8AC3E}">
        <p14:creationId xmlns:p14="http://schemas.microsoft.com/office/powerpoint/2010/main" val="272284641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s.umwblogs.org/blogs.dir/1689/files/2008/10/mitosis_cartoon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3077" y="367365"/>
            <a:ext cx="8342100" cy="6476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5710" y="-52341"/>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https://www.pinterest.com/pin/50313720816545645/</a:t>
            </a:r>
          </a:p>
        </p:txBody>
      </p:sp>
    </p:spTree>
    <p:extLst>
      <p:ext uri="{BB962C8B-B14F-4D97-AF65-F5344CB8AC3E}">
        <p14:creationId xmlns:p14="http://schemas.microsoft.com/office/powerpoint/2010/main" val="224320082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https://www.pinterest.com/pin/50313720815906890/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81000"/>
            <a:ext cx="4572000" cy="6314918"/>
          </a:xfrm>
          <a:prstGeom prst="rect">
            <a:avLst/>
          </a:prstGeom>
        </p:spPr>
      </p:pic>
    </p:spTree>
    <p:extLst>
      <p:ext uri="{BB962C8B-B14F-4D97-AF65-F5344CB8AC3E}">
        <p14:creationId xmlns:p14="http://schemas.microsoft.com/office/powerpoint/2010/main" val="271130972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https://www.pinterest.com/pin/50313720815906516/</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09600"/>
            <a:ext cx="7848600" cy="5877806"/>
          </a:xfrm>
          <a:prstGeom prst="rect">
            <a:avLst/>
          </a:prstGeom>
        </p:spPr>
      </p:pic>
    </p:spTree>
    <p:extLst>
      <p:ext uri="{BB962C8B-B14F-4D97-AF65-F5344CB8AC3E}">
        <p14:creationId xmlns:p14="http://schemas.microsoft.com/office/powerpoint/2010/main" val="188245372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310" t="14110" r="46167" b="17329"/>
          <a:stretch/>
        </p:blipFill>
        <p:spPr bwMode="auto">
          <a:xfrm>
            <a:off x="1143000" y="457200"/>
            <a:ext cx="6019800" cy="635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210979"/>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http://love-life-science.blogspot.com/2014/09/bacterial-gifts.html?spref=pi</a:t>
            </a:r>
          </a:p>
        </p:txBody>
      </p:sp>
    </p:spTree>
    <p:extLst>
      <p:ext uri="{BB962C8B-B14F-4D97-AF65-F5344CB8AC3E}">
        <p14:creationId xmlns:p14="http://schemas.microsoft.com/office/powerpoint/2010/main" val="268806915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originals/50/21/4a/50214a01e2ab00337d5c684d23d544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6220"/>
            <a:ext cx="6477000" cy="64878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19" y="0"/>
            <a:ext cx="66294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https://s-media-cache-ak0.pinimg.com/originals/50/21/4a/50214a01e2ab00337d5c684d23d544ff.jpg</a:t>
            </a:r>
          </a:p>
        </p:txBody>
      </p:sp>
    </p:spTree>
    <p:extLst>
      <p:ext uri="{BB962C8B-B14F-4D97-AF65-F5344CB8AC3E}">
        <p14:creationId xmlns:p14="http://schemas.microsoft.com/office/powerpoint/2010/main" val="257354212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ntech Cartoons - Mismatched bas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402848"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6324600"/>
            <a:ext cx="9067800" cy="369332"/>
          </a:xfrm>
          <a:prstGeom prst="rect">
            <a:avLst/>
          </a:prstGeom>
        </p:spPr>
        <p:txBody>
          <a:bodyPr wrap="square">
            <a:spAutoFit/>
          </a:bodyPr>
          <a:lstStyle/>
          <a:p>
            <a:r>
              <a:rPr lang="en-US" sz="1400" dirty="0">
                <a:solidFill>
                  <a:srgbClr val="D60093"/>
                </a:solidFill>
              </a:rPr>
              <a:t>http://www.kappit.com/img/235305/im-sorry-g-but-were-base-ically-not-a-good-match</a:t>
            </a:r>
            <a:r>
              <a:rPr lang="en-US" dirty="0"/>
              <a:t>/</a:t>
            </a:r>
          </a:p>
        </p:txBody>
      </p:sp>
    </p:spTree>
    <p:extLst>
      <p:ext uri="{BB962C8B-B14F-4D97-AF65-F5344CB8AC3E}">
        <p14:creationId xmlns:p14="http://schemas.microsoft.com/office/powerpoint/2010/main" val="381486797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adlo.com/Research_Cartoons/Then-Crick-asked-me-Watson-should-we-name-the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8377"/>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152400"/>
            <a:ext cx="6858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http://vadlo.com/Research_Cartoons/Then-Crick-asked-me-Watson-should-we-name-them-.gif</a:t>
            </a:r>
          </a:p>
        </p:txBody>
      </p:sp>
    </p:spTree>
    <p:extLst>
      <p:ext uri="{BB962C8B-B14F-4D97-AF65-F5344CB8AC3E}">
        <p14:creationId xmlns:p14="http://schemas.microsoft.com/office/powerpoint/2010/main" val="166535491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8985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http://content.science20.com/files/images/li163.jpg</a:t>
            </a:r>
          </a:p>
        </p:txBody>
      </p:sp>
      <p:pic>
        <p:nvPicPr>
          <p:cNvPr id="7174" name="Picture 6" descr="http://content.science20.com/files/images/li1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077200" cy="63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66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oonpool.com/user/589/files/dna_9841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06908"/>
            <a:ext cx="6477000" cy="64510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http://www.toonpool.com/user/589/files/dna_984145.jpg</a:t>
            </a:r>
          </a:p>
        </p:txBody>
      </p:sp>
    </p:spTree>
    <p:extLst>
      <p:ext uri="{BB962C8B-B14F-4D97-AF65-F5344CB8AC3E}">
        <p14:creationId xmlns:p14="http://schemas.microsoft.com/office/powerpoint/2010/main" val="351410043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564x/78/fd/74/78fd74a45fad9c3d9fb5d75f729ac6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304800"/>
            <a:ext cx="8291189"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 y="58579"/>
            <a:ext cx="6858000" cy="246221"/>
          </a:xfrm>
          <a:prstGeom prst="rect">
            <a:avLst/>
          </a:prstGeom>
        </p:spPr>
        <p:txBody>
          <a:bodyPr wrap="square">
            <a:spAutoFit/>
          </a:bodyPr>
          <a:lstStyle/>
          <a:p>
            <a:r>
              <a:rPr lang="en-US" sz="1000" dirty="0">
                <a:solidFill>
                  <a:srgbClr val="D60093"/>
                </a:solidFill>
                <a:latin typeface="Arial" panose="020B0604020202020204" pitchFamily="34" charset="0"/>
                <a:cs typeface="Arial" panose="020B0604020202020204" pitchFamily="34" charset="0"/>
              </a:rPr>
              <a:t>https://s-media-cache-ak0.pinimg.com/564x/78/fd/74/78fd74a45fad9c3d9fb5d75f729ac679.jpg</a:t>
            </a:r>
          </a:p>
        </p:txBody>
      </p:sp>
    </p:spTree>
    <p:extLst>
      <p:ext uri="{BB962C8B-B14F-4D97-AF65-F5344CB8AC3E}">
        <p14:creationId xmlns:p14="http://schemas.microsoft.com/office/powerpoint/2010/main" val="63342724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oonpool.com/user/997/files/santa_dna_evidence_497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4495800" cy="62966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240"/>
            <a:ext cx="4572000" cy="246221"/>
          </a:xfrm>
          <a:prstGeom prst="rect">
            <a:avLst/>
          </a:prstGeom>
        </p:spPr>
        <p:txBody>
          <a:bodyPr>
            <a:spAutoFit/>
          </a:bodyPr>
          <a:lstStyle/>
          <a:p>
            <a:r>
              <a:rPr lang="en-US" sz="1000" dirty="0">
                <a:solidFill>
                  <a:srgbClr val="D60093"/>
                </a:solidFill>
                <a:latin typeface="Arial" panose="020B0604020202020204" pitchFamily="34" charset="0"/>
                <a:cs typeface="Arial" panose="020B0604020202020204" pitchFamily="34" charset="0"/>
              </a:rPr>
              <a:t>http://www.toonpool.com/user/997/files/santa_dna_evidence_497055.jpg</a:t>
            </a:r>
          </a:p>
        </p:txBody>
      </p:sp>
    </p:spTree>
    <p:extLst>
      <p:ext uri="{BB962C8B-B14F-4D97-AF65-F5344CB8AC3E}">
        <p14:creationId xmlns:p14="http://schemas.microsoft.com/office/powerpoint/2010/main" val="9999849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8662"/>
            <a:ext cx="9144000" cy="5400675"/>
          </a:xfrm>
          <a:prstGeom prst="rect">
            <a:avLst/>
          </a:prstGeom>
        </p:spPr>
      </p:pic>
    </p:spTree>
    <p:extLst>
      <p:ext uri="{BB962C8B-B14F-4D97-AF65-F5344CB8AC3E}">
        <p14:creationId xmlns:p14="http://schemas.microsoft.com/office/powerpoint/2010/main" val="383095574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https://amoebasistersgifs.blogspot.com/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68583"/>
            <a:ext cx="6096000" cy="6590270"/>
          </a:xfrm>
          <a:prstGeom prst="rect">
            <a:avLst/>
          </a:prstGeom>
        </p:spPr>
      </p:pic>
    </p:spTree>
    <p:extLst>
      <p:ext uri="{BB962C8B-B14F-4D97-AF65-F5344CB8AC3E}">
        <p14:creationId xmlns:p14="http://schemas.microsoft.com/office/powerpoint/2010/main" val="288465765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381000"/>
            <a:ext cx="5943600" cy="6425514"/>
          </a:xfrm>
          <a:prstGeom prst="rect">
            <a:avLst/>
          </a:prstGeom>
        </p:spPr>
      </p:pic>
    </p:spTree>
    <p:extLst>
      <p:ext uri="{BB962C8B-B14F-4D97-AF65-F5344CB8AC3E}">
        <p14:creationId xmlns:p14="http://schemas.microsoft.com/office/powerpoint/2010/main" val="4244666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8458200" cy="6343650"/>
          </a:xfrm>
          <a:prstGeom prst="rect">
            <a:avLst/>
          </a:prstGeom>
        </p:spPr>
      </p:pic>
    </p:spTree>
    <p:extLst>
      <p:ext uri="{BB962C8B-B14F-4D97-AF65-F5344CB8AC3E}">
        <p14:creationId xmlns:p14="http://schemas.microsoft.com/office/powerpoint/2010/main" val="97721129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orgot Valentine's day cards? We've got you covere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6477000" cy="63277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0479" y="0"/>
            <a:ext cx="6705600" cy="246221"/>
          </a:xfrm>
          <a:prstGeom prst="rect">
            <a:avLst/>
          </a:prstGeom>
        </p:spPr>
        <p:txBody>
          <a:bodyPr wrap="square">
            <a:spAutoFit/>
          </a:bodyPr>
          <a:lstStyle/>
          <a:p>
            <a:r>
              <a:rPr lang="en-US" sz="1000" dirty="0">
                <a:solidFill>
                  <a:srgbClr val="CC3399"/>
                </a:solidFill>
              </a:rPr>
              <a:t>https://s-media-cache-ak0.pinimg.com/originals/6b/19/13/6b19136b658d454f593013393b80e96b.png</a:t>
            </a:r>
          </a:p>
        </p:txBody>
      </p:sp>
    </p:spTree>
    <p:extLst>
      <p:ext uri="{BB962C8B-B14F-4D97-AF65-F5344CB8AC3E}">
        <p14:creationId xmlns:p14="http://schemas.microsoft.com/office/powerpoint/2010/main" val="414679906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5293"/>
            <a:ext cx="8229600" cy="4525963"/>
          </a:xfrm>
        </p:spPr>
        <p:txBody>
          <a:bodyPr>
            <a:normAutofit/>
          </a:bodyPr>
          <a:lstStyle/>
          <a:p>
            <a:pPr marL="0" indent="0">
              <a:buNone/>
            </a:pPr>
            <a:r>
              <a:rPr lang="en-US" sz="1000" dirty="0">
                <a:solidFill>
                  <a:srgbClr val="D60093"/>
                </a:solidFill>
                <a:latin typeface="Arial" panose="020B0604020202020204" pitchFamily="34" charset="0"/>
                <a:cs typeface="Arial" panose="020B0604020202020204" pitchFamily="34" charset="0"/>
              </a:rPr>
              <a:t>https://www.pinterest.com/pin/50313720815906551/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52399"/>
            <a:ext cx="5791200" cy="6736703"/>
          </a:xfrm>
          <a:prstGeom prst="rect">
            <a:avLst/>
          </a:prstGeom>
        </p:spPr>
      </p:pic>
    </p:spTree>
    <p:extLst>
      <p:ext uri="{BB962C8B-B14F-4D97-AF65-F5344CB8AC3E}">
        <p14:creationId xmlns:p14="http://schemas.microsoft.com/office/powerpoint/2010/main" val="318635464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682549"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97277" y="-25672"/>
            <a:ext cx="4572000" cy="246221"/>
          </a:xfrm>
          <a:prstGeom prst="rect">
            <a:avLst/>
          </a:prstGeom>
        </p:spPr>
        <p:txBody>
          <a:bodyPr>
            <a:spAutoFit/>
          </a:bodyPr>
          <a:lstStyle/>
          <a:p>
            <a:r>
              <a:rPr lang="en-US" sz="1000" dirty="0">
                <a:solidFill>
                  <a:srgbClr val="D60093"/>
                </a:solidFill>
              </a:rPr>
              <a:t>http://www.amoebasisters.com/parameciumparlorcomics/tryptophan-thanksgiving</a:t>
            </a:r>
          </a:p>
        </p:txBody>
      </p:sp>
    </p:spTree>
    <p:extLst>
      <p:ext uri="{BB962C8B-B14F-4D97-AF65-F5344CB8AC3E}">
        <p14:creationId xmlns:p14="http://schemas.microsoft.com/office/powerpoint/2010/main" val="95234687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p:cNvSpPr>
            <a:spLocks noChangeArrowheads="1"/>
          </p:cNvSpPr>
          <p:nvPr/>
        </p:nvSpPr>
        <p:spPr bwMode="auto">
          <a:xfrm>
            <a:off x="158750" y="29289"/>
            <a:ext cx="457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5509"/>
            <a:ext cx="8610600" cy="6215777"/>
          </a:xfrm>
          <a:prstGeom prst="rect">
            <a:avLst/>
          </a:prstGeom>
        </p:spPr>
      </p:pic>
    </p:spTree>
    <p:extLst>
      <p:ext uri="{BB962C8B-B14F-4D97-AF65-F5344CB8AC3E}">
        <p14:creationId xmlns:p14="http://schemas.microsoft.com/office/powerpoint/2010/main" val="370864430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silenced"/>
          <p:cNvPicPr>
            <a:picLocks noChangeAspect="1" noChangeArrowheads="1"/>
          </p:cNvPicPr>
          <p:nvPr/>
        </p:nvPicPr>
        <p:blipFill rotWithShape="1">
          <a:blip r:embed="rId2">
            <a:extLst>
              <a:ext uri="{28A0092B-C50C-407E-A947-70E740481C1C}">
                <a14:useLocalDpi xmlns:a14="http://schemas.microsoft.com/office/drawing/2010/main" val="0"/>
              </a:ext>
            </a:extLst>
          </a:blip>
          <a:srcRect b="6552"/>
          <a:stretch/>
        </p:blipFill>
        <p:spPr bwMode="auto">
          <a:xfrm>
            <a:off x="2438400" y="43980"/>
            <a:ext cx="3505200" cy="68131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271"/>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http://www.beatricebiologist.com/2016/06/gene-silencing/</a:t>
            </a:r>
          </a:p>
        </p:txBody>
      </p:sp>
    </p:spTree>
    <p:extLst>
      <p:ext uri="{BB962C8B-B14F-4D97-AF65-F5344CB8AC3E}">
        <p14:creationId xmlns:p14="http://schemas.microsoft.com/office/powerpoint/2010/main" val="108440148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http://www.amoebasisters.com/parameciumparlorcomics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41" t="25513" r="23079" b="22260"/>
          <a:stretch/>
        </p:blipFill>
        <p:spPr bwMode="auto">
          <a:xfrm>
            <a:off x="152400" y="1066800"/>
            <a:ext cx="875708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57087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C00000"/>
                </a:solidFill>
                <a:latin typeface="Arial" panose="020B0604020202020204" pitchFamily="34" charset="0"/>
                <a:cs typeface="Arial" panose="020B0604020202020204" pitchFamily="34" charset="0"/>
              </a:rPr>
              <a:t>http://www.amoebasisters.com/parameciumparlorcomics</a:t>
            </a:r>
          </a:p>
        </p:txBody>
      </p:sp>
      <p:pic>
        <p:nvPicPr>
          <p:cNvPr id="3074" name="Picture 2" descr="http://s1.dmcdn.net/Myn8o/1280x720-8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669867"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6901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858000" cy="246221"/>
          </a:xfrm>
          <a:prstGeom prst="rect">
            <a:avLst/>
          </a:prstGeom>
        </p:spPr>
        <p:txBody>
          <a:bodyPr wrap="square">
            <a:spAutoFit/>
          </a:bodyPr>
          <a:lstStyle/>
          <a:p>
            <a:r>
              <a:rPr lang="en-US" sz="1000" dirty="0">
                <a:solidFill>
                  <a:srgbClr val="FF0000"/>
                </a:solidFill>
              </a:rPr>
              <a:t>http://amoebasisters.tumblr.com/post/131822918987/resist-the-road-rage-on-the-protein-super-highway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80856"/>
            <a:ext cx="5943600" cy="6426819"/>
          </a:xfrm>
          <a:prstGeom prst="rect">
            <a:avLst/>
          </a:prstGeom>
        </p:spPr>
      </p:pic>
    </p:spTree>
    <p:extLst>
      <p:ext uri="{BB962C8B-B14F-4D97-AF65-F5344CB8AC3E}">
        <p14:creationId xmlns:p14="http://schemas.microsoft.com/office/powerpoint/2010/main" val="139445954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417"/>
            <a:ext cx="4572000" cy="246221"/>
          </a:xfrm>
          <a:prstGeom prst="rect">
            <a:avLst/>
          </a:prstGeom>
        </p:spPr>
        <p:txBody>
          <a:bodyPr>
            <a:spAutoFit/>
          </a:bodyPr>
          <a:lstStyle/>
          <a:p>
            <a:r>
              <a:rPr lang="en-US" sz="1000" dirty="0">
                <a:solidFill>
                  <a:srgbClr val="FF0000"/>
                </a:solidFill>
              </a:rPr>
              <a:t>https://i.makeagif.com/media/11-22-2015/ghSMm1.gif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040644" cy="5085362"/>
          </a:xfrm>
          <a:prstGeom prst="rect">
            <a:avLst/>
          </a:prstGeom>
        </p:spPr>
      </p:pic>
    </p:spTree>
    <p:extLst>
      <p:ext uri="{BB962C8B-B14F-4D97-AF65-F5344CB8AC3E}">
        <p14:creationId xmlns:p14="http://schemas.microsoft.com/office/powerpoint/2010/main" val="427732385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qph.ec.quoracdn.net/main-qimg-237dfd357fe5a5ec266818e2bde2496a?convert_to_webp=true"/>
          <p:cNvPicPr>
            <a:picLocks noChangeAspect="1" noChangeArrowheads="1"/>
          </p:cNvPicPr>
          <p:nvPr/>
        </p:nvPicPr>
        <p:blipFill rotWithShape="1">
          <a:blip r:embed="rId2">
            <a:extLst>
              <a:ext uri="{28A0092B-C50C-407E-A947-70E740481C1C}">
                <a14:useLocalDpi xmlns:a14="http://schemas.microsoft.com/office/drawing/2010/main" val="0"/>
              </a:ext>
            </a:extLst>
          </a:blip>
          <a:srcRect r="2109" b="4638"/>
          <a:stretch/>
        </p:blipFill>
        <p:spPr bwMode="auto">
          <a:xfrm>
            <a:off x="1600200" y="357056"/>
            <a:ext cx="5257800" cy="648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6200"/>
            <a:ext cx="6781800" cy="246221"/>
          </a:xfrm>
          <a:prstGeom prst="rect">
            <a:avLst/>
          </a:prstGeom>
        </p:spPr>
        <p:txBody>
          <a:bodyPr wrap="square">
            <a:spAutoFit/>
          </a:bodyPr>
          <a:lstStyle/>
          <a:p>
            <a:r>
              <a:rPr lang="en-US" sz="1000" dirty="0">
                <a:solidFill>
                  <a:srgbClr val="FF0000"/>
                </a:solidFill>
              </a:rPr>
              <a:t>https://www.quora.com/Is-there-a-reason-for-the-DNA-being-made-of-A-T-C-G-and-not-any-other-nucleotides</a:t>
            </a:r>
          </a:p>
        </p:txBody>
      </p:sp>
    </p:spTree>
    <p:extLst>
      <p:ext uri="{BB962C8B-B14F-4D97-AF65-F5344CB8AC3E}">
        <p14:creationId xmlns:p14="http://schemas.microsoft.com/office/powerpoint/2010/main" val="30204421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member that amino acids are held together by a peptide bond!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https://www.youtube.com/watch?v=h5mJbP23Bu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512618"/>
            <a:ext cx="8073195" cy="60405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52400"/>
            <a:ext cx="4572000" cy="246221"/>
          </a:xfrm>
          <a:prstGeom prst="rect">
            <a:avLst/>
          </a:prstGeom>
        </p:spPr>
        <p:txBody>
          <a:bodyPr>
            <a:spAutoFit/>
          </a:bodyPr>
          <a:lstStyle/>
          <a:p>
            <a:r>
              <a:rPr lang="en-US" sz="1000" dirty="0">
                <a:solidFill>
                  <a:srgbClr val="FF0000"/>
                </a:solidFill>
              </a:rPr>
              <a:t>https://www.pinterest.com/pin/50313720817088807/</a:t>
            </a:r>
          </a:p>
        </p:txBody>
      </p:sp>
    </p:spTree>
    <p:extLst>
      <p:ext uri="{BB962C8B-B14F-4D97-AF65-F5344CB8AC3E}">
        <p14:creationId xmlns:p14="http://schemas.microsoft.com/office/powerpoint/2010/main" val="19100751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originals/34/c8/0c/34c80c189815f7a8d1989e890ff01f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3955"/>
            <a:ext cx="4953000" cy="6734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764" y="123955"/>
            <a:ext cx="6705600" cy="246221"/>
          </a:xfrm>
          <a:prstGeom prst="rect">
            <a:avLst/>
          </a:prstGeom>
        </p:spPr>
        <p:txBody>
          <a:bodyPr wrap="square">
            <a:spAutoFit/>
          </a:bodyPr>
          <a:lstStyle/>
          <a:p>
            <a:r>
              <a:rPr lang="en-US" sz="1000" dirty="0">
                <a:solidFill>
                  <a:srgbClr val="FF0000"/>
                </a:solidFill>
              </a:rPr>
              <a:t>https://s-media-cache-ak0.pinimg.com/originals/34/c8/0c/34c80c189815f7a8d1989e890ff01f28.jpg</a:t>
            </a:r>
          </a:p>
        </p:txBody>
      </p:sp>
    </p:spTree>
    <p:extLst>
      <p:ext uri="{BB962C8B-B14F-4D97-AF65-F5344CB8AC3E}">
        <p14:creationId xmlns:p14="http://schemas.microsoft.com/office/powerpoint/2010/main" val="61950893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89" t="27035" r="30265" b="17606"/>
          <a:stretch/>
        </p:blipFill>
        <p:spPr bwMode="auto">
          <a:xfrm>
            <a:off x="457200" y="381682"/>
            <a:ext cx="8001000" cy="606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4300" y="152400"/>
            <a:ext cx="9067800" cy="200055"/>
          </a:xfrm>
          <a:prstGeom prst="rect">
            <a:avLst/>
          </a:prstGeom>
        </p:spPr>
        <p:txBody>
          <a:bodyPr wrap="square">
            <a:spAutoFit/>
          </a:bodyPr>
          <a:lstStyle/>
          <a:p>
            <a:r>
              <a:rPr lang="en-US" sz="700" dirty="0">
                <a:solidFill>
                  <a:srgbClr val="D60093"/>
                </a:solidFill>
                <a:latin typeface="Arial" panose="020B0604020202020204" pitchFamily="34" charset="0"/>
                <a:cs typeface="Arial" panose="020B0604020202020204" pitchFamily="34" charset="0"/>
              </a:rPr>
              <a:t>https://www.pinterest.com/pin/469218854912084693/?utm_campaign=bprecs&amp;e_t=033208929d04402992350c0c5d9654ae&amp;utm_content=469218854912084693&amp;utm_source=31&amp;utm_term=1&amp;utm_medium=2004</a:t>
            </a:r>
          </a:p>
        </p:txBody>
      </p:sp>
    </p:spTree>
    <p:extLst>
      <p:ext uri="{BB962C8B-B14F-4D97-AF65-F5344CB8AC3E}">
        <p14:creationId xmlns:p14="http://schemas.microsoft.com/office/powerpoint/2010/main" val="365362530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eatricebiologist.com/wp-content/uploads/2014/10/CancerMutation-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26330"/>
            <a:ext cx="8854225" cy="59744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52400"/>
            <a:ext cx="4572000" cy="246221"/>
          </a:xfrm>
          <a:prstGeom prst="rect">
            <a:avLst/>
          </a:prstGeom>
        </p:spPr>
        <p:txBody>
          <a:bodyPr>
            <a:spAutoFit/>
          </a:bodyPr>
          <a:lstStyle/>
          <a:p>
            <a:r>
              <a:rPr lang="en-US" sz="1000" dirty="0">
                <a:solidFill>
                  <a:srgbClr val="FF0000"/>
                </a:solidFill>
              </a:rPr>
              <a:t>http://www.beatricebiologist.com/2014/10/cancer-gene/</a:t>
            </a:r>
          </a:p>
        </p:txBody>
      </p:sp>
    </p:spTree>
    <p:extLst>
      <p:ext uri="{BB962C8B-B14F-4D97-AF65-F5344CB8AC3E}">
        <p14:creationId xmlns:p14="http://schemas.microsoft.com/office/powerpoint/2010/main" val="345236153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 y="0"/>
            <a:ext cx="9130145" cy="246221"/>
          </a:xfrm>
          <a:prstGeom prst="rect">
            <a:avLst/>
          </a:prstGeom>
        </p:spPr>
        <p:txBody>
          <a:bodyPr wrap="square">
            <a:spAutoFit/>
          </a:bodyPr>
          <a:lstStyle/>
          <a:p>
            <a:r>
              <a:rPr lang="en-US" sz="1000" dirty="0">
                <a:solidFill>
                  <a:srgbClr val="FF0000"/>
                </a:solidFill>
              </a:rPr>
              <a:t>Image edited from: https://s-media-cache-ak0.pinimg.com/originals/b3/48/68/b348680b5573528b0472c3c0fad01362.jpg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88" y="246221"/>
            <a:ext cx="8296275" cy="6505575"/>
          </a:xfrm>
          <a:prstGeom prst="rect">
            <a:avLst/>
          </a:prstGeom>
        </p:spPr>
      </p:pic>
    </p:spTree>
    <p:extLst>
      <p:ext uri="{BB962C8B-B14F-4D97-AF65-F5344CB8AC3E}">
        <p14:creationId xmlns:p14="http://schemas.microsoft.com/office/powerpoint/2010/main" val="407691583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ucleobase rom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6221"/>
            <a:ext cx="8763000" cy="65757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636" y="0"/>
            <a:ext cx="6629400" cy="246221"/>
          </a:xfrm>
          <a:prstGeom prst="rect">
            <a:avLst/>
          </a:prstGeom>
        </p:spPr>
        <p:txBody>
          <a:bodyPr wrap="square">
            <a:spAutoFit/>
          </a:bodyPr>
          <a:lstStyle/>
          <a:p>
            <a:r>
              <a:rPr lang="en-US" sz="1000" dirty="0">
                <a:solidFill>
                  <a:srgbClr val="FF0000"/>
                </a:solidFill>
              </a:rPr>
              <a:t>https://www.buzzfeed.com/babymantis/20-more-spectacularly-nerdy-science-jokes-1opu</a:t>
            </a:r>
          </a:p>
        </p:txBody>
      </p:sp>
    </p:spTree>
    <p:extLst>
      <p:ext uri="{BB962C8B-B14F-4D97-AF65-F5344CB8AC3E}">
        <p14:creationId xmlns:p14="http://schemas.microsoft.com/office/powerpoint/2010/main" val="252610642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4.bp.blogspot.com/-PQ-1dW4x7yw/VXruZ-PlmfI/AAAAAAAAASQ/-b0nenx1y7w/s1600/unzipped_Himelblog.png"/>
          <p:cNvPicPr>
            <a:picLocks noChangeAspect="1" noChangeArrowheads="1"/>
          </p:cNvPicPr>
          <p:nvPr/>
        </p:nvPicPr>
        <p:blipFill rotWithShape="1">
          <a:blip r:embed="rId2">
            <a:extLst>
              <a:ext uri="{28A0092B-C50C-407E-A947-70E740481C1C}">
                <a14:useLocalDpi xmlns:a14="http://schemas.microsoft.com/office/drawing/2010/main" val="0"/>
              </a:ext>
            </a:extLst>
          </a:blip>
          <a:srcRect r="-1860" b="3239"/>
          <a:stretch/>
        </p:blipFill>
        <p:spPr bwMode="auto">
          <a:xfrm>
            <a:off x="761999" y="246220"/>
            <a:ext cx="7010401" cy="65586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0"/>
            <a:ext cx="4572000" cy="246221"/>
          </a:xfrm>
          <a:prstGeom prst="rect">
            <a:avLst/>
          </a:prstGeom>
        </p:spPr>
        <p:txBody>
          <a:bodyPr>
            <a:spAutoFit/>
          </a:bodyPr>
          <a:lstStyle/>
          <a:p>
            <a:r>
              <a:rPr lang="en-US" sz="1000" dirty="0">
                <a:solidFill>
                  <a:srgbClr val="FF0000"/>
                </a:solidFill>
              </a:rPr>
              <a:t>http://www.himelblog.com/2015/06/unzipped.html?spref=pi</a:t>
            </a:r>
          </a:p>
        </p:txBody>
      </p:sp>
    </p:spTree>
    <p:extLst>
      <p:ext uri="{BB962C8B-B14F-4D97-AF65-F5344CB8AC3E}">
        <p14:creationId xmlns:p14="http://schemas.microsoft.com/office/powerpoint/2010/main" val="91762123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2.bp.blogspot.com/-Mc1ngsfy17Q/UvKuquWrlvI/AAAAAAAAFGw/7AFUUhD6jng/s1600/17d137b69e0b7b3b2f65e4622cf4f3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7" y="209399"/>
            <a:ext cx="5486400" cy="65105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2417"/>
            <a:ext cx="6400800" cy="246221"/>
          </a:xfrm>
          <a:prstGeom prst="rect">
            <a:avLst/>
          </a:prstGeom>
        </p:spPr>
        <p:txBody>
          <a:bodyPr wrap="square">
            <a:spAutoFit/>
          </a:bodyPr>
          <a:lstStyle/>
          <a:p>
            <a:r>
              <a:rPr lang="en-US" sz="1000" dirty="0">
                <a:solidFill>
                  <a:srgbClr val="FF0000"/>
                </a:solidFill>
              </a:rPr>
              <a:t>http://bestlifemistake.blogspot.com/2014/02/middle-school-science-teacher-humor.html</a:t>
            </a:r>
          </a:p>
        </p:txBody>
      </p:sp>
    </p:spTree>
    <p:extLst>
      <p:ext uri="{BB962C8B-B14F-4D97-AF65-F5344CB8AC3E}">
        <p14:creationId xmlns:p14="http://schemas.microsoft.com/office/powerpoint/2010/main" val="274658659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171"/>
            <a:ext cx="6553200" cy="246221"/>
          </a:xfrm>
          <a:prstGeom prst="rect">
            <a:avLst/>
          </a:prstGeom>
        </p:spPr>
        <p:txBody>
          <a:bodyPr wrap="square">
            <a:spAutoFit/>
          </a:bodyPr>
          <a:lstStyle/>
          <a:p>
            <a:r>
              <a:rPr lang="en-US" sz="1000" dirty="0">
                <a:solidFill>
                  <a:srgbClr val="FF0000"/>
                </a:solidFill>
              </a:rPr>
              <a:t>https://s-media-cache-ak0.pinimg.com/originals/26/78/a1/2678a1baacb000fc165741869dc80d66.jpg</a:t>
            </a:r>
          </a:p>
        </p:txBody>
      </p:sp>
      <p:pic>
        <p:nvPicPr>
          <p:cNvPr id="6146" name="Picture 2" descr="https://s-media-cache-ak0.pinimg.com/originals/26/78/a1/2678a1baacb000fc165741869dc80d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86" y="914400"/>
            <a:ext cx="9067800" cy="51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00106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emistry C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4800600" cy="63559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0126"/>
            <a:ext cx="4572000" cy="246221"/>
          </a:xfrm>
          <a:prstGeom prst="rect">
            <a:avLst/>
          </a:prstGeom>
        </p:spPr>
        <p:txBody>
          <a:bodyPr>
            <a:spAutoFit/>
          </a:bodyPr>
          <a:lstStyle/>
          <a:p>
            <a:r>
              <a:rPr lang="en-US" sz="1000" dirty="0">
                <a:solidFill>
                  <a:srgbClr val="FF0000"/>
                </a:solidFill>
              </a:rPr>
              <a:t>http://knowyourmeme.com/photos/284244-chemistry-cat</a:t>
            </a:r>
          </a:p>
        </p:txBody>
      </p:sp>
    </p:spTree>
    <p:extLst>
      <p:ext uri="{BB962C8B-B14F-4D97-AF65-F5344CB8AC3E}">
        <p14:creationId xmlns:p14="http://schemas.microsoft.com/office/powerpoint/2010/main" val="15769292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otaniche.com/wp-content/uploads/2008/08/michael-helps-bab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2" y="609600"/>
            <a:ext cx="9108281"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871" y="152400"/>
            <a:ext cx="4572000" cy="246221"/>
          </a:xfrm>
          <a:prstGeom prst="rect">
            <a:avLst/>
          </a:prstGeom>
        </p:spPr>
        <p:txBody>
          <a:bodyPr>
            <a:spAutoFit/>
          </a:bodyPr>
          <a:lstStyle/>
          <a:p>
            <a:r>
              <a:rPr lang="en-US" sz="1000" dirty="0">
                <a:solidFill>
                  <a:srgbClr val="FF0000"/>
                </a:solidFill>
              </a:rPr>
              <a:t>http://notaniche.com/wp-content/uploads/2008/08/michael-helps-baby-picture.jpg</a:t>
            </a:r>
          </a:p>
        </p:txBody>
      </p:sp>
    </p:spTree>
    <p:extLst>
      <p:ext uri="{BB962C8B-B14F-4D97-AF65-F5344CB8AC3E}">
        <p14:creationId xmlns:p14="http://schemas.microsoft.com/office/powerpoint/2010/main" val="414179911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6225"/>
            <a:ext cx="2310248" cy="246221"/>
          </a:xfrm>
          <a:prstGeom prst="rect">
            <a:avLst/>
          </a:prstGeom>
        </p:spPr>
        <p:txBody>
          <a:bodyPr wrap="none">
            <a:spAutoFit/>
          </a:bodyPr>
          <a:lstStyle/>
          <a:p>
            <a:r>
              <a:rPr lang="en-US" sz="1000" dirty="0">
                <a:solidFill>
                  <a:srgbClr val="D60093"/>
                </a:solidFill>
              </a:rPr>
              <a:t>https://amoebasistersgifs.blogspot.com/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2" y="609600"/>
            <a:ext cx="9064312" cy="6075921"/>
          </a:xfrm>
          <a:prstGeom prst="rect">
            <a:avLst/>
          </a:prstGeom>
        </p:spPr>
      </p:pic>
    </p:spTree>
    <p:extLst>
      <p:ext uri="{BB962C8B-B14F-4D97-AF65-F5344CB8AC3E}">
        <p14:creationId xmlns:p14="http://schemas.microsoft.com/office/powerpoint/2010/main" val="93234180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991600" cy="6844748"/>
          </a:xfrm>
        </p:spPr>
        <p:txBody>
          <a:bodyPr>
            <a:noAutofit/>
          </a:bodyPr>
          <a:lstStyle/>
          <a:p>
            <a:pPr>
              <a:spcBef>
                <a:spcPct val="0"/>
              </a:spcBef>
              <a:buNone/>
            </a:pPr>
            <a:r>
              <a:rPr lang="en-US" altLang="en-US" sz="2800" b="1" dirty="0">
                <a:latin typeface="Comic Sans MS" pitchFamily="66" charset="0"/>
              </a:rPr>
              <a:t>RANDOM FERTILIZATION</a:t>
            </a:r>
          </a:p>
          <a:p>
            <a:pPr>
              <a:spcBef>
                <a:spcPct val="0"/>
              </a:spcBef>
              <a:buNone/>
            </a:pPr>
            <a:r>
              <a:rPr lang="en-US" altLang="en-US" sz="2800" b="1" dirty="0">
                <a:latin typeface="Comic Sans MS" pitchFamily="66" charset="0"/>
              </a:rPr>
              <a:t>Average male between ages 15-30 makes</a:t>
            </a:r>
            <a:br>
              <a:rPr lang="en-US" altLang="en-US" sz="2800" b="1" dirty="0">
                <a:latin typeface="Comic Sans MS" pitchFamily="66" charset="0"/>
              </a:rPr>
            </a:br>
            <a:r>
              <a:rPr lang="en-US" altLang="en-US" sz="2800" b="1" dirty="0">
                <a:latin typeface="Comic Sans MS" pitchFamily="66" charset="0"/>
              </a:rPr>
              <a:t>    200,000,000-300,000,000 sperm/day</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Females born with 1-2 million immature eggs</a:t>
            </a:r>
            <a:br>
              <a:rPr lang="en-US" altLang="en-US" sz="2800" b="1" dirty="0">
                <a:latin typeface="Comic Sans MS" pitchFamily="66" charset="0"/>
              </a:rPr>
            </a:br>
            <a:r>
              <a:rPr lang="en-US" altLang="en-US" sz="2800" b="1" dirty="0">
                <a:latin typeface="Comic Sans MS" pitchFamily="66" charset="0"/>
              </a:rPr>
              <a:t>Releases 400-500 mature eggs in lifetime</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Egg 2</a:t>
            </a:r>
            <a:r>
              <a:rPr lang="en-US" altLang="en-US" sz="2800" b="1" baseline="30000" dirty="0">
                <a:latin typeface="Comic Sans MS" pitchFamily="66" charset="0"/>
              </a:rPr>
              <a:t>23 </a:t>
            </a:r>
            <a:r>
              <a:rPr lang="en-US" altLang="en-US" sz="2800" b="1" dirty="0">
                <a:latin typeface="Comic Sans MS" pitchFamily="66" charset="0"/>
              </a:rPr>
              <a:t>= 8.4 million possible combinations</a:t>
            </a:r>
          </a:p>
          <a:p>
            <a:pPr>
              <a:spcBef>
                <a:spcPct val="0"/>
              </a:spcBef>
              <a:buNone/>
            </a:pPr>
            <a:r>
              <a:rPr lang="en-US" altLang="en-US" sz="2800" b="1" dirty="0">
                <a:latin typeface="Comic Sans MS" pitchFamily="66" charset="0"/>
              </a:rPr>
              <a:t>Sperm 2</a:t>
            </a:r>
            <a:r>
              <a:rPr lang="en-US" altLang="en-US" sz="2800" b="1" baseline="30000" dirty="0">
                <a:latin typeface="Comic Sans MS" pitchFamily="66" charset="0"/>
              </a:rPr>
              <a:t>23 </a:t>
            </a:r>
            <a:r>
              <a:rPr lang="en-US" altLang="en-US" sz="2800" b="1" dirty="0">
                <a:latin typeface="Comic Sans MS" pitchFamily="66" charset="0"/>
              </a:rPr>
              <a:t>=</a:t>
            </a:r>
            <a:r>
              <a:rPr lang="en-US" altLang="en-US" sz="2800" b="1" baseline="30000" dirty="0">
                <a:latin typeface="Comic Sans MS" pitchFamily="66" charset="0"/>
              </a:rPr>
              <a:t>  </a:t>
            </a:r>
            <a:r>
              <a:rPr lang="en-US" altLang="en-US" sz="2800" b="1" dirty="0">
                <a:latin typeface="Comic Sans MS" pitchFamily="66" charset="0"/>
              </a:rPr>
              <a:t>8.4 million possible combinations</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2</a:t>
            </a:r>
            <a:r>
              <a:rPr lang="en-US" altLang="en-US" sz="2800" b="1" baseline="30000" dirty="0">
                <a:latin typeface="Comic Sans MS" pitchFamily="66" charset="0"/>
              </a:rPr>
              <a:t>23 </a:t>
            </a:r>
            <a:r>
              <a:rPr lang="en-US" altLang="en-US" sz="2800" b="1" dirty="0">
                <a:latin typeface="Comic Sans MS" pitchFamily="66" charset="0"/>
              </a:rPr>
              <a:t>X 2</a:t>
            </a:r>
            <a:r>
              <a:rPr lang="en-US" altLang="en-US" sz="2800" b="1" baseline="30000" dirty="0">
                <a:latin typeface="Comic Sans MS" pitchFamily="66" charset="0"/>
              </a:rPr>
              <a:t> 23 </a:t>
            </a:r>
            <a:r>
              <a:rPr lang="en-US" altLang="en-US" sz="2800" b="1" dirty="0">
                <a:latin typeface="Comic Sans MS" pitchFamily="66" charset="0"/>
              </a:rPr>
              <a:t>  ~ 70 trillion diploid combinations</a:t>
            </a:r>
          </a:p>
          <a:p>
            <a:pPr>
              <a:spcBef>
                <a:spcPct val="0"/>
              </a:spcBef>
              <a:buNone/>
            </a:pPr>
            <a:r>
              <a:rPr lang="en-US" altLang="en-US" sz="2800" b="1" dirty="0">
                <a:latin typeface="Comic Sans MS" pitchFamily="66" charset="0"/>
              </a:rPr>
              <a:t>    (This doesn’t include crossing over!)</a:t>
            </a:r>
          </a:p>
          <a:p>
            <a:pPr>
              <a:spcBef>
                <a:spcPct val="0"/>
              </a:spcBef>
              <a:buNone/>
            </a:pPr>
            <a:endParaRPr lang="en-US" altLang="en-US" sz="2800" b="1" dirty="0">
              <a:latin typeface="Comic Sans MS" pitchFamily="66" charset="0"/>
            </a:endParaRPr>
          </a:p>
          <a:p>
            <a:pPr>
              <a:spcBef>
                <a:spcPct val="0"/>
              </a:spcBef>
              <a:buNone/>
            </a:pPr>
            <a:r>
              <a:rPr lang="en-US" altLang="en-US" sz="2800" b="1" dirty="0">
                <a:latin typeface="Comic Sans MS" pitchFamily="66" charset="0"/>
              </a:rPr>
              <a:t>Odds of one particular egg getting together with one particular sperm is astronomical</a:t>
            </a:r>
            <a:r>
              <a:rPr lang="en-US" altLang="en-US" b="1" dirty="0">
                <a:latin typeface="Comic Sans MS" pitchFamily="66" charset="0"/>
              </a:rPr>
              <a:t>.</a:t>
            </a:r>
            <a:br>
              <a:rPr lang="en-US" altLang="en-US" b="1" dirty="0">
                <a:latin typeface="Comic Sans MS" pitchFamily="66" charset="0"/>
              </a:rPr>
            </a:br>
            <a:r>
              <a:rPr lang="en-US" altLang="en-US" b="1" dirty="0">
                <a:latin typeface="Comic Sans MS" pitchFamily="66" charset="0"/>
              </a:rPr>
              <a:t>EVERYONE IS UNIQUE!</a:t>
            </a:r>
            <a:endParaRPr lang="en-US" altLang="en-US" b="1" baseline="30000" dirty="0">
              <a:latin typeface="Comic Sans MS" pitchFamily="66" charset="0"/>
            </a:endParaRPr>
          </a:p>
        </p:txBody>
      </p:sp>
    </p:spTree>
    <p:extLst>
      <p:ext uri="{BB962C8B-B14F-4D97-AF65-F5344CB8AC3E}">
        <p14:creationId xmlns:p14="http://schemas.microsoft.com/office/powerpoint/2010/main" val="45920369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1906"/>
            <a:ext cx="4572000" cy="307777"/>
          </a:xfrm>
          <a:prstGeom prst="rect">
            <a:avLst/>
          </a:prstGeom>
        </p:spPr>
        <p:txBody>
          <a:bodyPr>
            <a:spAutoFit/>
          </a:bodyPr>
          <a:lstStyle/>
          <a:p>
            <a:r>
              <a:rPr lang="en-US" sz="1400" dirty="0">
                <a:solidFill>
                  <a:srgbClr val="D60093"/>
                </a:solidFill>
              </a:rPr>
              <a:t>http://themetapicture.com/geeky-pick-up-line/</a:t>
            </a:r>
          </a:p>
        </p:txBody>
      </p:sp>
      <p:pic>
        <p:nvPicPr>
          <p:cNvPr id="3074" name="Picture 2" descr="funny-Howard-Big-Bang-Theory-nerd-pick-up-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15508"/>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8320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736x/02/5f/87/025f877f5c0e80b2b6c4dc680ff580c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0164" y="228600"/>
            <a:ext cx="6553200" cy="246221"/>
          </a:xfrm>
          <a:prstGeom prst="rect">
            <a:avLst/>
          </a:prstGeom>
        </p:spPr>
        <p:txBody>
          <a:bodyPr wrap="square">
            <a:spAutoFit/>
          </a:bodyPr>
          <a:lstStyle/>
          <a:p>
            <a:r>
              <a:rPr lang="en-US" sz="1000" dirty="0">
                <a:solidFill>
                  <a:srgbClr val="FF0000"/>
                </a:solidFill>
              </a:rPr>
              <a:t>https://s-media-cache-ak0.pinimg.com/736x/02/5f/87/025f877f5c0e80b2b6c4dc680ff580c3.jpg</a:t>
            </a:r>
          </a:p>
        </p:txBody>
      </p:sp>
    </p:spTree>
    <p:extLst>
      <p:ext uri="{BB962C8B-B14F-4D97-AF65-F5344CB8AC3E}">
        <p14:creationId xmlns:p14="http://schemas.microsoft.com/office/powerpoint/2010/main" val="292825821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07" y="0"/>
            <a:ext cx="3563796" cy="246221"/>
          </a:xfrm>
          <a:prstGeom prst="rect">
            <a:avLst/>
          </a:prstGeom>
        </p:spPr>
        <p:txBody>
          <a:bodyPr wrap="none">
            <a:spAutoFit/>
          </a:bodyPr>
          <a:lstStyle/>
          <a:p>
            <a:r>
              <a:rPr lang="en-US" sz="1000" dirty="0">
                <a:solidFill>
                  <a:srgbClr val="FF0000"/>
                </a:solidFill>
              </a:rPr>
              <a:t>Image modified from: http://images1.tickld.com/live/183591.jpg</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95275"/>
            <a:ext cx="59817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74207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ocomicals.com/images/cartoon_web/lovebond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274"/>
            <a:ext cx="6629400" cy="6550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709" y="2417"/>
            <a:ext cx="4572000" cy="246221"/>
          </a:xfrm>
          <a:prstGeom prst="rect">
            <a:avLst/>
          </a:prstGeom>
        </p:spPr>
        <p:txBody>
          <a:bodyPr>
            <a:spAutoFit/>
          </a:bodyPr>
          <a:lstStyle/>
          <a:p>
            <a:r>
              <a:rPr lang="en-US" sz="1000" dirty="0">
                <a:solidFill>
                  <a:srgbClr val="FF0000"/>
                </a:solidFill>
              </a:rPr>
              <a:t>http://www.biocomicals.com/categocartoons.php?id=20150213.8</a:t>
            </a:r>
          </a:p>
        </p:txBody>
      </p:sp>
    </p:spTree>
    <p:extLst>
      <p:ext uri="{BB962C8B-B14F-4D97-AF65-F5344CB8AC3E}">
        <p14:creationId xmlns:p14="http://schemas.microsoft.com/office/powerpoint/2010/main" val="416759117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33399"/>
            <a:ext cx="8610600" cy="5943601"/>
          </a:xfrm>
          <a:prstGeom prst="rect">
            <a:avLst/>
          </a:prstGeom>
        </p:spPr>
      </p:pic>
      <p:sp>
        <p:nvSpPr>
          <p:cNvPr id="5" name="Rectangle 4"/>
          <p:cNvSpPr/>
          <p:nvPr/>
        </p:nvSpPr>
        <p:spPr>
          <a:xfrm>
            <a:off x="58882" y="152400"/>
            <a:ext cx="4572000" cy="253916"/>
          </a:xfrm>
          <a:prstGeom prst="rect">
            <a:avLst/>
          </a:prstGeom>
        </p:spPr>
        <p:txBody>
          <a:bodyPr>
            <a:spAutoFit/>
          </a:bodyPr>
          <a:lstStyle/>
          <a:p>
            <a:r>
              <a:rPr lang="en-US" sz="1000" dirty="0">
                <a:solidFill>
                  <a:srgbClr val="D60093"/>
                </a:solidFill>
              </a:rPr>
              <a:t>https://amoebasistersgifs.blogspot.com/2015/12/lysogenic-and-lytic-cycles.html</a:t>
            </a:r>
          </a:p>
        </p:txBody>
      </p:sp>
    </p:spTree>
    <p:extLst>
      <p:ext uri="{BB962C8B-B14F-4D97-AF65-F5344CB8AC3E}">
        <p14:creationId xmlns:p14="http://schemas.microsoft.com/office/powerpoint/2010/main" val="346890452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621"/>
            <a:ext cx="9144000" cy="65427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491" y="29289"/>
            <a:ext cx="4572000" cy="246221"/>
          </a:xfrm>
          <a:prstGeom prst="rect">
            <a:avLst/>
          </a:prstGeom>
        </p:spPr>
        <p:txBody>
          <a:bodyPr>
            <a:spAutoFit/>
          </a:bodyPr>
          <a:lstStyle/>
          <a:p>
            <a:r>
              <a:rPr lang="en-US" sz="1000" dirty="0">
                <a:solidFill>
                  <a:srgbClr val="D60093"/>
                </a:solidFill>
              </a:rPr>
              <a:t>http://www.amoebasisters.com/parameciumparlorcomics</a:t>
            </a:r>
          </a:p>
        </p:txBody>
      </p:sp>
    </p:spTree>
    <p:extLst>
      <p:ext uri="{BB962C8B-B14F-4D97-AF65-F5344CB8AC3E}">
        <p14:creationId xmlns:p14="http://schemas.microsoft.com/office/powerpoint/2010/main" val="215072021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iocomicals.com/images/cartoon_web/lostinsequen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799"/>
            <a:ext cx="8988426" cy="65127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787" y="58578"/>
            <a:ext cx="4572000" cy="246221"/>
          </a:xfrm>
          <a:prstGeom prst="rect">
            <a:avLst/>
          </a:prstGeom>
        </p:spPr>
        <p:txBody>
          <a:bodyPr>
            <a:spAutoFit/>
          </a:bodyPr>
          <a:lstStyle/>
          <a:p>
            <a:r>
              <a:rPr lang="en-US" sz="1000" dirty="0">
                <a:solidFill>
                  <a:srgbClr val="FF0000"/>
                </a:solidFill>
              </a:rPr>
              <a:t>http://www.biocomicals.com/comicspage2.php?id=11</a:t>
            </a:r>
          </a:p>
        </p:txBody>
      </p:sp>
    </p:spTree>
    <p:extLst>
      <p:ext uri="{BB962C8B-B14F-4D97-AF65-F5344CB8AC3E}">
        <p14:creationId xmlns:p14="http://schemas.microsoft.com/office/powerpoint/2010/main" val="388898010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p:cNvSpPr>
            <a:spLocks noChangeArrowheads="1"/>
          </p:cNvSpPr>
          <p:nvPr/>
        </p:nvSpPr>
        <p:spPr bwMode="auto">
          <a:xfrm>
            <a:off x="228600" y="0"/>
            <a:ext cx="831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000" b="1">
                <a:solidFill>
                  <a:srgbClr val="CC0099"/>
                </a:solidFill>
                <a:latin typeface="Arial" charset="0"/>
              </a:rPr>
              <a:t>Images from: http://www.bbc.co.uk/scotland/education/bitesize/higher/img/biology/genetics_adaptation/mutations/02gene_mutation.gif</a:t>
            </a:r>
          </a:p>
        </p:txBody>
      </p:sp>
      <p:pic>
        <p:nvPicPr>
          <p:cNvPr id="5128" name="Picture 8" descr="Chromosome mutations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 y="1676400"/>
            <a:ext cx="9105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5759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veryone loves the amino acid conga line!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4" y="304800"/>
            <a:ext cx="9081656" cy="6416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172" y="-11438"/>
            <a:ext cx="4572000" cy="276999"/>
          </a:xfrm>
          <a:prstGeom prst="rect">
            <a:avLst/>
          </a:prstGeom>
        </p:spPr>
        <p:txBody>
          <a:bodyPr>
            <a:spAutoFit/>
          </a:bodyPr>
          <a:lstStyle/>
          <a:p>
            <a:r>
              <a:rPr lang="en-US" sz="1200" dirty="0">
                <a:solidFill>
                  <a:srgbClr val="FF0000"/>
                </a:solidFill>
              </a:rPr>
              <a:t>https://www.pinterest.com/pin/50313720817130182/</a:t>
            </a:r>
          </a:p>
        </p:txBody>
      </p:sp>
    </p:spTree>
    <p:extLst>
      <p:ext uri="{BB962C8B-B14F-4D97-AF65-F5344CB8AC3E}">
        <p14:creationId xmlns:p14="http://schemas.microsoft.com/office/powerpoint/2010/main" val="57666576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304" y="4800600"/>
            <a:ext cx="8284512" cy="1938992"/>
          </a:xfrm>
          <a:prstGeom prst="rect">
            <a:avLst/>
          </a:prstGeom>
          <a:solidFill>
            <a:srgbClr val="00B0F0"/>
          </a:solidFill>
        </p:spPr>
        <p:txBody>
          <a:bodyPr wrap="none" rtlCol="0">
            <a:spAutoFit/>
          </a:bodyPr>
          <a:lstStyle/>
          <a:p>
            <a:r>
              <a:rPr lang="en-US" sz="6000" dirty="0"/>
              <a:t>What is a pirate’s </a:t>
            </a:r>
            <a:r>
              <a:rPr lang="en-US" sz="6000"/>
              <a:t>favorite </a:t>
            </a:r>
            <a:br>
              <a:rPr lang="en-US" sz="6000"/>
            </a:br>
            <a:r>
              <a:rPr lang="en-US" sz="6000"/>
              <a:t>amino </a:t>
            </a:r>
            <a:r>
              <a:rPr lang="en-US" sz="6000" dirty="0"/>
              <a:t>acid?</a:t>
            </a:r>
          </a:p>
        </p:txBody>
      </p:sp>
      <p:pic>
        <p:nvPicPr>
          <p:cNvPr id="1028" name="Picture 4" descr="http://www.peopleplusinc.com/files/2013/09/Talk-Like-a-Pirate-Day-at-Cannons-Mar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04800"/>
            <a:ext cx="3798241" cy="42024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2304" y="24432"/>
            <a:ext cx="6665696"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http://www.peopleplusinc.com/files/2013/09/Talk-Like-a-Pirate-Day-at-Cannons-Marina.jpg</a:t>
            </a:r>
          </a:p>
        </p:txBody>
      </p:sp>
    </p:spTree>
    <p:extLst>
      <p:ext uri="{BB962C8B-B14F-4D97-AF65-F5344CB8AC3E}">
        <p14:creationId xmlns:p14="http://schemas.microsoft.com/office/powerpoint/2010/main" val="266730728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peopleplusinc.com/files/2013/09/Talk-Like-a-Pirate-Day-at-Cannons-Mari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04800"/>
            <a:ext cx="3798241" cy="420248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2304" y="24432"/>
            <a:ext cx="6665696" cy="246221"/>
          </a:xfrm>
          <a:prstGeom prst="rect">
            <a:avLst/>
          </a:prstGeom>
        </p:spPr>
        <p:txBody>
          <a:bodyPr wrap="square">
            <a:spAutoFit/>
          </a:bodyPr>
          <a:lstStyle/>
          <a:p>
            <a:r>
              <a:rPr lang="en-US" sz="1000" dirty="0">
                <a:solidFill>
                  <a:srgbClr val="CC0099"/>
                </a:solidFill>
                <a:latin typeface="Arial" panose="020B0604020202020204" pitchFamily="34" charset="0"/>
                <a:cs typeface="Arial" panose="020B0604020202020204" pitchFamily="34" charset="0"/>
              </a:rPr>
              <a:t>http://www.peopleplusinc.com/files/2013/09/Talk-Like-a-Pirate-Day-at-Cannons-Marina.jpg</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359" t="69426" r="51755" b="16159"/>
          <a:stretch/>
        </p:blipFill>
        <p:spPr>
          <a:xfrm>
            <a:off x="1227551" y="4822521"/>
            <a:ext cx="6450904" cy="1665962"/>
          </a:xfrm>
          <a:prstGeom prst="rect">
            <a:avLst/>
          </a:prstGeom>
        </p:spPr>
      </p:pic>
    </p:spTree>
    <p:extLst>
      <p:ext uri="{BB962C8B-B14F-4D97-AF65-F5344CB8AC3E}">
        <p14:creationId xmlns:p14="http://schemas.microsoft.com/office/powerpoint/2010/main" val="21355235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229600" cy="4525963"/>
          </a:xfrm>
        </p:spPr>
        <p:txBody>
          <a:bodyPr>
            <a:normAutofit/>
          </a:bodyPr>
          <a:lstStyle/>
          <a:p>
            <a:pPr marL="0" indent="0">
              <a:buNone/>
            </a:pPr>
            <a:r>
              <a:rPr lang="en-US" sz="1000" dirty="0">
                <a:solidFill>
                  <a:srgbClr val="D60093"/>
                </a:solidFill>
                <a:latin typeface="Arial" panose="020B0604020202020204" pitchFamily="34" charset="0"/>
                <a:cs typeface="Arial" panose="020B0604020202020204" pitchFamily="34" charset="0"/>
              </a:rPr>
              <a:t>http://www.asbmb.org/uploadedImages/ASBMBToday/Content/Issues/201512/Content/Features/_Images/clothes_uaa_shirt.jpg</a:t>
            </a:r>
          </a:p>
        </p:txBody>
      </p:sp>
      <p:pic>
        <p:nvPicPr>
          <p:cNvPr id="5" name="Picture 4"/>
          <p:cNvPicPr>
            <a:picLocks noChangeAspect="1"/>
          </p:cNvPicPr>
          <p:nvPr/>
        </p:nvPicPr>
        <p:blipFill rotWithShape="1">
          <a:blip r:embed="rId2"/>
          <a:srcRect l="27917" t="44445" r="62880" b="39259"/>
          <a:stretch/>
        </p:blipFill>
        <p:spPr>
          <a:xfrm>
            <a:off x="1600200" y="381000"/>
            <a:ext cx="6172200" cy="6147900"/>
          </a:xfrm>
          <a:prstGeom prst="rect">
            <a:avLst/>
          </a:prstGeom>
        </p:spPr>
      </p:pic>
    </p:spTree>
    <p:extLst>
      <p:ext uri="{BB962C8B-B14F-4D97-AF65-F5344CB8AC3E}">
        <p14:creationId xmlns:p14="http://schemas.microsoft.com/office/powerpoint/2010/main" val="258093117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otaniche.com/wp-content/uploads/2008/08/michael-helps-baby-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2" y="609600"/>
            <a:ext cx="9108281"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5871" y="152400"/>
            <a:ext cx="4572000" cy="246221"/>
          </a:xfrm>
          <a:prstGeom prst="rect">
            <a:avLst/>
          </a:prstGeom>
        </p:spPr>
        <p:txBody>
          <a:bodyPr>
            <a:spAutoFit/>
          </a:bodyPr>
          <a:lstStyle/>
          <a:p>
            <a:r>
              <a:rPr lang="en-US" sz="1000" dirty="0">
                <a:solidFill>
                  <a:srgbClr val="FF0000"/>
                </a:solidFill>
              </a:rPr>
              <a:t>http://notaniche.com/wp-content/uploads/2008/08/michael-helps-baby-picture.jpg</a:t>
            </a:r>
          </a:p>
        </p:txBody>
      </p:sp>
    </p:spTree>
    <p:extLst>
      <p:ext uri="{BB962C8B-B14F-4D97-AF65-F5344CB8AC3E}">
        <p14:creationId xmlns:p14="http://schemas.microsoft.com/office/powerpoint/2010/main" val="163676498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ne perk about being mRNA? You get to leave the nucleus! This is an image from our protein synthesis video! We go over the steps of transcription and translation and the roles that ribosomes, DNA, and RNA play. We also compare and contrast RNA and DNA and explain the three different types of RNA. Come learn and laugh with the zany Amoeba Sisters! http://www.youtube.com/watch?v=lC2UV80PZp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799"/>
            <a:ext cx="9144000" cy="6663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8578"/>
            <a:ext cx="6629400" cy="246221"/>
          </a:xfrm>
          <a:prstGeom prst="rect">
            <a:avLst/>
          </a:prstGeom>
        </p:spPr>
        <p:txBody>
          <a:bodyPr wrap="square">
            <a:spAutoFit/>
          </a:bodyPr>
          <a:lstStyle/>
          <a:p>
            <a:r>
              <a:rPr lang="en-US" sz="1000" dirty="0">
                <a:solidFill>
                  <a:srgbClr val="FF0000"/>
                </a:solidFill>
              </a:rPr>
              <a:t>https://www.pinterest.com/pin/AdfYJcS2vSqHKdPR9-bLT2xtUz8nP7eIU32zXYV5ZXoPN2_Vhfwp3EA</a:t>
            </a:r>
            <a:endParaRPr lang="en-US" dirty="0"/>
          </a:p>
        </p:txBody>
      </p:sp>
    </p:spTree>
    <p:extLst>
      <p:ext uri="{BB962C8B-B14F-4D97-AF65-F5344CB8AC3E}">
        <p14:creationId xmlns:p14="http://schemas.microsoft.com/office/powerpoint/2010/main" val="126038041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boratory Hum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0998"/>
            <a:ext cx="4724400" cy="6330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57835"/>
            <a:ext cx="4572000" cy="246221"/>
          </a:xfrm>
          <a:prstGeom prst="rect">
            <a:avLst/>
          </a:prstGeom>
        </p:spPr>
        <p:txBody>
          <a:bodyPr>
            <a:spAutoFit/>
          </a:bodyPr>
          <a:lstStyle/>
          <a:p>
            <a:r>
              <a:rPr lang="en-US" sz="1000" dirty="0">
                <a:solidFill>
                  <a:srgbClr val="FF0000"/>
                </a:solidFill>
              </a:rPr>
              <a:t>https://www.pinterest.com/pin/50313720817085039/</a:t>
            </a:r>
          </a:p>
        </p:txBody>
      </p:sp>
    </p:spTree>
    <p:extLst>
      <p:ext uri="{BB962C8B-B14F-4D97-AF65-F5344CB8AC3E}">
        <p14:creationId xmlns:p14="http://schemas.microsoft.com/office/powerpoint/2010/main" val="356239955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02gene_mutation 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8" y="1496291"/>
            <a:ext cx="902768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ChangeArrowheads="1"/>
          </p:cNvSpPr>
          <p:nvPr/>
        </p:nvSpPr>
        <p:spPr bwMode="auto">
          <a:xfrm>
            <a:off x="228600" y="0"/>
            <a:ext cx="8312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000" b="1">
                <a:solidFill>
                  <a:srgbClr val="CC0099"/>
                </a:solidFill>
                <a:latin typeface="Arial" charset="0"/>
              </a:rPr>
              <a:t>Images from: http://www.bbc.co.uk/scotland/education/bitesize/higher/img/biology/genetics_adaptation/mutations/02gene_mutation.gif</a:t>
            </a:r>
          </a:p>
        </p:txBody>
      </p:sp>
    </p:spTree>
    <p:extLst>
      <p:ext uri="{BB962C8B-B14F-4D97-AF65-F5344CB8AC3E}">
        <p14:creationId xmlns:p14="http://schemas.microsoft.com/office/powerpoint/2010/main" val="12817997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ittle Universe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6629400" cy="6629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09" y="16271"/>
            <a:ext cx="4572000" cy="246221"/>
          </a:xfrm>
          <a:prstGeom prst="rect">
            <a:avLst/>
          </a:prstGeom>
        </p:spPr>
        <p:txBody>
          <a:bodyPr>
            <a:spAutoFit/>
          </a:bodyPr>
          <a:lstStyle/>
          <a:p>
            <a:r>
              <a:rPr lang="en-US" sz="1000" dirty="0">
                <a:solidFill>
                  <a:srgbClr val="FF0000"/>
                </a:solidFill>
              </a:rPr>
              <a:t>https://www.pinterest.com/pin/50313720817084918/</a:t>
            </a:r>
          </a:p>
        </p:txBody>
      </p:sp>
    </p:spTree>
    <p:extLst>
      <p:ext uri="{BB962C8B-B14F-4D97-AF65-F5344CB8AC3E}">
        <p14:creationId xmlns:p14="http://schemas.microsoft.com/office/powerpoint/2010/main" val="318742972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st replicate it: "/>
          <p:cNvPicPr>
            <a:picLocks noChangeAspect="1" noChangeArrowheads="1"/>
          </p:cNvPicPr>
          <p:nvPr/>
        </p:nvPicPr>
        <p:blipFill rotWithShape="1">
          <a:blip r:embed="rId2">
            <a:extLst>
              <a:ext uri="{28A0092B-C50C-407E-A947-70E740481C1C}">
                <a14:useLocalDpi xmlns:a14="http://schemas.microsoft.com/office/drawing/2010/main" val="0"/>
              </a:ext>
            </a:extLst>
          </a:blip>
          <a:srcRect b="9320"/>
          <a:stretch/>
        </p:blipFill>
        <p:spPr bwMode="auto">
          <a:xfrm>
            <a:off x="824344" y="685800"/>
            <a:ext cx="6317673" cy="5728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28600"/>
            <a:ext cx="4572000" cy="246221"/>
          </a:xfrm>
          <a:prstGeom prst="rect">
            <a:avLst/>
          </a:prstGeom>
        </p:spPr>
        <p:txBody>
          <a:bodyPr>
            <a:spAutoFit/>
          </a:bodyPr>
          <a:lstStyle/>
          <a:p>
            <a:r>
              <a:rPr lang="en-US" sz="1000" dirty="0">
                <a:solidFill>
                  <a:srgbClr val="FF0000"/>
                </a:solidFill>
              </a:rPr>
              <a:t>https://www.pinterest.com/pin/50313720817088823/</a:t>
            </a:r>
          </a:p>
        </p:txBody>
      </p:sp>
    </p:spTree>
    <p:extLst>
      <p:ext uri="{BB962C8B-B14F-4D97-AF65-F5344CB8AC3E}">
        <p14:creationId xmlns:p14="http://schemas.microsoft.com/office/powerpoint/2010/main" val="301774845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533400"/>
            <a:ext cx="1624013" cy="5731811"/>
          </a:xfrm>
          <a:prstGeom prst="rect">
            <a:avLst/>
          </a:prstGeom>
        </p:spPr>
      </p:pic>
    </p:spTree>
    <p:extLst>
      <p:ext uri="{BB962C8B-B14F-4D97-AF65-F5344CB8AC3E}">
        <p14:creationId xmlns:p14="http://schemas.microsoft.com/office/powerpoint/2010/main" val="166031899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ience funn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478155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134779"/>
            <a:ext cx="4572000" cy="246221"/>
          </a:xfrm>
          <a:prstGeom prst="rect">
            <a:avLst/>
          </a:prstGeom>
        </p:spPr>
        <p:txBody>
          <a:bodyPr>
            <a:spAutoFit/>
          </a:bodyPr>
          <a:lstStyle/>
          <a:p>
            <a:r>
              <a:rPr lang="en-US" sz="1000" dirty="0">
                <a:solidFill>
                  <a:srgbClr val="CC3399"/>
                </a:solidFill>
              </a:rPr>
              <a:t>http://www.teachwithfergy.com/science-jokes-and-funnies/</a:t>
            </a:r>
          </a:p>
        </p:txBody>
      </p:sp>
    </p:spTree>
    <p:extLst>
      <p:ext uri="{BB962C8B-B14F-4D97-AF65-F5344CB8AC3E}">
        <p14:creationId xmlns:p14="http://schemas.microsoft.com/office/powerpoint/2010/main" val="65816889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457200"/>
            <a:ext cx="89916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18" y="2417"/>
            <a:ext cx="4572000" cy="246221"/>
          </a:xfrm>
          <a:prstGeom prst="rect">
            <a:avLst/>
          </a:prstGeom>
        </p:spPr>
        <p:txBody>
          <a:bodyPr>
            <a:spAutoFit/>
          </a:bodyPr>
          <a:lstStyle/>
          <a:p>
            <a:r>
              <a:rPr lang="en-US" sz="1000" dirty="0">
                <a:solidFill>
                  <a:srgbClr val="D60093"/>
                </a:solidFill>
              </a:rPr>
              <a:t>https://pbs.twimg.com/media/CiN_f0CXAAAsgCW.jpg</a:t>
            </a:r>
          </a:p>
        </p:txBody>
      </p:sp>
    </p:spTree>
    <p:extLst>
      <p:ext uri="{BB962C8B-B14F-4D97-AF65-F5344CB8AC3E}">
        <p14:creationId xmlns:p14="http://schemas.microsoft.com/office/powerpoint/2010/main" val="263131513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NA test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4909"/>
            <a:ext cx="8855825" cy="63592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4691" y="30126"/>
            <a:ext cx="4572000" cy="246221"/>
          </a:xfrm>
          <a:prstGeom prst="rect">
            <a:avLst/>
          </a:prstGeom>
        </p:spPr>
        <p:txBody>
          <a:bodyPr>
            <a:spAutoFit/>
          </a:bodyPr>
          <a:lstStyle/>
          <a:p>
            <a:r>
              <a:rPr lang="en-US" sz="1000" dirty="0">
                <a:solidFill>
                  <a:srgbClr val="D60093"/>
                </a:solidFill>
              </a:rPr>
              <a:t>https://www.pinterest.com/pin/50313720809187170/</a:t>
            </a:r>
          </a:p>
        </p:txBody>
      </p:sp>
    </p:spTree>
    <p:extLst>
      <p:ext uri="{BB962C8B-B14F-4D97-AF65-F5344CB8AC3E}">
        <p14:creationId xmlns:p14="http://schemas.microsoft.com/office/powerpoint/2010/main" val="61697345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 love chemistry jok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96837"/>
            <a:ext cx="5036092" cy="676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118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4572000" cy="246221"/>
          </a:xfrm>
          <a:prstGeom prst="rect">
            <a:avLst/>
          </a:prstGeom>
        </p:spPr>
        <p:txBody>
          <a:bodyPr>
            <a:spAutoFit/>
          </a:bodyPr>
          <a:lstStyle/>
          <a:p>
            <a:r>
              <a:rPr lang="en-US" sz="1000" dirty="0">
                <a:solidFill>
                  <a:srgbClr val="D60093"/>
                </a:solidFill>
              </a:rPr>
              <a:t>http://amoebasisters.tumblr.com/image/154443612911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4425989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en it comes to mutations, insertions and deletions have the potential to be especially dangerous because they cause something called a frameshift. Come learn why with the Amoeba Sisters! http://www.youtube.com/watch?v=GieZ3pk9YVo: "/>
          <p:cNvPicPr>
            <a:picLocks noChangeAspect="1" noChangeArrowheads="1"/>
          </p:cNvPicPr>
          <p:nvPr/>
        </p:nvPicPr>
        <p:blipFill rotWithShape="1">
          <a:blip r:embed="rId2">
            <a:extLst>
              <a:ext uri="{28A0092B-C50C-407E-A947-70E740481C1C}">
                <a14:useLocalDpi xmlns:a14="http://schemas.microsoft.com/office/drawing/2010/main" val="0"/>
              </a:ext>
            </a:extLst>
          </a:blip>
          <a:srcRect l="31076"/>
          <a:stretch/>
        </p:blipFill>
        <p:spPr bwMode="auto">
          <a:xfrm>
            <a:off x="0" y="914400"/>
            <a:ext cx="4953001" cy="44356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782" y="0"/>
            <a:ext cx="6456218" cy="246221"/>
          </a:xfrm>
          <a:prstGeom prst="rect">
            <a:avLst/>
          </a:prstGeom>
        </p:spPr>
        <p:txBody>
          <a:bodyPr wrap="square">
            <a:spAutoFit/>
          </a:bodyPr>
          <a:lstStyle/>
          <a:p>
            <a:r>
              <a:rPr lang="en-US" sz="1000" dirty="0">
                <a:solidFill>
                  <a:srgbClr val="D60093"/>
                </a:solidFill>
              </a:rPr>
              <a:t>https://www.pinterest.com/pin/536772849322383541/</a:t>
            </a:r>
          </a:p>
        </p:txBody>
      </p:sp>
      <p:pic>
        <p:nvPicPr>
          <p:cNvPr id="6148" name="Picture 4" descr="Inversion is a type of mutation that occurs when a broken chromosome segment gets inversed (which means reversed) and put back on the chromosome. Learn more about gene and chromosome mutations with the Amoeba Sisters! http://www.youtube.com/watch?v=GieZ3pk9YVo: "/>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4953001" y="900545"/>
            <a:ext cx="4191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9523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4026"/>
            <a:ext cx="6781800" cy="246221"/>
          </a:xfrm>
          <a:prstGeom prst="rect">
            <a:avLst/>
          </a:prstGeom>
        </p:spPr>
        <p:txBody>
          <a:bodyPr wrap="square">
            <a:spAutoFit/>
          </a:bodyPr>
          <a:lstStyle/>
          <a:p>
            <a:r>
              <a:rPr lang="en-US" sz="1000" dirty="0">
                <a:solidFill>
                  <a:srgbClr val="CC3399"/>
                </a:solidFill>
              </a:rPr>
              <a:t>https://s-media-cache-ak0.pinimg.com/originals/d8/bf/8e/d8bf8ed86d6fe84325ca5da5e770a16a.jpg</a:t>
            </a:r>
          </a:p>
        </p:txBody>
      </p:sp>
      <p:pic>
        <p:nvPicPr>
          <p:cNvPr id="3074" name="Picture 2" descr="https://s-media-cache-ak0.pinimg.com/originals/d8/bf/8e/d8bf8ed86d6fe84325ca5da5e770a1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1029"/>
            <a:ext cx="5181600" cy="690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80688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kle Cell Anem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16271"/>
            <a:ext cx="4572000" cy="246221"/>
          </a:xfrm>
          <a:prstGeom prst="rect">
            <a:avLst/>
          </a:prstGeom>
        </p:spPr>
        <p:txBody>
          <a:bodyPr>
            <a:spAutoFit/>
          </a:bodyPr>
          <a:lstStyle/>
          <a:p>
            <a:r>
              <a:rPr lang="en-US" sz="1000" dirty="0">
                <a:solidFill>
                  <a:srgbClr val="CC3399"/>
                </a:solidFill>
              </a:rPr>
              <a:t>http://www.brainlesstales.com/2011-08-16/pickle-cell-anemia</a:t>
            </a:r>
          </a:p>
        </p:txBody>
      </p:sp>
    </p:spTree>
    <p:extLst>
      <p:ext uri="{BB962C8B-B14F-4D97-AF65-F5344CB8AC3E}">
        <p14:creationId xmlns:p14="http://schemas.microsoft.com/office/powerpoint/2010/main" val="19308868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
            <a:ext cx="4572000" cy="246221"/>
          </a:xfrm>
          <a:prstGeom prst="rect">
            <a:avLst/>
          </a:prstGeom>
        </p:spPr>
        <p:txBody>
          <a:bodyPr>
            <a:spAutoFit/>
          </a:bodyPr>
          <a:lstStyle/>
          <a:p>
            <a:r>
              <a:rPr lang="en-US" sz="1000" dirty="0">
                <a:solidFill>
                  <a:srgbClr val="D60093"/>
                </a:solidFill>
              </a:rPr>
              <a:t>http://amoebasisters.tumblr.com/image/154226822230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609600"/>
            <a:ext cx="8802086" cy="5905197"/>
          </a:xfrm>
          <a:prstGeom prst="rect">
            <a:avLst/>
          </a:prstGeom>
        </p:spPr>
      </p:pic>
    </p:spTree>
    <p:extLst>
      <p:ext uri="{BB962C8B-B14F-4D97-AF65-F5344CB8AC3E}">
        <p14:creationId xmlns:p14="http://schemas.microsoft.com/office/powerpoint/2010/main" val="106417578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18" y="13854"/>
            <a:ext cx="6934200" cy="246221"/>
          </a:xfrm>
          <a:prstGeom prst="rect">
            <a:avLst/>
          </a:prstGeom>
        </p:spPr>
        <p:txBody>
          <a:bodyPr wrap="square">
            <a:spAutoFit/>
          </a:bodyPr>
          <a:lstStyle/>
          <a:p>
            <a:r>
              <a:rPr lang="en-US" sz="1000" dirty="0">
                <a:solidFill>
                  <a:srgbClr val="CC3399"/>
                </a:solidFill>
              </a:rPr>
              <a:t>https://s-media-cache-ak0.pinimg.com/originals/2e/d6/14/2ed614055e67ad2f04c29a31c0c0b212.gif</a:t>
            </a:r>
          </a:p>
        </p:txBody>
      </p:sp>
      <p:pic>
        <p:nvPicPr>
          <p:cNvPr id="1026" name="Picture 2" descr="https://s-media-cache-ak0.pinimg.com/originals/2e/d6/14/2ed614055e67ad2f04c29a31c0c0b212.gif"/>
          <p:cNvPicPr>
            <a:picLocks noChangeAspect="1" noChangeArrowheads="1"/>
          </p:cNvPicPr>
          <p:nvPr/>
        </p:nvPicPr>
        <p:blipFill rotWithShape="1">
          <a:blip r:embed="rId2">
            <a:extLst>
              <a:ext uri="{28A0092B-C50C-407E-A947-70E740481C1C}">
                <a14:useLocalDpi xmlns:a14="http://schemas.microsoft.com/office/drawing/2010/main" val="0"/>
              </a:ext>
            </a:extLst>
          </a:blip>
          <a:srcRect t="4121" r="1845" b="7523"/>
          <a:stretch/>
        </p:blipFill>
        <p:spPr bwMode="auto">
          <a:xfrm>
            <a:off x="1295400" y="199310"/>
            <a:ext cx="5486400" cy="651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30029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723" y="-900546"/>
            <a:ext cx="10905963" cy="246221"/>
          </a:xfrm>
          <a:prstGeom prst="rect">
            <a:avLst/>
          </a:prstGeom>
        </p:spPr>
        <p:txBody>
          <a:bodyPr wrap="square">
            <a:spAutoFit/>
          </a:bodyPr>
          <a:lstStyle/>
          <a:p>
            <a:r>
              <a:rPr lang="en-US" sz="1000" dirty="0">
                <a:solidFill>
                  <a:srgbClr val="CC3399"/>
                </a:solidFill>
              </a:rPr>
              <a:t>https://s-media-cache-ak0.pinimg.com/originals/2e/d6/14/2ed614055e67ad2f04c29a31c0c0b212.gif</a:t>
            </a:r>
          </a:p>
        </p:txBody>
      </p:sp>
      <p:pic>
        <p:nvPicPr>
          <p:cNvPr id="3" name="Picture 2" descr="Picture">
            <a:extLst>
              <a:ext uri="{FF2B5EF4-FFF2-40B4-BE49-F238E27FC236}">
                <a16:creationId xmlns:a16="http://schemas.microsoft.com/office/drawing/2014/main" id="{3598C3E6-E34B-4287-A88D-4F1A2C6C2E7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3098" y="914400"/>
            <a:ext cx="8677804"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75E5CF-AA9D-4C81-B6E2-2581FE7F16A8}"/>
              </a:ext>
            </a:extLst>
          </p:cNvPr>
          <p:cNvSpPr/>
          <p:nvPr/>
        </p:nvSpPr>
        <p:spPr>
          <a:xfrm>
            <a:off x="116549" y="6400800"/>
            <a:ext cx="8910902" cy="261610"/>
          </a:xfrm>
          <a:prstGeom prst="rect">
            <a:avLst/>
          </a:prstGeom>
        </p:spPr>
        <p:txBody>
          <a:bodyPr wrap="square">
            <a:spAutoFit/>
          </a:bodyPr>
          <a:lstStyle/>
          <a:p>
            <a:r>
              <a:rPr lang="en-US" sz="1100" dirty="0">
                <a:solidFill>
                  <a:srgbClr val="CC3399"/>
                </a:solidFill>
              </a:rPr>
              <a:t>https://www.amoebasisters.com/uploads/2/1/9/0/21902384/published/lysogenic-lytic-gif.gif?1530850811</a:t>
            </a:r>
          </a:p>
        </p:txBody>
      </p:sp>
    </p:spTree>
    <p:extLst>
      <p:ext uri="{BB962C8B-B14F-4D97-AF65-F5344CB8AC3E}">
        <p14:creationId xmlns:p14="http://schemas.microsoft.com/office/powerpoint/2010/main" val="41907928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media-cache-ak0.pinimg.com/originals/a3/1a/5e/a31a5e0fed5c645903d3600aa208e3a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4800600" cy="6400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5" y="44026"/>
            <a:ext cx="6705600" cy="246221"/>
          </a:xfrm>
          <a:prstGeom prst="rect">
            <a:avLst/>
          </a:prstGeom>
        </p:spPr>
        <p:txBody>
          <a:bodyPr wrap="square">
            <a:spAutoFit/>
          </a:bodyPr>
          <a:lstStyle/>
          <a:p>
            <a:r>
              <a:rPr lang="en-US" sz="1000" dirty="0">
                <a:solidFill>
                  <a:srgbClr val="CC3399"/>
                </a:solidFill>
              </a:rPr>
              <a:t>https://s-media-cache-ak0.pinimg.com/originals/a3/1a/5e/a31a5e0fed5c645903d3600aa208e3a9.gif</a:t>
            </a:r>
          </a:p>
        </p:txBody>
      </p:sp>
    </p:spTree>
    <p:extLst>
      <p:ext uri="{BB962C8B-B14F-4D97-AF65-F5344CB8AC3E}">
        <p14:creationId xmlns:p14="http://schemas.microsoft.com/office/powerpoint/2010/main" val="218101865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2" t="21230" r="55825" b="51786"/>
          <a:stretch/>
        </p:blipFill>
        <p:spPr bwMode="auto">
          <a:xfrm>
            <a:off x="13855" y="1553028"/>
            <a:ext cx="9053945" cy="385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52400"/>
            <a:ext cx="4572000" cy="246221"/>
          </a:xfrm>
          <a:prstGeom prst="rect">
            <a:avLst/>
          </a:prstGeom>
        </p:spPr>
        <p:txBody>
          <a:bodyPr>
            <a:spAutoFit/>
          </a:bodyPr>
          <a:lstStyle/>
          <a:p>
            <a:r>
              <a:rPr lang="en-US" sz="1000" dirty="0"/>
              <a:t>https://www.pinterest.com/pin/50313720817171839/</a:t>
            </a:r>
          </a:p>
        </p:txBody>
      </p:sp>
    </p:spTree>
    <p:extLst>
      <p:ext uri="{BB962C8B-B14F-4D97-AF65-F5344CB8AC3E}">
        <p14:creationId xmlns:p14="http://schemas.microsoft.com/office/powerpoint/2010/main" val="186960642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oose a complicated password: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8"/>
            <a:ext cx="9144000" cy="66280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271"/>
            <a:ext cx="4572000" cy="246221"/>
          </a:xfrm>
          <a:prstGeom prst="rect">
            <a:avLst/>
          </a:prstGeom>
        </p:spPr>
        <p:txBody>
          <a:bodyPr>
            <a:spAutoFit/>
          </a:bodyPr>
          <a:lstStyle/>
          <a:p>
            <a:r>
              <a:rPr lang="en-US" sz="1000" dirty="0">
                <a:solidFill>
                  <a:srgbClr val="CC3399"/>
                </a:solidFill>
              </a:rPr>
              <a:t>https://www.pinterest.com/pin/50313720817171844/</a:t>
            </a:r>
          </a:p>
        </p:txBody>
      </p:sp>
    </p:spTree>
    <p:extLst>
      <p:ext uri="{BB962C8B-B14F-4D97-AF65-F5344CB8AC3E}">
        <p14:creationId xmlns:p14="http://schemas.microsoft.com/office/powerpoint/2010/main" val="296964182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sapSCIENCE's photo.: "/>
          <p:cNvPicPr>
            <a:picLocks noChangeAspect="1" noChangeArrowheads="1"/>
          </p:cNvPicPr>
          <p:nvPr/>
        </p:nvPicPr>
        <p:blipFill rotWithShape="1">
          <a:blip r:embed="rId2">
            <a:extLst>
              <a:ext uri="{28A0092B-C50C-407E-A947-70E740481C1C}">
                <a14:useLocalDpi xmlns:a14="http://schemas.microsoft.com/office/drawing/2010/main" val="0"/>
              </a:ext>
            </a:extLst>
          </a:blip>
          <a:srcRect t="7447" b="13585"/>
          <a:stretch/>
        </p:blipFill>
        <p:spPr bwMode="auto">
          <a:xfrm>
            <a:off x="533399" y="307776"/>
            <a:ext cx="7908729" cy="62454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8997" y="0"/>
            <a:ext cx="8991600" cy="307777"/>
          </a:xfrm>
          <a:prstGeom prst="rect">
            <a:avLst/>
          </a:prstGeom>
        </p:spPr>
        <p:txBody>
          <a:bodyPr wrap="square">
            <a:spAutoFit/>
          </a:bodyPr>
          <a:lstStyle/>
          <a:p>
            <a:r>
              <a:rPr lang="en-US" sz="1400" dirty="0">
                <a:solidFill>
                  <a:srgbClr val="D60093"/>
                </a:solidFill>
              </a:rPr>
              <a:t>https://pics.onsizzle.com/Instagram-Science-puns-doyoueven-b0349c.png</a:t>
            </a:r>
          </a:p>
        </p:txBody>
      </p:sp>
    </p:spTree>
    <p:extLst>
      <p:ext uri="{BB962C8B-B14F-4D97-AF65-F5344CB8AC3E}">
        <p14:creationId xmlns:p14="http://schemas.microsoft.com/office/powerpoint/2010/main" val="11290032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6035841"/>
            <a:ext cx="6670544" cy="369332"/>
          </a:xfrm>
          <a:prstGeom prst="rect">
            <a:avLst/>
          </a:prstGeom>
          <a:noFill/>
        </p:spPr>
        <p:txBody>
          <a:bodyPr wrap="none" rtlCol="0">
            <a:spAutoFit/>
          </a:bodyPr>
          <a:lstStyle/>
          <a:p>
            <a:r>
              <a:rPr lang="en-US" dirty="0"/>
              <a:t>HAPPY                               VALINE                                                         TINES</a:t>
            </a:r>
          </a:p>
        </p:txBody>
      </p:sp>
    </p:spTree>
    <p:extLst>
      <p:ext uri="{BB962C8B-B14F-4D97-AF65-F5344CB8AC3E}">
        <p14:creationId xmlns:p14="http://schemas.microsoft.com/office/powerpoint/2010/main" val="3614439575"/>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may contain: t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16183"/>
            <a:ext cx="7848601" cy="67818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27" y="0"/>
            <a:ext cx="9067800" cy="246221"/>
          </a:xfrm>
          <a:prstGeom prst="rect">
            <a:avLst/>
          </a:prstGeom>
        </p:spPr>
        <p:txBody>
          <a:bodyPr wrap="square">
            <a:spAutoFit/>
          </a:bodyPr>
          <a:lstStyle/>
          <a:p>
            <a:r>
              <a:rPr lang="en-US" sz="1000" dirty="0">
                <a:solidFill>
                  <a:srgbClr val="D60093"/>
                </a:solidFill>
              </a:rPr>
              <a:t>https://www.facebook.com/sketchingscience.atgc/photos/a.1695005030738722.1073741828.1693692057536686/1901597083412848/?type=3&amp;theater</a:t>
            </a:r>
          </a:p>
        </p:txBody>
      </p:sp>
    </p:spTree>
    <p:extLst>
      <p:ext uri="{BB962C8B-B14F-4D97-AF65-F5344CB8AC3E}">
        <p14:creationId xmlns:p14="http://schemas.microsoft.com/office/powerpoint/2010/main" val="79164681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7D8A6F9E-3A8F-4319-910D-A265F364E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0"/>
            <a:ext cx="7359085"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9D8943-9BBF-4DED-9031-D836DB347EB7}"/>
              </a:ext>
            </a:extLst>
          </p:cNvPr>
          <p:cNvSpPr txBox="1"/>
          <p:nvPr/>
        </p:nvSpPr>
        <p:spPr>
          <a:xfrm>
            <a:off x="152400" y="6520934"/>
            <a:ext cx="2813784" cy="369332"/>
          </a:xfrm>
          <a:prstGeom prst="rect">
            <a:avLst/>
          </a:prstGeom>
          <a:noFill/>
        </p:spPr>
        <p:txBody>
          <a:bodyPr wrap="none" rtlCol="0">
            <a:spAutoFit/>
          </a:bodyPr>
          <a:lstStyle/>
          <a:p>
            <a:r>
              <a:rPr lang="en-US" dirty="0">
                <a:solidFill>
                  <a:srgbClr val="D60093"/>
                </a:solidFill>
              </a:rPr>
              <a:t>Amoeba Sisters Twitter feed</a:t>
            </a:r>
          </a:p>
        </p:txBody>
      </p:sp>
    </p:spTree>
    <p:extLst>
      <p:ext uri="{BB962C8B-B14F-4D97-AF65-F5344CB8AC3E}">
        <p14:creationId xmlns:p14="http://schemas.microsoft.com/office/powerpoint/2010/main" val="2791653597"/>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ADC91F-51BE-4274-A57E-D41B43F17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4719"/>
            <a:ext cx="9017982" cy="6240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3D505B9-DE78-4188-AFF3-1F63181D2E22}"/>
              </a:ext>
            </a:extLst>
          </p:cNvPr>
          <p:cNvSpPr/>
          <p:nvPr/>
        </p:nvSpPr>
        <p:spPr>
          <a:xfrm>
            <a:off x="76200" y="0"/>
            <a:ext cx="9067800" cy="276999"/>
          </a:xfrm>
          <a:prstGeom prst="rect">
            <a:avLst/>
          </a:prstGeom>
        </p:spPr>
        <p:txBody>
          <a:bodyPr wrap="square">
            <a:spAutoFit/>
          </a:bodyPr>
          <a:lstStyle/>
          <a:p>
            <a:r>
              <a:rPr lang="en-US" sz="1200" dirty="0">
                <a:solidFill>
                  <a:srgbClr val="CC3399"/>
                </a:solidFill>
              </a:rPr>
              <a:t>http://4.bp.blogspot.com/-c1DfMe2VSJ4/TrY6-oSyTSI/AAAAAAAAANw/pYzXhKM7LAg/s1600/Competent+cells.jpg</a:t>
            </a:r>
          </a:p>
        </p:txBody>
      </p:sp>
    </p:spTree>
    <p:extLst>
      <p:ext uri="{BB962C8B-B14F-4D97-AF65-F5344CB8AC3E}">
        <p14:creationId xmlns:p14="http://schemas.microsoft.com/office/powerpoint/2010/main" val="1689709161"/>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D505B9-DE78-4188-AFF3-1F63181D2E22}"/>
              </a:ext>
            </a:extLst>
          </p:cNvPr>
          <p:cNvSpPr/>
          <p:nvPr/>
        </p:nvSpPr>
        <p:spPr>
          <a:xfrm>
            <a:off x="76200" y="0"/>
            <a:ext cx="9067800" cy="276999"/>
          </a:xfrm>
          <a:prstGeom prst="rect">
            <a:avLst/>
          </a:prstGeom>
        </p:spPr>
        <p:txBody>
          <a:bodyPr wrap="square">
            <a:spAutoFit/>
          </a:bodyPr>
          <a:lstStyle/>
          <a:p>
            <a:r>
              <a:rPr lang="en-US" sz="1200" dirty="0">
                <a:solidFill>
                  <a:srgbClr val="CC3399"/>
                </a:solidFill>
              </a:rPr>
              <a:t>https://www.amoebasisters.com/uploads/2/1/9/0/21902384/published/gel-electrophoresis-gif.gif?1530851016</a:t>
            </a:r>
          </a:p>
        </p:txBody>
      </p:sp>
      <p:pic>
        <p:nvPicPr>
          <p:cNvPr id="4" name="Picture 3">
            <a:extLst>
              <a:ext uri="{FF2B5EF4-FFF2-40B4-BE49-F238E27FC236}">
                <a16:creationId xmlns:a16="http://schemas.microsoft.com/office/drawing/2014/main" id="{040812E1-2D7E-4D70-85E0-2B4A9BE88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32793"/>
            <a:ext cx="8812237" cy="4914225"/>
          </a:xfrm>
          <a:prstGeom prst="rect">
            <a:avLst/>
          </a:prstGeom>
        </p:spPr>
      </p:pic>
    </p:spTree>
    <p:extLst>
      <p:ext uri="{BB962C8B-B14F-4D97-AF65-F5344CB8AC3E}">
        <p14:creationId xmlns:p14="http://schemas.microsoft.com/office/powerpoint/2010/main" val="4010098448"/>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5C8886-33ED-4665-BEB1-01776C39AD86}"/>
              </a:ext>
            </a:extLst>
          </p:cNvPr>
          <p:cNvSpPr/>
          <p:nvPr/>
        </p:nvSpPr>
        <p:spPr>
          <a:xfrm>
            <a:off x="-8206" y="17585"/>
            <a:ext cx="9152206" cy="276999"/>
          </a:xfrm>
          <a:prstGeom prst="rect">
            <a:avLst/>
          </a:prstGeom>
        </p:spPr>
        <p:txBody>
          <a:bodyPr wrap="square">
            <a:spAutoFit/>
          </a:bodyPr>
          <a:lstStyle/>
          <a:p>
            <a:r>
              <a:rPr lang="en-US" sz="1200" dirty="0">
                <a:solidFill>
                  <a:srgbClr val="CC3399"/>
                </a:solidFill>
              </a:rPr>
              <a:t>https://www.amoebasisters.com/uploads/2/1/9/0/21902384/published/5-to-3-dna-gif.gif?1530914153</a:t>
            </a:r>
          </a:p>
        </p:txBody>
      </p:sp>
      <p:pic>
        <p:nvPicPr>
          <p:cNvPr id="6" name="Picture 5">
            <a:extLst>
              <a:ext uri="{FF2B5EF4-FFF2-40B4-BE49-F238E27FC236}">
                <a16:creationId xmlns:a16="http://schemas.microsoft.com/office/drawing/2014/main" id="{6551A9FF-03AA-4535-A279-3844D57C2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07479"/>
            <a:ext cx="5750407" cy="6532936"/>
          </a:xfrm>
          <a:prstGeom prst="rect">
            <a:avLst/>
          </a:prstGeom>
        </p:spPr>
      </p:pic>
    </p:spTree>
    <p:extLst>
      <p:ext uri="{BB962C8B-B14F-4D97-AF65-F5344CB8AC3E}">
        <p14:creationId xmlns:p14="http://schemas.microsoft.com/office/powerpoint/2010/main" val="1351556552"/>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5C8886-33ED-4665-BEB1-01776C39AD86}"/>
              </a:ext>
            </a:extLst>
          </p:cNvPr>
          <p:cNvSpPr/>
          <p:nvPr/>
        </p:nvSpPr>
        <p:spPr>
          <a:xfrm>
            <a:off x="-8206" y="17585"/>
            <a:ext cx="9152206" cy="276999"/>
          </a:xfrm>
          <a:prstGeom prst="rect">
            <a:avLst/>
          </a:prstGeom>
        </p:spPr>
        <p:txBody>
          <a:bodyPr wrap="square">
            <a:spAutoFit/>
          </a:bodyPr>
          <a:lstStyle/>
          <a:p>
            <a:r>
              <a:rPr lang="en-US" sz="1200" dirty="0">
                <a:solidFill>
                  <a:srgbClr val="CC3399"/>
                </a:solidFill>
              </a:rPr>
              <a:t>https://www.amoebasisters.com/uploads/2/1/9/0/21902384/published/leading-and-lagging-strand-gif.gif?1530914140</a:t>
            </a:r>
          </a:p>
        </p:txBody>
      </p:sp>
      <p:pic>
        <p:nvPicPr>
          <p:cNvPr id="4" name="Picture 3">
            <a:extLst>
              <a:ext uri="{FF2B5EF4-FFF2-40B4-BE49-F238E27FC236}">
                <a16:creationId xmlns:a16="http://schemas.microsoft.com/office/drawing/2014/main" id="{F525AD41-0162-4B32-B547-2C38D0BA3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26236"/>
            <a:ext cx="8499796" cy="6306848"/>
          </a:xfrm>
          <a:prstGeom prst="rect">
            <a:avLst/>
          </a:prstGeom>
        </p:spPr>
      </p:pic>
    </p:spTree>
    <p:extLst>
      <p:ext uri="{BB962C8B-B14F-4D97-AF65-F5344CB8AC3E}">
        <p14:creationId xmlns:p14="http://schemas.microsoft.com/office/powerpoint/2010/main" val="2523245804"/>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5C8886-33ED-4665-BEB1-01776C39AD86}"/>
              </a:ext>
            </a:extLst>
          </p:cNvPr>
          <p:cNvSpPr/>
          <p:nvPr/>
        </p:nvSpPr>
        <p:spPr>
          <a:xfrm>
            <a:off x="0" y="6629400"/>
            <a:ext cx="9152206" cy="276999"/>
          </a:xfrm>
          <a:prstGeom prst="rect">
            <a:avLst/>
          </a:prstGeom>
        </p:spPr>
        <p:txBody>
          <a:bodyPr wrap="square">
            <a:spAutoFit/>
          </a:bodyPr>
          <a:lstStyle/>
          <a:p>
            <a:r>
              <a:rPr lang="en-US" sz="1200" dirty="0">
                <a:solidFill>
                  <a:srgbClr val="CC3399"/>
                </a:solidFill>
              </a:rPr>
              <a:t>https://www.amoebasisters.com/uploads/2/1/9/0/21902384/rna-types-gif_orig.gif</a:t>
            </a:r>
          </a:p>
        </p:txBody>
      </p:sp>
      <p:pic>
        <p:nvPicPr>
          <p:cNvPr id="5" name="Picture 4">
            <a:extLst>
              <a:ext uri="{FF2B5EF4-FFF2-40B4-BE49-F238E27FC236}">
                <a16:creationId xmlns:a16="http://schemas.microsoft.com/office/drawing/2014/main" id="{52C8E37E-3CEC-4D35-9FB6-77A42E582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7514"/>
            <a:ext cx="3429000" cy="6556804"/>
          </a:xfrm>
          <a:prstGeom prst="rect">
            <a:avLst/>
          </a:prstGeom>
        </p:spPr>
      </p:pic>
    </p:spTree>
    <p:extLst>
      <p:ext uri="{BB962C8B-B14F-4D97-AF65-F5344CB8AC3E}">
        <p14:creationId xmlns:p14="http://schemas.microsoft.com/office/powerpoint/2010/main" val="334495125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5C8886-33ED-4665-BEB1-01776C39AD86}"/>
              </a:ext>
            </a:extLst>
          </p:cNvPr>
          <p:cNvSpPr/>
          <p:nvPr/>
        </p:nvSpPr>
        <p:spPr>
          <a:xfrm>
            <a:off x="-8206" y="17585"/>
            <a:ext cx="9152206" cy="276999"/>
          </a:xfrm>
          <a:prstGeom prst="rect">
            <a:avLst/>
          </a:prstGeom>
        </p:spPr>
        <p:txBody>
          <a:bodyPr wrap="square">
            <a:spAutoFit/>
          </a:bodyPr>
          <a:lstStyle/>
          <a:p>
            <a:r>
              <a:rPr lang="en-US" sz="1200" dirty="0">
                <a:solidFill>
                  <a:srgbClr val="CC3399"/>
                </a:solidFill>
              </a:rPr>
              <a:t>https://www.amoebasisters.com/uploads/2/1/9/0/21902384/protein-synthesis-gif_orig.gif</a:t>
            </a:r>
          </a:p>
        </p:txBody>
      </p:sp>
      <p:pic>
        <p:nvPicPr>
          <p:cNvPr id="5" name="Picture 4">
            <a:extLst>
              <a:ext uri="{FF2B5EF4-FFF2-40B4-BE49-F238E27FC236}">
                <a16:creationId xmlns:a16="http://schemas.microsoft.com/office/drawing/2014/main" id="{DE43E00B-9B40-4108-8904-A8574C938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345223"/>
            <a:ext cx="9029700" cy="4167554"/>
          </a:xfrm>
          <a:prstGeom prst="rect">
            <a:avLst/>
          </a:prstGeom>
        </p:spPr>
      </p:pic>
    </p:spTree>
    <p:extLst>
      <p:ext uri="{BB962C8B-B14F-4D97-AF65-F5344CB8AC3E}">
        <p14:creationId xmlns:p14="http://schemas.microsoft.com/office/powerpoint/2010/main" val="1198454149"/>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5C8886-33ED-4665-BEB1-01776C39AD86}"/>
              </a:ext>
            </a:extLst>
          </p:cNvPr>
          <p:cNvSpPr/>
          <p:nvPr/>
        </p:nvSpPr>
        <p:spPr>
          <a:xfrm>
            <a:off x="-8206" y="17585"/>
            <a:ext cx="9152206" cy="276999"/>
          </a:xfrm>
          <a:prstGeom prst="rect">
            <a:avLst/>
          </a:prstGeom>
        </p:spPr>
        <p:txBody>
          <a:bodyPr wrap="square">
            <a:spAutoFit/>
          </a:bodyPr>
          <a:lstStyle/>
          <a:p>
            <a:r>
              <a:rPr lang="en-US" sz="1200" dirty="0">
                <a:solidFill>
                  <a:srgbClr val="CC3399"/>
                </a:solidFill>
              </a:rPr>
              <a:t>https://www.amoebasisters.com/uploads/2/1/9/0/21902384/lac-operon-gif_orig.gif</a:t>
            </a:r>
          </a:p>
        </p:txBody>
      </p:sp>
      <p:pic>
        <p:nvPicPr>
          <p:cNvPr id="4" name="Picture 3">
            <a:extLst>
              <a:ext uri="{FF2B5EF4-FFF2-40B4-BE49-F238E27FC236}">
                <a16:creationId xmlns:a16="http://schemas.microsoft.com/office/drawing/2014/main" id="{7433D8CF-D7C3-48AF-B5CA-BE888451E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6" y="599902"/>
            <a:ext cx="9112760" cy="5658196"/>
          </a:xfrm>
          <a:prstGeom prst="rect">
            <a:avLst/>
          </a:prstGeom>
        </p:spPr>
      </p:pic>
    </p:spTree>
    <p:extLst>
      <p:ext uri="{BB962C8B-B14F-4D97-AF65-F5344CB8AC3E}">
        <p14:creationId xmlns:p14="http://schemas.microsoft.com/office/powerpoint/2010/main" val="4205353493"/>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Foods That Promise To Improve The Quality Of Sperm | Googloo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0999"/>
            <a:ext cx="8081394" cy="62473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782" y="0"/>
            <a:ext cx="4572000" cy="246221"/>
          </a:xfrm>
          <a:prstGeom prst="rect">
            <a:avLst/>
          </a:prstGeom>
        </p:spPr>
        <p:txBody>
          <a:bodyPr>
            <a:spAutoFit/>
          </a:bodyPr>
          <a:lstStyle/>
          <a:p>
            <a:r>
              <a:rPr lang="en-US" sz="1000" dirty="0">
                <a:solidFill>
                  <a:srgbClr val="CC3399"/>
                </a:solidFill>
              </a:rPr>
              <a:t>https://www.pinterest.com/pin/50313720817083952/</a:t>
            </a:r>
          </a:p>
        </p:txBody>
      </p:sp>
    </p:spTree>
    <p:extLst>
      <p:ext uri="{BB962C8B-B14F-4D97-AF65-F5344CB8AC3E}">
        <p14:creationId xmlns:p14="http://schemas.microsoft.com/office/powerpoint/2010/main" val="2262913856"/>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8FCF0C92-88B8-4DC6-A193-85062A00B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58674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914E716-E9E8-46C2-B72F-3F20B36F7EC6}"/>
              </a:ext>
            </a:extLst>
          </p:cNvPr>
          <p:cNvSpPr/>
          <p:nvPr/>
        </p:nvSpPr>
        <p:spPr>
          <a:xfrm>
            <a:off x="152400" y="104745"/>
            <a:ext cx="8001000" cy="246221"/>
          </a:xfrm>
          <a:prstGeom prst="rect">
            <a:avLst/>
          </a:prstGeom>
        </p:spPr>
        <p:txBody>
          <a:bodyPr wrap="square">
            <a:spAutoFit/>
          </a:bodyPr>
          <a:lstStyle/>
          <a:p>
            <a:r>
              <a:rPr lang="en-US" sz="1000" dirty="0">
                <a:solidFill>
                  <a:srgbClr val="CC3399"/>
                </a:solidFill>
                <a:latin typeface="Arial" panose="020B0604020202020204" pitchFamily="34" charset="0"/>
                <a:cs typeface="Arial" panose="020B0604020202020204" pitchFamily="34" charset="0"/>
              </a:rPr>
              <a:t>https://www.amoebasisters.com/uploads/2/1/9/0/21902384/great-gel-electrophoresis-race_orig.png</a:t>
            </a:r>
          </a:p>
        </p:txBody>
      </p:sp>
    </p:spTree>
    <p:extLst>
      <p:ext uri="{BB962C8B-B14F-4D97-AF65-F5344CB8AC3E}">
        <p14:creationId xmlns:p14="http://schemas.microsoft.com/office/powerpoint/2010/main" val="922669030"/>
      </p:ext>
    </p:extLst>
  </p:cSld>
  <p:clrMapOvr>
    <a:masterClrMapping/>
  </p:clrMapOvr>
  <mc:AlternateContent xmlns:mc="http://schemas.openxmlformats.org/markup-compatibility/2006" xmlns:p14="http://schemas.microsoft.com/office/powerpoint/2010/main">
    <mc:Choice Requires="p14">
      <p:transition spd="slow" p14:dur="225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3328</TotalTime>
  <Words>1391</Words>
  <Application>Microsoft Office PowerPoint</Application>
  <PresentationFormat>On-screen Show (4:3)</PresentationFormat>
  <Paragraphs>102</Paragraphs>
  <Slides>90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Riedell</dc:creator>
  <cp:lastModifiedBy>Kelly Riedell</cp:lastModifiedBy>
  <cp:revision>95</cp:revision>
  <dcterms:created xsi:type="dcterms:W3CDTF">2014-12-03T02:10:28Z</dcterms:created>
  <dcterms:modified xsi:type="dcterms:W3CDTF">2020-05-15T23:31:20Z</dcterms:modified>
</cp:coreProperties>
</file>