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10" r:id="rId50"/>
    <p:sldId id="311" r:id="rId51"/>
    <p:sldId id="312" r:id="rId52"/>
    <p:sldId id="313" r:id="rId53"/>
    <p:sldId id="314" r:id="rId54"/>
    <p:sldId id="305" r:id="rId55"/>
    <p:sldId id="306" r:id="rId56"/>
    <p:sldId id="307" r:id="rId57"/>
    <p:sldId id="308" r:id="rId58"/>
    <p:sldId id="315" r:id="rId59"/>
    <p:sldId id="309" r:id="rId60"/>
    <p:sldId id="317" r:id="rId61"/>
    <p:sldId id="318" r:id="rId62"/>
    <p:sldId id="319" r:id="rId63"/>
    <p:sldId id="320" r:id="rId64"/>
    <p:sldId id="263"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3D61585-378A-4FF1-ADEF-60D35147B597}" type="datetimeFigureOut">
              <a:rPr lang="en-US" smtClean="0"/>
              <a:pPr/>
              <a:t>4/29/2012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ED61C08-1801-4BD7-8DE4-7993C5550AE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D61585-378A-4FF1-ADEF-60D35147B597}"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61C08-1801-4BD7-8DE4-7993C5550A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D61585-378A-4FF1-ADEF-60D35147B597}"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61C08-1801-4BD7-8DE4-7993C5550A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D61585-378A-4FF1-ADEF-60D35147B597}"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61C08-1801-4BD7-8DE4-7993C5550A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D61585-378A-4FF1-ADEF-60D35147B597}"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ED61C08-1801-4BD7-8DE4-7993C5550A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D61585-378A-4FF1-ADEF-60D35147B597}" type="datetimeFigureOut">
              <a:rPr lang="en-US" smtClean="0"/>
              <a:pPr/>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61C08-1801-4BD7-8DE4-7993C5550A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D61585-378A-4FF1-ADEF-60D35147B597}" type="datetimeFigureOut">
              <a:rPr lang="en-US" smtClean="0"/>
              <a:pPr/>
              <a:t>4/29/2012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61C08-1801-4BD7-8DE4-7993C5550A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D61585-378A-4FF1-ADEF-60D35147B597}" type="datetimeFigureOut">
              <a:rPr lang="en-US" smtClean="0"/>
              <a:pPr/>
              <a:t>4/29/2012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61C08-1801-4BD7-8DE4-7993C5550A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61585-378A-4FF1-ADEF-60D35147B597}" type="datetimeFigureOut">
              <a:rPr lang="en-US" smtClean="0"/>
              <a:pPr/>
              <a:t>4/29/2012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61C08-1801-4BD7-8DE4-7993C5550A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D61585-378A-4FF1-ADEF-60D35147B597}" type="datetimeFigureOut">
              <a:rPr lang="en-US" smtClean="0"/>
              <a:pPr/>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61C08-1801-4BD7-8DE4-7993C5550A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D61585-378A-4FF1-ADEF-60D35147B597}" type="datetimeFigureOut">
              <a:rPr lang="en-US" smtClean="0"/>
              <a:pPr/>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61C08-1801-4BD7-8DE4-7993C5550A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3D61585-378A-4FF1-ADEF-60D35147B597}" type="datetimeFigureOut">
              <a:rPr lang="en-US" smtClean="0"/>
              <a:pPr/>
              <a:t>4/29/2012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ED61C08-1801-4BD7-8DE4-7993C5550AE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phschool.com/" TargetMode="External"/><Relationship Id="rId7" Type="http://schemas.openxmlformats.org/officeDocument/2006/relationships/hyperlink" Target="http://www.brianmac.co.uk/" TargetMode="External"/><Relationship Id="rId2" Type="http://schemas.openxmlformats.org/officeDocument/2006/relationships/hyperlink" Target="http://www.webmd.com/" TargetMode="External"/><Relationship Id="rId1" Type="http://schemas.openxmlformats.org/officeDocument/2006/relationships/slideLayout" Target="../slideLayouts/slideLayout2.xml"/><Relationship Id="rId6" Type="http://schemas.openxmlformats.org/officeDocument/2006/relationships/hyperlink" Target="http://www.occmed.oxfordjournals.org/" TargetMode="External"/><Relationship Id="rId5" Type="http://schemas.openxmlformats.org/officeDocument/2006/relationships/hyperlink" Target="http://www.ncbi.nlm.nih.gov/" TargetMode="External"/><Relationship Id="rId4" Type="http://schemas.openxmlformats.org/officeDocument/2006/relationships/hyperlink" Target="http://www.buzz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human body System</a:t>
            </a:r>
            <a:endParaRPr lang="en-US" dirty="0"/>
          </a:p>
        </p:txBody>
      </p:sp>
      <p:sp>
        <p:nvSpPr>
          <p:cNvPr id="3" name="Subtitle 2"/>
          <p:cNvSpPr>
            <a:spLocks noGrp="1"/>
          </p:cNvSpPr>
          <p:nvPr>
            <p:ph type="subTitle" idx="1"/>
          </p:nvPr>
        </p:nvSpPr>
        <p:spPr/>
        <p:txBody>
          <a:bodyPr/>
          <a:lstStyle/>
          <a:p>
            <a:r>
              <a:rPr lang="en-US" dirty="0" smtClean="0"/>
              <a:t>By Spencer </a:t>
            </a:r>
            <a:r>
              <a:rPr lang="en-US" dirty="0" err="1" smtClean="0"/>
              <a:t>Wermers</a:t>
            </a:r>
            <a:endParaRPr lang="en-US" dirty="0" smtClean="0"/>
          </a:p>
          <a:p>
            <a:r>
              <a:rPr lang="en-US" dirty="0" smtClean="0"/>
              <a:t>Period 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 </a:t>
            </a:r>
            <a:endParaRPr lang="en-US" dirty="0"/>
          </a:p>
        </p:txBody>
      </p:sp>
      <p:sp>
        <p:nvSpPr>
          <p:cNvPr id="3" name="Content Placeholder 2"/>
          <p:cNvSpPr>
            <a:spLocks noGrp="1"/>
          </p:cNvSpPr>
          <p:nvPr>
            <p:ph idx="1"/>
          </p:nvPr>
        </p:nvSpPr>
        <p:spPr/>
        <p:txBody>
          <a:bodyPr/>
          <a:lstStyle/>
          <a:p>
            <a:r>
              <a:rPr lang="en-US" dirty="0" smtClean="0"/>
              <a:t>Irritable bowel syndrome- a disorder that leads to abdominal pain and cramping, changes in bowel movements, and other symptoms.</a:t>
            </a:r>
          </a:p>
          <a:p>
            <a:endParaRPr lang="en-US" dirty="0" smtClean="0"/>
          </a:p>
          <a:p>
            <a:r>
              <a:rPr lang="en-US" dirty="0" err="1" smtClean="0"/>
              <a:t>Crohn’s</a:t>
            </a:r>
            <a:r>
              <a:rPr lang="en-US" dirty="0" smtClean="0"/>
              <a:t> Disease-  causes inflammation of the lining of your digestive tract, which can lead to abdominal pain, severe diarrhea and even malnutrition.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Circulatory System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Function:</a:t>
            </a:r>
          </a:p>
          <a:p>
            <a:pPr lvl="1"/>
            <a:r>
              <a:rPr lang="en-US" dirty="0" smtClean="0"/>
              <a:t>Transport gases, like oxygen from the lungs to cells around the body and carbon dioxide from the cells to the lungs.</a:t>
            </a:r>
          </a:p>
          <a:p>
            <a:pPr lvl="1"/>
            <a:r>
              <a:rPr lang="en-US" dirty="0" smtClean="0"/>
              <a:t>Transport nutrients like glucose.</a:t>
            </a:r>
          </a:p>
          <a:p>
            <a:pPr lvl="1"/>
            <a:r>
              <a:rPr lang="en-US" dirty="0" smtClean="0"/>
              <a:t>Transport wastes from cells to organs that play the role of eliminating them.</a:t>
            </a:r>
          </a:p>
          <a:p>
            <a:pPr lvl="1"/>
            <a:r>
              <a:rPr lang="en-US" dirty="0" smtClean="0"/>
              <a:t>It contains cells that fight infections and defend against foreign bodies.</a:t>
            </a:r>
          </a:p>
          <a:p>
            <a:pPr lvl="1"/>
            <a:r>
              <a:rPr lang="en-US" dirty="0" smtClean="0"/>
              <a:t>Maintains the pH levels and ionic concentration of fluids in the body.</a:t>
            </a:r>
          </a:p>
          <a:p>
            <a:pPr lvl="1"/>
            <a:r>
              <a:rPr lang="en-US" dirty="0" smtClean="0"/>
              <a:t>Helps maintain the body temperature, this is especially important in warm blooded animals like humans.</a:t>
            </a:r>
          </a:p>
          <a:p>
            <a:pPr lvl="1">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and Function of Blood Vessels</a:t>
            </a:r>
            <a:endParaRPr lang="en-US" dirty="0"/>
          </a:p>
        </p:txBody>
      </p:sp>
      <p:sp>
        <p:nvSpPr>
          <p:cNvPr id="3" name="Content Placeholder 2"/>
          <p:cNvSpPr>
            <a:spLocks noGrp="1"/>
          </p:cNvSpPr>
          <p:nvPr>
            <p:ph idx="1"/>
          </p:nvPr>
        </p:nvSpPr>
        <p:spPr/>
        <p:txBody>
          <a:bodyPr/>
          <a:lstStyle/>
          <a:p>
            <a:r>
              <a:rPr lang="en-US" dirty="0" smtClean="0"/>
              <a:t>Blood vessels form a tubular network throughout the body that allows blood to flow from the heart to every body cell and then back to the heart.</a:t>
            </a:r>
          </a:p>
          <a:p>
            <a:endParaRPr lang="en-US" dirty="0" smtClean="0"/>
          </a:p>
          <a:p>
            <a:r>
              <a:rPr lang="en-US" dirty="0" smtClean="0"/>
              <a:t>The three types of blood vessels are arteries, capillaries, and veins.</a:t>
            </a:r>
            <a:br>
              <a:rPr lang="en-US" dirty="0" smtClean="0"/>
            </a:b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Route</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scienceblogs.com/isisthescientist/blood%20path.gif"/>
          <p:cNvPicPr>
            <a:picLocks noChangeAspect="1" noChangeArrowheads="1"/>
          </p:cNvPicPr>
          <p:nvPr/>
        </p:nvPicPr>
        <p:blipFill>
          <a:blip r:embed="rId2" cstate="print"/>
          <a:srcRect/>
          <a:stretch>
            <a:fillRect/>
          </a:stretch>
        </p:blipFill>
        <p:spPr bwMode="auto">
          <a:xfrm>
            <a:off x="1066800" y="1143000"/>
            <a:ext cx="7038170" cy="519260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Composition </a:t>
            </a:r>
            <a:endParaRPr lang="en-US" dirty="0"/>
          </a:p>
        </p:txBody>
      </p:sp>
      <p:sp>
        <p:nvSpPr>
          <p:cNvPr id="3" name="Content Placeholder 2"/>
          <p:cNvSpPr>
            <a:spLocks noGrp="1"/>
          </p:cNvSpPr>
          <p:nvPr>
            <p:ph idx="1"/>
          </p:nvPr>
        </p:nvSpPr>
        <p:spPr/>
        <p:txBody>
          <a:bodyPr/>
          <a:lstStyle/>
          <a:p>
            <a:r>
              <a:rPr lang="en-US" dirty="0" smtClean="0"/>
              <a:t> Blood plasma makes 55% of total blood volume and the rest comprises the cellular components or the formed elements.</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Erythrocytes </a:t>
            </a:r>
            <a:endParaRPr lang="en-US" dirty="0"/>
          </a:p>
        </p:txBody>
      </p:sp>
      <p:sp>
        <p:nvSpPr>
          <p:cNvPr id="3" name="Content Placeholder 2"/>
          <p:cNvSpPr>
            <a:spLocks noGrp="1"/>
          </p:cNvSpPr>
          <p:nvPr>
            <p:ph idx="1"/>
          </p:nvPr>
        </p:nvSpPr>
        <p:spPr/>
        <p:txBody>
          <a:bodyPr/>
          <a:lstStyle/>
          <a:p>
            <a:r>
              <a:rPr lang="en-US" dirty="0" smtClean="0"/>
              <a:t>Also known as Red Blood Cells</a:t>
            </a:r>
          </a:p>
          <a:p>
            <a:endParaRPr lang="en-US" dirty="0" smtClean="0"/>
          </a:p>
          <a:p>
            <a:r>
              <a:rPr lang="en-US" dirty="0" smtClean="0"/>
              <a:t>Constitute 45% of blood by volume. They contain hemoglobin, that renders blood red in color. RBCs are produced in the bone marrow and they have a life cycle of 100-120 days. Mature RBCs are biconcave and flexible, lacking cell nucleus and organelles. The principle function is to deliver oxygen to different tissues of the body.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a:t>
            </a:r>
            <a:r>
              <a:rPr lang="en-US" dirty="0" err="1" smtClean="0"/>
              <a:t>vs</a:t>
            </a:r>
            <a:r>
              <a:rPr lang="en-US" dirty="0" smtClean="0"/>
              <a:t> Closed Circulatory System</a:t>
            </a:r>
            <a:endParaRPr lang="en-US" dirty="0"/>
          </a:p>
        </p:txBody>
      </p:sp>
      <p:sp>
        <p:nvSpPr>
          <p:cNvPr id="3" name="Content Placeholder 2"/>
          <p:cNvSpPr>
            <a:spLocks noGrp="1"/>
          </p:cNvSpPr>
          <p:nvPr>
            <p:ph idx="1"/>
          </p:nvPr>
        </p:nvSpPr>
        <p:spPr/>
        <p:txBody>
          <a:bodyPr/>
          <a:lstStyle/>
          <a:p>
            <a:r>
              <a:rPr lang="en-US" dirty="0" smtClean="0"/>
              <a:t>Open Circulatory System- Blood flows freely through the body and is not closed in any type of vessel.</a:t>
            </a:r>
          </a:p>
          <a:p>
            <a:endParaRPr lang="en-US" dirty="0" smtClean="0"/>
          </a:p>
          <a:p>
            <a:r>
              <a:rPr lang="en-US" dirty="0" smtClean="0"/>
              <a:t>Closed Circulatory System- Blood is contained in blood vessels that go through out the entire body and supply blood to all of the organs.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 Circulatory System </a:t>
            </a:r>
            <a:endParaRPr lang="en-US" dirty="0"/>
          </a:p>
        </p:txBody>
      </p:sp>
      <p:sp>
        <p:nvSpPr>
          <p:cNvPr id="3" name="Content Placeholder 2"/>
          <p:cNvSpPr>
            <a:spLocks noGrp="1"/>
          </p:cNvSpPr>
          <p:nvPr>
            <p:ph idx="1"/>
          </p:nvPr>
        </p:nvSpPr>
        <p:spPr/>
        <p:txBody>
          <a:bodyPr/>
          <a:lstStyle/>
          <a:p>
            <a:endParaRPr lang="en-US" dirty="0"/>
          </a:p>
        </p:txBody>
      </p:sp>
      <p:pic>
        <p:nvPicPr>
          <p:cNvPr id="27650" name="Picture 2" descr="http://www.earthlife.net/fish/images/anatomy/circulation.gif"/>
          <p:cNvPicPr>
            <a:picLocks noChangeAspect="1" noChangeArrowheads="1"/>
          </p:cNvPicPr>
          <p:nvPr/>
        </p:nvPicPr>
        <p:blipFill>
          <a:blip r:embed="rId2" cstate="print"/>
          <a:srcRect/>
          <a:stretch>
            <a:fillRect/>
          </a:stretch>
        </p:blipFill>
        <p:spPr bwMode="auto">
          <a:xfrm>
            <a:off x="877493" y="1600200"/>
            <a:ext cx="8266507" cy="40386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Amphibian Circulatory System </a:t>
            </a:r>
            <a:endParaRPr lang="en-US" dirty="0"/>
          </a:p>
        </p:txBody>
      </p:sp>
      <p:sp>
        <p:nvSpPr>
          <p:cNvPr id="3" name="Content Placeholder 2"/>
          <p:cNvSpPr>
            <a:spLocks noGrp="1"/>
          </p:cNvSpPr>
          <p:nvPr>
            <p:ph idx="1"/>
          </p:nvPr>
        </p:nvSpPr>
        <p:spPr/>
        <p:txBody>
          <a:bodyPr/>
          <a:lstStyle/>
          <a:p>
            <a:endParaRPr lang="en-US" dirty="0"/>
          </a:p>
        </p:txBody>
      </p:sp>
      <p:pic>
        <p:nvPicPr>
          <p:cNvPr id="31746" name="Picture 2" descr="http://mset.rst2.edu/portfolios/r/reilly_t2/end_project/frogtutor/circulatory_system_pic.gif"/>
          <p:cNvPicPr>
            <a:picLocks noChangeAspect="1" noChangeArrowheads="1"/>
          </p:cNvPicPr>
          <p:nvPr/>
        </p:nvPicPr>
        <p:blipFill>
          <a:blip r:embed="rId2" cstate="print"/>
          <a:srcRect/>
          <a:stretch>
            <a:fillRect/>
          </a:stretch>
        </p:blipFill>
        <p:spPr bwMode="auto">
          <a:xfrm>
            <a:off x="1447800" y="1828800"/>
            <a:ext cx="6306134" cy="3886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Reptile Circulatory System</a:t>
            </a:r>
            <a:endParaRPr lang="en-US" dirty="0"/>
          </a:p>
        </p:txBody>
      </p:sp>
      <p:sp>
        <p:nvSpPr>
          <p:cNvPr id="3" name="Content Placeholder 2"/>
          <p:cNvSpPr>
            <a:spLocks noGrp="1"/>
          </p:cNvSpPr>
          <p:nvPr>
            <p:ph idx="1"/>
          </p:nvPr>
        </p:nvSpPr>
        <p:spPr/>
        <p:txBody>
          <a:bodyPr/>
          <a:lstStyle/>
          <a:p>
            <a:endParaRPr lang="en-US" dirty="0"/>
          </a:p>
        </p:txBody>
      </p:sp>
      <p:pic>
        <p:nvPicPr>
          <p:cNvPr id="32770" name="Picture 2" descr="http://webschoolsolutions.com/patts/systems/pul-circ.gif"/>
          <p:cNvPicPr>
            <a:picLocks noChangeAspect="1" noChangeArrowheads="1"/>
          </p:cNvPicPr>
          <p:nvPr/>
        </p:nvPicPr>
        <p:blipFill>
          <a:blip r:embed="rId2" cstate="print"/>
          <a:srcRect/>
          <a:stretch>
            <a:fillRect/>
          </a:stretch>
        </p:blipFill>
        <p:spPr bwMode="auto">
          <a:xfrm>
            <a:off x="2057400" y="1295400"/>
            <a:ext cx="4381500" cy="527631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Digestive System </a:t>
            </a:r>
            <a:endParaRPr lang="en-US" dirty="0"/>
          </a:p>
        </p:txBody>
      </p:sp>
      <p:sp>
        <p:nvSpPr>
          <p:cNvPr id="3" name="Content Placeholder 2"/>
          <p:cNvSpPr>
            <a:spLocks noGrp="1"/>
          </p:cNvSpPr>
          <p:nvPr>
            <p:ph idx="1"/>
          </p:nvPr>
        </p:nvSpPr>
        <p:spPr/>
        <p:txBody>
          <a:bodyPr/>
          <a:lstStyle/>
          <a:p>
            <a:r>
              <a:rPr lang="en-US" dirty="0" smtClean="0"/>
              <a:t>The digestive system turns food into energy for your body to run on.</a:t>
            </a:r>
          </a:p>
          <a:p>
            <a:endParaRPr lang="en-US" dirty="0" smtClean="0"/>
          </a:p>
          <a:p>
            <a:r>
              <a:rPr lang="en-US" dirty="0" smtClean="0"/>
              <a:t>The digestive system is composed of many organs that work together to get you energy you need to survive.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Mammal Circulatory System</a:t>
            </a:r>
            <a:endParaRPr lang="en-US" dirty="0"/>
          </a:p>
        </p:txBody>
      </p:sp>
      <p:sp>
        <p:nvSpPr>
          <p:cNvPr id="3" name="Content Placeholder 2"/>
          <p:cNvSpPr>
            <a:spLocks noGrp="1"/>
          </p:cNvSpPr>
          <p:nvPr>
            <p:ph idx="1"/>
          </p:nvPr>
        </p:nvSpPr>
        <p:spPr/>
        <p:txBody>
          <a:bodyPr/>
          <a:lstStyle/>
          <a:p>
            <a:endParaRPr lang="en-US" dirty="0"/>
          </a:p>
        </p:txBody>
      </p:sp>
      <p:pic>
        <p:nvPicPr>
          <p:cNvPr id="33794" name="Picture 2" descr="http://migabuat.files.wordpress.com/2006/04/circulatory_systemL.gif"/>
          <p:cNvPicPr>
            <a:picLocks noChangeAspect="1" noChangeArrowheads="1"/>
          </p:cNvPicPr>
          <p:nvPr/>
        </p:nvPicPr>
        <p:blipFill>
          <a:blip r:embed="rId2" cstate="print"/>
          <a:srcRect/>
          <a:stretch>
            <a:fillRect/>
          </a:stretch>
        </p:blipFill>
        <p:spPr bwMode="auto">
          <a:xfrm>
            <a:off x="1524000" y="1447800"/>
            <a:ext cx="5672667" cy="51054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a:t>
            </a:r>
            <a:endParaRPr lang="en-US" dirty="0"/>
          </a:p>
        </p:txBody>
      </p:sp>
      <p:sp>
        <p:nvSpPr>
          <p:cNvPr id="3" name="Content Placeholder 2"/>
          <p:cNvSpPr>
            <a:spLocks noGrp="1"/>
          </p:cNvSpPr>
          <p:nvPr>
            <p:ph idx="1"/>
          </p:nvPr>
        </p:nvSpPr>
        <p:spPr/>
        <p:txBody>
          <a:bodyPr/>
          <a:lstStyle/>
          <a:p>
            <a:pPr fontAlgn="base"/>
            <a:r>
              <a:rPr lang="en-US" dirty="0" smtClean="0"/>
              <a:t>Abdominal Aortic Aneurysm-a localized ballooning of the abdominal aorta exceeding the normal diameter by more than 50 percent, and is the most common form of aortic aneurysm.</a:t>
            </a:r>
          </a:p>
          <a:p>
            <a:pPr fontAlgn="base"/>
            <a:endParaRPr lang="en-US" dirty="0" smtClean="0"/>
          </a:p>
          <a:p>
            <a:pPr fontAlgn="base"/>
            <a:r>
              <a:rPr lang="en-US" dirty="0" smtClean="0"/>
              <a:t>Cardiac arrhythmia- Abnormal electrical activity in the heart, the heart beat may be too fast or too slow, and may be regular or irregular. </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System</a:t>
            </a:r>
            <a:endParaRPr lang="en-US" dirty="0"/>
          </a:p>
        </p:txBody>
      </p:sp>
      <p:sp>
        <p:nvSpPr>
          <p:cNvPr id="3" name="Content Placeholder 2"/>
          <p:cNvSpPr>
            <a:spLocks noGrp="1"/>
          </p:cNvSpPr>
          <p:nvPr>
            <p:ph idx="1"/>
          </p:nvPr>
        </p:nvSpPr>
        <p:spPr/>
        <p:txBody>
          <a:bodyPr/>
          <a:lstStyle/>
          <a:p>
            <a:r>
              <a:rPr lang="en-US" dirty="0" smtClean="0"/>
              <a:t>The primary function of the respiratory system is to supply the blood with oxygen in order for the blood to deliver oxygen to all parts of the body.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Alveoli </a:t>
            </a:r>
            <a:endParaRPr lang="en-US" dirty="0"/>
          </a:p>
        </p:txBody>
      </p:sp>
      <p:sp>
        <p:nvSpPr>
          <p:cNvPr id="3" name="Content Placeholder 2"/>
          <p:cNvSpPr>
            <a:spLocks noGrp="1"/>
          </p:cNvSpPr>
          <p:nvPr>
            <p:ph idx="1"/>
          </p:nvPr>
        </p:nvSpPr>
        <p:spPr/>
        <p:txBody>
          <a:bodyPr>
            <a:normAutofit/>
          </a:bodyPr>
          <a:lstStyle/>
          <a:p>
            <a:r>
              <a:rPr lang="en-US" dirty="0" smtClean="0"/>
              <a:t>In the alveoli there is a net movement of oxygen into the blood and carbon dioxide out of the blood into the alveoli.</a:t>
            </a:r>
            <a:br>
              <a:rPr lang="en-US" dirty="0" smtClean="0"/>
            </a:br>
            <a:r>
              <a:rPr lang="en-US" dirty="0" smtClean="0"/>
              <a:t>	</a:t>
            </a:r>
            <a:r>
              <a:rPr lang="en-US" sz="2400" dirty="0" smtClean="0"/>
              <a:t>1. The alveoli is constructed of a very thin layer of cells to allow rapid diffusion of the gases.</a:t>
            </a:r>
            <a:br>
              <a:rPr lang="en-US" sz="2400" dirty="0" smtClean="0"/>
            </a:br>
            <a:r>
              <a:rPr lang="en-US" sz="2400" dirty="0" smtClean="0"/>
              <a:t>	2. They are surrounded by capillaries to bring them in contact with the blood.</a:t>
            </a:r>
            <a:br>
              <a:rPr lang="en-US" sz="2400" dirty="0" smtClean="0"/>
            </a:br>
            <a:r>
              <a:rPr lang="en-US" sz="2400" dirty="0" smtClean="0"/>
              <a:t>	3. They are small </a:t>
            </a:r>
            <a:r>
              <a:rPr lang="en-US" sz="2400" dirty="0" err="1" smtClean="0"/>
              <a:t>anve</a:t>
            </a:r>
            <a:r>
              <a:rPr lang="en-US" sz="2400" dirty="0" smtClean="0"/>
              <a:t> very numerous allowing for a large surface area to facilitate diffusion.</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Transport of Oxygen and Carbon Dioxide</a:t>
            </a:r>
            <a:endParaRPr lang="en-US" dirty="0"/>
          </a:p>
        </p:txBody>
      </p:sp>
      <p:sp>
        <p:nvSpPr>
          <p:cNvPr id="3" name="Content Placeholder 2"/>
          <p:cNvSpPr>
            <a:spLocks noGrp="1"/>
          </p:cNvSpPr>
          <p:nvPr>
            <p:ph idx="1"/>
          </p:nvPr>
        </p:nvSpPr>
        <p:spPr/>
        <p:txBody>
          <a:bodyPr/>
          <a:lstStyle/>
          <a:p>
            <a:endParaRPr lang="en-US" dirty="0"/>
          </a:p>
        </p:txBody>
      </p:sp>
      <p:pic>
        <p:nvPicPr>
          <p:cNvPr id="34818" name="Picture 2" descr="http://4.bp.blogspot.com/_MJ0CEYnSB4U/S9ctIaWZK8I/AAAAAAAAABE/anUNuSNwLFA/s1600/lungpres.gif"/>
          <p:cNvPicPr>
            <a:picLocks noChangeAspect="1" noChangeArrowheads="1"/>
          </p:cNvPicPr>
          <p:nvPr/>
        </p:nvPicPr>
        <p:blipFill>
          <a:blip r:embed="rId2" cstate="print"/>
          <a:srcRect/>
          <a:stretch>
            <a:fillRect/>
          </a:stretch>
        </p:blipFill>
        <p:spPr bwMode="auto">
          <a:xfrm>
            <a:off x="2362200" y="1447800"/>
            <a:ext cx="3830595" cy="4953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Oxygen Pathway</a:t>
            </a:r>
            <a:endParaRPr lang="en-US" dirty="0"/>
          </a:p>
        </p:txBody>
      </p:sp>
      <p:sp>
        <p:nvSpPr>
          <p:cNvPr id="3" name="Content Placeholder 2"/>
          <p:cNvSpPr>
            <a:spLocks noGrp="1"/>
          </p:cNvSpPr>
          <p:nvPr>
            <p:ph idx="1"/>
          </p:nvPr>
        </p:nvSpPr>
        <p:spPr/>
        <p:txBody>
          <a:bodyPr/>
          <a:lstStyle/>
          <a:p>
            <a:r>
              <a:rPr lang="en-US" dirty="0" smtClean="0"/>
              <a:t>Pathway of air: </a:t>
            </a:r>
          </a:p>
          <a:p>
            <a:pPr lvl="1"/>
            <a:r>
              <a:rPr lang="en-US" dirty="0" smtClean="0"/>
              <a:t>nasal cavities</a:t>
            </a:r>
          </a:p>
          <a:p>
            <a:pPr lvl="1"/>
            <a:r>
              <a:rPr lang="en-US" dirty="0" smtClean="0"/>
              <a:t>pharynx </a:t>
            </a:r>
          </a:p>
          <a:p>
            <a:pPr lvl="1"/>
            <a:r>
              <a:rPr lang="en-US" dirty="0" smtClean="0"/>
              <a:t> trachea </a:t>
            </a:r>
          </a:p>
          <a:p>
            <a:pPr lvl="1"/>
            <a:r>
              <a:rPr lang="en-US" dirty="0" smtClean="0"/>
              <a:t> primary bronchi </a:t>
            </a:r>
          </a:p>
          <a:p>
            <a:pPr lvl="1"/>
            <a:r>
              <a:rPr lang="en-US" dirty="0" smtClean="0"/>
              <a:t> secondary bronchi </a:t>
            </a:r>
          </a:p>
          <a:p>
            <a:pPr lvl="1"/>
            <a:r>
              <a:rPr lang="en-US" dirty="0" smtClean="0"/>
              <a:t> tertiary bronchi  </a:t>
            </a:r>
          </a:p>
          <a:p>
            <a:pPr lvl="1"/>
            <a:r>
              <a:rPr lang="en-US" dirty="0" smtClean="0"/>
              <a:t> bronchioles </a:t>
            </a:r>
          </a:p>
          <a:p>
            <a:pPr lvl="1"/>
            <a:r>
              <a:rPr lang="en-US" dirty="0" smtClean="0"/>
              <a:t> alveoli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Inhalation and Exhalation</a:t>
            </a:r>
            <a:endParaRPr lang="en-US" dirty="0"/>
          </a:p>
        </p:txBody>
      </p:sp>
      <p:sp>
        <p:nvSpPr>
          <p:cNvPr id="3" name="Content Placeholder 2"/>
          <p:cNvSpPr>
            <a:spLocks noGrp="1"/>
          </p:cNvSpPr>
          <p:nvPr>
            <p:ph idx="1"/>
          </p:nvPr>
        </p:nvSpPr>
        <p:spPr/>
        <p:txBody>
          <a:bodyPr/>
          <a:lstStyle/>
          <a:p>
            <a:r>
              <a:rPr lang="en-US" dirty="0" smtClean="0"/>
              <a:t>Inhalation- Take in oxygen from the air to use in your body for your cells</a:t>
            </a:r>
          </a:p>
          <a:p>
            <a:endParaRPr lang="en-US" dirty="0" smtClean="0"/>
          </a:p>
          <a:p>
            <a:r>
              <a:rPr lang="en-US" dirty="0" smtClean="0"/>
              <a:t>Exhalation- Get rid of the carbon dioxide your body produced and give it of into the atmosphere. </a:t>
            </a:r>
          </a:p>
          <a:p>
            <a:pPr lvl="1"/>
            <a:endParaRPr lang="en-US" dirty="0" smtClean="0"/>
          </a:p>
          <a:p>
            <a:pPr lvl="1"/>
            <a:r>
              <a:rPr lang="en-US" dirty="0" smtClean="0"/>
              <a:t>The process that you use to do this is called breathing.</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a:t>
            </a:r>
            <a:endParaRPr lang="en-US" dirty="0"/>
          </a:p>
        </p:txBody>
      </p:sp>
      <p:sp>
        <p:nvSpPr>
          <p:cNvPr id="3" name="Content Placeholder 2"/>
          <p:cNvSpPr>
            <a:spLocks noGrp="1"/>
          </p:cNvSpPr>
          <p:nvPr>
            <p:ph idx="1"/>
          </p:nvPr>
        </p:nvSpPr>
        <p:spPr/>
        <p:txBody>
          <a:bodyPr/>
          <a:lstStyle/>
          <a:p>
            <a:r>
              <a:rPr lang="en-US" dirty="0" smtClean="0"/>
              <a:t>Asthma-  disorder that causes the airways of the lungs to swell and narrow, leading to wheezing, shortness of breath, chest tightness, and coughing.</a:t>
            </a:r>
          </a:p>
          <a:p>
            <a:endParaRPr lang="en-US" dirty="0" smtClean="0"/>
          </a:p>
          <a:p>
            <a:r>
              <a:rPr lang="en-US" dirty="0" smtClean="0"/>
              <a:t>Cystic Fibrosis- disease passed down through families that causes thick, sticky mucus to build up in the lungs, digestive tract, and other areas of the body.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Immune System </a:t>
            </a:r>
            <a:endParaRPr lang="en-US" dirty="0"/>
          </a:p>
        </p:txBody>
      </p:sp>
      <p:sp>
        <p:nvSpPr>
          <p:cNvPr id="3" name="Content Placeholder 2"/>
          <p:cNvSpPr>
            <a:spLocks noGrp="1"/>
          </p:cNvSpPr>
          <p:nvPr>
            <p:ph idx="1"/>
          </p:nvPr>
        </p:nvSpPr>
        <p:spPr/>
        <p:txBody>
          <a:bodyPr/>
          <a:lstStyle/>
          <a:p>
            <a:r>
              <a:rPr lang="en-US" dirty="0" smtClean="0"/>
              <a:t>The function of the immune system is to defend you by destroying invaders (viruses and infections). one defense is to attack the invaders directly with white blood cells which contain a great amount of </a:t>
            </a:r>
            <a:r>
              <a:rPr lang="en-US" dirty="0" err="1" smtClean="0"/>
              <a:t>lysosomes</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Organs</a:t>
            </a:r>
            <a:endParaRPr lang="en-US" dirty="0"/>
          </a:p>
        </p:txBody>
      </p:sp>
      <p:sp>
        <p:nvSpPr>
          <p:cNvPr id="3" name="Content Placeholder 2"/>
          <p:cNvSpPr>
            <a:spLocks noGrp="1"/>
          </p:cNvSpPr>
          <p:nvPr>
            <p:ph idx="1"/>
          </p:nvPr>
        </p:nvSpPr>
        <p:spPr/>
        <p:txBody>
          <a:bodyPr/>
          <a:lstStyle/>
          <a:p>
            <a:r>
              <a:rPr lang="en-US" dirty="0" smtClean="0"/>
              <a:t>Bone Marrow</a:t>
            </a:r>
          </a:p>
          <a:p>
            <a:endParaRPr lang="en-US" dirty="0" smtClean="0"/>
          </a:p>
          <a:p>
            <a:r>
              <a:rPr lang="en-US" dirty="0" smtClean="0"/>
              <a:t>Thymus Gland</a:t>
            </a:r>
          </a:p>
          <a:p>
            <a:endParaRPr lang="en-US" dirty="0" smtClean="0"/>
          </a:p>
          <a:p>
            <a:r>
              <a:rPr lang="en-US" dirty="0" smtClean="0"/>
              <a:t>Spleen</a:t>
            </a:r>
          </a:p>
          <a:p>
            <a:endParaRPr lang="en-US" dirty="0" smtClean="0"/>
          </a:p>
          <a:p>
            <a:r>
              <a:rPr lang="en-US" dirty="0" smtClean="0"/>
              <a:t> Lymph Nodes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Organs of Digestive System </a:t>
            </a:r>
            <a:endParaRPr lang="en-US" dirty="0"/>
          </a:p>
        </p:txBody>
      </p:sp>
      <p:sp>
        <p:nvSpPr>
          <p:cNvPr id="3" name="Content Placeholder 2"/>
          <p:cNvSpPr>
            <a:spLocks noGrp="1"/>
          </p:cNvSpPr>
          <p:nvPr>
            <p:ph idx="1"/>
          </p:nvPr>
        </p:nvSpPr>
        <p:spPr/>
        <p:txBody>
          <a:bodyPr>
            <a:normAutofit fontScale="92500" lnSpcReduction="20000"/>
          </a:bodyPr>
          <a:lstStyle/>
          <a:p>
            <a:pPr algn="ctr" fontAlgn="base">
              <a:buNone/>
            </a:pPr>
            <a:r>
              <a:rPr lang="en-US" b="1" i="1" dirty="0" smtClean="0"/>
              <a:t>Alimentary Organs</a:t>
            </a:r>
          </a:p>
          <a:p>
            <a:pPr fontAlgn="base"/>
            <a:r>
              <a:rPr lang="en-US" b="1" dirty="0" smtClean="0"/>
              <a:t>Mouth</a:t>
            </a:r>
          </a:p>
          <a:p>
            <a:pPr fontAlgn="base">
              <a:buNone/>
            </a:pPr>
            <a:r>
              <a:rPr lang="en-US" sz="2000" dirty="0" smtClean="0"/>
              <a:t>		</a:t>
            </a:r>
            <a:r>
              <a:rPr lang="en-US" sz="2200" dirty="0" smtClean="0"/>
              <a:t>The mouth is the beginning of the digestive tract; and, in fact, digestion starts. Chewing breaks the food into pieces that are more easily digested, while saliva mixes with food to begin the process of breaking it down into a form your body can absorb and use.</a:t>
            </a:r>
          </a:p>
          <a:p>
            <a:r>
              <a:rPr lang="en-US" b="1" dirty="0" smtClean="0"/>
              <a:t>Pharynx </a:t>
            </a:r>
          </a:p>
          <a:p>
            <a:pPr lvl="1">
              <a:buNone/>
            </a:pPr>
            <a:r>
              <a:rPr lang="en-US" sz="2000" dirty="0" smtClean="0"/>
              <a:t> </a:t>
            </a:r>
            <a:r>
              <a:rPr lang="en-US" sz="2200" dirty="0" smtClean="0"/>
              <a:t>The pharynx is the portion of the digestive tract that receives the food from your mouth.</a:t>
            </a:r>
            <a:endParaRPr lang="en-US" sz="2200" b="1" dirty="0" smtClean="0"/>
          </a:p>
          <a:p>
            <a:r>
              <a:rPr lang="en-US" b="1" dirty="0" smtClean="0"/>
              <a:t>Esophagus</a:t>
            </a:r>
          </a:p>
          <a:p>
            <a:pPr lvl="1">
              <a:buNone/>
            </a:pPr>
            <a:r>
              <a:rPr lang="en-US" sz="2200" dirty="0" smtClean="0"/>
              <a:t>The esophagus is a muscular tube extending from the pharynx and behind the trachea to the stomach. Food is pushed through the esophagus and into the stomach by means of a series of contractions called peristalsis.</a:t>
            </a:r>
            <a:endParaRPr lang="en-US" sz="2200" b="1" dirty="0" smtClean="0"/>
          </a:p>
          <a:p>
            <a:pPr lvl="1">
              <a:buNone/>
            </a:pPr>
            <a:r>
              <a:rPr lang="en-US" sz="2000" dirty="0" smtClean="0"/>
              <a:t>	</a:t>
            </a:r>
            <a:endParaRPr lang="en-US" sz="2000" b="1" dirty="0" smtClean="0"/>
          </a:p>
          <a:p>
            <a:pPr lvl="1">
              <a:buNone/>
            </a:pPr>
            <a:endParaRPr lang="en-US"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Pathogens</a:t>
            </a:r>
            <a:endParaRPr lang="en-US" dirty="0"/>
          </a:p>
        </p:txBody>
      </p:sp>
      <p:sp>
        <p:nvSpPr>
          <p:cNvPr id="3" name="Content Placeholder 2"/>
          <p:cNvSpPr>
            <a:spLocks noGrp="1"/>
          </p:cNvSpPr>
          <p:nvPr>
            <p:ph idx="1"/>
          </p:nvPr>
        </p:nvSpPr>
        <p:spPr/>
        <p:txBody>
          <a:bodyPr/>
          <a:lstStyle/>
          <a:p>
            <a:r>
              <a:rPr lang="en-US" dirty="0" smtClean="0"/>
              <a:t>The Immune System recognizes that there is something in the body that shouldn’t be there and sends out anti-bodies to destroy the invaders.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Immunity </a:t>
            </a:r>
            <a:r>
              <a:rPr lang="en-US" dirty="0" err="1" smtClean="0"/>
              <a:t>vs</a:t>
            </a:r>
            <a:r>
              <a:rPr lang="en-US" dirty="0" smtClean="0"/>
              <a:t> Passive Immunity </a:t>
            </a:r>
            <a:endParaRPr lang="en-US" dirty="0"/>
          </a:p>
        </p:txBody>
      </p:sp>
      <p:sp>
        <p:nvSpPr>
          <p:cNvPr id="3" name="Content Placeholder 2"/>
          <p:cNvSpPr>
            <a:spLocks noGrp="1"/>
          </p:cNvSpPr>
          <p:nvPr>
            <p:ph idx="1"/>
          </p:nvPr>
        </p:nvSpPr>
        <p:spPr/>
        <p:txBody>
          <a:bodyPr/>
          <a:lstStyle/>
          <a:p>
            <a:r>
              <a:rPr lang="en-US" dirty="0" smtClean="0"/>
              <a:t>Active Immunity- Active immunity refers to the process of exposing the body to an antigen to generate an adaptive immune response- can give lifelong protection.</a:t>
            </a:r>
          </a:p>
          <a:p>
            <a:endParaRPr lang="en-US" dirty="0" smtClean="0"/>
          </a:p>
          <a:p>
            <a:r>
              <a:rPr lang="en-US" dirty="0" smtClean="0"/>
              <a:t>Passive Immunity- Passive immunity refers to the process of providing </a:t>
            </a:r>
            <a:r>
              <a:rPr lang="en-US" dirty="0" err="1" smtClean="0"/>
              <a:t>IgG</a:t>
            </a:r>
            <a:r>
              <a:rPr lang="en-US" dirty="0" smtClean="0"/>
              <a:t> antibodies to protect against infection; it gives immediate, but short-lived protection.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a:t>
            </a:r>
            <a:endParaRPr lang="en-US" dirty="0"/>
          </a:p>
        </p:txBody>
      </p:sp>
      <p:sp>
        <p:nvSpPr>
          <p:cNvPr id="3" name="Content Placeholder 2"/>
          <p:cNvSpPr>
            <a:spLocks noGrp="1"/>
          </p:cNvSpPr>
          <p:nvPr>
            <p:ph idx="1"/>
          </p:nvPr>
        </p:nvSpPr>
        <p:spPr/>
        <p:txBody>
          <a:bodyPr/>
          <a:lstStyle/>
          <a:p>
            <a:pPr fontAlgn="t"/>
            <a:r>
              <a:rPr lang="en-US" dirty="0" smtClean="0"/>
              <a:t>Primary Immunodeficiency- Someone is born without part of their immune system making them more susceptible to diseases.</a:t>
            </a:r>
          </a:p>
          <a:p>
            <a:pPr fontAlgn="t"/>
            <a:endParaRPr lang="en-US" dirty="0" smtClean="0"/>
          </a:p>
          <a:p>
            <a:pPr fontAlgn="t"/>
            <a:r>
              <a:rPr lang="en-US" dirty="0" smtClean="0"/>
              <a:t>HIV/AIDS- HIV causes the immune system to break down which will lead to AIDS and cause death almost all the time.</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Excretory System</a:t>
            </a:r>
            <a:endParaRPr lang="en-US" dirty="0"/>
          </a:p>
        </p:txBody>
      </p:sp>
      <p:sp>
        <p:nvSpPr>
          <p:cNvPr id="3" name="Content Placeholder 2"/>
          <p:cNvSpPr>
            <a:spLocks noGrp="1"/>
          </p:cNvSpPr>
          <p:nvPr>
            <p:ph idx="1"/>
          </p:nvPr>
        </p:nvSpPr>
        <p:spPr/>
        <p:txBody>
          <a:bodyPr/>
          <a:lstStyle/>
          <a:p>
            <a:r>
              <a:rPr lang="en-US" dirty="0" smtClean="0"/>
              <a:t>Get rid of wastes</a:t>
            </a:r>
          </a:p>
          <a:p>
            <a:r>
              <a:rPr lang="en-US" dirty="0" smtClean="0"/>
              <a:t>Eliminates useless by-products excreted from cells</a:t>
            </a:r>
          </a:p>
          <a:p>
            <a:r>
              <a:rPr lang="en-US" dirty="0" smtClean="0"/>
              <a:t>Eradicates harmful chemical build-ups</a:t>
            </a:r>
          </a:p>
          <a:p>
            <a:r>
              <a:rPr lang="en-US" dirty="0" smtClean="0"/>
              <a:t>Maintains a steady, balanced chemical concentration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Types of Nitrogen Waste</a:t>
            </a:r>
            <a:endParaRPr lang="en-US" dirty="0"/>
          </a:p>
        </p:txBody>
      </p:sp>
      <p:sp>
        <p:nvSpPr>
          <p:cNvPr id="3" name="Content Placeholder 2"/>
          <p:cNvSpPr>
            <a:spLocks noGrp="1"/>
          </p:cNvSpPr>
          <p:nvPr>
            <p:ph idx="1"/>
          </p:nvPr>
        </p:nvSpPr>
        <p:spPr/>
        <p:txBody>
          <a:bodyPr/>
          <a:lstStyle/>
          <a:p>
            <a:r>
              <a:rPr lang="en-US" dirty="0" smtClean="0"/>
              <a:t>Ammonia- Aquatic Animals </a:t>
            </a:r>
          </a:p>
          <a:p>
            <a:endParaRPr lang="en-US" dirty="0" smtClean="0"/>
          </a:p>
          <a:p>
            <a:r>
              <a:rPr lang="en-US" dirty="0" smtClean="0"/>
              <a:t>Urea- Mammals </a:t>
            </a:r>
          </a:p>
          <a:p>
            <a:endParaRPr lang="en-US" dirty="0" smtClean="0"/>
          </a:p>
          <a:p>
            <a:r>
              <a:rPr lang="en-US" dirty="0" smtClean="0"/>
              <a:t>Uric Acid- Birds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Excretory Process</a:t>
            </a:r>
            <a:endParaRPr lang="en-US" dirty="0"/>
          </a:p>
        </p:txBody>
      </p:sp>
      <p:sp>
        <p:nvSpPr>
          <p:cNvPr id="3" name="Content Placeholder 2"/>
          <p:cNvSpPr>
            <a:spLocks noGrp="1"/>
          </p:cNvSpPr>
          <p:nvPr>
            <p:ph idx="1"/>
          </p:nvPr>
        </p:nvSpPr>
        <p:spPr/>
        <p:txBody>
          <a:bodyPr/>
          <a:lstStyle/>
          <a:p>
            <a:endParaRPr lang="en-US" dirty="0"/>
          </a:p>
        </p:txBody>
      </p:sp>
      <p:pic>
        <p:nvPicPr>
          <p:cNvPr id="38914" name="Picture 2" descr="http://www.biologycorner.com/anatomy/urinary/nephron01.jpg"/>
          <p:cNvPicPr>
            <a:picLocks noChangeAspect="1" noChangeArrowheads="1"/>
          </p:cNvPicPr>
          <p:nvPr/>
        </p:nvPicPr>
        <p:blipFill>
          <a:blip r:embed="rId2" cstate="print"/>
          <a:srcRect/>
          <a:stretch>
            <a:fillRect/>
          </a:stretch>
        </p:blipFill>
        <p:spPr bwMode="auto">
          <a:xfrm>
            <a:off x="1828800" y="1219200"/>
            <a:ext cx="5162550" cy="5419726"/>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a:t>
            </a:r>
            <a:endParaRPr lang="en-US" dirty="0"/>
          </a:p>
        </p:txBody>
      </p:sp>
      <p:sp>
        <p:nvSpPr>
          <p:cNvPr id="3" name="Content Placeholder 2"/>
          <p:cNvSpPr>
            <a:spLocks noGrp="1"/>
          </p:cNvSpPr>
          <p:nvPr>
            <p:ph idx="1"/>
          </p:nvPr>
        </p:nvSpPr>
        <p:spPr/>
        <p:txBody>
          <a:bodyPr>
            <a:normAutofit lnSpcReduction="10000"/>
          </a:bodyPr>
          <a:lstStyle/>
          <a:p>
            <a:r>
              <a:rPr lang="en-US" dirty="0" smtClean="0"/>
              <a:t>Nephritis- an inflammatory condition that affects a component of the kidneys called </a:t>
            </a:r>
            <a:r>
              <a:rPr lang="en-US" dirty="0" err="1" smtClean="0"/>
              <a:t>nephrons</a:t>
            </a:r>
            <a:r>
              <a:rPr lang="en-US" dirty="0" smtClean="0"/>
              <a:t>.</a:t>
            </a:r>
          </a:p>
          <a:p>
            <a:endParaRPr lang="en-US" dirty="0" smtClean="0"/>
          </a:p>
          <a:p>
            <a:r>
              <a:rPr lang="en-US" dirty="0" smtClean="0"/>
              <a:t>Cystitis- an inflammatory condition that affects the bladder. It is caused by a bacterial infection which typically enters the body through the urethra.</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Endocrine System</a:t>
            </a:r>
            <a:endParaRPr lang="en-US" dirty="0"/>
          </a:p>
        </p:txBody>
      </p:sp>
      <p:sp>
        <p:nvSpPr>
          <p:cNvPr id="3" name="Content Placeholder 2"/>
          <p:cNvSpPr>
            <a:spLocks noGrp="1"/>
          </p:cNvSpPr>
          <p:nvPr>
            <p:ph idx="1"/>
          </p:nvPr>
        </p:nvSpPr>
        <p:spPr/>
        <p:txBody>
          <a:bodyPr/>
          <a:lstStyle/>
          <a:p>
            <a:r>
              <a:rPr lang="en-US" dirty="0" smtClean="0"/>
              <a:t>The endocrine system is instrumental in regulating mood, growth and development, tissue function, metabolism, and sexual function and reproductive processes.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Homeostasis</a:t>
            </a:r>
            <a:endParaRPr lang="en-US" dirty="0"/>
          </a:p>
        </p:txBody>
      </p:sp>
      <p:sp>
        <p:nvSpPr>
          <p:cNvPr id="3" name="Content Placeholder 2"/>
          <p:cNvSpPr>
            <a:spLocks noGrp="1"/>
          </p:cNvSpPr>
          <p:nvPr>
            <p:ph idx="1"/>
          </p:nvPr>
        </p:nvSpPr>
        <p:spPr/>
        <p:txBody>
          <a:bodyPr/>
          <a:lstStyle/>
          <a:p>
            <a:r>
              <a:rPr lang="en-US" dirty="0" smtClean="0"/>
              <a:t>Homeostasis maintain the blood temperature the water content and also the blood sugar level of your body and makes sure that it doesn’t get to high or to low for your body.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Feed Back</a:t>
            </a:r>
            <a:endParaRPr lang="en-US" dirty="0"/>
          </a:p>
        </p:txBody>
      </p:sp>
      <p:sp>
        <p:nvSpPr>
          <p:cNvPr id="3" name="Content Placeholder 2"/>
          <p:cNvSpPr>
            <a:spLocks noGrp="1"/>
          </p:cNvSpPr>
          <p:nvPr>
            <p:ph idx="1"/>
          </p:nvPr>
        </p:nvSpPr>
        <p:spPr/>
        <p:txBody>
          <a:bodyPr/>
          <a:lstStyle/>
          <a:p>
            <a:r>
              <a:rPr lang="en-US" dirty="0" smtClean="0"/>
              <a:t>Sometimes it tells your body that there is something wrong with it when its really fine. An example of this is the blood sugar level.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Organs of Digestive System</a:t>
            </a:r>
            <a:endParaRPr lang="en-US" dirty="0"/>
          </a:p>
        </p:txBody>
      </p:sp>
      <p:sp>
        <p:nvSpPr>
          <p:cNvPr id="3" name="Content Placeholder 2"/>
          <p:cNvSpPr>
            <a:spLocks noGrp="1"/>
          </p:cNvSpPr>
          <p:nvPr>
            <p:ph idx="1"/>
          </p:nvPr>
        </p:nvSpPr>
        <p:spPr>
          <a:xfrm>
            <a:off x="457200" y="1371600"/>
            <a:ext cx="8229600" cy="4709160"/>
          </a:xfrm>
        </p:spPr>
        <p:txBody>
          <a:bodyPr>
            <a:normAutofit fontScale="92500" lnSpcReduction="10000"/>
          </a:bodyPr>
          <a:lstStyle/>
          <a:p>
            <a:r>
              <a:rPr lang="en-US" dirty="0" smtClean="0"/>
              <a:t>Stomach</a:t>
            </a:r>
          </a:p>
          <a:p>
            <a:pPr marL="548640" lvl="1" indent="-411480">
              <a:buClr>
                <a:schemeClr val="tx1">
                  <a:shade val="95000"/>
                </a:schemeClr>
              </a:buClr>
              <a:buSzPct val="65000"/>
              <a:buNone/>
            </a:pPr>
            <a:r>
              <a:rPr lang="en-US" dirty="0" smtClean="0"/>
              <a:t>	</a:t>
            </a:r>
            <a:r>
              <a:rPr lang="en-US" sz="2000" dirty="0" smtClean="0"/>
              <a:t>The stomach is a sac-like organ with strong muscular walls. In addition to holding food, it serves as the mixer and grinder of food. The stomach secretes acid and powerful enzymes that continue the process of breaking the food down and changing it to a consistency of liquid or paste.</a:t>
            </a:r>
            <a:endParaRPr lang="en-US" dirty="0" smtClean="0"/>
          </a:p>
          <a:p>
            <a:r>
              <a:rPr lang="en-US" dirty="0" smtClean="0"/>
              <a:t>Small Intestine </a:t>
            </a:r>
          </a:p>
          <a:p>
            <a:pPr>
              <a:buNone/>
            </a:pPr>
            <a:r>
              <a:rPr lang="en-US" dirty="0" smtClean="0"/>
              <a:t>	</a:t>
            </a:r>
            <a:r>
              <a:rPr lang="en-US" sz="2200" dirty="0" smtClean="0"/>
              <a:t>Made up of three segments -- the duodenum, jejunum, and ileum -- the small intestine also breaks down food using enzymes released by the pancreas and bile from the liver. Peristalsis is also at work in this organ, moving food through and mixing it up with the digestive secretions from the pancreas and liver, including bile. The duodenum is largely responsible for the continuing breakdown process, with the jejunum and ileum being mainly responsible for absorption of nutrients into the bloodstream.</a:t>
            </a:r>
          </a:p>
          <a:p>
            <a:endParaRPr lang="en-US" dirty="0" smtClean="0"/>
          </a:p>
          <a:p>
            <a:pPr lvl="1">
              <a:buNone/>
            </a:pPr>
            <a:endParaRPr lang="en-US" sz="2000" dirty="0" smtClean="0"/>
          </a:p>
          <a:p>
            <a:pPr lvl="1">
              <a:buNone/>
            </a:pPr>
            <a:endParaRPr lang="en-US" sz="20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a:t>
            </a:r>
            <a:endParaRPr lang="en-US" dirty="0"/>
          </a:p>
        </p:txBody>
      </p:sp>
      <p:sp>
        <p:nvSpPr>
          <p:cNvPr id="3" name="Content Placeholder 2"/>
          <p:cNvSpPr>
            <a:spLocks noGrp="1"/>
          </p:cNvSpPr>
          <p:nvPr>
            <p:ph idx="1"/>
          </p:nvPr>
        </p:nvSpPr>
        <p:spPr/>
        <p:txBody>
          <a:bodyPr/>
          <a:lstStyle/>
          <a:p>
            <a:r>
              <a:rPr lang="en-US" dirty="0" smtClean="0"/>
              <a:t>Menopause- Natural part in a woman's life where her period stop and she can no longer get pregnant.</a:t>
            </a:r>
          </a:p>
          <a:p>
            <a:endParaRPr lang="en-US" dirty="0" smtClean="0"/>
          </a:p>
          <a:p>
            <a:r>
              <a:rPr lang="en-US" dirty="0" smtClean="0"/>
              <a:t>Diabetes I </a:t>
            </a:r>
            <a:r>
              <a:rPr lang="en-US" dirty="0" err="1" smtClean="0"/>
              <a:t>vs</a:t>
            </a:r>
            <a:r>
              <a:rPr lang="en-US" dirty="0" smtClean="0"/>
              <a:t> Diabetes II- In type one diabetes your body produces no insulin at all and in type 2 your body produces some just not enough insulin.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System</a:t>
            </a:r>
            <a:endParaRPr lang="en-US" dirty="0"/>
          </a:p>
        </p:txBody>
      </p:sp>
      <p:sp>
        <p:nvSpPr>
          <p:cNvPr id="3" name="Content Placeholder 2"/>
          <p:cNvSpPr>
            <a:spLocks noGrp="1"/>
          </p:cNvSpPr>
          <p:nvPr>
            <p:ph idx="1"/>
          </p:nvPr>
        </p:nvSpPr>
        <p:spPr/>
        <p:txBody>
          <a:bodyPr/>
          <a:lstStyle/>
          <a:p>
            <a:r>
              <a:rPr lang="en-US" dirty="0" smtClean="0"/>
              <a:t>Organs in both the male and female body that are used in the process of reproduction and caring for a newborn.</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Sexual </a:t>
            </a:r>
            <a:r>
              <a:rPr lang="en-US" dirty="0" err="1" smtClean="0"/>
              <a:t>vs</a:t>
            </a:r>
            <a:r>
              <a:rPr lang="en-US" dirty="0" smtClean="0"/>
              <a:t> Asexual Reproduction</a:t>
            </a:r>
            <a:endParaRPr lang="en-US" dirty="0"/>
          </a:p>
        </p:txBody>
      </p:sp>
      <p:sp>
        <p:nvSpPr>
          <p:cNvPr id="3" name="Content Placeholder 2"/>
          <p:cNvSpPr>
            <a:spLocks noGrp="1"/>
          </p:cNvSpPr>
          <p:nvPr>
            <p:ph idx="1"/>
          </p:nvPr>
        </p:nvSpPr>
        <p:spPr/>
        <p:txBody>
          <a:bodyPr/>
          <a:lstStyle/>
          <a:p>
            <a:r>
              <a:rPr lang="en-US" dirty="0" smtClean="0"/>
              <a:t>Sexual Reproduction- When a male and female have sex in order to reproduce and create offspring.</a:t>
            </a:r>
          </a:p>
          <a:p>
            <a:endParaRPr lang="en-US" dirty="0" smtClean="0"/>
          </a:p>
          <a:p>
            <a:r>
              <a:rPr lang="en-US" dirty="0" smtClean="0"/>
              <a:t>Asexual Reproduction- Only one organism is needed to produce offspring.</a:t>
            </a:r>
          </a:p>
          <a:p>
            <a:pPr lvl="1"/>
            <a:r>
              <a:rPr lang="en-US" dirty="0" smtClean="0"/>
              <a:t>Fission</a:t>
            </a:r>
          </a:p>
          <a:p>
            <a:pPr lvl="1"/>
            <a:r>
              <a:rPr lang="en-US" dirty="0" smtClean="0"/>
              <a:t>Budding</a:t>
            </a:r>
          </a:p>
          <a:p>
            <a:pPr lvl="1"/>
            <a:r>
              <a:rPr lang="en-US" dirty="0" smtClean="0"/>
              <a:t>Spore Formation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Spermatogenesis</a:t>
            </a:r>
            <a:endParaRPr lang="en-US" dirty="0"/>
          </a:p>
        </p:txBody>
      </p:sp>
      <p:sp>
        <p:nvSpPr>
          <p:cNvPr id="3" name="Content Placeholder 2"/>
          <p:cNvSpPr>
            <a:spLocks noGrp="1"/>
          </p:cNvSpPr>
          <p:nvPr>
            <p:ph idx="1"/>
          </p:nvPr>
        </p:nvSpPr>
        <p:spPr/>
        <p:txBody>
          <a:bodyPr/>
          <a:lstStyle/>
          <a:p>
            <a:r>
              <a:rPr lang="en-US" dirty="0" smtClean="0"/>
              <a:t>Spermatogenesis is the process and development of spermatozoa into mature sperm that can be used to produce offspring.</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Oogenesis</a:t>
            </a:r>
            <a:endParaRPr lang="en-US" dirty="0"/>
          </a:p>
        </p:txBody>
      </p:sp>
      <p:sp>
        <p:nvSpPr>
          <p:cNvPr id="3" name="Content Placeholder 2"/>
          <p:cNvSpPr>
            <a:spLocks noGrp="1"/>
          </p:cNvSpPr>
          <p:nvPr>
            <p:ph idx="1"/>
          </p:nvPr>
        </p:nvSpPr>
        <p:spPr/>
        <p:txBody>
          <a:bodyPr/>
          <a:lstStyle/>
          <a:p>
            <a:r>
              <a:rPr lang="en-US" dirty="0" smtClean="0"/>
              <a:t>The process and development of an ovum that matures the ovaries to be used in reproduction.</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Menstrual Cycle </a:t>
            </a:r>
            <a:r>
              <a:rPr lang="en-US" dirty="0" err="1" smtClean="0"/>
              <a:t>vs</a:t>
            </a:r>
            <a:r>
              <a:rPr lang="en-US" dirty="0" smtClean="0"/>
              <a:t> Estrous Cycle</a:t>
            </a:r>
            <a:endParaRPr lang="en-US" dirty="0"/>
          </a:p>
        </p:txBody>
      </p:sp>
      <p:sp>
        <p:nvSpPr>
          <p:cNvPr id="3" name="Content Placeholder 2"/>
          <p:cNvSpPr>
            <a:spLocks noGrp="1"/>
          </p:cNvSpPr>
          <p:nvPr>
            <p:ph idx="1"/>
          </p:nvPr>
        </p:nvSpPr>
        <p:spPr/>
        <p:txBody>
          <a:bodyPr/>
          <a:lstStyle/>
          <a:p>
            <a:r>
              <a:rPr lang="en-US" dirty="0" smtClean="0"/>
              <a:t>Estrous Cycle happens in almost all mammals while the menstrual cycle happens in humans and some large primates only.</a:t>
            </a:r>
          </a:p>
          <a:p>
            <a:endParaRPr lang="en-US" dirty="0" smtClean="0"/>
          </a:p>
          <a:p>
            <a:r>
              <a:rPr lang="en-US" dirty="0" smtClean="0"/>
              <a:t>Both keep the hormones in check for the females body.</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Develoment</a:t>
            </a:r>
            <a:endParaRPr lang="en-US" dirty="0"/>
          </a:p>
        </p:txBody>
      </p:sp>
      <p:sp>
        <p:nvSpPr>
          <p:cNvPr id="3" name="Content Placeholder 2"/>
          <p:cNvSpPr>
            <a:spLocks noGrp="1"/>
          </p:cNvSpPr>
          <p:nvPr>
            <p:ph idx="1"/>
          </p:nvPr>
        </p:nvSpPr>
        <p:spPr/>
        <p:txBody>
          <a:bodyPr/>
          <a:lstStyle/>
          <a:p>
            <a:endParaRPr lang="en-US" dirty="0"/>
          </a:p>
        </p:txBody>
      </p:sp>
      <p:pic>
        <p:nvPicPr>
          <p:cNvPr id="50178" name="Picture 2" descr="http://www.bio.miami.edu/dana/pix/gastrulation.jpg"/>
          <p:cNvPicPr>
            <a:picLocks noChangeAspect="1" noChangeArrowheads="1"/>
          </p:cNvPicPr>
          <p:nvPr/>
        </p:nvPicPr>
        <p:blipFill>
          <a:blip r:embed="rId2" cstate="print"/>
          <a:srcRect/>
          <a:stretch>
            <a:fillRect/>
          </a:stretch>
        </p:blipFill>
        <p:spPr bwMode="auto">
          <a:xfrm>
            <a:off x="3048000" y="1391072"/>
            <a:ext cx="3352800" cy="5466928"/>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 </a:t>
            </a: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Endometriosis- Endometriosis is a female health disorder that occurs when cells from the lining of the womb (uterus) grow in other areas of the body. This can lead to pain, irregular bleeding, and problems getting pregnant.</a:t>
            </a:r>
          </a:p>
          <a:p>
            <a:pPr fontAlgn="base"/>
            <a:endParaRPr lang="en-US" dirty="0" smtClean="0"/>
          </a:p>
          <a:p>
            <a:pPr fontAlgn="base"/>
            <a:r>
              <a:rPr lang="en-US" dirty="0" smtClean="0"/>
              <a:t>Cervical Cancer- Cervical cancer is cancer that starts in the cervix, the lower part of the uterus (womb) that opens at the top of the vagina.</a:t>
            </a:r>
          </a:p>
          <a:p>
            <a:pPr>
              <a:buNone/>
            </a:pPr>
            <a:r>
              <a:rPr lang="en-US" dirty="0" smtClean="0"/>
              <a:t/>
            </a:r>
            <a:br>
              <a:rPr lang="en-US" dirty="0" smtClean="0"/>
            </a:br>
            <a:endParaRPr lang="en-US" dirty="0" smtClean="0"/>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Nervous System</a:t>
            </a:r>
            <a:endParaRPr lang="en-US" dirty="0"/>
          </a:p>
        </p:txBody>
      </p:sp>
      <p:sp>
        <p:nvSpPr>
          <p:cNvPr id="3" name="Content Placeholder 2"/>
          <p:cNvSpPr>
            <a:spLocks noGrp="1"/>
          </p:cNvSpPr>
          <p:nvPr>
            <p:ph idx="1"/>
          </p:nvPr>
        </p:nvSpPr>
        <p:spPr/>
        <p:txBody>
          <a:bodyPr/>
          <a:lstStyle/>
          <a:p>
            <a:r>
              <a:rPr lang="en-US" dirty="0" smtClean="0"/>
              <a:t>The main function of the nervous system is sending information from one cell to another cell and passing it down the line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Nervous System</a:t>
            </a:r>
            <a:endParaRPr lang="en-US" dirty="0"/>
          </a:p>
        </p:txBody>
      </p:sp>
      <p:sp>
        <p:nvSpPr>
          <p:cNvPr id="3" name="Content Placeholder 2"/>
          <p:cNvSpPr>
            <a:spLocks noGrp="1"/>
          </p:cNvSpPr>
          <p:nvPr>
            <p:ph idx="1"/>
          </p:nvPr>
        </p:nvSpPr>
        <p:spPr/>
        <p:txBody>
          <a:bodyPr/>
          <a:lstStyle/>
          <a:p>
            <a:r>
              <a:rPr lang="en-US" dirty="0" smtClean="0"/>
              <a:t>The main part of the nervous system. </a:t>
            </a:r>
            <a:endParaRPr lang="en-US" dirty="0"/>
          </a:p>
          <a:p>
            <a:endParaRPr lang="en-US" dirty="0" smtClean="0"/>
          </a:p>
          <a:p>
            <a:r>
              <a:rPr lang="en-US" dirty="0" smtClean="0"/>
              <a:t>It is made up of the two most important organs in the human body; the brain and the spinal cord.</a:t>
            </a:r>
            <a:endParaRPr lang="en-US" dirty="0"/>
          </a:p>
        </p:txBody>
      </p:sp>
    </p:spTree>
    <p:extLst>
      <p:ext uri="{BB962C8B-B14F-4D97-AF65-F5344CB8AC3E}">
        <p14:creationId xmlns:p14="http://schemas.microsoft.com/office/powerpoint/2010/main" val="4120817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Organs of Digestive System</a:t>
            </a:r>
            <a:endParaRPr lang="en-US" dirty="0"/>
          </a:p>
        </p:txBody>
      </p:sp>
      <p:sp>
        <p:nvSpPr>
          <p:cNvPr id="3" name="Content Placeholder 2"/>
          <p:cNvSpPr>
            <a:spLocks noGrp="1"/>
          </p:cNvSpPr>
          <p:nvPr>
            <p:ph idx="1"/>
          </p:nvPr>
        </p:nvSpPr>
        <p:spPr/>
        <p:txBody>
          <a:bodyPr>
            <a:normAutofit/>
          </a:bodyPr>
          <a:lstStyle/>
          <a:p>
            <a:r>
              <a:rPr lang="en-US" dirty="0" smtClean="0"/>
              <a:t>Large Intestine</a:t>
            </a:r>
          </a:p>
          <a:p>
            <a:pPr lvl="1">
              <a:buNone/>
            </a:pPr>
            <a:r>
              <a:rPr lang="en-US" sz="2000" dirty="0" smtClean="0"/>
              <a:t>The large intestine is a highly specialized organ that is responsible for processing waste so that defecation is easy and convenient. Made up of the ascending colon, the transverse colon, the descending colon and the sigmoid colon.</a:t>
            </a:r>
          </a:p>
          <a:p>
            <a:r>
              <a:rPr lang="en-US" dirty="0" smtClean="0"/>
              <a:t>Rectum</a:t>
            </a:r>
          </a:p>
          <a:p>
            <a:pPr>
              <a:buNone/>
            </a:pPr>
            <a:r>
              <a:rPr lang="en-US" dirty="0" smtClean="0"/>
              <a:t>	</a:t>
            </a:r>
            <a:r>
              <a:rPr lang="en-US" sz="2000" dirty="0" smtClean="0"/>
              <a:t>Storage place where fecal matter is stored before it leaves the body.</a:t>
            </a:r>
          </a:p>
          <a:p>
            <a:r>
              <a:rPr lang="en-US" dirty="0" smtClean="0"/>
              <a:t>Anus</a:t>
            </a:r>
          </a:p>
          <a:p>
            <a:pPr lvl="1">
              <a:buNone/>
            </a:pPr>
            <a:r>
              <a:rPr lang="en-US" sz="2000" dirty="0" smtClean="0"/>
              <a:t>The anus is the last part of the digestive tract. It consists of the muscles that line the pelvis and two other muscles called anal sphincters.</a:t>
            </a:r>
          </a:p>
          <a:p>
            <a:pPr lvl="1">
              <a:buNone/>
            </a:pPr>
            <a:endParaRPr lang="en-US" dirty="0" smtClean="0"/>
          </a:p>
          <a:p>
            <a:pPr lvl="1">
              <a:buNone/>
            </a:pPr>
            <a:endParaRPr lang="en-US"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Peripheral Nervous System</a:t>
            </a:r>
            <a:endParaRPr lang="en-US" dirty="0"/>
          </a:p>
        </p:txBody>
      </p:sp>
      <p:sp>
        <p:nvSpPr>
          <p:cNvPr id="3" name="Content Placeholder 2"/>
          <p:cNvSpPr>
            <a:spLocks noGrp="1"/>
          </p:cNvSpPr>
          <p:nvPr>
            <p:ph idx="1"/>
          </p:nvPr>
        </p:nvSpPr>
        <p:spPr/>
        <p:txBody>
          <a:bodyPr/>
          <a:lstStyle/>
          <a:p>
            <a:r>
              <a:rPr lang="en-US" dirty="0" smtClean="0"/>
              <a:t>Connects all of the nervous system together so it is able to communicate with itself.</a:t>
            </a:r>
          </a:p>
          <a:p>
            <a:endParaRPr lang="en-US" dirty="0"/>
          </a:p>
          <a:p>
            <a:r>
              <a:rPr lang="en-US" dirty="0" smtClean="0"/>
              <a:t>Made up of </a:t>
            </a:r>
            <a:r>
              <a:rPr lang="en-US" dirty="0"/>
              <a:t>sensory neurons, and nerves which connect them to each other.</a:t>
            </a:r>
            <a:endParaRPr lang="en-US" dirty="0"/>
          </a:p>
        </p:txBody>
      </p:sp>
    </p:spTree>
    <p:extLst>
      <p:ext uri="{BB962C8B-B14F-4D97-AF65-F5344CB8AC3E}">
        <p14:creationId xmlns:p14="http://schemas.microsoft.com/office/powerpoint/2010/main" val="21031572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of a “Message”</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www.fortsupply.k12.ok.us/neur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371600"/>
            <a:ext cx="5511705"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34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Neurotransmitter</a:t>
            </a:r>
            <a:endParaRPr lang="en-US" dirty="0"/>
          </a:p>
        </p:txBody>
      </p:sp>
      <p:sp>
        <p:nvSpPr>
          <p:cNvPr id="3" name="Content Placeholder 2"/>
          <p:cNvSpPr>
            <a:spLocks noGrp="1"/>
          </p:cNvSpPr>
          <p:nvPr>
            <p:ph idx="1"/>
          </p:nvPr>
        </p:nvSpPr>
        <p:spPr/>
        <p:txBody>
          <a:bodyPr/>
          <a:lstStyle/>
          <a:p>
            <a:r>
              <a:rPr lang="en-US" dirty="0" smtClean="0"/>
              <a:t>Chemicals that pass from one neuron to another that pass the information down the line until it will finally reach the brain and the information is received.</a:t>
            </a:r>
            <a:endParaRPr lang="en-US" dirty="0"/>
          </a:p>
        </p:txBody>
      </p:sp>
    </p:spTree>
    <p:extLst>
      <p:ext uri="{BB962C8B-B14F-4D97-AF65-F5344CB8AC3E}">
        <p14:creationId xmlns:p14="http://schemas.microsoft.com/office/powerpoint/2010/main" val="21901114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a:t>
            </a:r>
            <a:endParaRPr lang="en-US" dirty="0"/>
          </a:p>
        </p:txBody>
      </p:sp>
      <p:sp>
        <p:nvSpPr>
          <p:cNvPr id="3" name="Content Placeholder 2"/>
          <p:cNvSpPr>
            <a:spLocks noGrp="1"/>
          </p:cNvSpPr>
          <p:nvPr>
            <p:ph idx="1"/>
          </p:nvPr>
        </p:nvSpPr>
        <p:spPr/>
        <p:txBody>
          <a:bodyPr>
            <a:normAutofit lnSpcReduction="10000"/>
          </a:bodyPr>
          <a:lstStyle/>
          <a:p>
            <a:r>
              <a:rPr lang="en-US" b="1" dirty="0"/>
              <a:t>Alzheimer's disease</a:t>
            </a:r>
            <a:r>
              <a:rPr lang="en-US" dirty="0"/>
              <a:t> - A progressive, degenerative disease that occurs in the brain and results in impaired memory, thinking, and behavior.</a:t>
            </a:r>
          </a:p>
          <a:p>
            <a:endParaRPr lang="en-US" dirty="0" smtClean="0"/>
          </a:p>
          <a:p>
            <a:r>
              <a:rPr lang="en-US" b="1" dirty="0"/>
              <a:t>C</a:t>
            </a:r>
            <a:r>
              <a:rPr lang="en-US" b="1" dirty="0" smtClean="0"/>
              <a:t>erebral </a:t>
            </a:r>
            <a:r>
              <a:rPr lang="en-US" b="1" dirty="0"/>
              <a:t>thrombosis</a:t>
            </a:r>
            <a:r>
              <a:rPr lang="en-US" dirty="0"/>
              <a:t> - the most common type of brain attack; occurs when a blood clot (thrombus) forms and blocks blood flow in an </a:t>
            </a:r>
            <a:r>
              <a:rPr lang="en-US" dirty="0" smtClean="0"/>
              <a:t>artery </a:t>
            </a:r>
            <a:r>
              <a:rPr lang="en-US" dirty="0"/>
              <a:t>bringing blood to part of the brain.</a:t>
            </a:r>
          </a:p>
          <a:p>
            <a:pPr marL="137160" indent="0">
              <a:buNone/>
            </a:pPr>
            <a:r>
              <a:rPr lang="en-US" dirty="0"/>
              <a:t/>
            </a:r>
            <a:br>
              <a:rPr lang="en-US" dirty="0"/>
            </a:br>
            <a:endParaRPr lang="en-US" dirty="0"/>
          </a:p>
        </p:txBody>
      </p:sp>
    </p:spTree>
    <p:extLst>
      <p:ext uri="{BB962C8B-B14F-4D97-AF65-F5344CB8AC3E}">
        <p14:creationId xmlns:p14="http://schemas.microsoft.com/office/powerpoint/2010/main" val="38708138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Senses System</a:t>
            </a:r>
            <a:endParaRPr lang="en-US" dirty="0"/>
          </a:p>
        </p:txBody>
      </p:sp>
      <p:sp>
        <p:nvSpPr>
          <p:cNvPr id="3" name="Content Placeholder 2"/>
          <p:cNvSpPr>
            <a:spLocks noGrp="1"/>
          </p:cNvSpPr>
          <p:nvPr>
            <p:ph idx="1"/>
          </p:nvPr>
        </p:nvSpPr>
        <p:spPr/>
        <p:txBody>
          <a:bodyPr/>
          <a:lstStyle/>
          <a:p>
            <a:r>
              <a:rPr lang="en-US" dirty="0" smtClean="0"/>
              <a:t>What allows you to see, smell, touch, taste, and hear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Receptors</a:t>
            </a:r>
            <a:endParaRPr lang="en-US" dirty="0"/>
          </a:p>
        </p:txBody>
      </p:sp>
      <p:sp>
        <p:nvSpPr>
          <p:cNvPr id="3" name="Content Placeholder 2"/>
          <p:cNvSpPr>
            <a:spLocks noGrp="1"/>
          </p:cNvSpPr>
          <p:nvPr>
            <p:ph idx="1"/>
          </p:nvPr>
        </p:nvSpPr>
        <p:spPr/>
        <p:txBody>
          <a:bodyPr/>
          <a:lstStyle/>
          <a:p>
            <a:r>
              <a:rPr lang="en-US" dirty="0" smtClean="0"/>
              <a:t>Mechanoreceptors- detect changes in pressure, position, or acceleration; include receptors for touch, stretch, hearing, and equilibrium.</a:t>
            </a:r>
          </a:p>
          <a:p>
            <a:r>
              <a:rPr lang="en-US" dirty="0" err="1" smtClean="0"/>
              <a:t>Thermoreceptors</a:t>
            </a:r>
            <a:r>
              <a:rPr lang="en-US" dirty="0" smtClean="0"/>
              <a:t>- detect hot or cold temperatures.</a:t>
            </a:r>
          </a:p>
          <a:p>
            <a:r>
              <a:rPr lang="en-US" dirty="0" err="1" smtClean="0"/>
              <a:t>Chemoreceptors</a:t>
            </a:r>
            <a:r>
              <a:rPr lang="en-US" dirty="0" smtClean="0"/>
              <a:t>  detect ions or molecules.  Smell and taste rely on </a:t>
            </a:r>
            <a:r>
              <a:rPr lang="en-US" dirty="0" err="1" smtClean="0"/>
              <a:t>chemoreceptors</a:t>
            </a:r>
            <a:r>
              <a:rPr lang="en-US" dirty="0" smtClean="0"/>
              <a:t>.</a:t>
            </a:r>
          </a:p>
          <a:p>
            <a:r>
              <a:rPr lang="en-US" dirty="0" smtClean="0"/>
              <a:t>Pain receptors detect severe heat and pressure and chemicals released by inflamed tissue.</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Rhodopsin</a:t>
            </a:r>
            <a:endParaRPr lang="en-US" dirty="0"/>
          </a:p>
        </p:txBody>
      </p:sp>
      <p:sp>
        <p:nvSpPr>
          <p:cNvPr id="3" name="Content Placeholder 2"/>
          <p:cNvSpPr>
            <a:spLocks noGrp="1"/>
          </p:cNvSpPr>
          <p:nvPr>
            <p:ph idx="1"/>
          </p:nvPr>
        </p:nvSpPr>
        <p:spPr/>
        <p:txBody>
          <a:bodyPr/>
          <a:lstStyle/>
          <a:p>
            <a:r>
              <a:rPr lang="en-US" dirty="0" err="1" smtClean="0"/>
              <a:t>Rhodopsin</a:t>
            </a:r>
            <a:r>
              <a:rPr lang="en-US" dirty="0" smtClean="0"/>
              <a:t>- A purplish-red light-sensitive pigment present in the retinas.</a:t>
            </a:r>
            <a:br>
              <a:rPr lang="en-US" dirty="0" smtClean="0"/>
            </a:br>
            <a:endParaRPr lang="en-US" dirty="0" smtClean="0"/>
          </a:p>
          <a:p>
            <a:r>
              <a:rPr lang="en-US" dirty="0" smtClean="0"/>
              <a:t>Signals to the cells what they are seeing.</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Main function of the muscular system are:</a:t>
            </a:r>
          </a:p>
          <a:p>
            <a:pPr lvl="1"/>
            <a:r>
              <a:rPr lang="en-US" dirty="0" smtClean="0"/>
              <a:t>Locomotion </a:t>
            </a:r>
            <a:r>
              <a:rPr lang="en-US" dirty="0"/>
              <a:t>or mobility, strength, heat production, shock absorption, shaping the body, maintaining posture, and respiration. In addition it plays a role in the digestive process by peristalsis to move the food through. It is also essential for pumping blood and plays a role in smooth muscles of the blood vessels to raise blood pressure during the stress response. Muscles help the body to have mobility through the environment, and motility inside the body for its processes.</a:t>
            </a:r>
          </a:p>
          <a:p>
            <a:pPr marL="137160" indent="0">
              <a:buNone/>
            </a:pPr>
            <a:r>
              <a:rPr lang="en-US" dirty="0"/>
              <a:t/>
            </a:r>
            <a:br>
              <a:rPr lang="en-US" dirty="0"/>
            </a:b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Types of Muscle Tissue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Cardiac-</a:t>
            </a:r>
            <a:r>
              <a:rPr lang="en-US" dirty="0"/>
              <a:t>Cardiac muscle tissue forms the bulk of the wall of the heart. Like skeletal muscle tissue, it is striated </a:t>
            </a:r>
            <a:r>
              <a:rPr lang="en-US" dirty="0" smtClean="0"/>
              <a:t>Unlike </a:t>
            </a:r>
            <a:r>
              <a:rPr lang="en-US" dirty="0"/>
              <a:t>skeletal muscle tissue, contraction is usually not under conscious control (involuntary).</a:t>
            </a:r>
          </a:p>
          <a:p>
            <a:pPr marL="137160" indent="0">
              <a:buNone/>
            </a:pPr>
            <a:endParaRPr lang="en-US" dirty="0"/>
          </a:p>
          <a:p>
            <a:r>
              <a:rPr lang="en-US" dirty="0" smtClean="0"/>
              <a:t>Smooth-</a:t>
            </a:r>
            <a:r>
              <a:rPr lang="en-US" dirty="0"/>
              <a:t>Smooth muscle tissue is located in the walls of hollow internal structures such as blood vessels, the stomach, intestines, and urinary bladder. Smooth muscle fibers are usually </a:t>
            </a:r>
            <a:r>
              <a:rPr lang="en-US" dirty="0" smtClean="0"/>
              <a:t>involuntary. </a:t>
            </a:r>
          </a:p>
          <a:p>
            <a:endParaRPr lang="en-US" dirty="0"/>
          </a:p>
          <a:p>
            <a:r>
              <a:rPr lang="en-US" dirty="0" smtClean="0"/>
              <a:t>Skeletal-</a:t>
            </a:r>
            <a:r>
              <a:rPr lang="en-US" dirty="0"/>
              <a:t>Skeletal muscle tissue is named for its location - attached to bones. It is striated; the fibers (cells) contain alternating light and dark bands (striations) that are perpendicular to the long axes of the fibers. Skeletal muscle tissue can be made to contract or relax by conscious control (voluntary).</a:t>
            </a:r>
          </a:p>
          <a:p>
            <a:pPr marL="137160" indent="0">
              <a:buNone/>
            </a:pPr>
            <a:endParaRPr lang="en-US" dirty="0"/>
          </a:p>
        </p:txBody>
      </p:sp>
    </p:spTree>
    <p:extLst>
      <p:ext uri="{BB962C8B-B14F-4D97-AF65-F5344CB8AC3E}">
        <p14:creationId xmlns:p14="http://schemas.microsoft.com/office/powerpoint/2010/main" val="41567390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Cerebral Palsy- </a:t>
            </a:r>
            <a:r>
              <a:rPr lang="en-US" dirty="0"/>
              <a:t>Cerebral Palsy is one of the muscular system diseases where a persons posture, balance and motor functions are affected. Brain damage during or before childbirth causes loss of muscle tone, causing problems carrying out physical tasks in children. It is one of the most common congenital disorders</a:t>
            </a:r>
            <a:r>
              <a:rPr lang="en-US" dirty="0" smtClean="0"/>
              <a:t>.</a:t>
            </a:r>
          </a:p>
          <a:p>
            <a:endParaRPr lang="en-US" dirty="0" smtClean="0"/>
          </a:p>
          <a:p>
            <a:r>
              <a:rPr lang="en-US" dirty="0" err="1" smtClean="0"/>
              <a:t>Polymyositis</a:t>
            </a:r>
            <a:r>
              <a:rPr lang="en-US" dirty="0" smtClean="0"/>
              <a:t>- </a:t>
            </a:r>
            <a:r>
              <a:rPr lang="en-US" dirty="0" err="1" smtClean="0"/>
              <a:t>Polymyositis</a:t>
            </a:r>
            <a:r>
              <a:rPr lang="en-US" dirty="0" smtClean="0"/>
              <a:t> </a:t>
            </a:r>
            <a:r>
              <a:rPr lang="en-US" dirty="0"/>
              <a:t>is an inflammatory and degenerative muscular system disease. This is a systemic connective tissue disease that causes symmetric weakness and muscle atrophy to some extent.</a:t>
            </a:r>
            <a:r>
              <a:rPr lang="en-US" dirty="0"/>
              <a:t/>
            </a:r>
            <a:br>
              <a:rPr lang="en-US" dirty="0"/>
            </a:br>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Organs of Digestive System </a:t>
            </a:r>
            <a:endParaRPr lang="en-US" dirty="0"/>
          </a:p>
        </p:txBody>
      </p:sp>
      <p:sp>
        <p:nvSpPr>
          <p:cNvPr id="3" name="Content Placeholder 2"/>
          <p:cNvSpPr>
            <a:spLocks noGrp="1"/>
          </p:cNvSpPr>
          <p:nvPr>
            <p:ph idx="1"/>
          </p:nvPr>
        </p:nvSpPr>
        <p:spPr/>
        <p:txBody>
          <a:bodyPr/>
          <a:lstStyle/>
          <a:p>
            <a:pPr algn="ctr">
              <a:buNone/>
            </a:pPr>
            <a:r>
              <a:rPr lang="en-US" b="1" i="1" dirty="0" smtClean="0"/>
              <a:t>Accessory Organs</a:t>
            </a:r>
          </a:p>
          <a:p>
            <a:r>
              <a:rPr lang="en-US" dirty="0" smtClean="0"/>
              <a:t>Salivary Glands</a:t>
            </a:r>
          </a:p>
          <a:p>
            <a:r>
              <a:rPr lang="en-US" dirty="0" smtClean="0"/>
              <a:t>Liver</a:t>
            </a:r>
          </a:p>
          <a:p>
            <a:r>
              <a:rPr lang="en-US" dirty="0" smtClean="0"/>
              <a:t>Pancreas</a:t>
            </a:r>
          </a:p>
          <a:p>
            <a:r>
              <a:rPr lang="en-US" dirty="0" smtClean="0"/>
              <a:t>Gallbladder</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Skeletal System</a:t>
            </a:r>
            <a:endParaRPr lang="en-US" dirty="0"/>
          </a:p>
        </p:txBody>
      </p:sp>
      <p:sp>
        <p:nvSpPr>
          <p:cNvPr id="3" name="Content Placeholder 2"/>
          <p:cNvSpPr>
            <a:spLocks noGrp="1"/>
          </p:cNvSpPr>
          <p:nvPr>
            <p:ph idx="1"/>
          </p:nvPr>
        </p:nvSpPr>
        <p:spPr/>
        <p:txBody>
          <a:bodyPr/>
          <a:lstStyle/>
          <a:p>
            <a:r>
              <a:rPr lang="en-US" dirty="0" smtClean="0"/>
              <a:t>The skeletal system has 5 main function to it:</a:t>
            </a:r>
          </a:p>
          <a:p>
            <a:pPr lvl="1"/>
            <a:r>
              <a:rPr lang="en-US" dirty="0" smtClean="0"/>
              <a:t>Support</a:t>
            </a:r>
          </a:p>
          <a:p>
            <a:pPr lvl="1"/>
            <a:r>
              <a:rPr lang="en-US" dirty="0" smtClean="0"/>
              <a:t>Protection</a:t>
            </a:r>
          </a:p>
          <a:p>
            <a:pPr lvl="1"/>
            <a:r>
              <a:rPr lang="en-US" dirty="0" smtClean="0"/>
              <a:t>Mineral Storage</a:t>
            </a:r>
          </a:p>
          <a:p>
            <a:pPr lvl="1"/>
            <a:r>
              <a:rPr lang="en-US" dirty="0" smtClean="0"/>
              <a:t>Blood Cell Production</a:t>
            </a:r>
          </a:p>
          <a:p>
            <a:pPr lvl="1"/>
            <a:r>
              <a:rPr lang="en-US" dirty="0" smtClean="0"/>
              <a:t>Movement</a:t>
            </a:r>
            <a:endParaRPr lang="en-US" dirty="0"/>
          </a:p>
        </p:txBody>
      </p:sp>
    </p:spTree>
    <p:extLst>
      <p:ext uri="{BB962C8B-B14F-4D97-AF65-F5344CB8AC3E}">
        <p14:creationId xmlns:p14="http://schemas.microsoft.com/office/powerpoint/2010/main" val="3270727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in Movement </a:t>
            </a:r>
            <a:endParaRPr lang="en-US" dirty="0"/>
          </a:p>
        </p:txBody>
      </p:sp>
      <p:sp>
        <p:nvSpPr>
          <p:cNvPr id="3" name="Content Placeholder 2"/>
          <p:cNvSpPr>
            <a:spLocks noGrp="1"/>
          </p:cNvSpPr>
          <p:nvPr>
            <p:ph idx="1"/>
          </p:nvPr>
        </p:nvSpPr>
        <p:spPr/>
        <p:txBody>
          <a:bodyPr>
            <a:normAutofit lnSpcReduction="10000"/>
          </a:bodyPr>
          <a:lstStyle/>
          <a:p>
            <a:r>
              <a:rPr lang="en-US" dirty="0" smtClean="0"/>
              <a:t>Bones- Support the muscle and give the muscles something to attach too. </a:t>
            </a:r>
          </a:p>
          <a:p>
            <a:endParaRPr lang="en-US" dirty="0"/>
          </a:p>
          <a:p>
            <a:r>
              <a:rPr lang="en-US" dirty="0" smtClean="0"/>
              <a:t>Ligaments- Provide stability to the joints.</a:t>
            </a:r>
          </a:p>
          <a:p>
            <a:endParaRPr lang="en-US" dirty="0"/>
          </a:p>
          <a:p>
            <a:r>
              <a:rPr lang="en-US" dirty="0" smtClean="0"/>
              <a:t>Muscles- Main organ in making everything move.</a:t>
            </a:r>
          </a:p>
          <a:p>
            <a:endParaRPr lang="en-US" dirty="0"/>
          </a:p>
          <a:p>
            <a:r>
              <a:rPr lang="en-US" dirty="0" smtClean="0"/>
              <a:t>Tendons- Connect all of your muscles together and attach themselves to bones.</a:t>
            </a:r>
            <a:endParaRPr lang="en-US" dirty="0"/>
          </a:p>
        </p:txBody>
      </p:sp>
    </p:spTree>
    <p:extLst>
      <p:ext uri="{BB962C8B-B14F-4D97-AF65-F5344CB8AC3E}">
        <p14:creationId xmlns:p14="http://schemas.microsoft.com/office/powerpoint/2010/main" val="33291233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Skeletal System</a:t>
            </a:r>
            <a:endParaRPr lang="en-US" dirty="0"/>
          </a:p>
        </p:txBody>
      </p:sp>
      <p:sp>
        <p:nvSpPr>
          <p:cNvPr id="3" name="Content Placeholder 2"/>
          <p:cNvSpPr>
            <a:spLocks noGrp="1"/>
          </p:cNvSpPr>
          <p:nvPr>
            <p:ph idx="1"/>
          </p:nvPr>
        </p:nvSpPr>
        <p:spPr>
          <a:xfrm>
            <a:off x="457200" y="1524000"/>
            <a:ext cx="8229600" cy="4709160"/>
          </a:xfrm>
        </p:spPr>
        <p:txBody>
          <a:bodyPr>
            <a:normAutofit fontScale="92500" lnSpcReduction="10000"/>
          </a:bodyPr>
          <a:lstStyle/>
          <a:p>
            <a:r>
              <a:rPr lang="en-US" dirty="0" smtClean="0"/>
              <a:t>Hydrostatic Skelton-</a:t>
            </a:r>
            <a:r>
              <a:rPr lang="en-US" dirty="0"/>
              <a:t>A hydrostatic skeleton consists of fluid under pressure. This type of skeletal system is most common in soft, flexible animals such as hydras, planarians, and earthworms and other segmented worms</a:t>
            </a:r>
            <a:r>
              <a:rPr lang="en-US" dirty="0" smtClean="0"/>
              <a:t>.</a:t>
            </a:r>
          </a:p>
          <a:p>
            <a:endParaRPr lang="en-US" dirty="0"/>
          </a:p>
          <a:p>
            <a:r>
              <a:rPr lang="en-US" dirty="0" smtClean="0"/>
              <a:t>Exoskeleton- Skeleton outside of the body cavity. Mostly found in arthropods </a:t>
            </a:r>
          </a:p>
          <a:p>
            <a:endParaRPr lang="en-US" dirty="0"/>
          </a:p>
          <a:p>
            <a:r>
              <a:rPr lang="en-US" dirty="0" smtClean="0"/>
              <a:t>Endoskeleton- Skeletal system inside the body that grows </a:t>
            </a:r>
            <a:r>
              <a:rPr lang="en-US" dirty="0" err="1" smtClean="0"/>
              <a:t>throughtout</a:t>
            </a:r>
            <a:r>
              <a:rPr lang="en-US" dirty="0" smtClean="0"/>
              <a:t> the species life. Most common type of skeletal system.</a:t>
            </a:r>
            <a:endParaRPr lang="en-US" dirty="0"/>
          </a:p>
        </p:txBody>
      </p:sp>
    </p:spTree>
    <p:extLst>
      <p:ext uri="{BB962C8B-B14F-4D97-AF65-F5344CB8AC3E}">
        <p14:creationId xmlns:p14="http://schemas.microsoft.com/office/powerpoint/2010/main" val="21277889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a:t>
            </a:r>
            <a:endParaRPr lang="en-US" dirty="0"/>
          </a:p>
        </p:txBody>
      </p:sp>
      <p:sp>
        <p:nvSpPr>
          <p:cNvPr id="3" name="Content Placeholder 2"/>
          <p:cNvSpPr>
            <a:spLocks noGrp="1"/>
          </p:cNvSpPr>
          <p:nvPr>
            <p:ph idx="1"/>
          </p:nvPr>
        </p:nvSpPr>
        <p:spPr/>
        <p:txBody>
          <a:bodyPr>
            <a:normAutofit fontScale="70000" lnSpcReduction="20000"/>
          </a:bodyPr>
          <a:lstStyle/>
          <a:p>
            <a:r>
              <a:rPr lang="en-US" dirty="0"/>
              <a:t>Osteoporosis is a very common bone problem especially in older people, and found more in women. It occurs when there isn't enough deposition of calcium in our bones. Phosphorus and mainly calcium are required for a number of processes in our body. Bones are the main source of these minerals. If the loss of these minerals is not compensated, the bones become weak and susceptible to fractures. Osteoporosis may be caused due to old age, hormonal imbalance, genetic disposition, certain diseases like bone cancer, and lack of proper diet</a:t>
            </a:r>
            <a:r>
              <a:rPr lang="en-US" dirty="0" smtClean="0"/>
              <a:t>.</a:t>
            </a:r>
          </a:p>
          <a:p>
            <a:r>
              <a:rPr lang="en-US" dirty="0"/>
              <a:t>Scoliosis refers to the abnormal bending of the </a:t>
            </a:r>
            <a:r>
              <a:rPr lang="en-US" dirty="0" smtClean="0"/>
              <a:t>spinal </a:t>
            </a:r>
            <a:r>
              <a:rPr lang="en-US" dirty="0" err="1" smtClean="0"/>
              <a:t>colum</a:t>
            </a:r>
            <a:r>
              <a:rPr lang="en-US" dirty="0"/>
              <a:t> to one side. Depending on the degree of curvature, a back brace may be used or the vertebrae may surgically be fused to remove the curvature. Scoliosis may be a birth defect or it may be caused due to connective tissue disorders, metabolic diseases or muscular dystrophy.</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8423596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p:txBody>
          <a:bodyPr/>
          <a:lstStyle/>
          <a:p>
            <a:r>
              <a:rPr lang="en-US" dirty="0" smtClean="0">
                <a:hlinkClick r:id="rId2"/>
              </a:rPr>
              <a:t>www.webmd.com</a:t>
            </a:r>
            <a:endParaRPr lang="en-US" dirty="0" smtClean="0"/>
          </a:p>
          <a:p>
            <a:r>
              <a:rPr lang="en-US" dirty="0" smtClean="0">
                <a:hlinkClick r:id="rId3"/>
              </a:rPr>
              <a:t>www.phschool.com</a:t>
            </a:r>
            <a:endParaRPr lang="en-US" dirty="0" smtClean="0"/>
          </a:p>
          <a:p>
            <a:r>
              <a:rPr lang="en-US" dirty="0" smtClean="0">
                <a:hlinkClick r:id="rId4"/>
              </a:rPr>
              <a:t>www.buzzle.com</a:t>
            </a:r>
            <a:endParaRPr lang="en-US" dirty="0" smtClean="0"/>
          </a:p>
          <a:p>
            <a:r>
              <a:rPr lang="en-US" dirty="0" smtClean="0">
                <a:hlinkClick r:id="rId5"/>
              </a:rPr>
              <a:t>www.ncbi.nlm.nih.gov</a:t>
            </a:r>
            <a:endParaRPr lang="en-US" dirty="0" smtClean="0"/>
          </a:p>
          <a:p>
            <a:r>
              <a:rPr lang="en-US" dirty="0" smtClean="0">
                <a:hlinkClick r:id="rId6"/>
              </a:rPr>
              <a:t>www.occmed.oxfordjournals.org</a:t>
            </a:r>
            <a:endParaRPr lang="en-US" dirty="0" smtClean="0"/>
          </a:p>
          <a:p>
            <a:r>
              <a:rPr lang="en-US" dirty="0" smtClean="0">
                <a:hlinkClick r:id="rId7"/>
              </a:rPr>
              <a:t>www.brianmac.co.uk</a:t>
            </a:r>
            <a:endParaRPr lang="en-US" dirty="0" smtClean="0"/>
          </a:p>
          <a:p>
            <a:r>
              <a:rPr lang="en-US" dirty="0" smtClean="0"/>
              <a:t>Mr. </a:t>
            </a:r>
            <a:r>
              <a:rPr lang="en-US" dirty="0" err="1" smtClean="0"/>
              <a:t>Caldwells</a:t>
            </a:r>
            <a:r>
              <a:rPr lang="en-US" dirty="0" smtClean="0"/>
              <a:t> Note Taking Guide</a:t>
            </a:r>
            <a:endParaRPr lang="en-US" dirty="0" smtClean="0"/>
          </a:p>
          <a:p>
            <a:pPr>
              <a:buNone/>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Digestion</a:t>
            </a:r>
            <a:endParaRPr lang="en-US" dirty="0"/>
          </a:p>
        </p:txBody>
      </p:sp>
      <p:sp>
        <p:nvSpPr>
          <p:cNvPr id="3" name="Content Placeholder 2"/>
          <p:cNvSpPr>
            <a:spLocks noGrp="1"/>
          </p:cNvSpPr>
          <p:nvPr>
            <p:ph idx="1"/>
          </p:nvPr>
        </p:nvSpPr>
        <p:spPr/>
        <p:txBody>
          <a:bodyPr/>
          <a:lstStyle/>
          <a:p>
            <a:r>
              <a:rPr lang="en-US" dirty="0" smtClean="0"/>
              <a:t>The digestion of large food molecules is very important. It makes it small enough to get all the way through your digestive system and to get all the nutrients your body needs.</a:t>
            </a:r>
          </a:p>
          <a:p>
            <a:r>
              <a:rPr lang="en-US" dirty="0" smtClean="0"/>
              <a:t>Enzymes are a big part in digestion they break down all of the nutrients and help them absorb into your body to help you survive.</a:t>
            </a:r>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and Chemical Digestion </a:t>
            </a:r>
            <a:endParaRPr lang="en-US" dirty="0"/>
          </a:p>
        </p:txBody>
      </p:sp>
      <p:sp>
        <p:nvSpPr>
          <p:cNvPr id="3" name="Content Placeholder 2"/>
          <p:cNvSpPr>
            <a:spLocks noGrp="1"/>
          </p:cNvSpPr>
          <p:nvPr>
            <p:ph idx="1"/>
          </p:nvPr>
        </p:nvSpPr>
        <p:spPr/>
        <p:txBody>
          <a:bodyPr/>
          <a:lstStyle/>
          <a:p>
            <a:r>
              <a:rPr lang="en-US" dirty="0" smtClean="0"/>
              <a:t>Physical Digestion- Starts when you chew your food.</a:t>
            </a:r>
          </a:p>
          <a:p>
            <a:endParaRPr lang="en-US" dirty="0" smtClean="0"/>
          </a:p>
          <a:p>
            <a:r>
              <a:rPr lang="en-US" dirty="0" smtClean="0"/>
              <a:t>Chemical Digestion- Saliva starts to break down proteins in your mouth, then your stomach acids breaks down a lot of fats and your intestine finishes the job.</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Carb</a:t>
            </a:r>
            <a:r>
              <a:rPr lang="en-US" dirty="0" smtClean="0"/>
              <a:t> and Protein Digestion</a:t>
            </a:r>
            <a:endParaRPr lang="en-US" dirty="0"/>
          </a:p>
        </p:txBody>
      </p:sp>
      <p:sp>
        <p:nvSpPr>
          <p:cNvPr id="3" name="Content Placeholder 2"/>
          <p:cNvSpPr>
            <a:spLocks noGrp="1"/>
          </p:cNvSpPr>
          <p:nvPr>
            <p:ph idx="1"/>
          </p:nvPr>
        </p:nvSpPr>
        <p:spPr/>
        <p:txBody>
          <a:bodyPr/>
          <a:lstStyle/>
          <a:p>
            <a:r>
              <a:rPr lang="en-US" dirty="0" smtClean="0"/>
              <a:t>Carbohydrate Digestion and Protein Digestion both </a:t>
            </a:r>
            <a:r>
              <a:rPr lang="en-US" dirty="0" err="1" smtClean="0"/>
              <a:t>occure</a:t>
            </a:r>
            <a:r>
              <a:rPr lang="en-US" dirty="0" smtClean="0"/>
              <a:t> in the mouth when the saliva breaks down all of the simple </a:t>
            </a:r>
            <a:r>
              <a:rPr lang="en-US" dirty="0" err="1" smtClean="0"/>
              <a:t>carbs</a:t>
            </a:r>
            <a:r>
              <a:rPr lang="en-US" dirty="0" smtClean="0"/>
              <a:t> and proteins before it continues to the rest of the digestion system.</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1991</TotalTime>
  <Words>2078</Words>
  <Application>Microsoft Office PowerPoint</Application>
  <PresentationFormat>On-screen Show (4:3)</PresentationFormat>
  <Paragraphs>248</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Apex</vt:lpstr>
      <vt:lpstr>The human body System</vt:lpstr>
      <vt:lpstr>The Digestive System </vt:lpstr>
      <vt:lpstr>Organs of Digestive System </vt:lpstr>
      <vt:lpstr>Organs of Digestive System</vt:lpstr>
      <vt:lpstr>Organs of Digestive System</vt:lpstr>
      <vt:lpstr>Organs of Digestive System </vt:lpstr>
      <vt:lpstr>Digestion</vt:lpstr>
      <vt:lpstr>Physical and Chemical Digestion </vt:lpstr>
      <vt:lpstr>Carb and Protein Digestion</vt:lpstr>
      <vt:lpstr>Disorders </vt:lpstr>
      <vt:lpstr>The Circulatory System </vt:lpstr>
      <vt:lpstr>Structure and Function of Blood Vessels</vt:lpstr>
      <vt:lpstr>Blood Route</vt:lpstr>
      <vt:lpstr>Blood Composition </vt:lpstr>
      <vt:lpstr>Erythrocytes </vt:lpstr>
      <vt:lpstr>Open vs Closed Circulatory System</vt:lpstr>
      <vt:lpstr>Fish Circulatory System </vt:lpstr>
      <vt:lpstr>Amphibian Circulatory System </vt:lpstr>
      <vt:lpstr>Reptile Circulatory System</vt:lpstr>
      <vt:lpstr>Mammal Circulatory System</vt:lpstr>
      <vt:lpstr>Disorders</vt:lpstr>
      <vt:lpstr>Respiratory System</vt:lpstr>
      <vt:lpstr>Alveoli </vt:lpstr>
      <vt:lpstr>Transport of Oxygen and Carbon Dioxide</vt:lpstr>
      <vt:lpstr>Oxygen Pathway</vt:lpstr>
      <vt:lpstr>Inhalation and Exhalation</vt:lpstr>
      <vt:lpstr>Disorders</vt:lpstr>
      <vt:lpstr>Immune System </vt:lpstr>
      <vt:lpstr>Major Organs</vt:lpstr>
      <vt:lpstr>Recognizing Pathogens</vt:lpstr>
      <vt:lpstr>Active Immunity vs Passive Immunity </vt:lpstr>
      <vt:lpstr>Disorders</vt:lpstr>
      <vt:lpstr>Excretory System</vt:lpstr>
      <vt:lpstr>Different Types of Nitrogen Waste</vt:lpstr>
      <vt:lpstr>Excretory Process</vt:lpstr>
      <vt:lpstr>Disorders</vt:lpstr>
      <vt:lpstr>Endocrine System</vt:lpstr>
      <vt:lpstr>Homeostasis</vt:lpstr>
      <vt:lpstr>Negative Feed Back</vt:lpstr>
      <vt:lpstr>Disorders</vt:lpstr>
      <vt:lpstr>Reproductive System</vt:lpstr>
      <vt:lpstr>Sexual vs Asexual Reproduction</vt:lpstr>
      <vt:lpstr>Spermatogenesis</vt:lpstr>
      <vt:lpstr>Oogenesis</vt:lpstr>
      <vt:lpstr>Menstrual Cycle vs Estrous Cycle</vt:lpstr>
      <vt:lpstr>Develoment</vt:lpstr>
      <vt:lpstr>Disorders </vt:lpstr>
      <vt:lpstr>Nervous System</vt:lpstr>
      <vt:lpstr>Central Nervous System</vt:lpstr>
      <vt:lpstr>Peripheral Nervous System</vt:lpstr>
      <vt:lpstr>Path of a “Message”</vt:lpstr>
      <vt:lpstr>Neurotransmitter</vt:lpstr>
      <vt:lpstr>Disorders</vt:lpstr>
      <vt:lpstr>Senses System</vt:lpstr>
      <vt:lpstr>Receptors</vt:lpstr>
      <vt:lpstr>Rhodopsin</vt:lpstr>
      <vt:lpstr>Muscular System</vt:lpstr>
      <vt:lpstr>3 Types of Muscle Tissue</vt:lpstr>
      <vt:lpstr>Disorders</vt:lpstr>
      <vt:lpstr>Skeletal System</vt:lpstr>
      <vt:lpstr>Roles in Movement </vt:lpstr>
      <vt:lpstr>Types of Skeletal System</vt:lpstr>
      <vt:lpstr>Disorders</vt:lpstr>
      <vt:lpstr>Sources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 body System</dc:title>
  <dc:creator>Julie</dc:creator>
  <cp:lastModifiedBy>Zach</cp:lastModifiedBy>
  <cp:revision>18</cp:revision>
  <dcterms:created xsi:type="dcterms:W3CDTF">2012-02-27T02:14:57Z</dcterms:created>
  <dcterms:modified xsi:type="dcterms:W3CDTF">2012-04-30T02:42:21Z</dcterms:modified>
</cp:coreProperties>
</file>