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5EE72-2893-4DAD-85A9-49C4087E3765}"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A379A38B-997A-4C88-A8AF-EDC93C9ED919}">
      <dgm:prSet phldrT="[Text]" custT="1"/>
      <dgm:spPr/>
      <dgm:t>
        <a:bodyPr/>
        <a:lstStyle/>
        <a:p>
          <a:r>
            <a:rPr lang="en-US" sz="1400" dirty="0" smtClean="0"/>
            <a:t>T-cells (named for the thymus where they mature</a:t>
          </a:r>
          <a:endParaRPr lang="en-US" sz="1400" dirty="0"/>
        </a:p>
      </dgm:t>
    </dgm:pt>
    <dgm:pt modelId="{60DE1951-A921-46C7-9A87-460EE8B3DE89}" type="parTrans" cxnId="{F5EE3EE2-1538-46E8-81A4-375D959E6762}">
      <dgm:prSet/>
      <dgm:spPr/>
      <dgm:t>
        <a:bodyPr/>
        <a:lstStyle/>
        <a:p>
          <a:endParaRPr lang="en-US"/>
        </a:p>
      </dgm:t>
    </dgm:pt>
    <dgm:pt modelId="{61BDCC2C-A58A-47F4-8A9A-7395DB0BA438}" type="sibTrans" cxnId="{F5EE3EE2-1538-46E8-81A4-375D959E6762}">
      <dgm:prSet/>
      <dgm:spPr/>
      <dgm:t>
        <a:bodyPr/>
        <a:lstStyle/>
        <a:p>
          <a:endParaRPr lang="en-US"/>
        </a:p>
      </dgm:t>
    </dgm:pt>
    <dgm:pt modelId="{C8DE7518-49FA-47C7-8C28-ECBFE6B16242}">
      <dgm:prSet phldrT="[Text]" phldr="1" custT="1"/>
      <dgm:spPr/>
      <dgm:t>
        <a:bodyPr/>
        <a:lstStyle/>
        <a:p>
          <a:endParaRPr lang="en-US" sz="1200" dirty="0"/>
        </a:p>
      </dgm:t>
    </dgm:pt>
    <dgm:pt modelId="{EBE9A6D8-CEB6-40EE-BBEB-6B1556067B1C}" type="parTrans" cxnId="{62833113-2FE3-4DCE-91C7-2A3934E11150}">
      <dgm:prSet/>
      <dgm:spPr/>
      <dgm:t>
        <a:bodyPr/>
        <a:lstStyle/>
        <a:p>
          <a:endParaRPr lang="en-US"/>
        </a:p>
      </dgm:t>
    </dgm:pt>
    <dgm:pt modelId="{8FB57E24-71E4-4552-B75F-1849AB686EE0}" type="sibTrans" cxnId="{62833113-2FE3-4DCE-91C7-2A3934E11150}">
      <dgm:prSet/>
      <dgm:spPr/>
      <dgm:t>
        <a:bodyPr/>
        <a:lstStyle/>
        <a:p>
          <a:endParaRPr lang="en-US"/>
        </a:p>
      </dgm:t>
    </dgm:pt>
    <dgm:pt modelId="{7DA79E5C-240A-41F1-AA37-89A3E44B58F8}">
      <dgm:prSet phldrT="[Text]" custT="1"/>
      <dgm:spPr/>
      <dgm:t>
        <a:bodyPr/>
        <a:lstStyle/>
        <a:p>
          <a:r>
            <a:rPr lang="en-US" sz="1400" dirty="0" smtClean="0"/>
            <a:t>B-cells</a:t>
          </a:r>
          <a:r>
            <a:rPr lang="en-US" sz="1200" dirty="0" smtClean="0"/>
            <a:t> </a:t>
          </a:r>
          <a:endParaRPr lang="en-US" sz="1200" dirty="0"/>
        </a:p>
      </dgm:t>
    </dgm:pt>
    <dgm:pt modelId="{E1C172F7-6D21-4396-BDEE-722F71A38094}" type="parTrans" cxnId="{DF20F59B-0BE0-492D-80AD-B1B52415EE5C}">
      <dgm:prSet/>
      <dgm:spPr/>
      <dgm:t>
        <a:bodyPr/>
        <a:lstStyle/>
        <a:p>
          <a:endParaRPr lang="en-US"/>
        </a:p>
      </dgm:t>
    </dgm:pt>
    <dgm:pt modelId="{4B1268FA-9128-4125-AAE3-F2A8B1BC1485}" type="sibTrans" cxnId="{DF20F59B-0BE0-492D-80AD-B1B52415EE5C}">
      <dgm:prSet/>
      <dgm:spPr/>
      <dgm:t>
        <a:bodyPr/>
        <a:lstStyle/>
        <a:p>
          <a:endParaRPr lang="en-US"/>
        </a:p>
      </dgm:t>
    </dgm:pt>
    <dgm:pt modelId="{95968776-FAA2-42BE-B7EF-CA859560B8A0}">
      <dgm:prSet phldrT="[Text]" custT="1"/>
      <dgm:spPr/>
      <dgm:t>
        <a:bodyPr/>
        <a:lstStyle/>
        <a:p>
          <a:endParaRPr lang="en-US" sz="1200" dirty="0"/>
        </a:p>
      </dgm:t>
    </dgm:pt>
    <dgm:pt modelId="{813D9995-337E-482D-9AA2-A51FE9ECE938}" type="parTrans" cxnId="{A394E6CA-56B6-418F-9173-C1D1B33C31F0}">
      <dgm:prSet/>
      <dgm:spPr/>
      <dgm:t>
        <a:bodyPr/>
        <a:lstStyle/>
        <a:p>
          <a:endParaRPr lang="en-US"/>
        </a:p>
      </dgm:t>
    </dgm:pt>
    <dgm:pt modelId="{DE091644-3CD0-4A1E-80FD-BB3E05F3F969}" type="sibTrans" cxnId="{A394E6CA-56B6-418F-9173-C1D1B33C31F0}">
      <dgm:prSet/>
      <dgm:spPr/>
      <dgm:t>
        <a:bodyPr/>
        <a:lstStyle/>
        <a:p>
          <a:endParaRPr lang="en-US"/>
        </a:p>
      </dgm:t>
    </dgm:pt>
    <dgm:pt modelId="{25ECA3B3-2DB8-4B39-9066-1A2FDD8B9326}">
      <dgm:prSet custT="1"/>
      <dgm:spPr/>
      <dgm:t>
        <a:bodyPr/>
        <a:lstStyle/>
        <a:p>
          <a:r>
            <a:rPr lang="en-US" sz="1200" dirty="0" smtClean="0"/>
            <a:t>Helper T cells are the main force of the immune defense:they activate B cells and killer T cells. However, the helper T cells themselves must be activated. This happens when a macrophage presents antigens at the nearest lymph node. When the receptor of a helper T cell recognizes the antigen, it is activated. The killer T cell is specialized in attacking cells of the body infected by viruses and sometimes also by bacteria. It can also attack cancer cells. The killer T cell has receptors that are used to search each cell that it meets. If a cell is infected, it is swiftly killed. Infected cells are recognized because tiny traces of the intruder, antigen, can be found on their surface.</a:t>
          </a:r>
          <a:br>
            <a:rPr lang="en-US" sz="1200" dirty="0" smtClean="0"/>
          </a:br>
          <a:r>
            <a:rPr lang="en-US" sz="1200" dirty="0" smtClean="0"/>
            <a:t> </a:t>
          </a:r>
          <a:br>
            <a:rPr lang="en-US" sz="1200" dirty="0" smtClean="0"/>
          </a:br>
          <a:r>
            <a:rPr lang="en-US" sz="1200" dirty="0" smtClean="0"/>
            <a:t/>
          </a:r>
          <a:br>
            <a:rPr lang="en-US" sz="1200" dirty="0" smtClean="0"/>
          </a:br>
          <a:endParaRPr lang="en-US" sz="1200" dirty="0"/>
        </a:p>
      </dgm:t>
    </dgm:pt>
    <dgm:pt modelId="{382C02BA-DB13-4F13-B97F-48322A793F5C}" type="parTrans" cxnId="{194EFECA-4A01-43BD-8FAA-1EE67EC49270}">
      <dgm:prSet/>
      <dgm:spPr/>
      <dgm:t>
        <a:bodyPr/>
        <a:lstStyle/>
        <a:p>
          <a:endParaRPr lang="en-US"/>
        </a:p>
      </dgm:t>
    </dgm:pt>
    <dgm:pt modelId="{68F15E82-BEF9-4F10-BC9D-C95BB01A2445}" type="sibTrans" cxnId="{194EFECA-4A01-43BD-8FAA-1EE67EC49270}">
      <dgm:prSet/>
      <dgm:spPr/>
      <dgm:t>
        <a:bodyPr/>
        <a:lstStyle/>
        <a:p>
          <a:endParaRPr lang="en-US"/>
        </a:p>
      </dgm:t>
    </dgm:pt>
    <dgm:pt modelId="{3117911D-3B43-468A-8E42-9032F54D12E6}">
      <dgm:prSet custT="1"/>
      <dgm:spPr/>
      <dgm:t>
        <a:bodyPr/>
        <a:lstStyle/>
        <a:p>
          <a:endParaRPr lang="en-US" sz="1200" dirty="0"/>
        </a:p>
      </dgm:t>
    </dgm:pt>
    <dgm:pt modelId="{F8E09A19-8EA8-423A-A114-BC2692DF9901}" type="parTrans" cxnId="{7CED4C05-2925-4328-8CBE-CB293C559DD9}">
      <dgm:prSet/>
      <dgm:spPr/>
      <dgm:t>
        <a:bodyPr/>
        <a:lstStyle/>
        <a:p>
          <a:endParaRPr lang="en-US"/>
        </a:p>
      </dgm:t>
    </dgm:pt>
    <dgm:pt modelId="{301DB70E-427A-4CA9-8691-E3670EDF5BC4}" type="sibTrans" cxnId="{7CED4C05-2925-4328-8CBE-CB293C559DD9}">
      <dgm:prSet/>
      <dgm:spPr/>
      <dgm:t>
        <a:bodyPr/>
        <a:lstStyle/>
        <a:p>
          <a:endParaRPr lang="en-US"/>
        </a:p>
      </dgm:t>
    </dgm:pt>
    <dgm:pt modelId="{B46B75E5-8CB4-40B9-95F2-2DF65EF5BC33}">
      <dgm:prSet phldrT="[Text]" custT="1"/>
      <dgm:spPr/>
      <dgm:t>
        <a:bodyPr/>
        <a:lstStyle/>
        <a:p>
          <a:endParaRPr lang="en-US" sz="1200" dirty="0"/>
        </a:p>
      </dgm:t>
    </dgm:pt>
    <dgm:pt modelId="{89E0E9A1-165B-4C07-8680-0D966D14C7A2}" type="parTrans" cxnId="{FD2CB273-F354-4135-B473-96457BAD47E3}">
      <dgm:prSet/>
      <dgm:spPr/>
      <dgm:t>
        <a:bodyPr/>
        <a:lstStyle/>
        <a:p>
          <a:endParaRPr lang="en-US"/>
        </a:p>
      </dgm:t>
    </dgm:pt>
    <dgm:pt modelId="{4EC7FDCC-65EC-4211-BEEB-C6B4D4A819FE}" type="sibTrans" cxnId="{FD2CB273-F354-4135-B473-96457BAD47E3}">
      <dgm:prSet/>
      <dgm:spPr/>
      <dgm:t>
        <a:bodyPr/>
        <a:lstStyle/>
        <a:p>
          <a:endParaRPr lang="en-US"/>
        </a:p>
      </dgm:t>
    </dgm:pt>
    <dgm:pt modelId="{191D7A7D-2FBC-4388-AF2B-D12A1A25E227}">
      <dgm:prSet custT="1"/>
      <dgm:spPr/>
      <dgm:t>
        <a:bodyPr/>
        <a:lstStyle/>
        <a:p>
          <a:r>
            <a:rPr lang="en-US" sz="1200" dirty="0" smtClean="0"/>
            <a:t>The B-lymphocyte cell is activated when its antigen receptors are activated. It divides again and again to produce plasma cells, which produce antibodies that respond to the same antigen that matched the parent B-cell’s receptors, and b-memory cells</a:t>
          </a:r>
          <a:endParaRPr lang="en-US" sz="1200" dirty="0"/>
        </a:p>
      </dgm:t>
    </dgm:pt>
    <dgm:pt modelId="{CF586D93-02C6-4DDE-A940-29E5F1204368}" type="parTrans" cxnId="{3DA418DC-0188-4D61-B7A9-DD64AA307A2B}">
      <dgm:prSet/>
      <dgm:spPr/>
      <dgm:t>
        <a:bodyPr/>
        <a:lstStyle/>
        <a:p>
          <a:endParaRPr lang="en-US"/>
        </a:p>
      </dgm:t>
    </dgm:pt>
    <dgm:pt modelId="{F1EE48B3-98AC-4D7A-957E-A5821736ABCA}" type="sibTrans" cxnId="{3DA418DC-0188-4D61-B7A9-DD64AA307A2B}">
      <dgm:prSet/>
      <dgm:spPr/>
      <dgm:t>
        <a:bodyPr/>
        <a:lstStyle/>
        <a:p>
          <a:endParaRPr lang="en-US"/>
        </a:p>
      </dgm:t>
    </dgm:pt>
    <dgm:pt modelId="{0570DB9E-6708-447B-8AC6-AD56803C8CBD}">
      <dgm:prSet custT="1"/>
      <dgm:spPr/>
      <dgm:t>
        <a:bodyPr/>
        <a:lstStyle/>
        <a:p>
          <a:endParaRPr lang="en-US" sz="1200" dirty="0"/>
        </a:p>
      </dgm:t>
    </dgm:pt>
    <dgm:pt modelId="{5FC606D4-46B1-4B10-8A7E-192891EA9A6E}" type="parTrans" cxnId="{89B030CD-C909-47EB-998C-8AA8E4500EBE}">
      <dgm:prSet/>
      <dgm:spPr/>
      <dgm:t>
        <a:bodyPr/>
        <a:lstStyle/>
        <a:p>
          <a:endParaRPr lang="en-US"/>
        </a:p>
      </dgm:t>
    </dgm:pt>
    <dgm:pt modelId="{FF3530A7-381D-4897-9D1B-75B3690D2232}" type="sibTrans" cxnId="{89B030CD-C909-47EB-998C-8AA8E4500EBE}">
      <dgm:prSet/>
      <dgm:spPr/>
      <dgm:t>
        <a:bodyPr/>
        <a:lstStyle/>
        <a:p>
          <a:endParaRPr lang="en-US"/>
        </a:p>
      </dgm:t>
    </dgm:pt>
    <dgm:pt modelId="{E380D274-278D-4C76-B2CE-DE88EE162B1D}" type="pres">
      <dgm:prSet presAssocID="{8555EE72-2893-4DAD-85A9-49C4087E3765}" presName="Name0" presStyleCnt="0">
        <dgm:presLayoutVars>
          <dgm:dir/>
          <dgm:animLvl val="lvl"/>
          <dgm:resizeHandles val="exact"/>
        </dgm:presLayoutVars>
      </dgm:prSet>
      <dgm:spPr/>
      <dgm:t>
        <a:bodyPr/>
        <a:lstStyle/>
        <a:p>
          <a:endParaRPr lang="en-US"/>
        </a:p>
      </dgm:t>
    </dgm:pt>
    <dgm:pt modelId="{3425BDB1-FF35-4611-8D3D-000F49D67A04}" type="pres">
      <dgm:prSet presAssocID="{A379A38B-997A-4C88-A8AF-EDC93C9ED919}" presName="linNode" presStyleCnt="0"/>
      <dgm:spPr/>
    </dgm:pt>
    <dgm:pt modelId="{F9AFA5DC-5766-4387-8336-AF2C6BAE0A39}" type="pres">
      <dgm:prSet presAssocID="{A379A38B-997A-4C88-A8AF-EDC93C9ED919}" presName="parTx" presStyleLbl="revTx" presStyleIdx="0" presStyleCnt="2">
        <dgm:presLayoutVars>
          <dgm:chMax val="1"/>
          <dgm:bulletEnabled val="1"/>
        </dgm:presLayoutVars>
      </dgm:prSet>
      <dgm:spPr/>
      <dgm:t>
        <a:bodyPr/>
        <a:lstStyle/>
        <a:p>
          <a:endParaRPr lang="en-US"/>
        </a:p>
      </dgm:t>
    </dgm:pt>
    <dgm:pt modelId="{873CA643-1EED-41B6-8510-424D8264EB14}" type="pres">
      <dgm:prSet presAssocID="{A379A38B-997A-4C88-A8AF-EDC93C9ED919}" presName="bracket" presStyleLbl="parChTrans1D1" presStyleIdx="0" presStyleCnt="2"/>
      <dgm:spPr/>
    </dgm:pt>
    <dgm:pt modelId="{56AB5D18-6D21-440E-94E8-05AE6F21D380}" type="pres">
      <dgm:prSet presAssocID="{A379A38B-997A-4C88-A8AF-EDC93C9ED919}" presName="spH" presStyleCnt="0"/>
      <dgm:spPr/>
    </dgm:pt>
    <dgm:pt modelId="{6C03E417-5EF9-4196-876F-1EEBAED5D56D}" type="pres">
      <dgm:prSet presAssocID="{A379A38B-997A-4C88-A8AF-EDC93C9ED919}" presName="desTx" presStyleLbl="node1" presStyleIdx="0" presStyleCnt="2">
        <dgm:presLayoutVars>
          <dgm:bulletEnabled val="1"/>
        </dgm:presLayoutVars>
      </dgm:prSet>
      <dgm:spPr/>
      <dgm:t>
        <a:bodyPr/>
        <a:lstStyle/>
        <a:p>
          <a:endParaRPr lang="en-US"/>
        </a:p>
      </dgm:t>
    </dgm:pt>
    <dgm:pt modelId="{67781213-22BC-42F2-9EFF-E38EFB890297}" type="pres">
      <dgm:prSet presAssocID="{61BDCC2C-A58A-47F4-8A9A-7395DB0BA438}" presName="spV" presStyleCnt="0"/>
      <dgm:spPr/>
    </dgm:pt>
    <dgm:pt modelId="{7EF5EC07-86AF-4682-B104-E6E164E5D029}" type="pres">
      <dgm:prSet presAssocID="{7DA79E5C-240A-41F1-AA37-89A3E44B58F8}" presName="linNode" presStyleCnt="0"/>
      <dgm:spPr/>
    </dgm:pt>
    <dgm:pt modelId="{44CC3202-4D04-4F78-B55A-C56C6E3B2CD5}" type="pres">
      <dgm:prSet presAssocID="{7DA79E5C-240A-41F1-AA37-89A3E44B58F8}" presName="parTx" presStyleLbl="revTx" presStyleIdx="1" presStyleCnt="2">
        <dgm:presLayoutVars>
          <dgm:chMax val="1"/>
          <dgm:bulletEnabled val="1"/>
        </dgm:presLayoutVars>
      </dgm:prSet>
      <dgm:spPr/>
      <dgm:t>
        <a:bodyPr/>
        <a:lstStyle/>
        <a:p>
          <a:endParaRPr lang="en-US"/>
        </a:p>
      </dgm:t>
    </dgm:pt>
    <dgm:pt modelId="{369BE8F4-573E-4FAD-83E8-5DED30BE6542}" type="pres">
      <dgm:prSet presAssocID="{7DA79E5C-240A-41F1-AA37-89A3E44B58F8}" presName="bracket" presStyleLbl="parChTrans1D1" presStyleIdx="1" presStyleCnt="2"/>
      <dgm:spPr/>
    </dgm:pt>
    <dgm:pt modelId="{BBA4BCAC-E5BF-4412-BE6E-350DC3C0E8A5}" type="pres">
      <dgm:prSet presAssocID="{7DA79E5C-240A-41F1-AA37-89A3E44B58F8}" presName="spH" presStyleCnt="0"/>
      <dgm:spPr/>
    </dgm:pt>
    <dgm:pt modelId="{2E3C45DF-29B8-498B-94A2-5C8EC5E0978E}" type="pres">
      <dgm:prSet presAssocID="{7DA79E5C-240A-41F1-AA37-89A3E44B58F8}" presName="desTx" presStyleLbl="node1" presStyleIdx="1" presStyleCnt="2">
        <dgm:presLayoutVars>
          <dgm:bulletEnabled val="1"/>
        </dgm:presLayoutVars>
      </dgm:prSet>
      <dgm:spPr/>
      <dgm:t>
        <a:bodyPr/>
        <a:lstStyle/>
        <a:p>
          <a:endParaRPr lang="en-US"/>
        </a:p>
      </dgm:t>
    </dgm:pt>
  </dgm:ptLst>
  <dgm:cxnLst>
    <dgm:cxn modelId="{AD5A4DBE-7AB8-4E1C-A796-26DCF6983E17}" type="presOf" srcId="{25ECA3B3-2DB8-4B39-9066-1A2FDD8B9326}" destId="{6C03E417-5EF9-4196-876F-1EEBAED5D56D}" srcOrd="0" destOrd="1" presId="urn:diagrams.loki3.com/BracketList+Icon"/>
    <dgm:cxn modelId="{62833113-2FE3-4DCE-91C7-2A3934E11150}" srcId="{A379A38B-997A-4C88-A8AF-EDC93C9ED919}" destId="{C8DE7518-49FA-47C7-8C28-ECBFE6B16242}" srcOrd="0" destOrd="0" parTransId="{EBE9A6D8-CEB6-40EE-BBEB-6B1556067B1C}" sibTransId="{8FB57E24-71E4-4552-B75F-1849AB686EE0}"/>
    <dgm:cxn modelId="{AC778E75-DD62-4FA8-AF33-0B031E7412E3}" type="presOf" srcId="{B46B75E5-8CB4-40B9-95F2-2DF65EF5BC33}" destId="{2E3C45DF-29B8-498B-94A2-5C8EC5E0978E}" srcOrd="0" destOrd="4" presId="urn:diagrams.loki3.com/BracketList+Icon"/>
    <dgm:cxn modelId="{D4F08D7E-4194-4A3E-9CDF-91BC92FF0807}" type="presOf" srcId="{3117911D-3B43-468A-8E42-9032F54D12E6}" destId="{2E3C45DF-29B8-498B-94A2-5C8EC5E0978E}" srcOrd="0" destOrd="3" presId="urn:diagrams.loki3.com/BracketList+Icon"/>
    <dgm:cxn modelId="{89B030CD-C909-47EB-998C-8AA8E4500EBE}" srcId="{7DA79E5C-240A-41F1-AA37-89A3E44B58F8}" destId="{0570DB9E-6708-447B-8AC6-AD56803C8CBD}" srcOrd="2" destOrd="0" parTransId="{5FC606D4-46B1-4B10-8A7E-192891EA9A6E}" sibTransId="{FF3530A7-381D-4897-9D1B-75B3690D2232}"/>
    <dgm:cxn modelId="{FD2CB273-F354-4135-B473-96457BAD47E3}" srcId="{7DA79E5C-240A-41F1-AA37-89A3E44B58F8}" destId="{B46B75E5-8CB4-40B9-95F2-2DF65EF5BC33}" srcOrd="4" destOrd="0" parTransId="{89E0E9A1-165B-4C07-8680-0D966D14C7A2}" sibTransId="{4EC7FDCC-65EC-4211-BEEB-C6B4D4A819FE}"/>
    <dgm:cxn modelId="{A394E6CA-56B6-418F-9173-C1D1B33C31F0}" srcId="{7DA79E5C-240A-41F1-AA37-89A3E44B58F8}" destId="{95968776-FAA2-42BE-B7EF-CA859560B8A0}" srcOrd="0" destOrd="0" parTransId="{813D9995-337E-482D-9AA2-A51FE9ECE938}" sibTransId="{DE091644-3CD0-4A1E-80FD-BB3E05F3F969}"/>
    <dgm:cxn modelId="{194EFECA-4A01-43BD-8FAA-1EE67EC49270}" srcId="{A379A38B-997A-4C88-A8AF-EDC93C9ED919}" destId="{25ECA3B3-2DB8-4B39-9066-1A2FDD8B9326}" srcOrd="1" destOrd="0" parTransId="{382C02BA-DB13-4F13-B97F-48322A793F5C}" sibTransId="{68F15E82-BEF9-4F10-BC9D-C95BB01A2445}"/>
    <dgm:cxn modelId="{28C87AD8-B0F7-44B3-B60B-676E16DB0D98}" type="presOf" srcId="{191D7A7D-2FBC-4388-AF2B-D12A1A25E227}" destId="{2E3C45DF-29B8-498B-94A2-5C8EC5E0978E}" srcOrd="0" destOrd="1" presId="urn:diagrams.loki3.com/BracketList+Icon"/>
    <dgm:cxn modelId="{3E311139-1CEE-4AE8-AD3A-FA397847D6BD}" type="presOf" srcId="{C8DE7518-49FA-47C7-8C28-ECBFE6B16242}" destId="{6C03E417-5EF9-4196-876F-1EEBAED5D56D}" srcOrd="0" destOrd="0" presId="urn:diagrams.loki3.com/BracketList+Icon"/>
    <dgm:cxn modelId="{7CED4C05-2925-4328-8CBE-CB293C559DD9}" srcId="{7DA79E5C-240A-41F1-AA37-89A3E44B58F8}" destId="{3117911D-3B43-468A-8E42-9032F54D12E6}" srcOrd="3" destOrd="0" parTransId="{F8E09A19-8EA8-423A-A114-BC2692DF9901}" sibTransId="{301DB70E-427A-4CA9-8691-E3670EDF5BC4}"/>
    <dgm:cxn modelId="{0D8BE7A7-B97B-465B-A0AB-B30BEEA2535B}" type="presOf" srcId="{8555EE72-2893-4DAD-85A9-49C4087E3765}" destId="{E380D274-278D-4C76-B2CE-DE88EE162B1D}" srcOrd="0" destOrd="0" presId="urn:diagrams.loki3.com/BracketList+Icon"/>
    <dgm:cxn modelId="{63B50AF7-D990-4665-B2A2-7C2C540D6D86}" type="presOf" srcId="{A379A38B-997A-4C88-A8AF-EDC93C9ED919}" destId="{F9AFA5DC-5766-4387-8336-AF2C6BAE0A39}" srcOrd="0" destOrd="0" presId="urn:diagrams.loki3.com/BracketList+Icon"/>
    <dgm:cxn modelId="{07FAF837-FEF0-49FD-825F-ABBE8CA88348}" type="presOf" srcId="{0570DB9E-6708-447B-8AC6-AD56803C8CBD}" destId="{2E3C45DF-29B8-498B-94A2-5C8EC5E0978E}" srcOrd="0" destOrd="2" presId="urn:diagrams.loki3.com/BracketList+Icon"/>
    <dgm:cxn modelId="{DF20F59B-0BE0-492D-80AD-B1B52415EE5C}" srcId="{8555EE72-2893-4DAD-85A9-49C4087E3765}" destId="{7DA79E5C-240A-41F1-AA37-89A3E44B58F8}" srcOrd="1" destOrd="0" parTransId="{E1C172F7-6D21-4396-BDEE-722F71A38094}" sibTransId="{4B1268FA-9128-4125-AAE3-F2A8B1BC1485}"/>
    <dgm:cxn modelId="{8C6EE5BA-A00A-4A8B-A3F1-815938CC91F7}" type="presOf" srcId="{7DA79E5C-240A-41F1-AA37-89A3E44B58F8}" destId="{44CC3202-4D04-4F78-B55A-C56C6E3B2CD5}" srcOrd="0" destOrd="0" presId="urn:diagrams.loki3.com/BracketList+Icon"/>
    <dgm:cxn modelId="{94DCFE4D-2D12-4B16-A93C-C214381FEDFD}" type="presOf" srcId="{95968776-FAA2-42BE-B7EF-CA859560B8A0}" destId="{2E3C45DF-29B8-498B-94A2-5C8EC5E0978E}" srcOrd="0" destOrd="0" presId="urn:diagrams.loki3.com/BracketList+Icon"/>
    <dgm:cxn modelId="{3DA418DC-0188-4D61-B7A9-DD64AA307A2B}" srcId="{7DA79E5C-240A-41F1-AA37-89A3E44B58F8}" destId="{191D7A7D-2FBC-4388-AF2B-D12A1A25E227}" srcOrd="1" destOrd="0" parTransId="{CF586D93-02C6-4DDE-A940-29E5F1204368}" sibTransId="{F1EE48B3-98AC-4D7A-957E-A5821736ABCA}"/>
    <dgm:cxn modelId="{F5EE3EE2-1538-46E8-81A4-375D959E6762}" srcId="{8555EE72-2893-4DAD-85A9-49C4087E3765}" destId="{A379A38B-997A-4C88-A8AF-EDC93C9ED919}" srcOrd="0" destOrd="0" parTransId="{60DE1951-A921-46C7-9A87-460EE8B3DE89}" sibTransId="{61BDCC2C-A58A-47F4-8A9A-7395DB0BA438}"/>
    <dgm:cxn modelId="{E8FC32BA-80F5-4775-BE27-1FE597F9C00E}" type="presParOf" srcId="{E380D274-278D-4C76-B2CE-DE88EE162B1D}" destId="{3425BDB1-FF35-4611-8D3D-000F49D67A04}" srcOrd="0" destOrd="0" presId="urn:diagrams.loki3.com/BracketList+Icon"/>
    <dgm:cxn modelId="{A195A170-6343-4DA3-8991-E73792B0E84E}" type="presParOf" srcId="{3425BDB1-FF35-4611-8D3D-000F49D67A04}" destId="{F9AFA5DC-5766-4387-8336-AF2C6BAE0A39}" srcOrd="0" destOrd="0" presId="urn:diagrams.loki3.com/BracketList+Icon"/>
    <dgm:cxn modelId="{6B845AD8-0FCB-4B8B-B2BE-F22B4E9B252E}" type="presParOf" srcId="{3425BDB1-FF35-4611-8D3D-000F49D67A04}" destId="{873CA643-1EED-41B6-8510-424D8264EB14}" srcOrd="1" destOrd="0" presId="urn:diagrams.loki3.com/BracketList+Icon"/>
    <dgm:cxn modelId="{7DDDE54A-2B9B-46E1-9190-D31C92FC4C9F}" type="presParOf" srcId="{3425BDB1-FF35-4611-8D3D-000F49D67A04}" destId="{56AB5D18-6D21-440E-94E8-05AE6F21D380}" srcOrd="2" destOrd="0" presId="urn:diagrams.loki3.com/BracketList+Icon"/>
    <dgm:cxn modelId="{A3A79234-AF9F-43A6-8FE5-7522D0733CD1}" type="presParOf" srcId="{3425BDB1-FF35-4611-8D3D-000F49D67A04}" destId="{6C03E417-5EF9-4196-876F-1EEBAED5D56D}" srcOrd="3" destOrd="0" presId="urn:diagrams.loki3.com/BracketList+Icon"/>
    <dgm:cxn modelId="{C894A561-02AC-4B39-9197-0D789312A3E5}" type="presParOf" srcId="{E380D274-278D-4C76-B2CE-DE88EE162B1D}" destId="{67781213-22BC-42F2-9EFF-E38EFB890297}" srcOrd="1" destOrd="0" presId="urn:diagrams.loki3.com/BracketList+Icon"/>
    <dgm:cxn modelId="{755A92E5-71BB-4288-A34B-3EBCB75BD163}" type="presParOf" srcId="{E380D274-278D-4C76-B2CE-DE88EE162B1D}" destId="{7EF5EC07-86AF-4682-B104-E6E164E5D029}" srcOrd="2" destOrd="0" presId="urn:diagrams.loki3.com/BracketList+Icon"/>
    <dgm:cxn modelId="{78B130E0-56E3-48E2-B8B3-2CA5E2B543D4}" type="presParOf" srcId="{7EF5EC07-86AF-4682-B104-E6E164E5D029}" destId="{44CC3202-4D04-4F78-B55A-C56C6E3B2CD5}" srcOrd="0" destOrd="0" presId="urn:diagrams.loki3.com/BracketList+Icon"/>
    <dgm:cxn modelId="{9A6DF08F-5E0C-4861-A56A-1EF01B68448D}" type="presParOf" srcId="{7EF5EC07-86AF-4682-B104-E6E164E5D029}" destId="{369BE8F4-573E-4FAD-83E8-5DED30BE6542}" srcOrd="1" destOrd="0" presId="urn:diagrams.loki3.com/BracketList+Icon"/>
    <dgm:cxn modelId="{826DC0A5-3A85-48BC-86AE-607E8FFD281B}" type="presParOf" srcId="{7EF5EC07-86AF-4682-B104-E6E164E5D029}" destId="{BBA4BCAC-E5BF-4412-BE6E-350DC3C0E8A5}" srcOrd="2" destOrd="0" presId="urn:diagrams.loki3.com/BracketList+Icon"/>
    <dgm:cxn modelId="{94CBEEFF-C4A4-4F05-84CA-6F9D4E977661}" type="presParOf" srcId="{7EF5EC07-86AF-4682-B104-E6E164E5D029}" destId="{2E3C45DF-29B8-498B-94A2-5C8EC5E0978E}"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FA5DC-5766-4387-8336-AF2C6BAE0A39}">
      <dsp:nvSpPr>
        <dsp:cNvPr id="0" name=""/>
        <dsp:cNvSpPr/>
      </dsp:nvSpPr>
      <dsp:spPr>
        <a:xfrm>
          <a:off x="0" y="916915"/>
          <a:ext cx="1676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kern="1200" dirty="0" smtClean="0"/>
            <a:t>T-cells (named for the thymus where they mature</a:t>
          </a:r>
          <a:endParaRPr lang="en-US" sz="1400" kern="1200" dirty="0"/>
        </a:p>
      </dsp:txBody>
      <dsp:txXfrm>
        <a:off x="0" y="916915"/>
        <a:ext cx="1676400" cy="1287000"/>
      </dsp:txXfrm>
    </dsp:sp>
    <dsp:sp modelId="{873CA643-1EED-41B6-8510-424D8264EB14}">
      <dsp:nvSpPr>
        <dsp:cNvPr id="0" name=""/>
        <dsp:cNvSpPr/>
      </dsp:nvSpPr>
      <dsp:spPr>
        <a:xfrm>
          <a:off x="1676399" y="192978"/>
          <a:ext cx="335280" cy="27348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03E417-5EF9-4196-876F-1EEBAED5D56D}">
      <dsp:nvSpPr>
        <dsp:cNvPr id="0" name=""/>
        <dsp:cNvSpPr/>
      </dsp:nvSpPr>
      <dsp:spPr>
        <a:xfrm>
          <a:off x="2145791" y="192978"/>
          <a:ext cx="4559808" cy="27348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Helper T cells are the main force of the immune defense:they activate B cells and killer T cells. However, the helper T cells themselves must be activated. This happens when a macrophage presents antigens at the nearest lymph node. When the receptor of a helper T cell recognizes the antigen, it is activated. The killer T cell is specialized in attacking cells of the body infected by viruses and sometimes also by bacteria. It can also attack cancer cells. The killer T cell has receptors that are used to search each cell that it meets. If a cell is infected, it is swiftly killed. Infected cells are recognized because tiny traces of the intruder, antigen, can be found on their surface.</a:t>
          </a:r>
          <a:br>
            <a:rPr lang="en-US" sz="1200" kern="1200" dirty="0" smtClean="0"/>
          </a:br>
          <a:r>
            <a:rPr lang="en-US" sz="1200" kern="1200" dirty="0" smtClean="0"/>
            <a:t> </a:t>
          </a:r>
          <a:br>
            <a:rPr lang="en-US" sz="1200" kern="1200" dirty="0" smtClean="0"/>
          </a:br>
          <a:r>
            <a:rPr lang="en-US" sz="1200" kern="1200" dirty="0" smtClean="0"/>
            <a:t/>
          </a:r>
          <a:br>
            <a:rPr lang="en-US" sz="1200" kern="1200" dirty="0" smtClean="0"/>
          </a:br>
          <a:endParaRPr lang="en-US" sz="1200" kern="1200" dirty="0"/>
        </a:p>
      </dsp:txBody>
      <dsp:txXfrm>
        <a:off x="2145791" y="192978"/>
        <a:ext cx="4559808" cy="2734875"/>
      </dsp:txXfrm>
    </dsp:sp>
    <dsp:sp modelId="{44CC3202-4D04-4F78-B55A-C56C6E3B2CD5}">
      <dsp:nvSpPr>
        <dsp:cNvPr id="0" name=""/>
        <dsp:cNvSpPr/>
      </dsp:nvSpPr>
      <dsp:spPr>
        <a:xfrm>
          <a:off x="0" y="3342837"/>
          <a:ext cx="1676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kern="1200" dirty="0" smtClean="0"/>
            <a:t>B-cells</a:t>
          </a:r>
          <a:r>
            <a:rPr lang="en-US" sz="1200" kern="1200" dirty="0" smtClean="0"/>
            <a:t> </a:t>
          </a:r>
          <a:endParaRPr lang="en-US" sz="1200" kern="1200" dirty="0"/>
        </a:p>
      </dsp:txBody>
      <dsp:txXfrm>
        <a:off x="0" y="3342837"/>
        <a:ext cx="1676400" cy="1287000"/>
      </dsp:txXfrm>
    </dsp:sp>
    <dsp:sp modelId="{369BE8F4-573E-4FAD-83E8-5DED30BE6542}">
      <dsp:nvSpPr>
        <dsp:cNvPr id="0" name=""/>
        <dsp:cNvSpPr/>
      </dsp:nvSpPr>
      <dsp:spPr>
        <a:xfrm>
          <a:off x="1676399" y="3161853"/>
          <a:ext cx="335280" cy="1648968"/>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C45DF-29B8-498B-94A2-5C8EC5E0978E}">
      <dsp:nvSpPr>
        <dsp:cNvPr id="0" name=""/>
        <dsp:cNvSpPr/>
      </dsp:nvSpPr>
      <dsp:spPr>
        <a:xfrm>
          <a:off x="2145791" y="3161853"/>
          <a:ext cx="4559808" cy="16489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The B-lymphocyte cell is activated when its antigen receptors are activated. It divides again and again to produce plasma cells, which produce antibodies that respond to the same antigen that matched the parent B-cell’s receptors, and b-memory cells</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2145791" y="3161853"/>
        <a:ext cx="4559808" cy="1648968"/>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3F9FD-E3A4-4B03-B097-0132946F93F6}" type="datetimeFigureOut">
              <a:rPr lang="en-US" smtClean="0"/>
              <a:t>4/29/2012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692A9-058E-44C1-91E4-00BB8786599A}" type="slidenum">
              <a:rPr lang="en-US" smtClean="0"/>
              <a:t>‹#›</a:t>
            </a:fld>
            <a:endParaRPr lang="en-US"/>
          </a:p>
        </p:txBody>
      </p:sp>
    </p:spTree>
    <p:extLst>
      <p:ext uri="{BB962C8B-B14F-4D97-AF65-F5344CB8AC3E}">
        <p14:creationId xmlns:p14="http://schemas.microsoft.com/office/powerpoint/2010/main" val="377270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692A9-058E-44C1-91E4-00BB8786599A}" type="slidenum">
              <a:rPr lang="en-US" smtClean="0"/>
              <a:t>14</a:t>
            </a:fld>
            <a:endParaRPr lang="en-US"/>
          </a:p>
        </p:txBody>
      </p:sp>
    </p:spTree>
    <p:extLst>
      <p:ext uri="{BB962C8B-B14F-4D97-AF65-F5344CB8AC3E}">
        <p14:creationId xmlns:p14="http://schemas.microsoft.com/office/powerpoint/2010/main" val="39504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4/29/2012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4/29/2012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4/29/2012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4/29/2012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faculty.stcc.edu/AandP/AP/AP2pages/Units21to23/immune/cellmedimm.htm" TargetMode="External"/><Relationship Id="rId3" Type="http://schemas.openxmlformats.org/officeDocument/2006/relationships/hyperlink" Target="http://www.thebody.com/content/art6319.html" TargetMode="External"/><Relationship Id="rId7" Type="http://schemas.openxmlformats.org/officeDocument/2006/relationships/hyperlink" Target="http://drmmkapur.blogspot.com/2011/04/immune-system.html" TargetMode="External"/><Relationship Id="rId2" Type="http://schemas.openxmlformats.org/officeDocument/2006/relationships/hyperlink" Target="http://kidshealth.org/parent/general/body_basics/immune.html" TargetMode="External"/><Relationship Id="rId1" Type="http://schemas.openxmlformats.org/officeDocument/2006/relationships/slideLayout" Target="../slideLayouts/slideLayout6.xml"/><Relationship Id="rId6" Type="http://schemas.openxmlformats.org/officeDocument/2006/relationships/hyperlink" Target="http://apbio82007.blogspot.com/2008/02/since-someone-did-not-post-sherpa-last.html" TargetMode="External"/><Relationship Id="rId5" Type="http://schemas.openxmlformats.org/officeDocument/2006/relationships/hyperlink" Target="http://nfs.unipv.it/nfs/minf/dispense/immunology/immun.html" TargetMode="External"/><Relationship Id="rId10" Type="http://schemas.openxmlformats.org/officeDocument/2006/relationships/hyperlink" Target="http://doctorsarathis.blogspot.com/2011/02/inflammatory-bowel-disease.html" TargetMode="External"/><Relationship Id="rId4" Type="http://schemas.openxmlformats.org/officeDocument/2006/relationships/hyperlink" Target="http://www.microbiologybytes.com/iandi/1b.html" TargetMode="External"/><Relationship Id="rId9" Type="http://schemas.openxmlformats.org/officeDocument/2006/relationships/hyperlink" Target="http://www.nobelprize.org/educational/medicine/immunity/immune-detail.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pPr marL="182880" indent="0">
              <a:buNone/>
            </a:pPr>
            <a:r>
              <a:rPr lang="en-US" dirty="0" smtClean="0"/>
              <a:t>Immune system</a:t>
            </a:r>
            <a:endParaRPr lang="en-US" dirty="0"/>
          </a:p>
        </p:txBody>
      </p:sp>
    </p:spTree>
    <p:extLst>
      <p:ext uri="{BB962C8B-B14F-4D97-AF65-F5344CB8AC3E}">
        <p14:creationId xmlns:p14="http://schemas.microsoft.com/office/powerpoint/2010/main" val="136810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685800" y="762000"/>
            <a:ext cx="7175351" cy="1793167"/>
          </a:xfrm>
        </p:spPr>
        <p:txBody>
          <a:bodyPr/>
          <a:lstStyle/>
          <a:p>
            <a:r>
              <a:rPr lang="en-US" sz="1600" dirty="0" err="1"/>
              <a:t>Humoral</a:t>
            </a:r>
            <a:r>
              <a:rPr lang="en-US" sz="1600" dirty="0"/>
              <a:t> immunity is </a:t>
            </a:r>
            <a:r>
              <a:rPr lang="en-US" sz="1600" dirty="0" smtClean="0"/>
              <a:t>a specific </a:t>
            </a:r>
            <a:r>
              <a:rPr lang="en-US" sz="1600" dirty="0"/>
              <a:t>immunity which:</a:t>
            </a:r>
            <a:br>
              <a:rPr lang="en-US" sz="1600" dirty="0"/>
            </a:br>
            <a:r>
              <a:rPr lang="en-US" sz="1600" dirty="0"/>
              <a:t>is mediated by B lymphocytes</a:t>
            </a:r>
            <a:br>
              <a:rPr lang="en-US" sz="1600" dirty="0"/>
            </a:br>
            <a:r>
              <a:rPr lang="en-US" sz="1600" dirty="0"/>
              <a:t>involves the binding of antibodies to antigens</a:t>
            </a:r>
            <a:br>
              <a:rPr lang="en-US" sz="1600" dirty="0"/>
            </a:br>
            <a:r>
              <a:rPr lang="en-US" sz="1600" dirty="0" smtClean="0"/>
              <a:t>together with cell-mediated ,constitutes acquired immunity.</a:t>
            </a:r>
            <a:br>
              <a:rPr lang="en-US" sz="1600" dirty="0" smtClean="0"/>
            </a:br>
            <a:r>
              <a:rPr lang="en-US" sz="1600" dirty="0"/>
              <a:t/>
            </a:r>
            <a:br>
              <a:rPr lang="en-US" sz="1600" dirty="0"/>
            </a:br>
            <a:r>
              <a:rPr lang="en-US" sz="1600" dirty="0" smtClean="0"/>
              <a:t>Cell-mediated immunity relies on MHC (major histocompatibility complex): markers on the surfaces of native cells. Cells lacking MHC are </a:t>
            </a:r>
            <a:r>
              <a:rPr lang="en-US" sz="1600" dirty="0" err="1" smtClean="0"/>
              <a:t>phagocytosed</a:t>
            </a:r>
            <a:r>
              <a:rPr lang="en-US" sz="1600" dirty="0" smtClean="0"/>
              <a:t> by macrophages. Cells too large to be </a:t>
            </a:r>
            <a:r>
              <a:rPr lang="en-US" sz="1600" dirty="0" err="1" smtClean="0"/>
              <a:t>phagocytosed</a:t>
            </a:r>
            <a:r>
              <a:rPr lang="en-US" sz="1600" dirty="0" smtClean="0"/>
              <a:t>, such as cancer cells, are destroyed by cytotoxic T-cells, when macrophages alert the body to the presence of invaders by releasing cytokines.</a:t>
            </a:r>
            <a:endParaRPr lang="en-US" sz="1600" dirty="0"/>
          </a:p>
        </p:txBody>
      </p:sp>
    </p:spTree>
    <p:extLst>
      <p:ext uri="{BB962C8B-B14F-4D97-AF65-F5344CB8AC3E}">
        <p14:creationId xmlns:p14="http://schemas.microsoft.com/office/powerpoint/2010/main" val="95041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4191000"/>
          </a:xfrm>
        </p:spPr>
        <p:txBody>
          <a:bodyPr/>
          <a:lstStyle/>
          <a:p>
            <a:pPr algn="l"/>
            <a:endParaRPr lang="en-US" sz="1200" dirty="0"/>
          </a:p>
        </p:txBody>
      </p:sp>
      <p:graphicFrame>
        <p:nvGraphicFramePr>
          <p:cNvPr id="6" name="Diagram 5"/>
          <p:cNvGraphicFramePr/>
          <p:nvPr>
            <p:extLst>
              <p:ext uri="{D42A27DB-BD31-4B8C-83A1-F6EECF244321}">
                <p14:modId xmlns:p14="http://schemas.microsoft.com/office/powerpoint/2010/main" val="2224659817"/>
              </p:ext>
            </p:extLst>
          </p:nvPr>
        </p:nvGraphicFramePr>
        <p:xfrm>
          <a:off x="914400" y="457200"/>
          <a:ext cx="67056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09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1400" dirty="0" smtClean="0"/>
              <a:t>Most Anti-BIOTICS are ineffective against viruses because antibiotics interfere with the cell walls of bacteria. Viruses have protein coats, not peptidoglycan. </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57437"/>
            <a:ext cx="43148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68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6800" y="609600"/>
            <a:ext cx="7175351" cy="1793167"/>
          </a:xfrm>
        </p:spPr>
        <p:txBody>
          <a:bodyPr/>
          <a:lstStyle/>
          <a:p>
            <a:r>
              <a:rPr lang="en-US" sz="1400" b="0" dirty="0"/>
              <a:t>Inflammatory bowel disease (IBD). The immune system attacks the lining of the intestines, causing episodes of diarrhea, rectal bleeding, urgent bowel movements, abdominal pain, fever, and weight </a:t>
            </a:r>
            <a:r>
              <a:rPr lang="en-US" sz="1400" b="0" dirty="0" smtClean="0"/>
              <a:t>loss. Oral </a:t>
            </a:r>
            <a:r>
              <a:rPr lang="en-US" sz="1400" b="0" dirty="0"/>
              <a:t>and injected immune-suppressing medicines can treat IBD</a:t>
            </a:r>
            <a:r>
              <a:rPr lang="en-US" sz="1400" b="0" dirty="0" smtClean="0"/>
              <a:t>.</a:t>
            </a:r>
            <a:br>
              <a:rPr lang="en-US" sz="1400" b="0" dirty="0" smtClean="0"/>
            </a:br>
            <a:r>
              <a:rPr lang="en-US" sz="1400" b="0" dirty="0"/>
              <a:t/>
            </a:r>
            <a:br>
              <a:rPr lang="en-US" sz="1400" b="0" dirty="0"/>
            </a:br>
            <a:r>
              <a:rPr lang="en-US" sz="1400" b="0" dirty="0"/>
              <a:t>It is estimated that as many as 1.4 million persons in the United States suffer from </a:t>
            </a:r>
            <a:r>
              <a:rPr lang="en-US" sz="1400" b="0" dirty="0" smtClean="0"/>
              <a:t>this disease</a:t>
            </a:r>
            <a:endParaRPr lang="en-US" sz="1400" b="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67000"/>
            <a:ext cx="4267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59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0600" y="762000"/>
            <a:ext cx="6400800" cy="3474720"/>
          </a:xfrm>
        </p:spPr>
        <p:txBody>
          <a:bodyPr>
            <a:noAutofit/>
          </a:bodyPr>
          <a:lstStyle/>
          <a:p>
            <a:r>
              <a:rPr lang="en-US" sz="1200" dirty="0" smtClean="0"/>
              <a:t>HIV </a:t>
            </a:r>
            <a:r>
              <a:rPr lang="en-US" sz="1200" dirty="0"/>
              <a:t>is a sexually transmitted </a:t>
            </a:r>
            <a:r>
              <a:rPr lang="en-US" sz="1200" dirty="0" smtClean="0"/>
              <a:t>disease that can </a:t>
            </a:r>
            <a:r>
              <a:rPr lang="en-US" sz="1200" dirty="0"/>
              <a:t>also be spread by contact with infected blood, or from mother to child during pregnancy, childbirth or breast-feeding. It can take years before HIV weakens </a:t>
            </a:r>
            <a:r>
              <a:rPr lang="en-US" sz="1200" dirty="0" smtClean="0"/>
              <a:t>the immune </a:t>
            </a:r>
            <a:r>
              <a:rPr lang="en-US" sz="1200" dirty="0"/>
              <a:t>system </a:t>
            </a:r>
            <a:r>
              <a:rPr lang="en-US" sz="1200" dirty="0" smtClean="0"/>
              <a:t>to the onset of AIDS</a:t>
            </a:r>
            <a:r>
              <a:rPr lang="en-US" sz="1200" dirty="0" smtClean="0"/>
              <a:t>.</a:t>
            </a:r>
          </a:p>
          <a:p>
            <a:endParaRPr lang="en-US" sz="1200" dirty="0"/>
          </a:p>
          <a:p>
            <a:r>
              <a:rPr lang="en-US" sz="1200" dirty="0" smtClean="0"/>
              <a:t>The virus infects and kills cells of the immune system, destroying the ability to fight off secondary diseases like colds, fungi infections, pneumonia.</a:t>
            </a:r>
            <a:endParaRPr lang="en-US" sz="1200" dirty="0" smtClean="0"/>
          </a:p>
          <a:p>
            <a:r>
              <a:rPr lang="en-US" sz="1200" dirty="0"/>
              <a:t> Many people do not develop symptoms after getting infected with HIV. Some people have a flu-like illness within several days to weeks after exposure to the virus. They complain of fever, headache, tiredness, and enlarged lymph glands in the neck. These symptoms usually disappear on their own within a few weeks</a:t>
            </a:r>
            <a:r>
              <a:rPr lang="en-US" sz="1200" dirty="0" smtClean="0"/>
              <a:t>.</a:t>
            </a:r>
          </a:p>
          <a:p>
            <a:r>
              <a:rPr lang="en-US" sz="1200" smtClean="0"/>
              <a:t>The aim </a:t>
            </a:r>
            <a:r>
              <a:rPr lang="en-US" sz="1200" dirty="0"/>
              <a:t>of antiretroviral treatment is to keep the amount of HIV in the body at a low level. This stops any weakening of the immune system and allows it to recover from any damage that HIV might have caused already.</a:t>
            </a:r>
          </a:p>
          <a:p>
            <a:endParaRPr lang="en-US" sz="1200" dirty="0"/>
          </a:p>
          <a:p>
            <a:endParaRPr lang="en-US" sz="1200" dirty="0"/>
          </a:p>
          <a:p>
            <a:endParaRPr lang="en-US" sz="1200" dirty="0"/>
          </a:p>
          <a:p>
            <a:endParaRPr lang="en-US" sz="1200" dirty="0"/>
          </a:p>
          <a:p>
            <a:endParaRPr lang="en-US" sz="1200" dirty="0" smtClean="0"/>
          </a:p>
          <a:p>
            <a:endParaRPr lang="en-US" sz="1200" dirty="0"/>
          </a:p>
          <a:p>
            <a:endParaRPr lang="en-US" sz="1200" dirty="0" smtClean="0"/>
          </a:p>
          <a:p>
            <a:pPr marL="45720" indent="0">
              <a:buNone/>
            </a:pPr>
            <a:r>
              <a:rPr lang="en-US" sz="1200" dirty="0"/>
              <a:t>At the end of 2008, an estimated 1,178,350 persons aged 13 and older were living with HIV infection in the United States. </a:t>
            </a:r>
            <a:endParaRPr lang="en-US" sz="1200" dirty="0" smtClean="0"/>
          </a:p>
          <a:p>
            <a:endParaRPr lang="en-US" sz="1200" dirty="0"/>
          </a:p>
          <a:p>
            <a:endParaRPr lang="en-US" sz="1200" dirty="0" smtClean="0"/>
          </a:p>
        </p:txBody>
      </p:sp>
    </p:spTree>
    <p:extLst>
      <p:ext uri="{BB962C8B-B14F-4D97-AF65-F5344CB8AC3E}">
        <p14:creationId xmlns:p14="http://schemas.microsoft.com/office/powerpoint/2010/main" val="70110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199" cy="6019800"/>
          </a:xfrm>
        </p:spPr>
        <p:txBody>
          <a:bodyPr/>
          <a:lstStyle/>
          <a:p>
            <a:pPr algn="l"/>
            <a:r>
              <a:rPr lang="en-US" sz="1000" dirty="0" smtClean="0">
                <a:hlinkClick r:id="rId2"/>
              </a:rPr>
              <a:t>http://kidshealth.org/parent/general/body_basics/immune.htm</a:t>
            </a:r>
            <a:br>
              <a:rPr lang="en-US" sz="1000" dirty="0" smtClean="0">
                <a:hlinkClick r:id="rId2"/>
              </a:rPr>
            </a:br>
            <a:r>
              <a:rPr lang="en-US" sz="1000" dirty="0">
                <a:hlinkClick r:id="rId2"/>
              </a:rPr>
              <a:t/>
            </a:r>
            <a:br>
              <a:rPr lang="en-US" sz="1000" dirty="0">
                <a:hlinkClick r:id="rId2"/>
              </a:rPr>
            </a:br>
            <a:r>
              <a:rPr lang="en-US" sz="1000" dirty="0" smtClean="0">
                <a:hlinkClick r:id="rId2"/>
              </a:rPr>
              <a:t>l</a:t>
            </a:r>
            <a:r>
              <a:rPr lang="en-US" sz="1000" dirty="0"/>
              <a:t>http://flowproductions.org/tag/immune-system</a:t>
            </a:r>
            <a:r>
              <a:rPr lang="en-US" sz="1000" dirty="0" smtClean="0"/>
              <a:t>/</a:t>
            </a:r>
            <a:br>
              <a:rPr lang="en-US" sz="1000" dirty="0" smtClean="0"/>
            </a:br>
            <a:r>
              <a:rPr lang="en-US" sz="1000" dirty="0"/>
              <a:t/>
            </a:r>
            <a:br>
              <a:rPr lang="en-US" sz="1000" dirty="0"/>
            </a:br>
            <a:r>
              <a:rPr lang="en-US" sz="1000" dirty="0">
                <a:hlinkClick r:id="rId3"/>
              </a:rPr>
              <a:t>http://</a:t>
            </a:r>
            <a:r>
              <a:rPr lang="en-US" sz="1000" dirty="0" smtClean="0">
                <a:hlinkClick r:id="rId3"/>
              </a:rPr>
              <a:t>www.thebody.com/content/art6319.html</a:t>
            </a:r>
            <a:r>
              <a:rPr lang="en-US" sz="1000" dirty="0" smtClean="0"/>
              <a:t/>
            </a:r>
            <a:br>
              <a:rPr lang="en-US" sz="1000" dirty="0" smtClean="0"/>
            </a:br>
            <a:r>
              <a:rPr lang="en-US" sz="1000" dirty="0"/>
              <a:t/>
            </a:r>
            <a:br>
              <a:rPr lang="en-US" sz="1000" dirty="0"/>
            </a:br>
            <a:r>
              <a:rPr lang="en-US" sz="1000" dirty="0">
                <a:hlinkClick r:id="rId3"/>
              </a:rPr>
              <a:t>http://</a:t>
            </a:r>
            <a:r>
              <a:rPr lang="en-US" sz="1000" dirty="0" smtClean="0">
                <a:hlinkClick r:id="rId3"/>
              </a:rPr>
              <a:t>www.thebody.com/content/art6319.html#slide5</a:t>
            </a:r>
            <a:r>
              <a:rPr lang="en-US" sz="1000" dirty="0" smtClean="0"/>
              <a:t/>
            </a:r>
            <a:br>
              <a:rPr lang="en-US" sz="1000" dirty="0" smtClean="0"/>
            </a:br>
            <a:r>
              <a:rPr lang="en-US" sz="1000" dirty="0"/>
              <a:t/>
            </a:r>
            <a:br>
              <a:rPr lang="en-US" sz="1000" dirty="0"/>
            </a:br>
            <a:r>
              <a:rPr lang="en-US" sz="1000" dirty="0"/>
              <a:t/>
            </a:r>
            <a:br>
              <a:rPr lang="en-US" sz="1000" dirty="0"/>
            </a:br>
            <a:r>
              <a:rPr lang="en-US" sz="1000" dirty="0">
                <a:hlinkClick r:id="rId4"/>
              </a:rPr>
              <a:t>http://</a:t>
            </a:r>
            <a:r>
              <a:rPr lang="en-US" sz="1000" dirty="0" smtClean="0">
                <a:hlinkClick r:id="rId4"/>
              </a:rPr>
              <a:t>www.microbiologybytes.com/iandi/1b.html</a:t>
            </a:r>
            <a:r>
              <a:rPr lang="en-US" sz="1000" dirty="0" smtClean="0"/>
              <a:t/>
            </a:r>
            <a:br>
              <a:rPr lang="en-US" sz="1000" dirty="0" smtClean="0"/>
            </a:br>
            <a:r>
              <a:rPr lang="en-US" sz="1000" dirty="0"/>
              <a:t/>
            </a:r>
            <a:br>
              <a:rPr lang="en-US" sz="1000" dirty="0"/>
            </a:br>
            <a:r>
              <a:rPr lang="en-US" sz="1000" dirty="0">
                <a:hlinkClick r:id="rId5"/>
              </a:rPr>
              <a:t>http://</a:t>
            </a:r>
            <a:r>
              <a:rPr lang="en-US" sz="1000" dirty="0" smtClean="0">
                <a:hlinkClick r:id="rId5"/>
              </a:rPr>
              <a:t>nfs.unipv.it/nfs/minf/dispense/immunology/immun.html</a:t>
            </a:r>
            <a:r>
              <a:rPr lang="en-US" sz="1000" dirty="0" smtClean="0"/>
              <a:t/>
            </a:r>
            <a:br>
              <a:rPr lang="en-US" sz="1000" dirty="0" smtClean="0"/>
            </a:br>
            <a:r>
              <a:rPr lang="en-US" sz="1000" dirty="0"/>
              <a:t/>
            </a:r>
            <a:br>
              <a:rPr lang="en-US" sz="1000" dirty="0"/>
            </a:br>
            <a:r>
              <a:rPr lang="en-US" sz="1000" dirty="0">
                <a:hlinkClick r:id="rId6"/>
              </a:rPr>
              <a:t>http://</a:t>
            </a:r>
            <a:r>
              <a:rPr lang="en-US" sz="1000" dirty="0" smtClean="0">
                <a:hlinkClick r:id="rId6"/>
              </a:rPr>
              <a:t>apbio82007.blogspot.com/2008/02/since-someone-did-not-post-sherpa-last.html</a:t>
            </a:r>
            <a:r>
              <a:rPr lang="en-US" sz="1000" dirty="0" smtClean="0"/>
              <a:t/>
            </a:r>
            <a:br>
              <a:rPr lang="en-US" sz="1000" dirty="0" smtClean="0"/>
            </a:br>
            <a:r>
              <a:rPr lang="en-US" sz="1000" dirty="0"/>
              <a:t/>
            </a:r>
            <a:br>
              <a:rPr lang="en-US" sz="1000" dirty="0"/>
            </a:br>
            <a:r>
              <a:rPr lang="en-US" sz="1000" dirty="0">
                <a:hlinkClick r:id="rId7"/>
              </a:rPr>
              <a:t>http://</a:t>
            </a:r>
            <a:r>
              <a:rPr lang="en-US" sz="1000" dirty="0" smtClean="0">
                <a:hlinkClick r:id="rId7"/>
              </a:rPr>
              <a:t>drmmkapur.blogspot.com/2011/04/immune-system.html</a:t>
            </a:r>
            <a:r>
              <a:rPr lang="en-US" sz="1000" dirty="0" smtClean="0"/>
              <a:t/>
            </a:r>
            <a:br>
              <a:rPr lang="en-US" sz="1000" dirty="0" smtClean="0"/>
            </a:br>
            <a:r>
              <a:rPr lang="en-US" sz="1000" dirty="0"/>
              <a:t/>
            </a:r>
            <a:br>
              <a:rPr lang="en-US" sz="1000" dirty="0"/>
            </a:br>
            <a:r>
              <a:rPr lang="en-US" sz="1000" dirty="0">
                <a:hlinkClick r:id="rId8"/>
              </a:rPr>
              <a:t>http://</a:t>
            </a:r>
            <a:r>
              <a:rPr lang="en-US" sz="1000" dirty="0" smtClean="0">
                <a:hlinkClick r:id="rId8"/>
              </a:rPr>
              <a:t>faculty.stcc.edu/AandP/AP/AP2pages/Units21to23/immune/cellmedimm.htm</a:t>
            </a:r>
            <a:r>
              <a:rPr lang="en-US" sz="1000" dirty="0" smtClean="0"/>
              <a:t/>
            </a:r>
            <a:br>
              <a:rPr lang="en-US" sz="1000" dirty="0" smtClean="0"/>
            </a:br>
            <a:r>
              <a:rPr lang="en-US" sz="1000" dirty="0"/>
              <a:t/>
            </a:r>
            <a:br>
              <a:rPr lang="en-US" sz="1000" dirty="0"/>
            </a:br>
            <a:r>
              <a:rPr lang="en-US" sz="1000" dirty="0">
                <a:hlinkClick r:id="rId9"/>
              </a:rPr>
              <a:t>http://www.nobelprize.org/educational/medicine/immunity//</a:t>
            </a:r>
            <a:r>
              <a:rPr lang="en-US" sz="1000" dirty="0" smtClean="0">
                <a:hlinkClick r:id="rId9"/>
              </a:rPr>
              <a:t>immune-detail.html</a:t>
            </a:r>
            <a:r>
              <a:rPr lang="en-US" sz="1000" dirty="0" smtClean="0"/>
              <a:t/>
            </a:r>
            <a:br>
              <a:rPr lang="en-US" sz="1000" dirty="0" smtClean="0"/>
            </a:br>
            <a:r>
              <a:rPr lang="en-US" sz="1000" dirty="0"/>
              <a:t/>
            </a:r>
            <a:br>
              <a:rPr lang="en-US" sz="1000" dirty="0"/>
            </a:br>
            <a:r>
              <a:rPr lang="en-US" sz="1000" dirty="0"/>
              <a:t>http://www.bronchitissymptomsinadults.org</a:t>
            </a:r>
            <a:r>
              <a:rPr lang="en-US" sz="1000" dirty="0" smtClean="0"/>
              <a:t>/</a:t>
            </a:r>
            <a:br>
              <a:rPr lang="en-US" sz="1000" dirty="0" smtClean="0"/>
            </a:br>
            <a:r>
              <a:rPr lang="en-US" sz="1000" dirty="0"/>
              <a:t/>
            </a:r>
            <a:br>
              <a:rPr lang="en-US" sz="1000" dirty="0"/>
            </a:br>
            <a:r>
              <a:rPr lang="en-US" sz="1000" dirty="0">
                <a:hlinkClick r:id="rId10"/>
              </a:rPr>
              <a:t>http://</a:t>
            </a:r>
            <a:r>
              <a:rPr lang="en-US" sz="1000" dirty="0" smtClean="0">
                <a:hlinkClick r:id="rId10"/>
              </a:rPr>
              <a:t>doctorsarathis.blogspot.com/2011/02/inflammatory-bowel-disease.html</a:t>
            </a:r>
            <a:r>
              <a:rPr lang="en-US" sz="1000" dirty="0" smtClean="0"/>
              <a:t/>
            </a:r>
            <a:br>
              <a:rPr lang="en-US" sz="1000" dirty="0" smtClean="0"/>
            </a:br>
            <a:r>
              <a:rPr lang="en-US" sz="1000" dirty="0"/>
              <a:t/>
            </a:r>
            <a:br>
              <a:rPr lang="en-US" sz="1000" dirty="0"/>
            </a:br>
            <a:r>
              <a:rPr lang="en-US" sz="1000" dirty="0"/>
              <a:t>http://www.cdc.gov/hiv/topics/surveillance/basic.htm</a:t>
            </a:r>
          </a:p>
        </p:txBody>
      </p:sp>
    </p:spTree>
    <p:extLst>
      <p:ext uri="{BB962C8B-B14F-4D97-AF65-F5344CB8AC3E}">
        <p14:creationId xmlns:p14="http://schemas.microsoft.com/office/powerpoint/2010/main" val="421883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59719" y="4876800"/>
            <a:ext cx="6477000" cy="1650836"/>
          </a:xfrm>
        </p:spPr>
        <p:txBody>
          <a:bodyPr/>
          <a:lstStyle/>
          <a:p>
            <a:r>
              <a:rPr lang="en-US" dirty="0" smtClean="0"/>
              <a:t>The function of the immune system is to defend the </a:t>
            </a:r>
            <a:r>
              <a:rPr lang="en-US" dirty="0"/>
              <a:t>body against organisms and substances that invade body systems and cause disease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52400"/>
            <a:ext cx="3348038" cy="4504087"/>
          </a:xfrm>
          <a:prstGeom prst="rect">
            <a:avLst/>
          </a:prstGeom>
        </p:spPr>
      </p:pic>
    </p:spTree>
    <p:extLst>
      <p:ext uri="{BB962C8B-B14F-4D97-AF65-F5344CB8AC3E}">
        <p14:creationId xmlns:p14="http://schemas.microsoft.com/office/powerpoint/2010/main" val="154119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81000"/>
            <a:ext cx="7543800" cy="3962400"/>
          </a:xfrm>
        </p:spPr>
        <p:txBody>
          <a:bodyPr/>
          <a:lstStyle/>
          <a:p>
            <a:r>
              <a:rPr lang="en-US" sz="2000" dirty="0"/>
              <a:t>The organs of the immune system either make the cells that participate in the immune response or act as sites for immune </a:t>
            </a:r>
            <a:r>
              <a:rPr lang="en-US" sz="2000" dirty="0" smtClean="0"/>
              <a:t>response.</a:t>
            </a:r>
            <a:br>
              <a:rPr lang="en-US" sz="2000" dirty="0" smtClean="0"/>
            </a:br>
            <a:r>
              <a:rPr lang="en-US" sz="2000" dirty="0"/>
              <a:t/>
            </a:r>
            <a:br>
              <a:rPr lang="en-US" sz="2000" dirty="0"/>
            </a:br>
            <a:r>
              <a:rPr lang="en-US" sz="2000" dirty="0" smtClean="0"/>
              <a:t>The major organs of the immune system are bone marrow which produces immune cells, spleen where white blood cells gather to fight pathogens, thymus where t-lymphocytes mature.</a:t>
            </a:r>
            <a:r>
              <a:rPr lang="en-US" sz="1200" dirty="0"/>
              <a:t/>
            </a:r>
            <a:br>
              <a:rPr lang="en-US" sz="1200" dirty="0"/>
            </a:br>
            <a:endParaRPr lang="en-US" sz="1200" dirty="0"/>
          </a:p>
        </p:txBody>
      </p:sp>
      <p:pic>
        <p:nvPicPr>
          <p:cNvPr id="1026" name="Picture 2" descr="http://img.thebody.com/nih/2006/cance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71800"/>
            <a:ext cx="5029200" cy="37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0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7543800" cy="1905000"/>
          </a:xfrm>
        </p:spPr>
        <p:txBody>
          <a:bodyPr/>
          <a:lstStyle/>
          <a:p>
            <a:pPr marL="0" indent="0" algn="l">
              <a:buNone/>
            </a:pPr>
            <a:r>
              <a:rPr lang="en-US" sz="1800" dirty="0"/>
              <a:t>An antigen is </a:t>
            </a:r>
            <a:r>
              <a:rPr lang="en-US" sz="1800" dirty="0" smtClean="0"/>
              <a:t>a </a:t>
            </a:r>
            <a:r>
              <a:rPr lang="en-US" sz="1800" dirty="0"/>
              <a:t>substance that reacts with antibody molecules and antigen receptors on </a:t>
            </a:r>
            <a:r>
              <a:rPr lang="en-US" sz="1800" dirty="0" smtClean="0"/>
              <a:t>lymphocytes</a:t>
            </a:r>
            <a:r>
              <a:rPr lang="en-US" sz="1800" dirty="0"/>
              <a:t>. </a:t>
            </a:r>
            <a:r>
              <a:rPr lang="en-US" sz="1800" dirty="0" smtClean="0"/>
              <a:t/>
            </a:r>
            <a:br>
              <a:rPr lang="en-US" sz="1800" dirty="0" smtClean="0"/>
            </a:br>
            <a:r>
              <a:rPr lang="en-US" sz="1800" dirty="0"/>
              <a:t/>
            </a:r>
            <a:br>
              <a:rPr lang="en-US" sz="1800" dirty="0"/>
            </a:br>
            <a:r>
              <a:rPr lang="en-US" sz="1800" dirty="0" smtClean="0"/>
              <a:t>Chemically they are complex proteins and polysaccharides found on the outer membranes of bacteria, viruses, and other invaders</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590800"/>
            <a:ext cx="4800600" cy="3840480"/>
          </a:xfrm>
          <a:prstGeom prst="rect">
            <a:avLst/>
          </a:prstGeom>
        </p:spPr>
      </p:pic>
    </p:spTree>
    <p:extLst>
      <p:ext uri="{BB962C8B-B14F-4D97-AF65-F5344CB8AC3E}">
        <p14:creationId xmlns:p14="http://schemas.microsoft.com/office/powerpoint/2010/main" val="353595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512511" cy="5562600"/>
          </a:xfrm>
        </p:spPr>
        <p:txBody>
          <a:bodyPr/>
          <a:lstStyle/>
          <a:p>
            <a:pPr algn="l"/>
            <a:r>
              <a:rPr lang="en-US" sz="1800" dirty="0"/>
              <a:t>When an antigen is detected, several types of cells work together to recognize and respond to it. These cells trigger the B lymphocytes to produce </a:t>
            </a:r>
            <a:r>
              <a:rPr lang="en-US" sz="1800" dirty="0" smtClean="0"/>
              <a:t>antibodies.</a:t>
            </a:r>
            <a:br>
              <a:rPr lang="en-US" sz="1800" dirty="0" smtClean="0"/>
            </a:br>
            <a:r>
              <a:rPr lang="en-US" sz="1800" dirty="0"/>
              <a:t/>
            </a:r>
            <a:br>
              <a:rPr lang="en-US" sz="1800" dirty="0"/>
            </a:br>
            <a:r>
              <a:rPr lang="en-US" sz="1800" dirty="0" smtClean="0"/>
              <a:t>Antibodies recognize  antigens and lock onto them, marking them for destruction </a:t>
            </a:r>
            <a:r>
              <a:rPr lang="en-US" sz="1800" dirty="0"/>
              <a:t/>
            </a:r>
            <a:br>
              <a:rPr lang="en-US" sz="1800" dirty="0"/>
            </a:br>
            <a:r>
              <a:rPr lang="en-US" sz="1800" dirty="0" smtClean="0"/>
              <a:t/>
            </a:r>
            <a:br>
              <a:rPr lang="en-US" sz="1800" dirty="0" smtClean="0"/>
            </a:br>
            <a:r>
              <a:rPr lang="en-US" sz="1800" dirty="0" smtClean="0">
                <a:gradFill>
                  <a:gsLst>
                    <a:gs pos="0">
                      <a:prstClr val="black"/>
                    </a:gs>
                    <a:gs pos="40000">
                      <a:prstClr val="black">
                        <a:lumMod val="75000"/>
                        <a:lumOff val="25000"/>
                      </a:prstClr>
                    </a:gs>
                    <a:gs pos="100000">
                      <a:srgbClr val="212745">
                        <a:alpha val="65000"/>
                      </a:srgbClr>
                    </a:gs>
                  </a:gsLst>
                  <a:lin ang="5400000" scaled="0"/>
                </a:gradFill>
              </a:rPr>
              <a:t>Antibodies </a:t>
            </a:r>
            <a:r>
              <a:rPr lang="en-US" sz="1800" dirty="0">
                <a:gradFill>
                  <a:gsLst>
                    <a:gs pos="0">
                      <a:prstClr val="black"/>
                    </a:gs>
                    <a:gs pos="40000">
                      <a:prstClr val="black">
                        <a:lumMod val="75000"/>
                        <a:lumOff val="25000"/>
                      </a:prstClr>
                    </a:gs>
                    <a:gs pos="100000">
                      <a:srgbClr val="212745">
                        <a:alpha val="65000"/>
                      </a:srgbClr>
                    </a:gs>
                  </a:gsLst>
                  <a:lin ang="5400000" scaled="0"/>
                </a:gradFill>
              </a:rPr>
              <a:t>can also neutralize toxic substances produced by different organisms</a:t>
            </a:r>
            <a:r>
              <a:rPr lang="en-US" sz="1800" dirty="0" smtClean="0">
                <a:gradFill>
                  <a:gsLst>
                    <a:gs pos="0">
                      <a:prstClr val="black"/>
                    </a:gs>
                    <a:gs pos="40000">
                      <a:prstClr val="black">
                        <a:lumMod val="75000"/>
                        <a:lumOff val="25000"/>
                      </a:prstClr>
                    </a:gs>
                    <a:gs pos="100000">
                      <a:srgbClr val="212745">
                        <a:alpha val="65000"/>
                      </a:srgbClr>
                    </a:gs>
                  </a:gsLst>
                  <a:lin ang="5400000" scaled="0"/>
                </a:gradFill>
              </a:rPr>
              <a:t>.</a:t>
            </a:r>
            <a:br>
              <a:rPr lang="en-US" sz="1800" dirty="0" smtClean="0">
                <a:gradFill>
                  <a:gsLst>
                    <a:gs pos="0">
                      <a:prstClr val="black"/>
                    </a:gs>
                    <a:gs pos="40000">
                      <a:prstClr val="black">
                        <a:lumMod val="75000"/>
                        <a:lumOff val="25000"/>
                      </a:prstClr>
                    </a:gs>
                    <a:gs pos="100000">
                      <a:srgbClr val="212745">
                        <a:alpha val="65000"/>
                      </a:srgbClr>
                    </a:gs>
                  </a:gsLst>
                  <a:lin ang="5400000" scaled="0"/>
                </a:gradFill>
              </a:rPr>
            </a:br>
            <a:r>
              <a:rPr lang="en-US" sz="1800" dirty="0" smtClean="0"/>
              <a:t/>
            </a:r>
            <a:br>
              <a:rPr lang="en-US" sz="1800" dirty="0" smtClean="0"/>
            </a:br>
            <a:r>
              <a:rPr lang="en-US" sz="1800" dirty="0" smtClean="0"/>
              <a:t/>
            </a:r>
            <a:br>
              <a:rPr lang="en-US" sz="1800" dirty="0" smtClean="0"/>
            </a:br>
            <a:r>
              <a:rPr lang="en-US" sz="1800" dirty="0"/>
              <a:t/>
            </a:r>
            <a:br>
              <a:rPr lang="en-US" sz="1800" dirty="0"/>
            </a:br>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17781"/>
            <a:ext cx="3886200" cy="393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33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533400"/>
            <a:ext cx="7543800" cy="4981768"/>
          </a:xfrm>
        </p:spPr>
        <p:txBody>
          <a:bodyPr/>
          <a:lstStyle/>
          <a:p>
            <a:pPr algn="l"/>
            <a:r>
              <a:rPr lang="en-US" sz="1800" dirty="0" smtClean="0"/>
              <a:t>INNATE IMMUNITY</a:t>
            </a:r>
            <a:br>
              <a:rPr lang="en-US" sz="1800" dirty="0" smtClean="0"/>
            </a:br>
            <a:r>
              <a:rPr lang="en-US" sz="1800" dirty="0"/>
              <a:t/>
            </a:r>
            <a:br>
              <a:rPr lang="en-US" sz="1800" dirty="0"/>
            </a:br>
            <a:r>
              <a:rPr lang="en-US" sz="1800" dirty="0" smtClean="0"/>
              <a:t>Present </a:t>
            </a:r>
            <a:r>
              <a:rPr lang="en-US" sz="1800" dirty="0"/>
              <a:t>from birth. </a:t>
            </a:r>
            <a:br>
              <a:rPr lang="en-US" sz="1800" dirty="0"/>
            </a:br>
            <a:r>
              <a:rPr lang="en-US" sz="1800" dirty="0"/>
              <a:t>Non-specific </a:t>
            </a:r>
            <a:br>
              <a:rPr lang="en-US" sz="1800" dirty="0"/>
            </a:br>
            <a:r>
              <a:rPr lang="en-US" sz="1800" dirty="0"/>
              <a:t>Does not become more efficient </a:t>
            </a:r>
            <a:r>
              <a:rPr lang="en-US" sz="1800" dirty="0" smtClean="0"/>
              <a:t>on repeated exposure</a:t>
            </a:r>
            <a:br>
              <a:rPr lang="en-US" sz="1800" dirty="0" smtClean="0"/>
            </a:br>
            <a:r>
              <a:rPr lang="en-US" sz="1800" dirty="0"/>
              <a:t/>
            </a:r>
            <a:br>
              <a:rPr lang="en-US" sz="1800" dirty="0"/>
            </a:br>
            <a:r>
              <a:rPr lang="en-US" sz="1800" dirty="0" smtClean="0"/>
              <a:t>works by: </a:t>
            </a:r>
            <a:r>
              <a:rPr lang="en-US" sz="1800" dirty="0"/>
              <a:t>Prevention of entry of </a:t>
            </a:r>
            <a:r>
              <a:rPr lang="en-US" sz="1800" dirty="0" smtClean="0"/>
              <a:t>organisms by skin barriers, antibacterial secretions, and stomach acids</a:t>
            </a:r>
            <a:br>
              <a:rPr lang="en-US" sz="1800" dirty="0" smtClean="0"/>
            </a:br>
            <a:r>
              <a:rPr lang="en-US" sz="1800" dirty="0" smtClean="0"/>
              <a:t>		</a:t>
            </a:r>
            <a:br>
              <a:rPr lang="en-US" sz="1800" dirty="0" smtClean="0"/>
            </a:br>
            <a:r>
              <a:rPr lang="en-US" sz="1800" dirty="0" smtClean="0"/>
              <a:t>	Non-specific </a:t>
            </a:r>
            <a:r>
              <a:rPr lang="en-US" sz="1800" dirty="0"/>
              <a:t>elimination of </a:t>
            </a:r>
            <a:r>
              <a:rPr lang="en-US" sz="1800" dirty="0" smtClean="0"/>
              <a:t>micro-organisms with phagocytes, fever</a:t>
            </a:r>
            <a:br>
              <a:rPr lang="en-US" sz="1800" dirty="0" smtClean="0"/>
            </a:br>
            <a:r>
              <a:rPr lang="en-US" sz="1800" dirty="0"/>
              <a:t>	</a:t>
            </a:r>
            <a:r>
              <a:rPr lang="en-US" sz="1800" dirty="0" smtClean="0"/>
              <a:t>		</a:t>
            </a:r>
            <a:br>
              <a:rPr lang="en-US" sz="1800" dirty="0" smtClean="0"/>
            </a:br>
            <a:r>
              <a:rPr lang="en-US" sz="1800" dirty="0" smtClean="0"/>
              <a:t>	</a:t>
            </a:r>
            <a:r>
              <a:rPr lang="en-US" sz="1800" b="0" dirty="0" smtClean="0"/>
              <a:t>INFLAMMATORY RESPONSE when vessels dilate to allow phagocytes access to microbes</a:t>
            </a:r>
            <a:br>
              <a:rPr lang="en-US" sz="1800" b="0" dirty="0" smtClean="0"/>
            </a:br>
            <a:r>
              <a:rPr lang="en-US" sz="1800" dirty="0"/>
              <a:t/>
            </a:r>
            <a:br>
              <a:rPr lang="en-US" sz="1800"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a:t/>
            </a:r>
            <a:br>
              <a:rPr lang="en-US" sz="1800" dirty="0"/>
            </a:br>
            <a:r>
              <a:rPr lang="en-US" sz="1800" dirty="0">
                <a:gradFill>
                  <a:gsLst>
                    <a:gs pos="0">
                      <a:prstClr val="black"/>
                    </a:gs>
                    <a:gs pos="40000">
                      <a:prstClr val="black">
                        <a:lumMod val="75000"/>
                        <a:lumOff val="25000"/>
                      </a:prstClr>
                    </a:gs>
                    <a:gs pos="100000">
                      <a:srgbClr val="212745">
                        <a:alpha val="65000"/>
                      </a:srgbClr>
                    </a:gs>
                  </a:gsLst>
                  <a:lin ang="5400000" scaled="0"/>
                </a:gradFill>
              </a:rPr>
              <a:t/>
            </a:r>
            <a:br>
              <a:rPr lang="en-US" sz="1800" dirty="0">
                <a:gradFill>
                  <a:gsLst>
                    <a:gs pos="0">
                      <a:prstClr val="black"/>
                    </a:gs>
                    <a:gs pos="40000">
                      <a:prstClr val="black">
                        <a:lumMod val="75000"/>
                        <a:lumOff val="25000"/>
                      </a:prstClr>
                    </a:gs>
                    <a:gs pos="100000">
                      <a:srgbClr val="212745">
                        <a:alpha val="65000"/>
                      </a:srgbClr>
                    </a:gs>
                  </a:gsLst>
                  <a:lin ang="5400000" scaled="0"/>
                </a:gradFill>
              </a:rPr>
            </a:br>
            <a:endParaRPr lang="en-US" sz="1200" dirty="0"/>
          </a:p>
        </p:txBody>
      </p:sp>
    </p:spTree>
    <p:extLst>
      <p:ext uri="{BB962C8B-B14F-4D97-AF65-F5344CB8AC3E}">
        <p14:creationId xmlns:p14="http://schemas.microsoft.com/office/powerpoint/2010/main" val="178608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799237"/>
            <a:ext cx="8458200" cy="2031325"/>
          </a:xfrm>
          <a:prstGeom prst="rect">
            <a:avLst/>
          </a:prstGeom>
          <a:noFill/>
        </p:spPr>
        <p:txBody>
          <a:bodyPr wrap="square" rtlCol="0">
            <a:spAutoFit/>
          </a:bodyPr>
          <a:lstStyle/>
          <a:p>
            <a:r>
              <a:rPr lang="en-US" dirty="0" smtClean="0"/>
              <a:t>Acquired immunity on the other hand, </a:t>
            </a:r>
            <a:r>
              <a:rPr lang="en-US" dirty="0"/>
              <a:t>occurs in response to infection </a:t>
            </a:r>
            <a:r>
              <a:rPr lang="en-US" dirty="0" smtClean="0"/>
              <a:t>as the body must learn to eliminate previously unknown molecules.  </a:t>
            </a:r>
            <a:r>
              <a:rPr lang="en-US" dirty="0"/>
              <a:t>Following recovery from certain infections with a particular micro-organism, individuals </a:t>
            </a:r>
            <a:r>
              <a:rPr lang="en-US" dirty="0" smtClean="0"/>
              <a:t>are protected </a:t>
            </a:r>
            <a:r>
              <a:rPr lang="en-US" dirty="0"/>
              <a:t>against one micro-organism</a:t>
            </a:r>
            <a:r>
              <a:rPr lang="en-US" dirty="0" smtClean="0"/>
              <a:t>. Immunity can be acquired from vaccines, infection or through the mother.</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67000"/>
            <a:ext cx="8001000" cy="2564083"/>
          </a:xfrm>
          <a:prstGeom prst="rect">
            <a:avLst/>
          </a:prstGeom>
        </p:spPr>
      </p:pic>
    </p:spTree>
    <p:extLst>
      <p:ext uri="{BB962C8B-B14F-4D97-AF65-F5344CB8AC3E}">
        <p14:creationId xmlns:p14="http://schemas.microsoft.com/office/powerpoint/2010/main" val="204876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6858000" cy="923330"/>
          </a:xfrm>
          <a:prstGeom prst="rect">
            <a:avLst/>
          </a:prstGeom>
          <a:noFill/>
        </p:spPr>
        <p:txBody>
          <a:bodyPr wrap="square" rtlCol="0">
            <a:spAutoFit/>
          </a:bodyPr>
          <a:lstStyle/>
          <a:p>
            <a:r>
              <a:rPr lang="en-US" dirty="0" smtClean="0"/>
              <a:t>Active acquired immunity is produced when the body responses to a disease-causing agent and develops immunological memory, in the form of B-memory cells.</a:t>
            </a:r>
            <a:endParaRPr lang="en-US" dirty="0"/>
          </a:p>
        </p:txBody>
      </p:sp>
      <p:pic>
        <p:nvPicPr>
          <p:cNvPr id="4098" name="Picture 2" descr="http://3.bp.blogspot.com/_9XlVJY8__iE/R6ua7gmj2dI/AAAAAAAAAB8/zGMtGwz3udY/s400/series%5B1%5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32930"/>
            <a:ext cx="6629402" cy="510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9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457200"/>
            <a:ext cx="7315200" cy="2057400"/>
          </a:xfrm>
        </p:spPr>
        <p:txBody>
          <a:bodyPr/>
          <a:lstStyle/>
          <a:p>
            <a:pPr marL="182880" indent="0">
              <a:buNone/>
            </a:pPr>
            <a:r>
              <a:rPr lang="en-US" sz="1600" dirty="0" smtClean="0"/>
              <a:t>Passive immunity, unlike active immunity, is acquired through intake of antibodies, through vaccines or the placenta or through breastfeeding</a:t>
            </a:r>
            <a:endParaRPr lang="en-US" sz="1600" dirty="0"/>
          </a:p>
        </p:txBody>
      </p:sp>
      <p:pic>
        <p:nvPicPr>
          <p:cNvPr id="1026" name="Picture 2" descr="http://2.bp.blogspot.com/-Xm3C63efmQg/TbANyRBCM5I/AAAAAAAAAZw/tJDLhbLFSsg/s1600/Vaccination_Illustration%2B2nd%2Bst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32766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03441"/>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279</TotalTime>
  <Words>661</Words>
  <Application>Microsoft Office PowerPoint</Application>
  <PresentationFormat>On-screen Show (4:3)</PresentationFormat>
  <Paragraphs>31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Immune system</vt:lpstr>
      <vt:lpstr>PowerPoint Presentation</vt:lpstr>
      <vt:lpstr>The organs of the immune system either make the cells that participate in the immune response or act as sites for immune response.  The major organs of the immune system are bone marrow which produces immune cells, spleen where white blood cells gather to fight pathogens, thymus where t-lymphocytes mature. </vt:lpstr>
      <vt:lpstr>An antigen is a substance that reacts with antibody molecules and antigen receptors on lymphocytes.   Chemically they are complex proteins and polysaccharides found on the outer membranes of bacteria, viruses, and other invaders </vt:lpstr>
      <vt:lpstr>When an antigen is detected, several types of cells work together to recognize and respond to it. These cells trigger the B lymphocytes to produce antibodies.  Antibodies recognize  antigens and lock onto them, marking them for destruction   Antibodies can also neutralize toxic substances produced by different organisms.    </vt:lpstr>
      <vt:lpstr>INNATE IMMUNITY  Present from birth.  Non-specific  Does not become more efficient on repeated exposure  works by: Prevention of entry of organisms by skin barriers, antibacterial secretions, and stomach acids     Non-specific elimination of micro-organisms with phagocytes, fever      INFLAMMATORY RESPONSE when vessels dilate to allow phagocytes access to microbes       </vt:lpstr>
      <vt:lpstr>PowerPoint Presentation</vt:lpstr>
      <vt:lpstr>PowerPoint Presentation</vt:lpstr>
      <vt:lpstr>Passive immunity, unlike active immunity, is acquired through intake of antibodies, through vaccines or the placenta or through breastfeeding</vt:lpstr>
      <vt:lpstr>Humoral immunity is a specific immunity which: is mediated by B lymphocytes involves the binding of antibodies to antigens together with cell-mediated ,constitutes acquired immunity.  Cell-mediated immunity relies on MHC (major histocompatibility complex): markers on the surfaces of native cells. Cells lacking MHC are phagocytosed by macrophages. Cells too large to be phagocytosed, such as cancer cells, are destroyed by cytotoxic T-cells, when macrophages alert the body to the presence of invaders by releasing cytokines.</vt:lpstr>
      <vt:lpstr>PowerPoint Presentation</vt:lpstr>
      <vt:lpstr>PowerPoint Presentation</vt:lpstr>
      <vt:lpstr>Inflammatory bowel disease (IBD). The immune system attacks the lining of the intestines, causing episodes of diarrhea, rectal bleeding, urgent bowel movements, abdominal pain, fever, and weight loss. Oral and injected immune-suppressing medicines can treat IBD.  It is estimated that as many as 1.4 million persons in the United States suffer from this disease</vt:lpstr>
      <vt:lpstr>PowerPoint Presentation</vt:lpstr>
      <vt:lpstr>http://kidshealth.org/parent/general/body_basics/immune.htm  lhttp://flowproductions.org/tag/immune-system/  http://www.thebody.com/content/art6319.html  http://www.thebody.com/content/art6319.html#slide5   http://www.microbiologybytes.com/iandi/1b.html  http://nfs.unipv.it/nfs/minf/dispense/immunology/immun.html  http://apbio82007.blogspot.com/2008/02/since-someone-did-not-post-sherpa-last.html  http://drmmkapur.blogspot.com/2011/04/immune-system.html  http://faculty.stcc.edu/AandP/AP/AP2pages/Units21to23/immune/cellmedimm.htm  http://www.nobelprize.org/educational/medicine/immunity//immune-detail.html  http://www.bronchitissymptomsinadults.org/  http://doctorsarathis.blogspot.com/2011/02/inflammatory-bowel-disease.html  http://www.cdc.gov/hiv/topics/surveillance/basic.htm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Cheng</dc:creator>
  <cp:lastModifiedBy>Shirley Zhang</cp:lastModifiedBy>
  <cp:revision>60</cp:revision>
  <dcterms:created xsi:type="dcterms:W3CDTF">2012-04-24T01:26:23Z</dcterms:created>
  <dcterms:modified xsi:type="dcterms:W3CDTF">2012-04-30T01:55:35Z</dcterms:modified>
</cp:coreProperties>
</file>