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5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A2DE81A-45C9-4767-91FC-0C6F12D7CDBD}" type="datetimeFigureOut">
              <a:rPr lang="en-US" smtClean="0"/>
              <a:t>4/30/2012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BAD78BE-877F-4C6D-8B6C-C49CBCF1238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2DE81A-45C9-4767-91FC-0C6F12D7CDBD}" type="datetimeFigureOut">
              <a:rPr lang="en-US" smtClean="0"/>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AD78BE-877F-4C6D-8B6C-C49CBCF1238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2DE81A-45C9-4767-91FC-0C6F12D7CDBD}" type="datetimeFigureOut">
              <a:rPr lang="en-US" smtClean="0"/>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AD78BE-877F-4C6D-8B6C-C49CBCF1238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A2DE81A-45C9-4767-91FC-0C6F12D7CDBD}" type="datetimeFigureOut">
              <a:rPr lang="en-US" smtClean="0"/>
              <a:t>4/30/2012</a:t>
            </a:fld>
            <a:endParaRPr lang="en-US"/>
          </a:p>
        </p:txBody>
      </p:sp>
      <p:sp>
        <p:nvSpPr>
          <p:cNvPr id="9" name="Slide Number Placeholder 8"/>
          <p:cNvSpPr>
            <a:spLocks noGrp="1"/>
          </p:cNvSpPr>
          <p:nvPr>
            <p:ph type="sldNum" sz="quarter" idx="15"/>
          </p:nvPr>
        </p:nvSpPr>
        <p:spPr/>
        <p:txBody>
          <a:bodyPr rtlCol="0"/>
          <a:lstStyle/>
          <a:p>
            <a:fld id="{7BAD78BE-877F-4C6D-8B6C-C49CBCF1238E}"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A2DE81A-45C9-4767-91FC-0C6F12D7CDBD}" type="datetimeFigureOut">
              <a:rPr lang="en-US" smtClean="0"/>
              <a:t>4/30/2012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BAD78BE-877F-4C6D-8B6C-C49CBCF1238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A2DE81A-45C9-4767-91FC-0C6F12D7CDBD}" type="datetimeFigureOut">
              <a:rPr lang="en-US" smtClean="0"/>
              <a:t>4/30/2012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AD78BE-877F-4C6D-8B6C-C49CBCF1238E}"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A2DE81A-45C9-4767-91FC-0C6F12D7CDBD}" type="datetimeFigureOut">
              <a:rPr lang="en-US" smtClean="0"/>
              <a:t>4/30/2012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AD78BE-877F-4C6D-8B6C-C49CBCF1238E}"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A2DE81A-45C9-4767-91FC-0C6F12D7CDBD}" type="datetimeFigureOut">
              <a:rPr lang="en-US" smtClean="0"/>
              <a:t>4/30/2012</a:t>
            </a:fld>
            <a:endParaRPr lang="en-US"/>
          </a:p>
        </p:txBody>
      </p:sp>
      <p:sp>
        <p:nvSpPr>
          <p:cNvPr id="7" name="Slide Number Placeholder 6"/>
          <p:cNvSpPr>
            <a:spLocks noGrp="1"/>
          </p:cNvSpPr>
          <p:nvPr>
            <p:ph type="sldNum" sz="quarter" idx="11"/>
          </p:nvPr>
        </p:nvSpPr>
        <p:spPr/>
        <p:txBody>
          <a:bodyPr rtlCol="0"/>
          <a:lstStyle/>
          <a:p>
            <a:fld id="{7BAD78BE-877F-4C6D-8B6C-C49CBCF1238E}"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2DE81A-45C9-4767-91FC-0C6F12D7CDBD}" type="datetimeFigureOut">
              <a:rPr lang="en-US" smtClean="0"/>
              <a:t>4/30/2012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AD78BE-877F-4C6D-8B6C-C49CBCF1238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A2DE81A-45C9-4767-91FC-0C6F12D7CDBD}" type="datetimeFigureOut">
              <a:rPr lang="en-US" smtClean="0"/>
              <a:t>4/30/2012</a:t>
            </a:fld>
            <a:endParaRPr lang="en-US"/>
          </a:p>
        </p:txBody>
      </p:sp>
      <p:sp>
        <p:nvSpPr>
          <p:cNvPr id="22" name="Slide Number Placeholder 21"/>
          <p:cNvSpPr>
            <a:spLocks noGrp="1"/>
          </p:cNvSpPr>
          <p:nvPr>
            <p:ph type="sldNum" sz="quarter" idx="15"/>
          </p:nvPr>
        </p:nvSpPr>
        <p:spPr/>
        <p:txBody>
          <a:bodyPr rtlCol="0"/>
          <a:lstStyle/>
          <a:p>
            <a:fld id="{7BAD78BE-877F-4C6D-8B6C-C49CBCF1238E}"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A2DE81A-45C9-4767-91FC-0C6F12D7CDBD}" type="datetimeFigureOut">
              <a:rPr lang="en-US" smtClean="0"/>
              <a:t>4/30/2012</a:t>
            </a:fld>
            <a:endParaRPr lang="en-US"/>
          </a:p>
        </p:txBody>
      </p:sp>
      <p:sp>
        <p:nvSpPr>
          <p:cNvPr id="18" name="Slide Number Placeholder 17"/>
          <p:cNvSpPr>
            <a:spLocks noGrp="1"/>
          </p:cNvSpPr>
          <p:nvPr>
            <p:ph type="sldNum" sz="quarter" idx="11"/>
          </p:nvPr>
        </p:nvSpPr>
        <p:spPr/>
        <p:txBody>
          <a:bodyPr rtlCol="0"/>
          <a:lstStyle/>
          <a:p>
            <a:fld id="{7BAD78BE-877F-4C6D-8B6C-C49CBCF1238E}"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A2DE81A-45C9-4767-91FC-0C6F12D7CDBD}" type="datetimeFigureOut">
              <a:rPr lang="en-US" smtClean="0"/>
              <a:t>4/30/2012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BAD78BE-877F-4C6D-8B6C-C49CBCF1238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facweb.cs.depaul.edu/sgrais/color_perception.htm" TargetMode="External"/><Relationship Id="rId3" Type="http://schemas.openxmlformats.org/officeDocument/2006/relationships/hyperlink" Target="http://www.hometrainingtools.com/skin-touch/a/1388/" TargetMode="External"/><Relationship Id="rId7" Type="http://schemas.openxmlformats.org/officeDocument/2006/relationships/hyperlink" Target="http://hyperphysics.phy-astr.gsu.edu/hbase/vision/rodcone.html" TargetMode="External"/><Relationship Id="rId2" Type="http://schemas.openxmlformats.org/officeDocument/2006/relationships/hyperlink" Target="http://www.stanford.edu/class/me220/data/lectures/lect01/mechanorec.html" TargetMode="External"/><Relationship Id="rId1" Type="http://schemas.openxmlformats.org/officeDocument/2006/relationships/slideLayout" Target="../slideLayouts/slideLayout7.xml"/><Relationship Id="rId6" Type="http://schemas.openxmlformats.org/officeDocument/2006/relationships/hyperlink" Target="http://legacy.owensboro.kctcs.edu/gcaplan/anat/notes/API%20Notes%20N%20Senses-%20Pain%20&amp;%20Touch.htm" TargetMode="External"/><Relationship Id="rId5" Type="http://schemas.openxmlformats.org/officeDocument/2006/relationships/hyperlink" Target="http://www.wisegeek.com/what-are-chemoreceptors.htm" TargetMode="External"/><Relationship Id="rId10" Type="http://schemas.openxmlformats.org/officeDocument/2006/relationships/hyperlink" Target="http://justinpamute.wordpress.com/" TargetMode="External"/><Relationship Id="rId4" Type="http://schemas.openxmlformats.org/officeDocument/2006/relationships/hyperlink" Target="http://cpamomva.blogspot.com/2010_12_01_archive.html" TargetMode="External"/><Relationship Id="rId9" Type="http://schemas.openxmlformats.org/officeDocument/2006/relationships/hyperlink" Target="http://www.chm.bris.ac.uk/webprojects2003/rogers/998/Rhoeye.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t>senses</a:t>
            </a:r>
            <a:endParaRPr lang="en-US" sz="6600" dirty="0"/>
          </a:p>
        </p:txBody>
      </p:sp>
      <p:sp>
        <p:nvSpPr>
          <p:cNvPr id="3" name="Subtitle 2"/>
          <p:cNvSpPr>
            <a:spLocks noGrp="1"/>
          </p:cNvSpPr>
          <p:nvPr>
            <p:ph type="subTitle" idx="1"/>
          </p:nvPr>
        </p:nvSpPr>
        <p:spPr/>
        <p:txBody>
          <a:bodyPr/>
          <a:lstStyle/>
          <a:p>
            <a:endParaRPr lang="en-US" b="0" dirty="0"/>
          </a:p>
        </p:txBody>
      </p:sp>
    </p:spTree>
    <p:extLst>
      <p:ext uri="{BB962C8B-B14F-4D97-AF65-F5344CB8AC3E}">
        <p14:creationId xmlns:p14="http://schemas.microsoft.com/office/powerpoint/2010/main" val="1034719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21821" y="0"/>
            <a:ext cx="5300357" cy="6858000"/>
          </a:xfrm>
          <a:prstGeom prst="rect">
            <a:avLst/>
          </a:prstGeom>
        </p:spPr>
      </p:pic>
    </p:spTree>
    <p:extLst>
      <p:ext uri="{BB962C8B-B14F-4D97-AF65-F5344CB8AC3E}">
        <p14:creationId xmlns:p14="http://schemas.microsoft.com/office/powerpoint/2010/main" val="1660502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152400"/>
            <a:ext cx="6934200" cy="6229350"/>
          </a:xfrm>
        </p:spPr>
        <p:txBody>
          <a:bodyPr/>
          <a:lstStyle/>
          <a:p>
            <a:r>
              <a:rPr lang="en-US" dirty="0" smtClean="0"/>
              <a:t>Three types of mechanoreceptors found in the skin:</a:t>
            </a:r>
          </a:p>
          <a:p>
            <a:r>
              <a:rPr lang="en-US" dirty="0" err="1" smtClean="0"/>
              <a:t>Pacinian</a:t>
            </a:r>
            <a:r>
              <a:rPr lang="en-US" dirty="0" smtClean="0"/>
              <a:t> Corpuscles - </a:t>
            </a:r>
            <a:r>
              <a:rPr lang="en-US" b="0" dirty="0"/>
              <a:t> </a:t>
            </a:r>
            <a:r>
              <a:rPr lang="en-US" sz="1400" b="0" dirty="0"/>
              <a:t>rapidly adapting mechanoreceptors in your skin </a:t>
            </a:r>
            <a:r>
              <a:rPr lang="en-US" sz="1400" b="0" dirty="0" smtClean="0"/>
              <a:t>, often </a:t>
            </a:r>
            <a:r>
              <a:rPr lang="en-US" sz="1400" b="0" dirty="0"/>
              <a:t>the most sensitive cells to very small changes in the stimulus, such as the tactile force</a:t>
            </a:r>
            <a:r>
              <a:rPr lang="en-US" sz="1400" b="0" dirty="0" smtClean="0"/>
              <a:t>.</a:t>
            </a:r>
          </a:p>
          <a:p>
            <a:endParaRPr lang="en-US" dirty="0" smtClean="0"/>
          </a:p>
          <a:p>
            <a:r>
              <a:rPr lang="en-US" dirty="0" err="1" smtClean="0"/>
              <a:t>Meissner's</a:t>
            </a:r>
            <a:r>
              <a:rPr lang="en-US" dirty="0" smtClean="0"/>
              <a:t> </a:t>
            </a:r>
            <a:r>
              <a:rPr lang="en-US" dirty="0"/>
              <a:t>Corpuscles and hair follicle receptors </a:t>
            </a:r>
            <a:r>
              <a:rPr lang="en-US" dirty="0" smtClean="0"/>
              <a:t>- </a:t>
            </a:r>
            <a:r>
              <a:rPr lang="en-US" sz="1400" b="0" dirty="0" smtClean="0"/>
              <a:t>good </a:t>
            </a:r>
            <a:r>
              <a:rPr lang="en-US" sz="1400" b="0" dirty="0"/>
              <a:t>examples of mechanoreceptors with moderate adaptation rates. These receptors can be located near the surface of the </a:t>
            </a:r>
            <a:r>
              <a:rPr lang="en-US" sz="1400" b="0" dirty="0" smtClean="0"/>
              <a:t>skin. Often used to sense insects landing on skin</a:t>
            </a:r>
          </a:p>
          <a:p>
            <a:endParaRPr lang="en-US" dirty="0" smtClean="0"/>
          </a:p>
          <a:p>
            <a:r>
              <a:rPr lang="en-US" dirty="0" err="1" smtClean="0"/>
              <a:t>Ruffini</a:t>
            </a:r>
            <a:r>
              <a:rPr lang="en-US" dirty="0" smtClean="0"/>
              <a:t> </a:t>
            </a:r>
            <a:r>
              <a:rPr lang="en-US" dirty="0"/>
              <a:t>Endings, Merkel's Cells, and Tactile Disks </a:t>
            </a:r>
            <a:r>
              <a:rPr lang="en-US" dirty="0" smtClean="0"/>
              <a:t>-</a:t>
            </a:r>
            <a:r>
              <a:rPr lang="en-US" sz="1400" b="0" dirty="0" smtClean="0"/>
              <a:t> </a:t>
            </a:r>
            <a:r>
              <a:rPr lang="en-US" sz="1400" b="0" dirty="0"/>
              <a:t>examples of slow adapting mechanoreceptors. These receptors are generally located near the surface of the skin, and are responsible for much of the static perceptive capabilities. For example, the sensitivity to temperature at the skin is generally of a slow-adapting type, as are many tactile sensors useful for maintaining grip on an object. </a:t>
            </a:r>
            <a:endParaRPr lang="en-US" sz="1400" dirty="0"/>
          </a:p>
        </p:txBody>
      </p:sp>
    </p:spTree>
    <p:extLst>
      <p:ext uri="{BB962C8B-B14F-4D97-AF65-F5344CB8AC3E}">
        <p14:creationId xmlns:p14="http://schemas.microsoft.com/office/powerpoint/2010/main" val="4100300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76400" y="228600"/>
            <a:ext cx="6781800" cy="6153150"/>
          </a:xfrm>
        </p:spPr>
        <p:txBody>
          <a:bodyPr/>
          <a:lstStyle/>
          <a:p>
            <a:r>
              <a:rPr lang="en-US" b="0" dirty="0"/>
              <a:t>As their name suggests, </a:t>
            </a:r>
            <a:r>
              <a:rPr lang="en-US" b="0" dirty="0" err="1" smtClean="0"/>
              <a:t>Thermoreceptors</a:t>
            </a:r>
            <a:r>
              <a:rPr lang="en-US" b="0" dirty="0" smtClean="0"/>
              <a:t> perceive temperature sensations of </a:t>
            </a:r>
            <a:r>
              <a:rPr lang="en-US" b="0" dirty="0"/>
              <a:t>objects the skin feels. They are found in the dermis layer of the skin. </a:t>
            </a:r>
            <a:endParaRPr lang="en-US" b="0" dirty="0" smtClean="0"/>
          </a:p>
          <a:p>
            <a:r>
              <a:rPr lang="en-US" b="0" i="1" dirty="0" smtClean="0"/>
              <a:t>Cold </a:t>
            </a:r>
            <a:r>
              <a:rPr lang="en-US" b="0" i="1" dirty="0"/>
              <a:t>receptors</a:t>
            </a:r>
            <a:r>
              <a:rPr lang="en-US" b="0" dirty="0"/>
              <a:t> </a:t>
            </a:r>
            <a:r>
              <a:rPr lang="en-US" sz="1400" b="0" dirty="0"/>
              <a:t>start to perceive cold sensations when the surface of the skin drops below 95 º F. They are most stimulated when the surface of the skin is at 77 º F and are no longer stimulated when the surface of the skin drops below 41 º F. </a:t>
            </a:r>
            <a:r>
              <a:rPr lang="en-US" sz="1400" b="0" dirty="0" smtClean="0"/>
              <a:t>Hence why feet </a:t>
            </a:r>
            <a:r>
              <a:rPr lang="en-US" sz="1400" b="0" dirty="0"/>
              <a:t>or hands start to go numb when they are submerged in icy water for a long period of time.</a:t>
            </a:r>
          </a:p>
          <a:p>
            <a:r>
              <a:rPr lang="en-US" b="0" i="1" dirty="0"/>
              <a:t>Hot receptors</a:t>
            </a:r>
            <a:r>
              <a:rPr lang="en-US" b="0" dirty="0"/>
              <a:t> </a:t>
            </a:r>
            <a:r>
              <a:rPr lang="en-US" sz="1400" b="0" dirty="0"/>
              <a:t>start to perceive hot sensations when the surface of the skin rises above 86 º F and are most stimulated at 113 º F. But beyond 113 º F, pain receptors take over to avoid damage being done to the skin and underlying tissues.</a:t>
            </a:r>
          </a:p>
          <a:p>
            <a:r>
              <a:rPr lang="en-US" b="0" dirty="0" err="1"/>
              <a:t>Thermoreceptors</a:t>
            </a:r>
            <a:r>
              <a:rPr lang="en-US" b="0" dirty="0"/>
              <a:t> are found all over the body, but cold receptors are found in greater density than heat receptors. The highest concentration of </a:t>
            </a:r>
            <a:r>
              <a:rPr lang="en-US" b="0" dirty="0" err="1"/>
              <a:t>thermoreceptors</a:t>
            </a:r>
            <a:r>
              <a:rPr lang="en-US" b="0" dirty="0"/>
              <a:t> can be found in the face and </a:t>
            </a:r>
            <a:r>
              <a:rPr lang="en-US" b="0" dirty="0" smtClean="0"/>
              <a:t>ears, hence why those areas feel the coldest, quickest on a chilly, windy day. </a:t>
            </a:r>
            <a:endParaRPr lang="en-US" b="0" dirty="0"/>
          </a:p>
        </p:txBody>
      </p:sp>
    </p:spTree>
    <p:extLst>
      <p:ext uri="{BB962C8B-B14F-4D97-AF65-F5344CB8AC3E}">
        <p14:creationId xmlns:p14="http://schemas.microsoft.com/office/powerpoint/2010/main" val="3410726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05000" y="304800"/>
            <a:ext cx="6553200" cy="6076950"/>
          </a:xfrm>
        </p:spPr>
        <p:txBody>
          <a:bodyPr/>
          <a:lstStyle/>
          <a:p>
            <a:r>
              <a:rPr lang="en-US" dirty="0"/>
              <a:t>Pain receptors</a:t>
            </a:r>
            <a:r>
              <a:rPr lang="en-US" b="0" dirty="0"/>
              <a:t>: </a:t>
            </a:r>
            <a:r>
              <a:rPr lang="en-US" b="0" dirty="0" smtClean="0"/>
              <a:t>detect </a:t>
            </a:r>
            <a:r>
              <a:rPr lang="en-US" b="0" dirty="0"/>
              <a:t>pain or stimuli that can </a:t>
            </a:r>
            <a:r>
              <a:rPr lang="en-US" b="0" dirty="0" smtClean="0"/>
              <a:t>cause </a:t>
            </a:r>
            <a:r>
              <a:rPr lang="en-US" b="0" dirty="0"/>
              <a:t>damage to the skin and other tissues of the body. </a:t>
            </a:r>
            <a:r>
              <a:rPr lang="en-US" b="0" dirty="0" smtClean="0"/>
              <a:t>They are found </a:t>
            </a:r>
            <a:r>
              <a:rPr lang="en-US" b="0" dirty="0"/>
              <a:t>in skin, muscles, bones, blood vessels, and some organs. </a:t>
            </a:r>
            <a:r>
              <a:rPr lang="en-US" b="0" dirty="0"/>
              <a:t>P</a:t>
            </a:r>
            <a:r>
              <a:rPr lang="en-US" b="0" dirty="0" smtClean="0"/>
              <a:t>ain Receptors play </a:t>
            </a:r>
            <a:r>
              <a:rPr lang="en-US" b="0" dirty="0"/>
              <a:t>an important part in keeping the body safe from serious injury or damage by sending these early warning signals to the brain</a:t>
            </a:r>
            <a:r>
              <a:rPr lang="en-US" b="0" dirty="0" smtClean="0"/>
              <a:t>.</a:t>
            </a:r>
            <a:endParaRPr lang="en-US" b="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3774" y="2495549"/>
            <a:ext cx="3248025" cy="2920243"/>
          </a:xfrm>
          <a:prstGeom prst="rect">
            <a:avLst/>
          </a:prstGeom>
        </p:spPr>
      </p:pic>
    </p:spTree>
    <p:extLst>
      <p:ext uri="{BB962C8B-B14F-4D97-AF65-F5344CB8AC3E}">
        <p14:creationId xmlns:p14="http://schemas.microsoft.com/office/powerpoint/2010/main" val="3554446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76400" y="76200"/>
            <a:ext cx="6781800" cy="6305550"/>
          </a:xfrm>
        </p:spPr>
        <p:txBody>
          <a:bodyPr/>
          <a:lstStyle/>
          <a:p>
            <a:r>
              <a:rPr lang="en-US" b="0" dirty="0"/>
              <a:t>Chemoreceptors are specialized nerve cells which are designed to respond to chemical stimuli</a:t>
            </a:r>
            <a:r>
              <a:rPr lang="en-US" b="0" dirty="0" smtClean="0"/>
              <a:t>. Cells located on the tongue are an example of direct chemoreceptors. They are also located in the nose and brain, the former to sense odors and the latter to alert the brain of substances are ingested.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2133600"/>
            <a:ext cx="5410200" cy="4057650"/>
          </a:xfrm>
          <a:prstGeom prst="rect">
            <a:avLst/>
          </a:prstGeom>
        </p:spPr>
      </p:pic>
    </p:spTree>
    <p:extLst>
      <p:ext uri="{BB962C8B-B14F-4D97-AF65-F5344CB8AC3E}">
        <p14:creationId xmlns:p14="http://schemas.microsoft.com/office/powerpoint/2010/main" val="1582827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76400" y="304800"/>
            <a:ext cx="6781800" cy="6076950"/>
          </a:xfrm>
        </p:spPr>
        <p:txBody>
          <a:bodyPr/>
          <a:lstStyle/>
          <a:p>
            <a:r>
              <a:rPr lang="en-US" b="0" dirty="0" smtClean="0"/>
              <a:t>The retina contains two types of photoreceptors, rods and cones, that detect light and send information and images to the brain.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1828800"/>
            <a:ext cx="5048250" cy="3934665"/>
          </a:xfrm>
          <a:prstGeom prst="rect">
            <a:avLst/>
          </a:prstGeom>
        </p:spPr>
      </p:pic>
    </p:spTree>
    <p:extLst>
      <p:ext uri="{BB962C8B-B14F-4D97-AF65-F5344CB8AC3E}">
        <p14:creationId xmlns:p14="http://schemas.microsoft.com/office/powerpoint/2010/main" val="2857278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228600"/>
            <a:ext cx="6781800" cy="2308324"/>
          </a:xfrm>
          <a:prstGeom prst="rect">
            <a:avLst/>
          </a:prstGeom>
        </p:spPr>
        <p:txBody>
          <a:bodyPr wrap="square">
            <a:spAutoFit/>
          </a:bodyPr>
          <a:lstStyle/>
          <a:p>
            <a:r>
              <a:rPr lang="en-US" sz="1600" dirty="0" smtClean="0"/>
              <a:t>Rod </a:t>
            </a:r>
            <a:r>
              <a:rPr lang="en-US" sz="1600" dirty="0"/>
              <a:t>cells </a:t>
            </a:r>
            <a:r>
              <a:rPr lang="en-US" sz="1600" dirty="0" smtClean="0"/>
              <a:t>detect </a:t>
            </a:r>
            <a:r>
              <a:rPr lang="en-US" sz="1600" dirty="0"/>
              <a:t>the degree of lightness entering the eye and their sensitivity is dependent on the amount of </a:t>
            </a:r>
            <a:r>
              <a:rPr lang="en-US" sz="1600" dirty="0" smtClean="0"/>
              <a:t>the protein Rhodopsin </a:t>
            </a:r>
            <a:r>
              <a:rPr lang="en-US" sz="1600" dirty="0"/>
              <a:t>present which is </a:t>
            </a:r>
            <a:r>
              <a:rPr lang="en-US" sz="1600" dirty="0" smtClean="0"/>
              <a:t>generated </a:t>
            </a:r>
            <a:r>
              <a:rPr lang="en-US" sz="1600" dirty="0"/>
              <a:t>within the cells. However, Rhodopsin is destroyed by bleaching on exposure to light and therefore rod cells only work in low </a:t>
            </a:r>
            <a:r>
              <a:rPr lang="en-US" sz="1600" dirty="0" smtClean="0"/>
              <a:t>light.</a:t>
            </a:r>
            <a:r>
              <a:rPr lang="en-US" sz="1600" dirty="0"/>
              <a:t> </a:t>
            </a:r>
            <a:r>
              <a:rPr lang="en-US" sz="1600" dirty="0" smtClean="0"/>
              <a:t>Photo-excited </a:t>
            </a:r>
            <a:r>
              <a:rPr lang="en-US" sz="1600" dirty="0"/>
              <a:t>Rhodopsin </a:t>
            </a:r>
            <a:r>
              <a:rPr lang="en-US" sz="1600" dirty="0" smtClean="0"/>
              <a:t>triggers </a:t>
            </a:r>
            <a:r>
              <a:rPr lang="en-US" sz="1600" dirty="0"/>
              <a:t>an enzymatic cascade process resulting in the hydrolysis of GMP. This in turn closes </a:t>
            </a:r>
            <a:r>
              <a:rPr lang="en-US" sz="1600" dirty="0" err="1"/>
              <a:t>cation</a:t>
            </a:r>
            <a:r>
              <a:rPr lang="en-US" sz="1600" dirty="0"/>
              <a:t>-specific channels within the rod cell membrane which are naturally open to influx of Na</a:t>
            </a:r>
            <a:r>
              <a:rPr lang="en-US" sz="1600" baseline="30000" dirty="0"/>
              <a:t>+</a:t>
            </a:r>
            <a:r>
              <a:rPr lang="en-US" sz="1600" dirty="0"/>
              <a:t> in the dark, and due to the effect of </a:t>
            </a:r>
            <a:r>
              <a:rPr lang="en-US" sz="1600" dirty="0" smtClean="0"/>
              <a:t>hyperpolarization, </a:t>
            </a:r>
            <a:r>
              <a:rPr lang="en-US" sz="1600" dirty="0"/>
              <a:t>the inner </a:t>
            </a:r>
            <a:r>
              <a:rPr lang="en-US" sz="1600" dirty="0" smtClean="0"/>
              <a:t>synaptic </a:t>
            </a:r>
            <a:r>
              <a:rPr lang="en-US" sz="1600" dirty="0"/>
              <a:t>body sends a nerve signal to other neurons in the Retina. </a:t>
            </a:r>
            <a:endParaRPr lang="en-US" sz="1600" dirty="0"/>
          </a:p>
        </p:txBody>
      </p:sp>
      <p:pic>
        <p:nvPicPr>
          <p:cNvPr id="1028" name="Picture 4" descr="http://justinpamute.files.wordpress.com/2010/06/rhodopsin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0" y="2895600"/>
            <a:ext cx="5073604"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309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1"/>
            <a:ext cx="6324600" cy="4031873"/>
          </a:xfrm>
          <a:prstGeom prst="rect">
            <a:avLst/>
          </a:prstGeom>
        </p:spPr>
        <p:txBody>
          <a:bodyPr wrap="square">
            <a:spAutoFit/>
          </a:bodyPr>
          <a:lstStyle/>
          <a:p>
            <a:r>
              <a:rPr lang="en-US" sz="1400" dirty="0">
                <a:hlinkClick r:id="rId2"/>
              </a:rPr>
              <a:t>http://</a:t>
            </a:r>
            <a:r>
              <a:rPr lang="en-US" sz="1400" dirty="0" smtClean="0">
                <a:hlinkClick r:id="rId2"/>
              </a:rPr>
              <a:t>www.stanford.edu/class/me220/data/lectures/lect01/mechanorec.html</a:t>
            </a:r>
            <a:endParaRPr lang="en-US" sz="1400" dirty="0" smtClean="0"/>
          </a:p>
          <a:p>
            <a:endParaRPr lang="en-US" sz="1400" dirty="0"/>
          </a:p>
          <a:p>
            <a:r>
              <a:rPr lang="en-US" sz="1400" dirty="0">
                <a:hlinkClick r:id="rId3"/>
              </a:rPr>
              <a:t>http://www.hometrainingtools.com/skin-touch/a/1388</a:t>
            </a:r>
            <a:r>
              <a:rPr lang="en-US" sz="1400" dirty="0" smtClean="0">
                <a:hlinkClick r:id="rId3"/>
              </a:rPr>
              <a:t>/</a:t>
            </a:r>
            <a:endParaRPr lang="en-US" sz="1400" dirty="0" smtClean="0"/>
          </a:p>
          <a:p>
            <a:endParaRPr lang="en-US" sz="1400" dirty="0"/>
          </a:p>
          <a:p>
            <a:r>
              <a:rPr lang="en-US" sz="1400" dirty="0">
                <a:hlinkClick r:id="rId4"/>
              </a:rPr>
              <a:t>http://</a:t>
            </a:r>
            <a:r>
              <a:rPr lang="en-US" sz="1400" dirty="0" smtClean="0">
                <a:hlinkClick r:id="rId4"/>
              </a:rPr>
              <a:t>cpamomva.blogspot.com/2010_12_01_archive.html</a:t>
            </a:r>
            <a:endParaRPr lang="en-US" sz="1400" dirty="0" smtClean="0"/>
          </a:p>
          <a:p>
            <a:endParaRPr lang="en-US" sz="1400" dirty="0"/>
          </a:p>
          <a:p>
            <a:r>
              <a:rPr lang="en-US" sz="1400" dirty="0">
                <a:hlinkClick r:id="rId5"/>
              </a:rPr>
              <a:t>http://</a:t>
            </a:r>
            <a:r>
              <a:rPr lang="en-US" sz="1400" dirty="0" smtClean="0">
                <a:hlinkClick r:id="rId5"/>
              </a:rPr>
              <a:t>www.wisegeek.com/what-are-chemoreceptors.htm</a:t>
            </a:r>
            <a:endParaRPr lang="en-US" sz="1400" dirty="0" smtClean="0"/>
          </a:p>
          <a:p>
            <a:endParaRPr lang="en-US" sz="1400" dirty="0"/>
          </a:p>
          <a:p>
            <a:r>
              <a:rPr lang="en-US" sz="1400" dirty="0">
                <a:hlinkClick r:id="rId6"/>
              </a:rPr>
              <a:t>http://legacy.owensboro.kctcs.edu/gcaplan/anat/notes/API%20Notes%20N%20Senses-%20Pain%20&amp;%</a:t>
            </a:r>
            <a:r>
              <a:rPr lang="en-US" sz="1400" dirty="0" smtClean="0">
                <a:hlinkClick r:id="rId6"/>
              </a:rPr>
              <a:t>20Touch.htm</a:t>
            </a:r>
            <a:endParaRPr lang="en-US" sz="1400" dirty="0" smtClean="0"/>
          </a:p>
          <a:p>
            <a:endParaRPr lang="en-US" sz="1400" dirty="0"/>
          </a:p>
          <a:p>
            <a:r>
              <a:rPr lang="en-US" sz="1400" dirty="0">
                <a:hlinkClick r:id="rId7"/>
              </a:rPr>
              <a:t>http://</a:t>
            </a:r>
            <a:r>
              <a:rPr lang="en-US" sz="1400" dirty="0" smtClean="0">
                <a:hlinkClick r:id="rId7"/>
              </a:rPr>
              <a:t>hyperphysics.phy-astr.gsu.edu/hbase/vision/rodcone.html</a:t>
            </a:r>
            <a:endParaRPr lang="en-US" sz="1400" dirty="0" smtClean="0"/>
          </a:p>
          <a:p>
            <a:endParaRPr lang="en-US" sz="1400" dirty="0"/>
          </a:p>
          <a:p>
            <a:r>
              <a:rPr lang="en-US" sz="1400" dirty="0">
                <a:hlinkClick r:id="rId8"/>
              </a:rPr>
              <a:t>http://</a:t>
            </a:r>
            <a:r>
              <a:rPr lang="en-US" sz="1400" dirty="0" smtClean="0">
                <a:hlinkClick r:id="rId8"/>
              </a:rPr>
              <a:t>facweb.cs.depaul.edu/sgrais/color_perception.htm</a:t>
            </a:r>
            <a:endParaRPr lang="en-US" sz="1400" dirty="0" smtClean="0"/>
          </a:p>
          <a:p>
            <a:endParaRPr lang="en-US" sz="1400" dirty="0"/>
          </a:p>
          <a:p>
            <a:r>
              <a:rPr lang="en-US" sz="1400" dirty="0">
                <a:hlinkClick r:id="rId9"/>
              </a:rPr>
              <a:t>http://</a:t>
            </a:r>
            <a:r>
              <a:rPr lang="en-US" sz="1400" dirty="0" smtClean="0">
                <a:hlinkClick r:id="rId9"/>
              </a:rPr>
              <a:t>www.chm.bris.ac.uk/webprojects2003/rogers/998/Rhoeye.htm</a:t>
            </a:r>
            <a:endParaRPr lang="en-US" sz="1400" dirty="0" smtClean="0"/>
          </a:p>
          <a:p>
            <a:endParaRPr lang="en-US" sz="1400" dirty="0"/>
          </a:p>
          <a:p>
            <a:r>
              <a:rPr lang="en-US" sz="1400" dirty="0">
                <a:hlinkClick r:id="rId10"/>
              </a:rPr>
              <a:t>http://justinpamute.wordpress.com/</a:t>
            </a:r>
            <a:endParaRPr lang="en-US" sz="1400" dirty="0"/>
          </a:p>
        </p:txBody>
      </p:sp>
    </p:spTree>
    <p:extLst>
      <p:ext uri="{BB962C8B-B14F-4D97-AF65-F5344CB8AC3E}">
        <p14:creationId xmlns:p14="http://schemas.microsoft.com/office/powerpoint/2010/main" val="42947235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40</TotalTime>
  <Words>243</Words>
  <Application>Microsoft Office PowerPoint</Application>
  <PresentationFormat>On-screen Show (4:3)</PresentationFormat>
  <Paragraphs>32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senses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senses</dc:title>
  <dc:creator>Shirley Zhang</dc:creator>
  <cp:lastModifiedBy>Shirley Zhang</cp:lastModifiedBy>
  <cp:revision>29</cp:revision>
  <dcterms:created xsi:type="dcterms:W3CDTF">2012-04-26T07:37:10Z</dcterms:created>
  <dcterms:modified xsi:type="dcterms:W3CDTF">2012-04-30T11:04:29Z</dcterms:modified>
</cp:coreProperties>
</file>