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9" r:id="rId5"/>
    <p:sldId id="260" r:id="rId6"/>
    <p:sldId id="261" r:id="rId7"/>
    <p:sldId id="262" r:id="rId8"/>
    <p:sldId id="263"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064CD3-00CE-43C1-9660-066557093E8D}"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1D23496C-7DCE-4931-A8AE-29C8A63CC398}">
      <dgm:prSet phldrT="[Text]" custT="1"/>
      <dgm:spPr/>
      <dgm:t>
        <a:bodyPr/>
        <a:lstStyle/>
        <a:p>
          <a:r>
            <a:rPr lang="en-US" sz="1200" dirty="0" smtClean="0">
              <a:solidFill>
                <a:schemeClr val="bg1">
                  <a:lumMod val="95000"/>
                  <a:lumOff val="5000"/>
                </a:schemeClr>
              </a:solidFill>
            </a:rPr>
            <a:t>Central Nervous System (CNS) – consists of brain and spinal cord</a:t>
          </a:r>
          <a:endParaRPr lang="en-US" sz="1200" dirty="0">
            <a:solidFill>
              <a:schemeClr val="bg1">
                <a:lumMod val="95000"/>
                <a:lumOff val="5000"/>
              </a:schemeClr>
            </a:solidFill>
          </a:endParaRPr>
        </a:p>
      </dgm:t>
    </dgm:pt>
    <dgm:pt modelId="{B4F959CB-0C68-45B6-8872-7B605A3AAE96}" type="parTrans" cxnId="{BFF01577-572E-4F34-9528-8A694A1C7BA2}">
      <dgm:prSet/>
      <dgm:spPr/>
      <dgm:t>
        <a:bodyPr/>
        <a:lstStyle/>
        <a:p>
          <a:endParaRPr lang="en-US"/>
        </a:p>
      </dgm:t>
    </dgm:pt>
    <dgm:pt modelId="{7A1B2659-C07C-4463-BD6E-73F40D01AECC}" type="sibTrans" cxnId="{BFF01577-572E-4F34-9528-8A694A1C7BA2}">
      <dgm:prSet/>
      <dgm:spPr/>
      <dgm:t>
        <a:bodyPr/>
        <a:lstStyle/>
        <a:p>
          <a:endParaRPr lang="en-US"/>
        </a:p>
      </dgm:t>
    </dgm:pt>
    <dgm:pt modelId="{E52FA1D1-D2B7-4C42-97D1-2F78EBE73EEC}">
      <dgm:prSet phldrT="[Text]" custT="1"/>
      <dgm:spPr/>
      <dgm:t>
        <a:bodyPr/>
        <a:lstStyle/>
        <a:p>
          <a:r>
            <a:rPr lang="en-US" sz="1200" dirty="0" smtClean="0"/>
            <a:t>Spinal cord</a:t>
          </a:r>
          <a:endParaRPr lang="en-US" sz="1200" dirty="0"/>
        </a:p>
      </dgm:t>
    </dgm:pt>
    <dgm:pt modelId="{9002117F-B6EB-499B-B503-A1D680274B12}" type="parTrans" cxnId="{CF6C01C3-FAB4-478B-B381-A95ACE619C0A}">
      <dgm:prSet/>
      <dgm:spPr/>
      <dgm:t>
        <a:bodyPr/>
        <a:lstStyle/>
        <a:p>
          <a:endParaRPr lang="en-US"/>
        </a:p>
      </dgm:t>
    </dgm:pt>
    <dgm:pt modelId="{9FBF7062-E0FE-4E1F-8966-9688A318CD6C}" type="sibTrans" cxnId="{CF6C01C3-FAB4-478B-B381-A95ACE619C0A}">
      <dgm:prSet/>
      <dgm:spPr/>
      <dgm:t>
        <a:bodyPr/>
        <a:lstStyle/>
        <a:p>
          <a:endParaRPr lang="en-US"/>
        </a:p>
      </dgm:t>
    </dgm:pt>
    <dgm:pt modelId="{B41FC6F2-8166-4DAB-8C1B-F03E0C0F5476}">
      <dgm:prSet phldrT="[Text]" custT="1"/>
      <dgm:spPr/>
      <dgm:t>
        <a:bodyPr/>
        <a:lstStyle/>
        <a:p>
          <a:r>
            <a:rPr lang="en-US" sz="1200" dirty="0" smtClean="0">
              <a:solidFill>
                <a:schemeClr val="bg1">
                  <a:lumMod val="95000"/>
                  <a:lumOff val="5000"/>
                </a:schemeClr>
              </a:solidFill>
            </a:rPr>
            <a:t>Peripheral Nervous System (PNS) – somatic nervous system and the autonomic nervous system </a:t>
          </a:r>
          <a:endParaRPr lang="en-US" sz="1200" dirty="0">
            <a:solidFill>
              <a:schemeClr val="bg1">
                <a:lumMod val="95000"/>
                <a:lumOff val="5000"/>
              </a:schemeClr>
            </a:solidFill>
          </a:endParaRPr>
        </a:p>
      </dgm:t>
    </dgm:pt>
    <dgm:pt modelId="{47247647-C8A0-4917-88B4-86CB727D7012}" type="parTrans" cxnId="{448EBD23-6407-4705-9A1E-FEBD2C893B24}">
      <dgm:prSet/>
      <dgm:spPr/>
      <dgm:t>
        <a:bodyPr/>
        <a:lstStyle/>
        <a:p>
          <a:endParaRPr lang="en-US"/>
        </a:p>
      </dgm:t>
    </dgm:pt>
    <dgm:pt modelId="{7FD1912D-A37D-474B-992E-2797626F0AA8}" type="sibTrans" cxnId="{448EBD23-6407-4705-9A1E-FEBD2C893B24}">
      <dgm:prSet/>
      <dgm:spPr/>
      <dgm:t>
        <a:bodyPr/>
        <a:lstStyle/>
        <a:p>
          <a:endParaRPr lang="en-US"/>
        </a:p>
      </dgm:t>
    </dgm:pt>
    <dgm:pt modelId="{F12A26A5-FA4B-4C50-B4E5-21BA3FD1D7B8}">
      <dgm:prSet phldrT="[Text]" custT="1"/>
      <dgm:spPr/>
      <dgm:t>
        <a:bodyPr/>
        <a:lstStyle/>
        <a:p>
          <a:r>
            <a:rPr lang="en-US" sz="1200" dirty="0" smtClean="0"/>
            <a:t>Somatic(body) nervous system consists of peripheral nerve fibers and motor nerve fibers</a:t>
          </a:r>
          <a:endParaRPr lang="en-US" sz="1200" dirty="0"/>
        </a:p>
      </dgm:t>
    </dgm:pt>
    <dgm:pt modelId="{1FDBB597-4C92-4527-815F-E9595A00616D}" type="parTrans" cxnId="{EB673B84-31D7-483F-BB18-28E6AE12A52C}">
      <dgm:prSet/>
      <dgm:spPr/>
      <dgm:t>
        <a:bodyPr/>
        <a:lstStyle/>
        <a:p>
          <a:endParaRPr lang="en-US"/>
        </a:p>
      </dgm:t>
    </dgm:pt>
    <dgm:pt modelId="{8FD0A23F-0636-449C-91B7-EFBE8FBB0B4E}" type="sibTrans" cxnId="{EB673B84-31D7-483F-BB18-28E6AE12A52C}">
      <dgm:prSet/>
      <dgm:spPr/>
      <dgm:t>
        <a:bodyPr/>
        <a:lstStyle/>
        <a:p>
          <a:endParaRPr lang="en-US"/>
        </a:p>
      </dgm:t>
    </dgm:pt>
    <dgm:pt modelId="{8A3FFAA7-C26A-4F32-B960-006C103E04B2}">
      <dgm:prSet phldrT="[Text]" custT="1"/>
      <dgm:spPr/>
      <dgm:t>
        <a:bodyPr/>
        <a:lstStyle/>
        <a:p>
          <a:r>
            <a:rPr lang="en-US" sz="1200" dirty="0" smtClean="0"/>
            <a:t>Cerebrum</a:t>
          </a:r>
          <a:endParaRPr lang="en-US" sz="1200" dirty="0"/>
        </a:p>
      </dgm:t>
    </dgm:pt>
    <dgm:pt modelId="{EE7C54EF-9B70-434A-9AD5-3A465F36B1CB}" type="parTrans" cxnId="{52D4ECD2-3FE5-4850-84F2-60818C5BA751}">
      <dgm:prSet/>
      <dgm:spPr/>
      <dgm:t>
        <a:bodyPr/>
        <a:lstStyle/>
        <a:p>
          <a:endParaRPr lang="en-US"/>
        </a:p>
      </dgm:t>
    </dgm:pt>
    <dgm:pt modelId="{6D13FBAC-BA1A-4E0E-9B3A-8D3DB565A774}" type="sibTrans" cxnId="{52D4ECD2-3FE5-4850-84F2-60818C5BA751}">
      <dgm:prSet/>
      <dgm:spPr/>
      <dgm:t>
        <a:bodyPr/>
        <a:lstStyle/>
        <a:p>
          <a:endParaRPr lang="en-US"/>
        </a:p>
      </dgm:t>
    </dgm:pt>
    <dgm:pt modelId="{C3F6E6C0-2F04-4F86-B5B0-230B08EEE6AD}">
      <dgm:prSet phldrT="[Text]" custT="1"/>
      <dgm:spPr/>
      <dgm:t>
        <a:bodyPr/>
        <a:lstStyle/>
        <a:p>
          <a:r>
            <a:rPr lang="en-US" sz="1200" dirty="0" smtClean="0"/>
            <a:t>Cerebellum</a:t>
          </a:r>
          <a:endParaRPr lang="en-US" sz="1200" dirty="0"/>
        </a:p>
      </dgm:t>
    </dgm:pt>
    <dgm:pt modelId="{DA77F57F-1772-4EF2-929B-CAE2B66604AF}" type="parTrans" cxnId="{6E1245F9-AAD4-4461-9D47-487D415D358C}">
      <dgm:prSet/>
      <dgm:spPr/>
      <dgm:t>
        <a:bodyPr/>
        <a:lstStyle/>
        <a:p>
          <a:endParaRPr lang="en-US"/>
        </a:p>
      </dgm:t>
    </dgm:pt>
    <dgm:pt modelId="{451DB63C-074A-4C00-B4A0-0D696E925D92}" type="sibTrans" cxnId="{6E1245F9-AAD4-4461-9D47-487D415D358C}">
      <dgm:prSet/>
      <dgm:spPr/>
      <dgm:t>
        <a:bodyPr/>
        <a:lstStyle/>
        <a:p>
          <a:endParaRPr lang="en-US"/>
        </a:p>
      </dgm:t>
    </dgm:pt>
    <dgm:pt modelId="{210DE49D-7012-404A-B543-35893F73BF9F}">
      <dgm:prSet phldrT="[Text]" custT="1"/>
      <dgm:spPr/>
      <dgm:t>
        <a:bodyPr/>
        <a:lstStyle/>
        <a:p>
          <a:r>
            <a:rPr lang="en-US" sz="1200" dirty="0" smtClean="0"/>
            <a:t>Medulla oblongata</a:t>
          </a:r>
          <a:endParaRPr lang="en-US" sz="1200" dirty="0"/>
        </a:p>
      </dgm:t>
    </dgm:pt>
    <dgm:pt modelId="{46EED1EE-C51E-46E6-8C6E-DAF7C08E1431}" type="parTrans" cxnId="{8B4EA79A-60D8-4FB0-A1B2-0BF6D188254B}">
      <dgm:prSet/>
      <dgm:spPr/>
      <dgm:t>
        <a:bodyPr/>
        <a:lstStyle/>
        <a:p>
          <a:endParaRPr lang="en-US"/>
        </a:p>
      </dgm:t>
    </dgm:pt>
    <dgm:pt modelId="{3FA789DF-F994-4767-9BF8-870F0FF32A9E}" type="sibTrans" cxnId="{8B4EA79A-60D8-4FB0-A1B2-0BF6D188254B}">
      <dgm:prSet/>
      <dgm:spPr/>
      <dgm:t>
        <a:bodyPr/>
        <a:lstStyle/>
        <a:p>
          <a:endParaRPr lang="en-US"/>
        </a:p>
      </dgm:t>
    </dgm:pt>
    <dgm:pt modelId="{9B141334-D884-477A-9888-2C069A035943}">
      <dgm:prSet phldrT="[Text]" custT="1"/>
      <dgm:spPr/>
      <dgm:t>
        <a:bodyPr/>
        <a:lstStyle/>
        <a:p>
          <a:r>
            <a:rPr lang="en-US" sz="1200" dirty="0" smtClean="0"/>
            <a:t>Pons</a:t>
          </a:r>
          <a:endParaRPr lang="en-US" sz="1200" dirty="0"/>
        </a:p>
      </dgm:t>
    </dgm:pt>
    <dgm:pt modelId="{95C04D2E-F9AE-41E0-ABCD-F8FA0C5E720B}" type="parTrans" cxnId="{95398C53-3A9E-47A6-9001-ABD314DC2D49}">
      <dgm:prSet/>
      <dgm:spPr/>
      <dgm:t>
        <a:bodyPr/>
        <a:lstStyle/>
        <a:p>
          <a:endParaRPr lang="en-US"/>
        </a:p>
      </dgm:t>
    </dgm:pt>
    <dgm:pt modelId="{7A0691E0-E280-4915-A186-D1900028213A}" type="sibTrans" cxnId="{95398C53-3A9E-47A6-9001-ABD314DC2D49}">
      <dgm:prSet/>
      <dgm:spPr/>
      <dgm:t>
        <a:bodyPr/>
        <a:lstStyle/>
        <a:p>
          <a:endParaRPr lang="en-US"/>
        </a:p>
      </dgm:t>
    </dgm:pt>
    <dgm:pt modelId="{DF66EC95-A292-4C14-ACFF-3A07A49DC2CA}">
      <dgm:prSet phldrT="[Text]" custT="1"/>
      <dgm:spPr/>
      <dgm:t>
        <a:bodyPr/>
        <a:lstStyle/>
        <a:p>
          <a:r>
            <a:rPr lang="en-US" sz="1200" dirty="0" smtClean="0"/>
            <a:t>Midbrain</a:t>
          </a:r>
          <a:endParaRPr lang="en-US" sz="1200" dirty="0"/>
        </a:p>
      </dgm:t>
    </dgm:pt>
    <dgm:pt modelId="{E1049B2F-062D-4225-A261-D63116E6213C}" type="parTrans" cxnId="{867BA448-A358-4DE2-988C-15B2BB55D310}">
      <dgm:prSet/>
      <dgm:spPr/>
      <dgm:t>
        <a:bodyPr/>
        <a:lstStyle/>
        <a:p>
          <a:endParaRPr lang="en-US"/>
        </a:p>
      </dgm:t>
    </dgm:pt>
    <dgm:pt modelId="{1AC44DB8-4FB5-4E1A-8678-EDFF4383427F}" type="sibTrans" cxnId="{867BA448-A358-4DE2-988C-15B2BB55D310}">
      <dgm:prSet/>
      <dgm:spPr/>
      <dgm:t>
        <a:bodyPr/>
        <a:lstStyle/>
        <a:p>
          <a:endParaRPr lang="en-US"/>
        </a:p>
      </dgm:t>
    </dgm:pt>
    <dgm:pt modelId="{D0C57A13-175E-4D6C-A79A-EE126ED17E8D}">
      <dgm:prSet phldrT="[Text]" custT="1"/>
      <dgm:spPr/>
      <dgm:t>
        <a:bodyPr/>
        <a:lstStyle/>
        <a:p>
          <a:r>
            <a:rPr lang="en-US" sz="1200" dirty="0" smtClean="0"/>
            <a:t>diencephalon</a:t>
          </a:r>
          <a:endParaRPr lang="en-US" sz="1200" dirty="0"/>
        </a:p>
      </dgm:t>
    </dgm:pt>
    <dgm:pt modelId="{4A0F7216-C8AB-4F1A-935D-53A82A52F416}" type="parTrans" cxnId="{6B3897F2-1EC7-4543-B9B6-003A2B2108C8}">
      <dgm:prSet/>
      <dgm:spPr/>
      <dgm:t>
        <a:bodyPr/>
        <a:lstStyle/>
        <a:p>
          <a:endParaRPr lang="en-US"/>
        </a:p>
      </dgm:t>
    </dgm:pt>
    <dgm:pt modelId="{9754588E-DFDE-43D5-8E6F-DAF92A97B023}" type="sibTrans" cxnId="{6B3897F2-1EC7-4543-B9B6-003A2B2108C8}">
      <dgm:prSet/>
      <dgm:spPr/>
      <dgm:t>
        <a:bodyPr/>
        <a:lstStyle/>
        <a:p>
          <a:endParaRPr lang="en-US"/>
        </a:p>
      </dgm:t>
    </dgm:pt>
    <dgm:pt modelId="{AAF6773E-3AA4-4642-916D-0DAF19259266}">
      <dgm:prSet phldrT="[Text]" custT="1"/>
      <dgm:spPr/>
      <dgm:t>
        <a:bodyPr/>
        <a:lstStyle/>
        <a:p>
          <a:r>
            <a:rPr lang="en-US" sz="1200" dirty="0" smtClean="0"/>
            <a:t>Autonomic Nervous system is divided into three parts: the sympathetic nervous system, the parasympathetic nervous system and the enteric nervous system. The autonomic nervous system controls smooth muscle of the viscera (internal organs) and glands.</a:t>
          </a:r>
          <a:endParaRPr lang="en-US" sz="1200" dirty="0"/>
        </a:p>
      </dgm:t>
    </dgm:pt>
    <dgm:pt modelId="{F6001A8E-05B3-4AFD-8173-52A024B651D2}" type="parTrans" cxnId="{5D34D257-E107-44EB-8ECA-981B488157CD}">
      <dgm:prSet/>
      <dgm:spPr/>
      <dgm:t>
        <a:bodyPr/>
        <a:lstStyle/>
        <a:p>
          <a:endParaRPr lang="en-US"/>
        </a:p>
      </dgm:t>
    </dgm:pt>
    <dgm:pt modelId="{ADA84B41-A9B6-4992-8663-A5A9023F518B}" type="sibTrans" cxnId="{5D34D257-E107-44EB-8ECA-981B488157CD}">
      <dgm:prSet/>
      <dgm:spPr/>
      <dgm:t>
        <a:bodyPr/>
        <a:lstStyle/>
        <a:p>
          <a:endParaRPr lang="en-US"/>
        </a:p>
      </dgm:t>
    </dgm:pt>
    <dgm:pt modelId="{1B4A5D7F-6DF2-466B-96DA-DF1199EF1C46}" type="pres">
      <dgm:prSet presAssocID="{5B064CD3-00CE-43C1-9660-066557093E8D}" presName="linear" presStyleCnt="0">
        <dgm:presLayoutVars>
          <dgm:animLvl val="lvl"/>
          <dgm:resizeHandles val="exact"/>
        </dgm:presLayoutVars>
      </dgm:prSet>
      <dgm:spPr/>
    </dgm:pt>
    <dgm:pt modelId="{0BEBCBDE-1573-4A9F-86F3-761CEEFDDF1D}" type="pres">
      <dgm:prSet presAssocID="{1D23496C-7DCE-4931-A8AE-29C8A63CC398}" presName="parentText" presStyleLbl="node1" presStyleIdx="0" presStyleCnt="2" custScaleX="85000" custScaleY="49861" custLinFactNeighborY="-3056">
        <dgm:presLayoutVars>
          <dgm:chMax val="0"/>
          <dgm:bulletEnabled val="1"/>
        </dgm:presLayoutVars>
      </dgm:prSet>
      <dgm:spPr/>
      <dgm:t>
        <a:bodyPr/>
        <a:lstStyle/>
        <a:p>
          <a:endParaRPr lang="en-US"/>
        </a:p>
      </dgm:t>
    </dgm:pt>
    <dgm:pt modelId="{E689E1EE-228B-4E7E-8B0C-06B902D76A42}" type="pres">
      <dgm:prSet presAssocID="{1D23496C-7DCE-4931-A8AE-29C8A63CC398}" presName="childText" presStyleLbl="revTx" presStyleIdx="0" presStyleCnt="2">
        <dgm:presLayoutVars>
          <dgm:bulletEnabled val="1"/>
        </dgm:presLayoutVars>
      </dgm:prSet>
      <dgm:spPr/>
      <dgm:t>
        <a:bodyPr/>
        <a:lstStyle/>
        <a:p>
          <a:endParaRPr lang="en-US"/>
        </a:p>
      </dgm:t>
    </dgm:pt>
    <dgm:pt modelId="{B5A88F84-19AB-4782-BBAC-AC806B95223B}" type="pres">
      <dgm:prSet presAssocID="{B41FC6F2-8166-4DAB-8C1B-F03E0C0F5476}" presName="parentText" presStyleLbl="node1" presStyleIdx="1" presStyleCnt="2" custScaleX="87500" custScaleY="48185">
        <dgm:presLayoutVars>
          <dgm:chMax val="0"/>
          <dgm:bulletEnabled val="1"/>
        </dgm:presLayoutVars>
      </dgm:prSet>
      <dgm:spPr/>
      <dgm:t>
        <a:bodyPr/>
        <a:lstStyle/>
        <a:p>
          <a:endParaRPr lang="en-US"/>
        </a:p>
      </dgm:t>
    </dgm:pt>
    <dgm:pt modelId="{C9E1F625-64D2-438F-9B0A-FFA3649B6CCA}" type="pres">
      <dgm:prSet presAssocID="{B41FC6F2-8166-4DAB-8C1B-F03E0C0F5476}" presName="childText" presStyleLbl="revTx" presStyleIdx="1" presStyleCnt="2">
        <dgm:presLayoutVars>
          <dgm:bulletEnabled val="1"/>
        </dgm:presLayoutVars>
      </dgm:prSet>
      <dgm:spPr/>
      <dgm:t>
        <a:bodyPr/>
        <a:lstStyle/>
        <a:p>
          <a:endParaRPr lang="en-US"/>
        </a:p>
      </dgm:t>
    </dgm:pt>
  </dgm:ptLst>
  <dgm:cxnLst>
    <dgm:cxn modelId="{95398C53-3A9E-47A6-9001-ABD314DC2D49}" srcId="{1D23496C-7DCE-4931-A8AE-29C8A63CC398}" destId="{9B141334-D884-477A-9888-2C069A035943}" srcOrd="4" destOrd="0" parTransId="{95C04D2E-F9AE-41E0-ABCD-F8FA0C5E720B}" sibTransId="{7A0691E0-E280-4915-A186-D1900028213A}"/>
    <dgm:cxn modelId="{CF6C01C3-FAB4-478B-B381-A95ACE619C0A}" srcId="{1D23496C-7DCE-4931-A8AE-29C8A63CC398}" destId="{E52FA1D1-D2B7-4C42-97D1-2F78EBE73EEC}" srcOrd="0" destOrd="0" parTransId="{9002117F-B6EB-499B-B503-A1D680274B12}" sibTransId="{9FBF7062-E0FE-4E1F-8966-9688A318CD6C}"/>
    <dgm:cxn modelId="{ED128BFE-F702-4121-ACC5-4F092322AD8D}" type="presOf" srcId="{C3F6E6C0-2F04-4F86-B5B0-230B08EEE6AD}" destId="{E689E1EE-228B-4E7E-8B0C-06B902D76A42}" srcOrd="0" destOrd="2" presId="urn:microsoft.com/office/officeart/2005/8/layout/vList2"/>
    <dgm:cxn modelId="{252CB337-05FE-4856-9DB9-E01352A6B53D}" type="presOf" srcId="{8A3FFAA7-C26A-4F32-B960-006C103E04B2}" destId="{E689E1EE-228B-4E7E-8B0C-06B902D76A42}" srcOrd="0" destOrd="1" presId="urn:microsoft.com/office/officeart/2005/8/layout/vList2"/>
    <dgm:cxn modelId="{EB673B84-31D7-483F-BB18-28E6AE12A52C}" srcId="{B41FC6F2-8166-4DAB-8C1B-F03E0C0F5476}" destId="{F12A26A5-FA4B-4C50-B4E5-21BA3FD1D7B8}" srcOrd="0" destOrd="0" parTransId="{1FDBB597-4C92-4527-815F-E9595A00616D}" sibTransId="{8FD0A23F-0636-449C-91B7-EFBE8FBB0B4E}"/>
    <dgm:cxn modelId="{F3D7C1E7-6EB2-4A53-B02E-7B685211568B}" type="presOf" srcId="{210DE49D-7012-404A-B543-35893F73BF9F}" destId="{E689E1EE-228B-4E7E-8B0C-06B902D76A42}" srcOrd="0" destOrd="3" presId="urn:microsoft.com/office/officeart/2005/8/layout/vList2"/>
    <dgm:cxn modelId="{8B4EA79A-60D8-4FB0-A1B2-0BF6D188254B}" srcId="{1D23496C-7DCE-4931-A8AE-29C8A63CC398}" destId="{210DE49D-7012-404A-B543-35893F73BF9F}" srcOrd="3" destOrd="0" parTransId="{46EED1EE-C51E-46E6-8C6E-DAF7C08E1431}" sibTransId="{3FA789DF-F994-4767-9BF8-870F0FF32A9E}"/>
    <dgm:cxn modelId="{30CF4533-CD3F-4F6E-A108-8A54394D707F}" type="presOf" srcId="{B41FC6F2-8166-4DAB-8C1B-F03E0C0F5476}" destId="{B5A88F84-19AB-4782-BBAC-AC806B95223B}" srcOrd="0" destOrd="0" presId="urn:microsoft.com/office/officeart/2005/8/layout/vList2"/>
    <dgm:cxn modelId="{1B4F8D17-1F1F-4C2E-B50F-F9F5C9B4335C}" type="presOf" srcId="{DF66EC95-A292-4C14-ACFF-3A07A49DC2CA}" destId="{E689E1EE-228B-4E7E-8B0C-06B902D76A42}" srcOrd="0" destOrd="5" presId="urn:microsoft.com/office/officeart/2005/8/layout/vList2"/>
    <dgm:cxn modelId="{AC0943C6-DC6D-4FE3-A2C1-9D4A9EA4810D}" type="presOf" srcId="{9B141334-D884-477A-9888-2C069A035943}" destId="{E689E1EE-228B-4E7E-8B0C-06B902D76A42}" srcOrd="0" destOrd="4" presId="urn:microsoft.com/office/officeart/2005/8/layout/vList2"/>
    <dgm:cxn modelId="{52D4ECD2-3FE5-4850-84F2-60818C5BA751}" srcId="{1D23496C-7DCE-4931-A8AE-29C8A63CC398}" destId="{8A3FFAA7-C26A-4F32-B960-006C103E04B2}" srcOrd="1" destOrd="0" parTransId="{EE7C54EF-9B70-434A-9AD5-3A465F36B1CB}" sibTransId="{6D13FBAC-BA1A-4E0E-9B3A-8D3DB565A774}"/>
    <dgm:cxn modelId="{5B0B0772-02F2-493A-8086-2251AA575FFB}" type="presOf" srcId="{1D23496C-7DCE-4931-A8AE-29C8A63CC398}" destId="{0BEBCBDE-1573-4A9F-86F3-761CEEFDDF1D}" srcOrd="0" destOrd="0" presId="urn:microsoft.com/office/officeart/2005/8/layout/vList2"/>
    <dgm:cxn modelId="{5C9A44BE-9295-45C1-A0D2-F2CD323D5EBF}" type="presOf" srcId="{F12A26A5-FA4B-4C50-B4E5-21BA3FD1D7B8}" destId="{C9E1F625-64D2-438F-9B0A-FFA3649B6CCA}" srcOrd="0" destOrd="0" presId="urn:microsoft.com/office/officeart/2005/8/layout/vList2"/>
    <dgm:cxn modelId="{246A237F-3A71-4E4C-AF85-DCEF502D9646}" type="presOf" srcId="{AAF6773E-3AA4-4642-916D-0DAF19259266}" destId="{C9E1F625-64D2-438F-9B0A-FFA3649B6CCA}" srcOrd="0" destOrd="1" presId="urn:microsoft.com/office/officeart/2005/8/layout/vList2"/>
    <dgm:cxn modelId="{867BA448-A358-4DE2-988C-15B2BB55D310}" srcId="{1D23496C-7DCE-4931-A8AE-29C8A63CC398}" destId="{DF66EC95-A292-4C14-ACFF-3A07A49DC2CA}" srcOrd="5" destOrd="0" parTransId="{E1049B2F-062D-4225-A261-D63116E6213C}" sibTransId="{1AC44DB8-4FB5-4E1A-8678-EDFF4383427F}"/>
    <dgm:cxn modelId="{BFF01577-572E-4F34-9528-8A694A1C7BA2}" srcId="{5B064CD3-00CE-43C1-9660-066557093E8D}" destId="{1D23496C-7DCE-4931-A8AE-29C8A63CC398}" srcOrd="0" destOrd="0" parTransId="{B4F959CB-0C68-45B6-8872-7B605A3AAE96}" sibTransId="{7A1B2659-C07C-4463-BD6E-73F40D01AECC}"/>
    <dgm:cxn modelId="{448EBD23-6407-4705-9A1E-FEBD2C893B24}" srcId="{5B064CD3-00CE-43C1-9660-066557093E8D}" destId="{B41FC6F2-8166-4DAB-8C1B-F03E0C0F5476}" srcOrd="1" destOrd="0" parTransId="{47247647-C8A0-4917-88B4-86CB727D7012}" sibTransId="{7FD1912D-A37D-474B-992E-2797626F0AA8}"/>
    <dgm:cxn modelId="{6E1245F9-AAD4-4461-9D47-487D415D358C}" srcId="{1D23496C-7DCE-4931-A8AE-29C8A63CC398}" destId="{C3F6E6C0-2F04-4F86-B5B0-230B08EEE6AD}" srcOrd="2" destOrd="0" parTransId="{DA77F57F-1772-4EF2-929B-CAE2B66604AF}" sibTransId="{451DB63C-074A-4C00-B4A0-0D696E925D92}"/>
    <dgm:cxn modelId="{5D34D257-E107-44EB-8ECA-981B488157CD}" srcId="{B41FC6F2-8166-4DAB-8C1B-F03E0C0F5476}" destId="{AAF6773E-3AA4-4642-916D-0DAF19259266}" srcOrd="1" destOrd="0" parTransId="{F6001A8E-05B3-4AFD-8173-52A024B651D2}" sibTransId="{ADA84B41-A9B6-4992-8663-A5A9023F518B}"/>
    <dgm:cxn modelId="{8D9A7BE9-FCE7-4A31-AD10-242DEE408B21}" type="presOf" srcId="{D0C57A13-175E-4D6C-A79A-EE126ED17E8D}" destId="{E689E1EE-228B-4E7E-8B0C-06B902D76A42}" srcOrd="0" destOrd="6" presId="urn:microsoft.com/office/officeart/2005/8/layout/vList2"/>
    <dgm:cxn modelId="{8D69262C-F85E-4D7E-A444-716E1C45E23A}" type="presOf" srcId="{5B064CD3-00CE-43C1-9660-066557093E8D}" destId="{1B4A5D7F-6DF2-466B-96DA-DF1199EF1C46}" srcOrd="0" destOrd="0" presId="urn:microsoft.com/office/officeart/2005/8/layout/vList2"/>
    <dgm:cxn modelId="{74D06953-B558-4FE3-8140-2988574E9B13}" type="presOf" srcId="{E52FA1D1-D2B7-4C42-97D1-2F78EBE73EEC}" destId="{E689E1EE-228B-4E7E-8B0C-06B902D76A42}" srcOrd="0" destOrd="0" presId="urn:microsoft.com/office/officeart/2005/8/layout/vList2"/>
    <dgm:cxn modelId="{6B3897F2-1EC7-4543-B9B6-003A2B2108C8}" srcId="{1D23496C-7DCE-4931-A8AE-29C8A63CC398}" destId="{D0C57A13-175E-4D6C-A79A-EE126ED17E8D}" srcOrd="6" destOrd="0" parTransId="{4A0F7216-C8AB-4F1A-935D-53A82A52F416}" sibTransId="{9754588E-DFDE-43D5-8E6F-DAF92A97B023}"/>
    <dgm:cxn modelId="{777F4308-25DC-418A-BCA0-E8E0B00414BA}" type="presParOf" srcId="{1B4A5D7F-6DF2-466B-96DA-DF1199EF1C46}" destId="{0BEBCBDE-1573-4A9F-86F3-761CEEFDDF1D}" srcOrd="0" destOrd="0" presId="urn:microsoft.com/office/officeart/2005/8/layout/vList2"/>
    <dgm:cxn modelId="{F368B8B3-AB43-465D-AFF0-F04A2615D69A}" type="presParOf" srcId="{1B4A5D7F-6DF2-466B-96DA-DF1199EF1C46}" destId="{E689E1EE-228B-4E7E-8B0C-06B902D76A42}" srcOrd="1" destOrd="0" presId="urn:microsoft.com/office/officeart/2005/8/layout/vList2"/>
    <dgm:cxn modelId="{C3D49718-985B-404B-904E-3280F91F0343}" type="presParOf" srcId="{1B4A5D7F-6DF2-466B-96DA-DF1199EF1C46}" destId="{B5A88F84-19AB-4782-BBAC-AC806B95223B}" srcOrd="2" destOrd="0" presId="urn:microsoft.com/office/officeart/2005/8/layout/vList2"/>
    <dgm:cxn modelId="{99BC7D70-7692-4405-AC27-6BE4620020B7}" type="presParOf" srcId="{1B4A5D7F-6DF2-466B-96DA-DF1199EF1C46}" destId="{C9E1F625-64D2-438F-9B0A-FFA3649B6CC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BCBDE-1573-4A9F-86F3-761CEEFDDF1D}">
      <dsp:nvSpPr>
        <dsp:cNvPr id="0" name=""/>
        <dsp:cNvSpPr/>
      </dsp:nvSpPr>
      <dsp:spPr>
        <a:xfrm>
          <a:off x="457200" y="95214"/>
          <a:ext cx="5181600" cy="606708"/>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kern="1200" dirty="0" smtClean="0">
              <a:solidFill>
                <a:schemeClr val="bg1">
                  <a:lumMod val="95000"/>
                  <a:lumOff val="5000"/>
                </a:schemeClr>
              </a:solidFill>
            </a:rPr>
            <a:t>Central Nervous System (CNS) – consists of brain and spinal cord</a:t>
          </a:r>
          <a:endParaRPr lang="en-US" sz="1200" kern="1200" dirty="0">
            <a:solidFill>
              <a:schemeClr val="bg1">
                <a:lumMod val="95000"/>
                <a:lumOff val="5000"/>
              </a:schemeClr>
            </a:solidFill>
          </a:endParaRPr>
        </a:p>
      </dsp:txBody>
      <dsp:txXfrm>
        <a:off x="486817" y="124831"/>
        <a:ext cx="5122366" cy="547474"/>
      </dsp:txXfrm>
    </dsp:sp>
    <dsp:sp modelId="{E689E1EE-228B-4E7E-8B0C-06B902D76A42}">
      <dsp:nvSpPr>
        <dsp:cNvPr id="0" name=""/>
        <dsp:cNvSpPr/>
      </dsp:nvSpPr>
      <dsp:spPr>
        <a:xfrm>
          <a:off x="0" y="747153"/>
          <a:ext cx="6096000" cy="148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15240" rIns="85344" bIns="15240" numCol="1" spcCol="1270" anchor="t" anchorCtr="0">
          <a:noAutofit/>
        </a:bodyPr>
        <a:lstStyle/>
        <a:p>
          <a:pPr marL="114300" lvl="1" indent="-114300" algn="l" defTabSz="533400">
            <a:lnSpc>
              <a:spcPct val="90000"/>
            </a:lnSpc>
            <a:spcBef>
              <a:spcPct val="0"/>
            </a:spcBef>
            <a:spcAft>
              <a:spcPct val="20000"/>
            </a:spcAft>
            <a:buChar char="••"/>
          </a:pPr>
          <a:r>
            <a:rPr lang="en-US" sz="1200" kern="1200" dirty="0" smtClean="0"/>
            <a:t>Spinal cord</a:t>
          </a:r>
          <a:endParaRPr lang="en-US" sz="1200" kern="1200" dirty="0"/>
        </a:p>
        <a:p>
          <a:pPr marL="114300" lvl="1" indent="-114300" algn="l" defTabSz="533400">
            <a:lnSpc>
              <a:spcPct val="90000"/>
            </a:lnSpc>
            <a:spcBef>
              <a:spcPct val="0"/>
            </a:spcBef>
            <a:spcAft>
              <a:spcPct val="20000"/>
            </a:spcAft>
            <a:buChar char="••"/>
          </a:pPr>
          <a:r>
            <a:rPr lang="en-US" sz="1200" kern="1200" dirty="0" smtClean="0"/>
            <a:t>Cerebrum</a:t>
          </a:r>
          <a:endParaRPr lang="en-US" sz="1200" kern="1200" dirty="0"/>
        </a:p>
        <a:p>
          <a:pPr marL="114300" lvl="1" indent="-114300" algn="l" defTabSz="533400">
            <a:lnSpc>
              <a:spcPct val="90000"/>
            </a:lnSpc>
            <a:spcBef>
              <a:spcPct val="0"/>
            </a:spcBef>
            <a:spcAft>
              <a:spcPct val="20000"/>
            </a:spcAft>
            <a:buChar char="••"/>
          </a:pPr>
          <a:r>
            <a:rPr lang="en-US" sz="1200" kern="1200" dirty="0" smtClean="0"/>
            <a:t>Cerebellum</a:t>
          </a:r>
          <a:endParaRPr lang="en-US" sz="1200" kern="1200" dirty="0"/>
        </a:p>
        <a:p>
          <a:pPr marL="114300" lvl="1" indent="-114300" algn="l" defTabSz="533400">
            <a:lnSpc>
              <a:spcPct val="90000"/>
            </a:lnSpc>
            <a:spcBef>
              <a:spcPct val="0"/>
            </a:spcBef>
            <a:spcAft>
              <a:spcPct val="20000"/>
            </a:spcAft>
            <a:buChar char="••"/>
          </a:pPr>
          <a:r>
            <a:rPr lang="en-US" sz="1200" kern="1200" dirty="0" smtClean="0"/>
            <a:t>Medulla oblongata</a:t>
          </a:r>
          <a:endParaRPr lang="en-US" sz="1200" kern="1200" dirty="0"/>
        </a:p>
        <a:p>
          <a:pPr marL="114300" lvl="1" indent="-114300" algn="l" defTabSz="533400">
            <a:lnSpc>
              <a:spcPct val="90000"/>
            </a:lnSpc>
            <a:spcBef>
              <a:spcPct val="0"/>
            </a:spcBef>
            <a:spcAft>
              <a:spcPct val="20000"/>
            </a:spcAft>
            <a:buChar char="••"/>
          </a:pPr>
          <a:r>
            <a:rPr lang="en-US" sz="1200" kern="1200" dirty="0" smtClean="0"/>
            <a:t>Pons</a:t>
          </a:r>
          <a:endParaRPr lang="en-US" sz="1200" kern="1200" dirty="0"/>
        </a:p>
        <a:p>
          <a:pPr marL="114300" lvl="1" indent="-114300" algn="l" defTabSz="533400">
            <a:lnSpc>
              <a:spcPct val="90000"/>
            </a:lnSpc>
            <a:spcBef>
              <a:spcPct val="0"/>
            </a:spcBef>
            <a:spcAft>
              <a:spcPct val="20000"/>
            </a:spcAft>
            <a:buChar char="••"/>
          </a:pPr>
          <a:r>
            <a:rPr lang="en-US" sz="1200" kern="1200" dirty="0" smtClean="0"/>
            <a:t>Midbrain</a:t>
          </a:r>
          <a:endParaRPr lang="en-US" sz="1200" kern="1200" dirty="0"/>
        </a:p>
        <a:p>
          <a:pPr marL="114300" lvl="1" indent="-114300" algn="l" defTabSz="533400">
            <a:lnSpc>
              <a:spcPct val="90000"/>
            </a:lnSpc>
            <a:spcBef>
              <a:spcPct val="0"/>
            </a:spcBef>
            <a:spcAft>
              <a:spcPct val="20000"/>
            </a:spcAft>
            <a:buChar char="••"/>
          </a:pPr>
          <a:r>
            <a:rPr lang="en-US" sz="1200" kern="1200" dirty="0" smtClean="0"/>
            <a:t>diencephalon</a:t>
          </a:r>
          <a:endParaRPr lang="en-US" sz="1200" kern="1200" dirty="0"/>
        </a:p>
      </dsp:txBody>
      <dsp:txXfrm>
        <a:off x="0" y="747153"/>
        <a:ext cx="6096000" cy="1480049"/>
      </dsp:txXfrm>
    </dsp:sp>
    <dsp:sp modelId="{B5A88F84-19AB-4782-BBAC-AC806B95223B}">
      <dsp:nvSpPr>
        <dsp:cNvPr id="0" name=""/>
        <dsp:cNvSpPr/>
      </dsp:nvSpPr>
      <dsp:spPr>
        <a:xfrm>
          <a:off x="380999" y="2227203"/>
          <a:ext cx="5334000" cy="586315"/>
        </a:xfrm>
        <a:prstGeom prst="round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kern="1200" dirty="0" smtClean="0">
              <a:solidFill>
                <a:schemeClr val="bg1">
                  <a:lumMod val="95000"/>
                  <a:lumOff val="5000"/>
                </a:schemeClr>
              </a:solidFill>
            </a:rPr>
            <a:t>Peripheral Nervous System (PNS) – somatic nervous system and the autonomic nervous system </a:t>
          </a:r>
          <a:endParaRPr lang="en-US" sz="1200" kern="1200" dirty="0">
            <a:solidFill>
              <a:schemeClr val="bg1">
                <a:lumMod val="95000"/>
                <a:lumOff val="5000"/>
              </a:schemeClr>
            </a:solidFill>
          </a:endParaRPr>
        </a:p>
      </dsp:txBody>
      <dsp:txXfrm>
        <a:off x="409621" y="2255825"/>
        <a:ext cx="5276756" cy="529071"/>
      </dsp:txXfrm>
    </dsp:sp>
    <dsp:sp modelId="{C9E1F625-64D2-438F-9B0A-FFA3649B6CCA}">
      <dsp:nvSpPr>
        <dsp:cNvPr id="0" name=""/>
        <dsp:cNvSpPr/>
      </dsp:nvSpPr>
      <dsp:spPr>
        <a:xfrm>
          <a:off x="0" y="2813518"/>
          <a:ext cx="6096000" cy="1110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15240" rIns="85344" bIns="15240" numCol="1" spcCol="1270" anchor="t" anchorCtr="0">
          <a:noAutofit/>
        </a:bodyPr>
        <a:lstStyle/>
        <a:p>
          <a:pPr marL="114300" lvl="1" indent="-114300" algn="l" defTabSz="533400">
            <a:lnSpc>
              <a:spcPct val="90000"/>
            </a:lnSpc>
            <a:spcBef>
              <a:spcPct val="0"/>
            </a:spcBef>
            <a:spcAft>
              <a:spcPct val="20000"/>
            </a:spcAft>
            <a:buChar char="••"/>
          </a:pPr>
          <a:r>
            <a:rPr lang="en-US" sz="1200" kern="1200" dirty="0" smtClean="0"/>
            <a:t>Somatic(body) nervous system consists of peripheral nerve fibers and motor nerve fibers</a:t>
          </a:r>
          <a:endParaRPr lang="en-US" sz="1200" kern="1200" dirty="0"/>
        </a:p>
        <a:p>
          <a:pPr marL="114300" lvl="1" indent="-114300" algn="l" defTabSz="533400">
            <a:lnSpc>
              <a:spcPct val="90000"/>
            </a:lnSpc>
            <a:spcBef>
              <a:spcPct val="0"/>
            </a:spcBef>
            <a:spcAft>
              <a:spcPct val="20000"/>
            </a:spcAft>
            <a:buChar char="••"/>
          </a:pPr>
          <a:r>
            <a:rPr lang="en-US" sz="1200" kern="1200" dirty="0" smtClean="0"/>
            <a:t>Autonomic Nervous system is divided into three parts: the sympathetic nervous system, the parasympathetic nervous system and the enteric nervous system. The autonomic nervous system controls smooth muscle of the viscera (internal organs) and glands.</a:t>
          </a:r>
          <a:endParaRPr lang="en-US" sz="1200" kern="1200" dirty="0"/>
        </a:p>
      </dsp:txBody>
      <dsp:txXfrm>
        <a:off x="0" y="2813518"/>
        <a:ext cx="6096000" cy="11100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6084B3C-F0FA-4400-B1CF-E35D63A64302}" type="datetimeFigureOut">
              <a:rPr lang="en-US" smtClean="0"/>
              <a:t>4/30/2012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C1329E4-B4FF-407E-AD98-A093E482FBF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84B3C-F0FA-4400-B1CF-E35D63A64302}"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84B3C-F0FA-4400-B1CF-E35D63A64302}"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84B3C-F0FA-4400-B1CF-E35D63A64302}"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084B3C-F0FA-4400-B1CF-E35D63A64302}"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C1329E4-B4FF-407E-AD98-A093E482FBF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084B3C-F0FA-4400-B1CF-E35D63A64302}"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084B3C-F0FA-4400-B1CF-E35D63A64302}" type="datetimeFigureOut">
              <a:rPr lang="en-US" smtClean="0"/>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084B3C-F0FA-4400-B1CF-E35D63A64302}" type="datetimeFigureOut">
              <a:rPr lang="en-US" smtClean="0"/>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084B3C-F0FA-4400-B1CF-E35D63A64302}" type="datetimeFigureOut">
              <a:rPr lang="en-US" smtClean="0"/>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084B3C-F0FA-4400-B1CF-E35D63A64302}"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084B3C-F0FA-4400-B1CF-E35D63A64302}"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1329E4-B4FF-407E-AD98-A093E482FBF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6084B3C-F0FA-4400-B1CF-E35D63A64302}" type="datetimeFigureOut">
              <a:rPr lang="en-US" smtClean="0"/>
              <a:t>4/30/2012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C1329E4-B4FF-407E-AD98-A093E482FBF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gi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www.ncbi.nlm.nih.gov/pubmedhealth/PMH0001747/" TargetMode="External"/><Relationship Id="rId3" Type="http://schemas.openxmlformats.org/officeDocument/2006/relationships/hyperlink" Target="http://www.spiritvoyage.com/blog/index.php/kundalini-yoga-for-the-nervous-system/" TargetMode="External"/><Relationship Id="rId7" Type="http://schemas.openxmlformats.org/officeDocument/2006/relationships/hyperlink" Target="http://library.thinkquest.org/2935/Natures_Best/Nat_Best_Low_Level/Nervous_page.L.html" TargetMode="External"/><Relationship Id="rId12" Type="http://schemas.openxmlformats.org/officeDocument/2006/relationships/hyperlink" Target="http://outreach.mcb.harvard.edu/teachers/Summer05/JerryHalpern/Reflexes.pdf" TargetMode="External"/><Relationship Id="rId2" Type="http://schemas.openxmlformats.org/officeDocument/2006/relationships/hyperlink" Target="http://www.news-medical.net/health/Function-of-the-Nervous-System.aspx" TargetMode="External"/><Relationship Id="rId1" Type="http://schemas.openxmlformats.org/officeDocument/2006/relationships/slideLayout" Target="../slideLayouts/slideLayout7.xml"/><Relationship Id="rId6" Type="http://schemas.openxmlformats.org/officeDocument/2006/relationships/hyperlink" Target="http://www.freewebs.com/soaring_sphincter_travel_agency/nervoussystem.htm" TargetMode="External"/><Relationship Id="rId11" Type="http://schemas.openxmlformats.org/officeDocument/2006/relationships/hyperlink" Target="http://www.medicinenet.com/tourette_syndrome/page4.htm#toci" TargetMode="External"/><Relationship Id="rId5" Type="http://schemas.openxmlformats.org/officeDocument/2006/relationships/hyperlink" Target="http://faculty.washington.edu/chudler/nsdivide.html" TargetMode="External"/><Relationship Id="rId10" Type="http://schemas.openxmlformats.org/officeDocument/2006/relationships/hyperlink" Target="http://www.cdc.gov/ncbddd/tourette/data.html" TargetMode="External"/><Relationship Id="rId4" Type="http://schemas.openxmlformats.org/officeDocument/2006/relationships/hyperlink" Target="http://mcb.berkeley.edu/courses/mcb135e/central.html" TargetMode="External"/><Relationship Id="rId9" Type="http://schemas.openxmlformats.org/officeDocument/2006/relationships/hyperlink" Target="http://www.clevelandclinicmeded.com/medicalpubs/diseasemanagement/neurology/multiple_sclerosis/#s00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piritvoyage.com/blog/wp-content/uploads/nervoussyst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09600"/>
            <a:ext cx="3962400" cy="527315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smtClean="0"/>
              <a:t>Nervous system</a:t>
            </a:r>
            <a:endParaRPr lang="en-US" dirty="0"/>
          </a:p>
        </p:txBody>
      </p:sp>
    </p:spTree>
    <p:extLst>
      <p:ext uri="{BB962C8B-B14F-4D97-AF65-F5344CB8AC3E}">
        <p14:creationId xmlns:p14="http://schemas.microsoft.com/office/powerpoint/2010/main" val="392173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0714" y="0"/>
            <a:ext cx="5241464" cy="6781800"/>
          </a:xfrm>
          <a:prstGeom prst="rect">
            <a:avLst/>
          </a:prstGeom>
        </p:spPr>
      </p:pic>
      <p:sp>
        <p:nvSpPr>
          <p:cNvPr id="3" name="TextBox 2"/>
          <p:cNvSpPr txBox="1"/>
          <p:nvPr/>
        </p:nvSpPr>
        <p:spPr>
          <a:xfrm>
            <a:off x="228600" y="685800"/>
            <a:ext cx="1371600" cy="3970318"/>
          </a:xfrm>
          <a:prstGeom prst="rect">
            <a:avLst/>
          </a:prstGeom>
          <a:noFill/>
        </p:spPr>
        <p:txBody>
          <a:bodyPr wrap="square" rtlCol="0">
            <a:spAutoFit/>
          </a:bodyPr>
          <a:lstStyle/>
          <a:p>
            <a:r>
              <a:rPr lang="en-US" dirty="0" smtClean="0"/>
              <a:t>The function of the nervous system is to control the body by sending signals from cell to another. “cell communication”</a:t>
            </a:r>
            <a:endParaRPr lang="en-US" dirty="0"/>
          </a:p>
        </p:txBody>
      </p:sp>
      <p:pic>
        <p:nvPicPr>
          <p:cNvPr id="4098" name="Picture 2" descr="http://www.freewebs.com/soaring_sphincter_travel_agency/reflex_arc.jpg"/>
          <p:cNvPicPr>
            <a:picLocks noChangeAspect="1" noChangeArrowheads="1"/>
          </p:cNvPicPr>
          <p:nvPr/>
        </p:nvPicPr>
        <p:blipFill rotWithShape="1">
          <a:blip r:embed="rId3">
            <a:extLst>
              <a:ext uri="{28A0092B-C50C-407E-A947-70E740481C1C}">
                <a14:useLocalDpi xmlns:a14="http://schemas.microsoft.com/office/drawing/2010/main" val="0"/>
              </a:ext>
            </a:extLst>
          </a:blip>
          <a:srcRect b="14722"/>
          <a:stretch/>
        </p:blipFill>
        <p:spPr bwMode="auto">
          <a:xfrm>
            <a:off x="2438399" y="2820392"/>
            <a:ext cx="3971925" cy="1835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48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4419600" cy="3416320"/>
          </a:xfrm>
          <a:prstGeom prst="rect">
            <a:avLst/>
          </a:prstGeom>
        </p:spPr>
        <p:txBody>
          <a:bodyPr wrap="square">
            <a:spAutoFit/>
          </a:bodyPr>
          <a:lstStyle/>
          <a:p>
            <a:pPr marL="285750" indent="-285750">
              <a:buFont typeface="Arial" pitchFamily="34" charset="0"/>
              <a:buChar char="•"/>
            </a:pPr>
            <a:r>
              <a:rPr lang="en-US" dirty="0"/>
              <a:t>Nerve cells (neurons)</a:t>
            </a:r>
          </a:p>
          <a:p>
            <a:r>
              <a:rPr lang="en-US" dirty="0"/>
              <a:t>carry the message from</a:t>
            </a:r>
          </a:p>
          <a:p>
            <a:r>
              <a:rPr lang="en-US" dirty="0"/>
              <a:t>the stimulated receptors</a:t>
            </a:r>
          </a:p>
          <a:p>
            <a:r>
              <a:rPr lang="en-US" dirty="0"/>
              <a:t>to the correct effectors.</a:t>
            </a:r>
          </a:p>
          <a:p>
            <a:r>
              <a:rPr lang="en-US" dirty="0"/>
              <a:t>•  A sensory neuron carries</a:t>
            </a:r>
          </a:p>
          <a:p>
            <a:r>
              <a:rPr lang="en-US" dirty="0"/>
              <a:t>the message from the receptor</a:t>
            </a:r>
          </a:p>
          <a:p>
            <a:r>
              <a:rPr lang="en-US" dirty="0"/>
              <a:t>to the central nervous system</a:t>
            </a:r>
          </a:p>
          <a:p>
            <a:r>
              <a:rPr lang="en-US" dirty="0"/>
              <a:t>(the spinal cord and brain).</a:t>
            </a:r>
          </a:p>
          <a:p>
            <a:r>
              <a:rPr lang="en-US" dirty="0"/>
              <a:t>•  A motor neuron carries the</a:t>
            </a:r>
          </a:p>
          <a:p>
            <a:r>
              <a:rPr lang="en-US" dirty="0"/>
              <a:t>message from the central</a:t>
            </a:r>
          </a:p>
          <a:p>
            <a:r>
              <a:rPr lang="en-US" dirty="0"/>
              <a:t>nervous system to the effector.</a:t>
            </a:r>
          </a:p>
          <a:p>
            <a:r>
              <a:rPr lang="en-US" dirty="0"/>
              <a:t>•  This is a reflex </a:t>
            </a:r>
            <a:r>
              <a:rPr lang="en-US" dirty="0" smtClean="0"/>
              <a:t>arc</a:t>
            </a:r>
            <a:endParaRPr lang="en-US" dirty="0"/>
          </a:p>
        </p:txBody>
      </p:sp>
      <p:sp>
        <p:nvSpPr>
          <p:cNvPr id="3" name="Rectangle 2"/>
          <p:cNvSpPr/>
          <p:nvPr/>
        </p:nvSpPr>
        <p:spPr>
          <a:xfrm>
            <a:off x="4604657" y="533400"/>
            <a:ext cx="4572000" cy="5909310"/>
          </a:xfrm>
          <a:prstGeom prst="rect">
            <a:avLst/>
          </a:prstGeom>
        </p:spPr>
        <p:txBody>
          <a:bodyPr>
            <a:spAutoFit/>
          </a:bodyPr>
          <a:lstStyle/>
          <a:p>
            <a:r>
              <a:rPr lang="en-US" u="sng" dirty="0" smtClean="0"/>
              <a:t>The Knee-Jerk response</a:t>
            </a:r>
          </a:p>
          <a:p>
            <a:r>
              <a:rPr lang="en-US" dirty="0" smtClean="0"/>
              <a:t>The </a:t>
            </a:r>
            <a:r>
              <a:rPr lang="en-US" dirty="0"/>
              <a:t>muscles in </a:t>
            </a:r>
            <a:r>
              <a:rPr lang="en-US" dirty="0" smtClean="0"/>
              <a:t>the  </a:t>
            </a:r>
            <a:r>
              <a:rPr lang="en-US" dirty="0"/>
              <a:t>leg</a:t>
            </a:r>
          </a:p>
          <a:p>
            <a:r>
              <a:rPr lang="en-US" dirty="0"/>
              <a:t>have stretch receptors.</a:t>
            </a:r>
          </a:p>
          <a:p>
            <a:r>
              <a:rPr lang="en-US" dirty="0"/>
              <a:t>They react to a change in</a:t>
            </a:r>
          </a:p>
          <a:p>
            <a:r>
              <a:rPr lang="en-US" dirty="0"/>
              <a:t>length of the muscle.</a:t>
            </a:r>
          </a:p>
          <a:p>
            <a:r>
              <a:rPr lang="en-US" dirty="0"/>
              <a:t>When the hammer hits the</a:t>
            </a:r>
          </a:p>
          <a:p>
            <a:r>
              <a:rPr lang="en-US" dirty="0"/>
              <a:t>tendon at the knee, it</a:t>
            </a:r>
          </a:p>
          <a:p>
            <a:r>
              <a:rPr lang="en-US" dirty="0"/>
              <a:t>makes a muscle in the</a:t>
            </a:r>
          </a:p>
          <a:p>
            <a:r>
              <a:rPr lang="en-US" dirty="0"/>
              <a:t>front of your thigh longer</a:t>
            </a:r>
          </a:p>
          <a:p>
            <a:r>
              <a:rPr lang="en-US" dirty="0"/>
              <a:t>(stretches it). That</a:t>
            </a:r>
          </a:p>
          <a:p>
            <a:r>
              <a:rPr lang="en-US" dirty="0"/>
              <a:t>stimulates the stretch</a:t>
            </a:r>
          </a:p>
          <a:p>
            <a:r>
              <a:rPr lang="en-US" dirty="0"/>
              <a:t>receptors in that </a:t>
            </a:r>
            <a:r>
              <a:rPr lang="en-US" dirty="0" smtClean="0"/>
              <a:t>muscle.</a:t>
            </a:r>
            <a:endParaRPr lang="en-US" dirty="0"/>
          </a:p>
          <a:p>
            <a:r>
              <a:rPr lang="en-US" dirty="0"/>
              <a:t>• When the stretch receptors</a:t>
            </a:r>
          </a:p>
          <a:p>
            <a:r>
              <a:rPr lang="en-US" dirty="0"/>
              <a:t>are stimulated, they send a</a:t>
            </a:r>
          </a:p>
          <a:p>
            <a:r>
              <a:rPr lang="en-US" dirty="0"/>
              <a:t>message to the muscles of</a:t>
            </a:r>
          </a:p>
          <a:p>
            <a:r>
              <a:rPr lang="en-US" dirty="0"/>
              <a:t>your thigh.</a:t>
            </a:r>
          </a:p>
          <a:p>
            <a:r>
              <a:rPr lang="en-US" dirty="0"/>
              <a:t>•   The muscles in the front of</a:t>
            </a:r>
          </a:p>
          <a:p>
            <a:r>
              <a:rPr lang="en-US" dirty="0"/>
              <a:t>your thigh contract.</a:t>
            </a:r>
          </a:p>
          <a:p>
            <a:r>
              <a:rPr lang="en-US" dirty="0"/>
              <a:t>•  The muscles in the</a:t>
            </a:r>
          </a:p>
          <a:p>
            <a:r>
              <a:rPr lang="en-US" dirty="0"/>
              <a:t>back of your thigh relax.</a:t>
            </a:r>
          </a:p>
          <a:p>
            <a:r>
              <a:rPr lang="en-US" dirty="0"/>
              <a:t>•  Your foot jerks.</a:t>
            </a:r>
          </a:p>
        </p:txBody>
      </p:sp>
    </p:spTree>
    <p:extLst>
      <p:ext uri="{BB962C8B-B14F-4D97-AF65-F5344CB8AC3E}">
        <p14:creationId xmlns:p14="http://schemas.microsoft.com/office/powerpoint/2010/main" val="285320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610816223"/>
              </p:ext>
            </p:extLst>
          </p:nvPr>
        </p:nvGraphicFramePr>
        <p:xfrm>
          <a:off x="1447800" y="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http://faculty.washington.edu/chudler/nsdivide.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4016829"/>
            <a:ext cx="4780862"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89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freewebs.com/soaring_sphincter_travel_agency/nerve%20impuls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0"/>
            <a:ext cx="4038600" cy="274624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38200" y="2746249"/>
            <a:ext cx="7772400" cy="4185761"/>
          </a:xfrm>
          <a:prstGeom prst="rect">
            <a:avLst/>
          </a:prstGeom>
        </p:spPr>
        <p:txBody>
          <a:bodyPr wrap="square">
            <a:spAutoFit/>
          </a:bodyPr>
          <a:lstStyle/>
          <a:p>
            <a:pPr marL="171450" indent="-171450">
              <a:buFont typeface="Arial" pitchFamily="34" charset="0"/>
              <a:buChar char="•"/>
            </a:pPr>
            <a:r>
              <a:rPr lang="en-US" sz="1400" dirty="0">
                <a:solidFill>
                  <a:schemeClr val="bg1">
                    <a:lumMod val="95000"/>
                    <a:lumOff val="5000"/>
                  </a:schemeClr>
                </a:solidFill>
              </a:rPr>
              <a:t>Neurons communicate </a:t>
            </a:r>
            <a:r>
              <a:rPr lang="en-US" sz="1400" dirty="0" smtClean="0">
                <a:solidFill>
                  <a:schemeClr val="bg1">
                    <a:lumMod val="95000"/>
                    <a:lumOff val="5000"/>
                  </a:schemeClr>
                </a:solidFill>
              </a:rPr>
              <a:t>by sending </a:t>
            </a:r>
            <a:r>
              <a:rPr lang="en-US" sz="1400" dirty="0">
                <a:solidFill>
                  <a:schemeClr val="bg1">
                    <a:lumMod val="95000"/>
                    <a:lumOff val="5000"/>
                  </a:schemeClr>
                </a:solidFill>
              </a:rPr>
              <a:t>impulses through an </a:t>
            </a:r>
            <a:r>
              <a:rPr lang="en-US" sz="1400" b="1" u="sng" dirty="0">
                <a:solidFill>
                  <a:schemeClr val="bg1">
                    <a:lumMod val="95000"/>
                    <a:lumOff val="5000"/>
                  </a:schemeClr>
                </a:solidFill>
              </a:rPr>
              <a:t>action potential</a:t>
            </a:r>
            <a:r>
              <a:rPr lang="en-US" sz="1400" dirty="0">
                <a:solidFill>
                  <a:schemeClr val="bg1">
                    <a:lumMod val="95000"/>
                    <a:lumOff val="5000"/>
                  </a:schemeClr>
                </a:solidFill>
              </a:rPr>
              <a:t>., This takes place from the dendrite and all the way to the axon ends</a:t>
            </a:r>
            <a:r>
              <a:rPr lang="en-US" sz="1400" dirty="0" smtClean="0">
                <a:solidFill>
                  <a:schemeClr val="bg1">
                    <a:lumMod val="95000"/>
                    <a:lumOff val="5000"/>
                  </a:schemeClr>
                </a:solidFill>
              </a:rPr>
              <a:t>.</a:t>
            </a:r>
          </a:p>
          <a:p>
            <a:pPr marL="171450" indent="-171450">
              <a:buFont typeface="Arial" pitchFamily="34" charset="0"/>
              <a:buChar char="•"/>
            </a:pPr>
            <a:r>
              <a:rPr lang="en-US" sz="1400" dirty="0" smtClean="0">
                <a:solidFill>
                  <a:schemeClr val="bg1">
                    <a:lumMod val="95000"/>
                    <a:lumOff val="5000"/>
                  </a:schemeClr>
                </a:solidFill>
              </a:rPr>
              <a:t> </a:t>
            </a:r>
            <a:r>
              <a:rPr lang="en-US" sz="1400" dirty="0">
                <a:solidFill>
                  <a:schemeClr val="bg1">
                    <a:lumMod val="95000"/>
                    <a:lumOff val="5000"/>
                  </a:schemeClr>
                </a:solidFill>
              </a:rPr>
              <a:t>An action potential is a change of voltage within the axon. In other words, the negative state off the inner axon turns positive when the impulses comes by. This happens by the use of a sodium and potassium pump. </a:t>
            </a:r>
            <a:r>
              <a:rPr lang="en-US" sz="1400" b="1" u="sng" dirty="0">
                <a:solidFill>
                  <a:schemeClr val="bg1">
                    <a:lumMod val="95000"/>
                    <a:lumOff val="5000"/>
                  </a:schemeClr>
                </a:solidFill>
              </a:rPr>
              <a:t>Sodium [Na]</a:t>
            </a:r>
            <a:r>
              <a:rPr lang="en-US" sz="1400" dirty="0">
                <a:solidFill>
                  <a:schemeClr val="bg1">
                    <a:lumMod val="95000"/>
                    <a:lumOff val="5000"/>
                  </a:schemeClr>
                </a:solidFill>
              </a:rPr>
              <a:t> surrounds the axon with a positive charge, while the </a:t>
            </a:r>
            <a:r>
              <a:rPr lang="en-US" sz="1400" b="1" u="sng" dirty="0">
                <a:solidFill>
                  <a:schemeClr val="bg1">
                    <a:lumMod val="95000"/>
                    <a:lumOff val="5000"/>
                  </a:schemeClr>
                </a:solidFill>
              </a:rPr>
              <a:t>potassium [K</a:t>
            </a:r>
            <a:r>
              <a:rPr lang="en-US" sz="1400" b="1" dirty="0">
                <a:solidFill>
                  <a:schemeClr val="bg1">
                    <a:lumMod val="95000"/>
                    <a:lumOff val="5000"/>
                  </a:schemeClr>
                </a:solidFill>
              </a:rPr>
              <a:t>]</a:t>
            </a:r>
            <a:r>
              <a:rPr lang="en-US" sz="1400" dirty="0">
                <a:solidFill>
                  <a:schemeClr val="bg1">
                    <a:lumMod val="95000"/>
                    <a:lumOff val="5000"/>
                  </a:schemeClr>
                </a:solidFill>
              </a:rPr>
              <a:t> is within the axon. </a:t>
            </a:r>
            <a:endParaRPr lang="en-US" sz="1400" dirty="0" smtClean="0">
              <a:solidFill>
                <a:schemeClr val="bg1">
                  <a:lumMod val="95000"/>
                  <a:lumOff val="5000"/>
                </a:schemeClr>
              </a:solidFill>
            </a:endParaRPr>
          </a:p>
          <a:p>
            <a:pPr marL="171450" indent="-171450">
              <a:buFont typeface="Arial" pitchFamily="34" charset="0"/>
              <a:buChar char="•"/>
            </a:pPr>
            <a:r>
              <a:rPr lang="en-US" sz="1400" dirty="0" smtClean="0">
                <a:solidFill>
                  <a:schemeClr val="bg1">
                    <a:lumMod val="95000"/>
                    <a:lumOff val="5000"/>
                  </a:schemeClr>
                </a:solidFill>
              </a:rPr>
              <a:t>As </a:t>
            </a:r>
            <a:r>
              <a:rPr lang="en-US" sz="1400" dirty="0">
                <a:solidFill>
                  <a:schemeClr val="bg1">
                    <a:lumMod val="95000"/>
                    <a:lumOff val="5000"/>
                  </a:schemeClr>
                </a:solidFill>
              </a:rPr>
              <a:t>an impulse enters at the axon hillock, the sodium, potassium pump puts positive sodium into the axon while it puts negative potassium out of the axon. As more sodium enters the potential of the impulse changes from -70 mV to +30 mV, (a difference of 100 mV) This change is called an action potential. </a:t>
            </a:r>
            <a:endParaRPr lang="en-US" sz="1400" dirty="0" smtClean="0">
              <a:solidFill>
                <a:schemeClr val="bg1">
                  <a:lumMod val="95000"/>
                  <a:lumOff val="5000"/>
                </a:schemeClr>
              </a:solidFill>
            </a:endParaRPr>
          </a:p>
          <a:p>
            <a:pPr marL="171450" indent="-171450">
              <a:buFont typeface="Arial" pitchFamily="34" charset="0"/>
              <a:buChar char="•"/>
            </a:pPr>
            <a:r>
              <a:rPr lang="en-US" sz="1400" dirty="0" smtClean="0">
                <a:solidFill>
                  <a:schemeClr val="bg1">
                    <a:lumMod val="95000"/>
                    <a:lumOff val="5000"/>
                  </a:schemeClr>
                </a:solidFill>
              </a:rPr>
              <a:t>The </a:t>
            </a:r>
            <a:r>
              <a:rPr lang="en-US" sz="1400" dirty="0">
                <a:solidFill>
                  <a:schemeClr val="bg1">
                    <a:lumMod val="95000"/>
                    <a:lumOff val="5000"/>
                  </a:schemeClr>
                </a:solidFill>
              </a:rPr>
              <a:t>sodium, potassium pump works furiously to pass the impulse through the axon. As the impulse leaves the axon, it </a:t>
            </a:r>
            <a:r>
              <a:rPr lang="en-US" sz="1400" b="1" u="sng" dirty="0" smtClean="0">
                <a:solidFill>
                  <a:schemeClr val="bg1">
                    <a:lumMod val="95000"/>
                    <a:lumOff val="5000"/>
                  </a:schemeClr>
                </a:solidFill>
              </a:rPr>
              <a:t>depolarizes</a:t>
            </a:r>
            <a:r>
              <a:rPr lang="en-US" sz="1400" dirty="0" smtClean="0">
                <a:solidFill>
                  <a:schemeClr val="bg1">
                    <a:lumMod val="95000"/>
                    <a:lumOff val="5000"/>
                  </a:schemeClr>
                </a:solidFill>
              </a:rPr>
              <a:t> and reverts </a:t>
            </a:r>
            <a:r>
              <a:rPr lang="en-US" sz="1400" dirty="0">
                <a:solidFill>
                  <a:schemeClr val="bg1">
                    <a:lumMod val="95000"/>
                    <a:lumOff val="5000"/>
                  </a:schemeClr>
                </a:solidFill>
              </a:rPr>
              <a:t>to a normal state which is called the </a:t>
            </a:r>
            <a:r>
              <a:rPr lang="en-US" sz="1400" b="1" u="sng" dirty="0">
                <a:solidFill>
                  <a:schemeClr val="bg1">
                    <a:lumMod val="95000"/>
                    <a:lumOff val="5000"/>
                  </a:schemeClr>
                </a:solidFill>
              </a:rPr>
              <a:t>resting potential.</a:t>
            </a:r>
            <a:r>
              <a:rPr lang="en-US" sz="1400" dirty="0">
                <a:solidFill>
                  <a:schemeClr val="bg1">
                    <a:lumMod val="95000"/>
                    <a:lumOff val="5000"/>
                  </a:schemeClr>
                </a:solidFill>
              </a:rPr>
              <a:t> </a:t>
            </a:r>
            <a:endParaRPr lang="en-US" sz="1400" dirty="0" smtClean="0">
              <a:solidFill>
                <a:schemeClr val="bg1">
                  <a:lumMod val="95000"/>
                  <a:lumOff val="5000"/>
                </a:schemeClr>
              </a:solidFill>
            </a:endParaRPr>
          </a:p>
          <a:p>
            <a:pPr marL="171450" indent="-171450">
              <a:buFont typeface="Arial" pitchFamily="34" charset="0"/>
              <a:buChar char="•"/>
            </a:pPr>
            <a:r>
              <a:rPr lang="en-US" sz="1400" dirty="0">
                <a:solidFill>
                  <a:schemeClr val="bg1">
                    <a:lumMod val="95000"/>
                    <a:lumOff val="5000"/>
                  </a:schemeClr>
                </a:solidFill>
              </a:rPr>
              <a:t>The </a:t>
            </a:r>
            <a:r>
              <a:rPr lang="en-US" sz="1400" b="1" u="sng" dirty="0">
                <a:solidFill>
                  <a:schemeClr val="bg1">
                    <a:lumMod val="95000"/>
                    <a:lumOff val="5000"/>
                  </a:schemeClr>
                </a:solidFill>
              </a:rPr>
              <a:t>refractory period </a:t>
            </a:r>
            <a:r>
              <a:rPr lang="en-US" sz="1400" dirty="0">
                <a:solidFill>
                  <a:schemeClr val="bg1">
                    <a:lumMod val="95000"/>
                    <a:lumOff val="5000"/>
                  </a:schemeClr>
                </a:solidFill>
              </a:rPr>
              <a:t>in a neuron occurs after an action </a:t>
            </a:r>
            <a:r>
              <a:rPr lang="en-US" sz="1400" dirty="0" smtClean="0">
                <a:solidFill>
                  <a:schemeClr val="bg1">
                    <a:lumMod val="95000"/>
                    <a:lumOff val="5000"/>
                  </a:schemeClr>
                </a:solidFill>
              </a:rPr>
              <a:t>potential. </a:t>
            </a:r>
          </a:p>
          <a:p>
            <a:pPr marL="171450" indent="-171450">
              <a:buFont typeface="Arial" pitchFamily="34" charset="0"/>
              <a:buChar char="•"/>
            </a:pPr>
            <a:r>
              <a:rPr lang="en-US" sz="1400" dirty="0" smtClean="0">
                <a:solidFill>
                  <a:schemeClr val="bg1">
                    <a:lumMod val="95000"/>
                    <a:lumOff val="5000"/>
                  </a:schemeClr>
                </a:solidFill>
              </a:rPr>
              <a:t>At </a:t>
            </a:r>
            <a:r>
              <a:rPr lang="en-US" sz="1400" dirty="0">
                <a:solidFill>
                  <a:schemeClr val="bg1">
                    <a:lumMod val="95000"/>
                    <a:lumOff val="5000"/>
                  </a:schemeClr>
                </a:solidFill>
              </a:rPr>
              <a:t>the end of the axon, the impulse or stimulus enters the synapses and is called a post synaptic potential. From here, the impulse is transferred into neurotransmitters, some of which are chemicals called epinephrine and dopamine. These neurotransmitters flow into the fluid filled gap called the synaptic cleft and enter the dendrites. And, again, the process is repeated.</a:t>
            </a:r>
            <a:endParaRPr lang="en-US" sz="1400" dirty="0">
              <a:solidFill>
                <a:schemeClr val="bg1">
                  <a:lumMod val="95000"/>
                  <a:lumOff val="5000"/>
                </a:schemeClr>
              </a:solidFill>
            </a:endParaRPr>
          </a:p>
        </p:txBody>
      </p:sp>
    </p:spTree>
    <p:extLst>
      <p:ext uri="{BB962C8B-B14F-4D97-AF65-F5344CB8AC3E}">
        <p14:creationId xmlns:p14="http://schemas.microsoft.com/office/powerpoint/2010/main" val="3739825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78722"/>
            <a:ext cx="4572000" cy="2031325"/>
          </a:xfrm>
          <a:prstGeom prst="rect">
            <a:avLst/>
          </a:prstGeom>
        </p:spPr>
        <p:txBody>
          <a:bodyPr>
            <a:spAutoFit/>
          </a:bodyPr>
          <a:lstStyle/>
          <a:p>
            <a:r>
              <a:rPr lang="en-US" dirty="0"/>
              <a:t>Neurotransmitters are chemicals in the brain </a:t>
            </a:r>
            <a:r>
              <a:rPr lang="en-US" dirty="0" smtClean="0"/>
              <a:t>that neurons use to </a:t>
            </a:r>
            <a:r>
              <a:rPr lang="en-US" dirty="0"/>
              <a:t>communicate with each other and they are released from nerve endings. Neurotransmitters are stored in vesicles and they are released into the synaptic cleft and the action potential occurs at the same time</a:t>
            </a:r>
            <a:endParaRPr lang="en-US" dirty="0"/>
          </a:p>
        </p:txBody>
      </p:sp>
      <p:pic>
        <p:nvPicPr>
          <p:cNvPr id="3076" name="Picture 4" descr="http://thebrain.mcgill.ca/flash/i/i_01/i_01_m/i_01_m_ana/i_01_m_ana_1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895600"/>
            <a:ext cx="4419600" cy="3618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81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1"/>
            <a:ext cx="8077200" cy="3970318"/>
          </a:xfrm>
          <a:prstGeom prst="rect">
            <a:avLst/>
          </a:prstGeom>
        </p:spPr>
        <p:txBody>
          <a:bodyPr wrap="square">
            <a:spAutoFit/>
          </a:bodyPr>
          <a:lstStyle/>
          <a:p>
            <a:pPr marL="342900" indent="-342900" fontAlgn="base">
              <a:buFont typeface="+mj-lt"/>
              <a:buAutoNum type="arabicPeriod"/>
            </a:pPr>
            <a:r>
              <a:rPr lang="en-US" sz="1400" dirty="0"/>
              <a:t>Multiple sclerosis (MS) affects women more than men. The disorder is most commonly diagnosed between ages 20 and 40, but can be seen at any </a:t>
            </a:r>
            <a:r>
              <a:rPr lang="en-US" sz="1400" dirty="0" smtClean="0"/>
              <a:t>age. MS </a:t>
            </a:r>
            <a:r>
              <a:rPr lang="en-US" sz="1400" dirty="0"/>
              <a:t>is caused by damage to the myelin sheath, the protective covering that surrounds nerve cells. When this nerve covering is damaged, nerve signals slow down or </a:t>
            </a:r>
            <a:r>
              <a:rPr lang="en-US" sz="1400" dirty="0" smtClean="0"/>
              <a:t>stop.</a:t>
            </a:r>
          </a:p>
          <a:p>
            <a:pPr marL="342900" indent="-342900" fontAlgn="base">
              <a:buFont typeface="+mj-lt"/>
              <a:buAutoNum type="arabicPeriod"/>
            </a:pPr>
            <a:endParaRPr lang="en-US" sz="1400" dirty="0" smtClean="0"/>
          </a:p>
          <a:p>
            <a:pPr marL="342900" indent="-342900" fontAlgn="base">
              <a:buFont typeface="+mj-lt"/>
              <a:buAutoNum type="arabicPeriod"/>
            </a:pPr>
            <a:r>
              <a:rPr lang="en-US" sz="1400" dirty="0" smtClean="0"/>
              <a:t>The </a:t>
            </a:r>
            <a:r>
              <a:rPr lang="en-US" sz="1400" dirty="0"/>
              <a:t>nerve damage is caused by inflammation. Inflammation occurs when the body's own immune cells attack the nervous system. This can occur along any area of the brain, optic nerve, and spinal cord</a:t>
            </a:r>
            <a:r>
              <a:rPr lang="en-US" sz="1400" dirty="0" smtClean="0"/>
              <a:t>. </a:t>
            </a:r>
            <a:r>
              <a:rPr lang="en-US" sz="1400" dirty="0"/>
              <a:t>Episodes can last for days, weeks, or months. These episodes alternate with periods of reduced or no symptoms (remissions</a:t>
            </a:r>
            <a:r>
              <a:rPr lang="en-US" sz="1400" dirty="0" smtClean="0"/>
              <a:t>).</a:t>
            </a:r>
          </a:p>
          <a:p>
            <a:pPr marL="342900" indent="-342900" fontAlgn="base">
              <a:buFont typeface="+mj-lt"/>
              <a:buAutoNum type="arabicPeriod"/>
            </a:pPr>
            <a:endParaRPr lang="en-US" sz="1400" dirty="0" smtClean="0"/>
          </a:p>
          <a:p>
            <a:pPr marL="342900" indent="-342900" fontAlgn="base">
              <a:buFont typeface="+mj-lt"/>
              <a:buAutoNum type="arabicPeriod"/>
            </a:pPr>
            <a:r>
              <a:rPr lang="en-US" sz="1400" dirty="0" smtClean="0"/>
              <a:t>Fever</a:t>
            </a:r>
            <a:r>
              <a:rPr lang="en-US" sz="1400" dirty="0"/>
              <a:t>, hot baths, sun exposure, and stress can trigger or worsen attacks.</a:t>
            </a:r>
          </a:p>
          <a:p>
            <a:pPr fontAlgn="base"/>
            <a:r>
              <a:rPr lang="en-US" sz="1400" dirty="0"/>
              <a:t> </a:t>
            </a:r>
            <a:r>
              <a:rPr lang="en-US" sz="1400" dirty="0" smtClean="0"/>
              <a:t>       It </a:t>
            </a:r>
            <a:r>
              <a:rPr lang="en-US" sz="1400" dirty="0"/>
              <a:t>is common for the disease to return (relapse). However, the </a:t>
            </a:r>
            <a:r>
              <a:rPr lang="en-US" sz="1400" dirty="0" smtClean="0"/>
              <a:t>disease  may </a:t>
            </a:r>
            <a:r>
              <a:rPr lang="en-US" sz="1400" dirty="0"/>
              <a:t>continue to get worse without periods of </a:t>
            </a:r>
            <a:r>
              <a:rPr lang="en-US" sz="1400" dirty="0" smtClean="0"/>
              <a:t>remission.</a:t>
            </a:r>
          </a:p>
          <a:p>
            <a:pPr fontAlgn="base"/>
            <a:endParaRPr lang="en-US" sz="1400" dirty="0" smtClean="0"/>
          </a:p>
          <a:p>
            <a:pPr fontAlgn="base"/>
            <a:r>
              <a:rPr lang="en-US" sz="1400" dirty="0" smtClean="0"/>
              <a:t>4.     Symptoms include decreased attention span and difficulty reasoning, as    well as muscle spasms and decreased visual acuity. Medication, therapy, and a healthy lifestyle can all  slow the progression of MS. </a:t>
            </a:r>
            <a:r>
              <a:rPr lang="en-US" sz="1400" dirty="0"/>
              <a:t>MS affects more than 350,000 people in the United States and 2.5 million worldwide</a:t>
            </a:r>
          </a:p>
        </p:txBody>
      </p:sp>
    </p:spTree>
    <p:extLst>
      <p:ext uri="{BB962C8B-B14F-4D97-AF65-F5344CB8AC3E}">
        <p14:creationId xmlns:p14="http://schemas.microsoft.com/office/powerpoint/2010/main" val="4285555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0998"/>
            <a:ext cx="8534400" cy="2462213"/>
          </a:xfrm>
          <a:prstGeom prst="rect">
            <a:avLst/>
          </a:prstGeom>
        </p:spPr>
        <p:txBody>
          <a:bodyPr wrap="square">
            <a:spAutoFit/>
          </a:bodyPr>
          <a:lstStyle/>
          <a:p>
            <a:r>
              <a:rPr lang="en-US" sz="1400" b="1" dirty="0"/>
              <a:t>Tourette </a:t>
            </a:r>
            <a:r>
              <a:rPr lang="en-US" sz="1400" b="1" dirty="0" smtClean="0"/>
              <a:t>Syndrome</a:t>
            </a:r>
          </a:p>
          <a:p>
            <a:pPr marL="285750" indent="-285750">
              <a:buFont typeface="Arial" pitchFamily="34" charset="0"/>
              <a:buChar char="•"/>
            </a:pPr>
            <a:r>
              <a:rPr lang="en-US" sz="1400" dirty="0" smtClean="0"/>
              <a:t>This </a:t>
            </a:r>
            <a:r>
              <a:rPr lang="en-US" sz="1400" dirty="0"/>
              <a:t>syndrome begins in childhood and manifests itself through various forms of tics.  These tics include frequent, irregular movements of the head, neck, or shoulders.  They also may be </a:t>
            </a:r>
            <a:r>
              <a:rPr lang="en-US" sz="1400" dirty="0" smtClean="0"/>
              <a:t>more complicated behaviors </a:t>
            </a:r>
            <a:r>
              <a:rPr lang="en-US" sz="1400" dirty="0"/>
              <a:t>such as snorting, sniffing, and involuntary vocalization.  </a:t>
            </a:r>
            <a:endParaRPr lang="en-US" sz="1400" dirty="0" smtClean="0"/>
          </a:p>
          <a:p>
            <a:pPr marL="285750" indent="-285750">
              <a:buFont typeface="Arial" pitchFamily="34" charset="0"/>
              <a:buChar char="•"/>
            </a:pPr>
            <a:endParaRPr lang="en-US" sz="1400" dirty="0" smtClean="0"/>
          </a:p>
          <a:p>
            <a:pPr marL="285750" indent="-285750">
              <a:buFont typeface="Arial" pitchFamily="34" charset="0"/>
              <a:buChar char="•"/>
            </a:pPr>
            <a:r>
              <a:rPr lang="en-US" sz="1400" dirty="0" smtClean="0"/>
              <a:t>As </a:t>
            </a:r>
            <a:r>
              <a:rPr lang="en-US" sz="1400" dirty="0"/>
              <a:t>the syndrome progresses repetitive behaviors such as touching others, obsessive compulsive symptoms, and explosive involuntary cursing can be more common. </a:t>
            </a:r>
            <a:endParaRPr lang="en-US" sz="1400" dirty="0" smtClean="0"/>
          </a:p>
          <a:p>
            <a:pPr marL="285750" indent="-285750">
              <a:buFont typeface="Arial" pitchFamily="34" charset="0"/>
              <a:buChar char="•"/>
            </a:pPr>
            <a:r>
              <a:rPr lang="en-US" sz="1400" dirty="0"/>
              <a:t>  </a:t>
            </a:r>
            <a:endParaRPr lang="en-US" sz="1400" dirty="0" smtClean="0"/>
          </a:p>
          <a:p>
            <a:pPr marL="285750" indent="-285750">
              <a:buFont typeface="Arial" pitchFamily="34" charset="0"/>
              <a:buChar char="•"/>
            </a:pPr>
            <a:r>
              <a:rPr lang="en-US" sz="1400" dirty="0" smtClean="0"/>
              <a:t>The </a:t>
            </a:r>
            <a:r>
              <a:rPr lang="en-US" sz="1400" dirty="0"/>
              <a:t>cause of Tourette syndrome is not known, but it is believed to have a genetic component.  </a:t>
            </a:r>
            <a:r>
              <a:rPr lang="en-US" sz="1400" dirty="0" smtClean="0"/>
              <a:t>The rate of </a:t>
            </a:r>
            <a:r>
              <a:rPr lang="en-US" sz="1400" dirty="0" err="1" smtClean="0"/>
              <a:t>tourette’s</a:t>
            </a:r>
            <a:r>
              <a:rPr lang="en-US" sz="1400" dirty="0" smtClean="0"/>
              <a:t> syndrome incidence has been estimated at 6 per 1,000 children. Medications like neuroleptics can be prescribed for cases in which symptoms interfere with everyday life.</a:t>
            </a:r>
            <a:endParaRPr lang="en-US" sz="1400" dirty="0"/>
          </a:p>
        </p:txBody>
      </p:sp>
    </p:spTree>
    <p:extLst>
      <p:ext uri="{BB962C8B-B14F-4D97-AF65-F5344CB8AC3E}">
        <p14:creationId xmlns:p14="http://schemas.microsoft.com/office/powerpoint/2010/main" val="2187934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914400"/>
            <a:ext cx="7620000" cy="5047536"/>
          </a:xfrm>
          <a:prstGeom prst="rect">
            <a:avLst/>
          </a:prstGeom>
          <a:noFill/>
        </p:spPr>
        <p:txBody>
          <a:bodyPr wrap="square" rtlCol="0">
            <a:spAutoFit/>
          </a:bodyPr>
          <a:lstStyle/>
          <a:p>
            <a:r>
              <a:rPr lang="en-US" sz="1400" dirty="0">
                <a:hlinkClick r:id="rId2"/>
              </a:rPr>
              <a:t>http://</a:t>
            </a:r>
            <a:r>
              <a:rPr lang="en-US" sz="1400" dirty="0" smtClean="0">
                <a:hlinkClick r:id="rId2"/>
              </a:rPr>
              <a:t>www.news-medical.net/health/Function-of-the-Nervous-System.aspx</a:t>
            </a:r>
            <a:endParaRPr lang="en-US" sz="1400" dirty="0" smtClean="0"/>
          </a:p>
          <a:p>
            <a:endParaRPr lang="en-US" sz="1400" dirty="0"/>
          </a:p>
          <a:p>
            <a:r>
              <a:rPr lang="en-US" sz="1400" dirty="0">
                <a:hlinkClick r:id="rId3"/>
              </a:rPr>
              <a:t>http://www.spiritvoyage.com/blog/index.php/kundalini-yoga-for-the-nervous-system</a:t>
            </a:r>
            <a:r>
              <a:rPr lang="en-US" sz="1400" dirty="0" smtClean="0">
                <a:hlinkClick r:id="rId3"/>
              </a:rPr>
              <a:t>/</a:t>
            </a:r>
            <a:endParaRPr lang="en-US" sz="1400" dirty="0" smtClean="0"/>
          </a:p>
          <a:p>
            <a:endParaRPr lang="en-US" sz="1400" dirty="0"/>
          </a:p>
          <a:p>
            <a:r>
              <a:rPr lang="en-US" sz="1400" dirty="0">
                <a:hlinkClick r:id="rId4"/>
              </a:rPr>
              <a:t>http://</a:t>
            </a:r>
            <a:r>
              <a:rPr lang="en-US" sz="1400" dirty="0" smtClean="0">
                <a:hlinkClick r:id="rId4"/>
              </a:rPr>
              <a:t>mcb.berkeley.edu/courses/mcb135e/central.html</a:t>
            </a:r>
            <a:endParaRPr lang="en-US" sz="1400" dirty="0" smtClean="0"/>
          </a:p>
          <a:p>
            <a:endParaRPr lang="en-US" sz="1400" dirty="0"/>
          </a:p>
          <a:p>
            <a:r>
              <a:rPr lang="en-US" sz="1400" dirty="0">
                <a:hlinkClick r:id="rId5"/>
              </a:rPr>
              <a:t>http://</a:t>
            </a:r>
            <a:r>
              <a:rPr lang="en-US" sz="1400" dirty="0" smtClean="0">
                <a:hlinkClick r:id="rId5"/>
              </a:rPr>
              <a:t>faculty.washington.edu/chudler/nsdivide.html</a:t>
            </a:r>
            <a:endParaRPr lang="en-US" sz="1400" dirty="0" smtClean="0"/>
          </a:p>
          <a:p>
            <a:endParaRPr lang="en-US" sz="1400" dirty="0"/>
          </a:p>
          <a:p>
            <a:r>
              <a:rPr lang="en-US" sz="1400" dirty="0">
                <a:hlinkClick r:id="rId6"/>
              </a:rPr>
              <a:t>http://</a:t>
            </a:r>
            <a:r>
              <a:rPr lang="en-US" sz="1400" dirty="0" smtClean="0">
                <a:hlinkClick r:id="rId6"/>
              </a:rPr>
              <a:t>www.freewebs.com/soaring_sphincter_travel_agency/nervoussystem.htm</a:t>
            </a:r>
            <a:endParaRPr lang="en-US" sz="1400" dirty="0" smtClean="0"/>
          </a:p>
          <a:p>
            <a:endParaRPr lang="en-US" sz="1400" dirty="0"/>
          </a:p>
          <a:p>
            <a:r>
              <a:rPr lang="en-US" sz="1400" dirty="0">
                <a:hlinkClick r:id="rId7"/>
              </a:rPr>
              <a:t>http://</a:t>
            </a:r>
            <a:r>
              <a:rPr lang="en-US" sz="1400" dirty="0" smtClean="0">
                <a:hlinkClick r:id="rId7"/>
              </a:rPr>
              <a:t>library.thinkquest.org/2935/Natures_Best/Nat_Best_Low_Level/Nervous_page.L.html</a:t>
            </a:r>
            <a:endParaRPr lang="en-US" sz="1400" dirty="0" smtClean="0"/>
          </a:p>
          <a:p>
            <a:endParaRPr lang="en-US" sz="1400" dirty="0" smtClean="0"/>
          </a:p>
          <a:p>
            <a:r>
              <a:rPr lang="en-US" sz="1400" dirty="0">
                <a:hlinkClick r:id="rId8"/>
              </a:rPr>
              <a:t>http://www.ncbi.nlm.nih.gov/pubmedhealth/PMH0001747</a:t>
            </a:r>
            <a:r>
              <a:rPr lang="en-US" sz="1400" dirty="0" smtClean="0">
                <a:hlinkClick r:id="rId8"/>
              </a:rPr>
              <a:t>/</a:t>
            </a:r>
            <a:endParaRPr lang="en-US" sz="1400" dirty="0" smtClean="0"/>
          </a:p>
          <a:p>
            <a:endParaRPr lang="en-US" sz="1400" dirty="0"/>
          </a:p>
          <a:p>
            <a:r>
              <a:rPr lang="en-US" sz="1400" dirty="0">
                <a:hlinkClick r:id="rId9"/>
              </a:rPr>
              <a:t>http://www.clevelandclinicmeded.com/medicalpubs/diseasemanagement/neurology/multiple_sclerosis/#</a:t>
            </a:r>
            <a:r>
              <a:rPr lang="en-US" sz="1400" dirty="0" smtClean="0">
                <a:hlinkClick r:id="rId9"/>
              </a:rPr>
              <a:t>s0015</a:t>
            </a:r>
            <a:endParaRPr lang="en-US" sz="1400" dirty="0" smtClean="0"/>
          </a:p>
          <a:p>
            <a:endParaRPr lang="en-US" sz="1400" dirty="0"/>
          </a:p>
          <a:p>
            <a:r>
              <a:rPr lang="en-US" sz="1400" dirty="0">
                <a:hlinkClick r:id="rId10"/>
              </a:rPr>
              <a:t>http://</a:t>
            </a:r>
            <a:r>
              <a:rPr lang="en-US" sz="1400" dirty="0" smtClean="0">
                <a:hlinkClick r:id="rId10"/>
              </a:rPr>
              <a:t>www.cdc.gov/ncbddd/tourette/data.html</a:t>
            </a:r>
            <a:endParaRPr lang="en-US" sz="1400" dirty="0" smtClean="0"/>
          </a:p>
          <a:p>
            <a:endParaRPr lang="en-US" sz="1400" dirty="0"/>
          </a:p>
          <a:p>
            <a:r>
              <a:rPr lang="en-US" sz="1400" dirty="0">
                <a:hlinkClick r:id="rId11"/>
              </a:rPr>
              <a:t>http://</a:t>
            </a:r>
            <a:r>
              <a:rPr lang="en-US" sz="1400" dirty="0" smtClean="0">
                <a:hlinkClick r:id="rId11"/>
              </a:rPr>
              <a:t>www.medicinenet.com/tourette_syndrome/page4.htm#toci</a:t>
            </a:r>
            <a:endParaRPr lang="en-US" sz="1400" dirty="0" smtClean="0"/>
          </a:p>
          <a:p>
            <a:endParaRPr lang="en-US" sz="1400" dirty="0"/>
          </a:p>
          <a:p>
            <a:r>
              <a:rPr lang="en-US" sz="1400" dirty="0">
                <a:hlinkClick r:id="rId12"/>
              </a:rPr>
              <a:t>http://outreach.mcb.harvard.edu/teachers/Summer05/JerryHalpern/Reflexes.pdf</a:t>
            </a:r>
            <a:endParaRPr lang="en-US" sz="1400" dirty="0"/>
          </a:p>
        </p:txBody>
      </p:sp>
    </p:spTree>
    <p:extLst>
      <p:ext uri="{BB962C8B-B14F-4D97-AF65-F5344CB8AC3E}">
        <p14:creationId xmlns:p14="http://schemas.microsoft.com/office/powerpoint/2010/main" val="4217367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72</TotalTime>
  <Words>868</Words>
  <Application>Microsoft Office PowerPoint</Application>
  <PresentationFormat>On-screen Show (4:3)</PresentationFormat>
  <Paragraphs>88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Nervous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Nervous system</dc:title>
  <dc:creator>Shirley Zhang</dc:creator>
  <cp:lastModifiedBy>Shirley Zhang</cp:lastModifiedBy>
  <cp:revision>43</cp:revision>
  <dcterms:created xsi:type="dcterms:W3CDTF">2012-04-26T07:36:10Z</dcterms:created>
  <dcterms:modified xsi:type="dcterms:W3CDTF">2012-04-30T10:28:24Z</dcterms:modified>
</cp:coreProperties>
</file>