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sldIdLst>
    <p:sldId id="256" r:id="rId2"/>
    <p:sldId id="267" r:id="rId3"/>
    <p:sldId id="257" r:id="rId4"/>
    <p:sldId id="258" r:id="rId5"/>
    <p:sldId id="259" r:id="rId6"/>
    <p:sldId id="264" r:id="rId7"/>
    <p:sldId id="265" r:id="rId8"/>
    <p:sldId id="266" r:id="rId9"/>
    <p:sldId id="268" r:id="rId10"/>
    <p:sldId id="269" r:id="rId11"/>
    <p:sldId id="260" r:id="rId12"/>
    <p:sldId id="261" r:id="rId13"/>
    <p:sldId id="262" r:id="rId14"/>
    <p:sldId id="263"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5" r:id="rId41"/>
    <p:sldId id="296" r:id="rId42"/>
    <p:sldId id="299" r:id="rId43"/>
    <p:sldId id="298" r:id="rId44"/>
    <p:sldId id="297" r:id="rId45"/>
    <p:sldId id="300" r:id="rId46"/>
    <p:sldId id="301" r:id="rId47"/>
    <p:sldId id="302" r:id="rId48"/>
    <p:sldId id="303" r:id="rId49"/>
    <p:sldId id="304" r:id="rId50"/>
    <p:sldId id="307" r:id="rId51"/>
    <p:sldId id="305" r:id="rId52"/>
    <p:sldId id="306" r:id="rId53"/>
    <p:sldId id="308" r:id="rId54"/>
    <p:sldId id="309" r:id="rId55"/>
    <p:sldId id="310" r:id="rId56"/>
    <p:sldId id="311" r:id="rId57"/>
    <p:sldId id="312" r:id="rId58"/>
    <p:sldId id="313" r:id="rId59"/>
    <p:sldId id="314" r:id="rId60"/>
    <p:sldId id="315" r:id="rId61"/>
    <p:sldId id="316" r:id="rId62"/>
    <p:sldId id="317" r:id="rId63"/>
    <p:sldId id="318"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8" r:id="rId78"/>
    <p:sldId id="336" r:id="rId79"/>
    <p:sldId id="337" r:id="rId80"/>
    <p:sldId id="339" r:id="rId81"/>
    <p:sldId id="340" r:id="rId82"/>
    <p:sldId id="341" r:id="rId83"/>
    <p:sldId id="342" r:id="rId84"/>
    <p:sldId id="343" r:id="rId85"/>
    <p:sldId id="344" r:id="rId86"/>
    <p:sldId id="345" r:id="rId87"/>
    <p:sldId id="346" r:id="rId88"/>
    <p:sldId id="347" r:id="rId89"/>
    <p:sldId id="348" r:id="rId90"/>
    <p:sldId id="319" r:id="rId91"/>
    <p:sldId id="320" r:id="rId92"/>
    <p:sldId id="321" r:id="rId93"/>
    <p:sldId id="322" r:id="rId94"/>
    <p:sldId id="349" r:id="rId95"/>
    <p:sldId id="350" r:id="rId96"/>
    <p:sldId id="351" r:id="rId97"/>
    <p:sldId id="352" r:id="rId98"/>
    <p:sldId id="353" r:id="rId99"/>
    <p:sldId id="354" r:id="rId100"/>
    <p:sldId id="359" r:id="rId101"/>
    <p:sldId id="355" r:id="rId102"/>
    <p:sldId id="356" r:id="rId103"/>
    <p:sldId id="357" r:id="rId104"/>
    <p:sldId id="358" r:id="rId105"/>
    <p:sldId id="360" r:id="rId106"/>
    <p:sldId id="361" r:id="rId107"/>
    <p:sldId id="362"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A3A5ADF-664D-4573-BD44-7130A29BA54E}" type="datetimeFigureOut">
              <a:rPr lang="en-US" smtClean="0"/>
              <a:pPr/>
              <a:t>4/29/2012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DBC90F2-FAF7-4DB2-95F5-FB0361F12283}"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3A5ADF-664D-4573-BD44-7130A29BA54E}" type="datetimeFigureOut">
              <a:rPr lang="en-US" smtClean="0"/>
              <a:pPr/>
              <a:t>4/29/2012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C90F2-FAF7-4DB2-95F5-FB0361F1228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7DBC90F2-FAF7-4DB2-95F5-FB0361F12283}"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3A5ADF-664D-4573-BD44-7130A29BA54E}" type="datetimeFigureOut">
              <a:rPr lang="en-US" smtClean="0"/>
              <a:pPr/>
              <a:t>4/29/2012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A3A5ADF-664D-4573-BD44-7130A29BA54E}" type="datetimeFigureOut">
              <a:rPr lang="en-US" smtClean="0"/>
              <a:pPr/>
              <a:t>4/29/2012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7DBC90F2-FAF7-4DB2-95F5-FB0361F12283}"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A3A5ADF-664D-4573-BD44-7130A29BA54E}" type="datetimeFigureOut">
              <a:rPr lang="en-US" smtClean="0"/>
              <a:pPr/>
              <a:t>4/29/2012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DBC90F2-FAF7-4DB2-95F5-FB0361F12283}"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A3A5ADF-664D-4573-BD44-7130A29BA54E}" type="datetimeFigureOut">
              <a:rPr lang="en-US" smtClean="0"/>
              <a:pPr/>
              <a:t>4/29/2012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C90F2-FAF7-4DB2-95F5-FB0361F12283}"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A3A5ADF-664D-4573-BD44-7130A29BA54E}" type="datetimeFigureOut">
              <a:rPr lang="en-US" smtClean="0"/>
              <a:pPr/>
              <a:t>4/29/2012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7DBC90F2-FAF7-4DB2-95F5-FB0361F12283}"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3A5ADF-664D-4573-BD44-7130A29BA54E}" type="datetimeFigureOut">
              <a:rPr lang="en-US" smtClean="0"/>
              <a:pPr/>
              <a:t>4/29/2012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7DBC90F2-FAF7-4DB2-95F5-FB0361F122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A3A5ADF-664D-4573-BD44-7130A29BA54E}" type="datetimeFigureOut">
              <a:rPr lang="en-US" smtClean="0"/>
              <a:pPr/>
              <a:t>4/29/2012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DBC90F2-FAF7-4DB2-95F5-FB0361F122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DBC90F2-FAF7-4DB2-95F5-FB0361F12283}"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BA3A5ADF-664D-4573-BD44-7130A29BA54E}" type="datetimeFigureOut">
              <a:rPr lang="en-US" smtClean="0"/>
              <a:pPr/>
              <a:t>4/29/2012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7DBC90F2-FAF7-4DB2-95F5-FB0361F12283}"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BA3A5ADF-664D-4573-BD44-7130A29BA54E}" type="datetimeFigureOut">
              <a:rPr lang="en-US" smtClean="0"/>
              <a:pPr/>
              <a:t>4/29/2012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A3A5ADF-664D-4573-BD44-7130A29BA54E}" type="datetimeFigureOut">
              <a:rPr lang="en-US" smtClean="0"/>
              <a:pPr/>
              <a:t>4/29/2012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DBC90F2-FAF7-4DB2-95F5-FB0361F12283}"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digestive.niddk.nih.gov/ddiseases/pubs/yrdd/" TargetMode="External"/><Relationship Id="rId2" Type="http://schemas.openxmlformats.org/officeDocument/2006/relationships/hyperlink" Target="http://en.wikipedia.org/" TargetMode="External"/><Relationship Id="rId1" Type="http://schemas.openxmlformats.org/officeDocument/2006/relationships/slideLayout" Target="../slideLayouts/slideLayout2.xml"/><Relationship Id="rId4" Type="http://schemas.openxmlformats.org/officeDocument/2006/relationships/hyperlink" Target="http://www.ccfa.org/info/about/crohn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jamespendleton.suite101.com/erythrocyte-life-cycle-functions-and-pathology-a84625/" TargetMode="External"/><Relationship Id="rId2" Type="http://schemas.openxmlformats.org/officeDocument/2006/relationships/hyperlink" Target="http://en.wikipedia.org/" TargetMode="External"/><Relationship Id="rId1" Type="http://schemas.openxmlformats.org/officeDocument/2006/relationships/slideLayout" Target="../slideLayouts/slideLayout2.xml"/><Relationship Id="rId4" Type="http://schemas.openxmlformats.org/officeDocument/2006/relationships/hyperlink" Target="http://www.rightdiagnosis.com/c/cardiomyopathy/prevalence.ht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uroservice.com/parents_visitors/lungs_circulation/structure_alveoli.asp" TargetMode="External"/><Relationship Id="rId2" Type="http://schemas.openxmlformats.org/officeDocument/2006/relationships/hyperlink" Target="http://en.wikipedia.org/" TargetMode="External"/><Relationship Id="rId1" Type="http://schemas.openxmlformats.org/officeDocument/2006/relationships/slideLayout" Target="../slideLayouts/slideLayout2.xml"/><Relationship Id="rId4" Type="http://schemas.openxmlformats.org/officeDocument/2006/relationships/hyperlink" Target="http://www.fi.edu/learn/heart/systems/respiration.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eoearth.org/article/Excretion_of_toxicants" TargetMode="External"/><Relationship Id="rId2" Type="http://schemas.openxmlformats.org/officeDocument/2006/relationships/hyperlink" Target="http://en.wikipedia.org/" TargetMode="External"/><Relationship Id="rId1" Type="http://schemas.openxmlformats.org/officeDocument/2006/relationships/slideLayout" Target="../slideLayouts/slideLayout2.xml"/><Relationship Id="rId4" Type="http://schemas.openxmlformats.org/officeDocument/2006/relationships/hyperlink" Target="http://www.freemd.com/acute-interstitial-nephritis/overview.ht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rightdiagnosis.com/a/acromegaly/" TargetMode="External"/><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en.wikipedia.org/"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Jesse Crosby</a:t>
            </a:r>
            <a:endParaRPr lang="en-US" dirty="0"/>
          </a:p>
        </p:txBody>
      </p:sp>
      <p:sp>
        <p:nvSpPr>
          <p:cNvPr id="2" name="Title 1"/>
          <p:cNvSpPr>
            <a:spLocks noGrp="1"/>
          </p:cNvSpPr>
          <p:nvPr>
            <p:ph type="ctrTitle"/>
          </p:nvPr>
        </p:nvSpPr>
        <p:spPr/>
        <p:txBody>
          <a:bodyPr/>
          <a:lstStyle/>
          <a:p>
            <a:r>
              <a:rPr lang="en-US" dirty="0" smtClean="0"/>
              <a:t>The Body Systems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a:t>
            </a:r>
            <a:endParaRPr lang="en-US" sz="2800" dirty="0"/>
          </a:p>
        </p:txBody>
      </p:sp>
      <p:sp>
        <p:nvSpPr>
          <p:cNvPr id="3" name="Content Placeholder 2"/>
          <p:cNvSpPr>
            <a:spLocks noGrp="1"/>
          </p:cNvSpPr>
          <p:nvPr>
            <p:ph sz="quarter" idx="1"/>
          </p:nvPr>
        </p:nvSpPr>
        <p:spPr>
          <a:xfrm>
            <a:off x="301752" y="1527048"/>
            <a:ext cx="8503920" cy="4873752"/>
          </a:xfrm>
        </p:spPr>
        <p:txBody>
          <a:bodyPr>
            <a:normAutofit fontScale="92500" lnSpcReduction="10000"/>
          </a:bodyPr>
          <a:lstStyle/>
          <a:p>
            <a:r>
              <a:rPr lang="en-US" dirty="0" smtClean="0"/>
              <a:t>The liver is an accessory organ significant to the proper functioning of the digestive system. Located below the diaphragm, the liver produces bile. Bile is a digestive juice that dissolves fats in the small intestine, allowing enzymes to more efficiently digest them.</a:t>
            </a:r>
          </a:p>
          <a:p>
            <a:r>
              <a:rPr lang="en-US" dirty="0" smtClean="0"/>
              <a:t>The gallbladder is the accessory organ situated just beneath the liver. It stores and concentrates bile for later use.</a:t>
            </a:r>
          </a:p>
          <a:p>
            <a:r>
              <a:rPr lang="en-US" dirty="0" smtClean="0"/>
              <a:t>The pancreas is an accessory organ located behind the stomach. It produces pancreatic juices that contain enzymes. These juices are released into the small intestine and break down carbohydrates, proteins, and lipids in the </a:t>
            </a:r>
            <a:r>
              <a:rPr lang="en-US" dirty="0" err="1" smtClean="0"/>
              <a:t>chyme</a:t>
            </a:r>
            <a:r>
              <a:rPr lang="en-US" dirty="0" smtClean="0"/>
              <a:t>.</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Muscular System – Sources</a:t>
            </a:r>
            <a:endParaRPr lang="en-US" dirty="0"/>
          </a:p>
        </p:txBody>
      </p:sp>
      <p:sp>
        <p:nvSpPr>
          <p:cNvPr id="3" name="Content Placeholder 2"/>
          <p:cNvSpPr>
            <a:spLocks noGrp="1"/>
          </p:cNvSpPr>
          <p:nvPr>
            <p:ph sz="quarter" idx="1"/>
          </p:nvPr>
        </p:nvSpPr>
        <p:spPr/>
        <p:txBody>
          <a:bodyPr/>
          <a:lstStyle/>
          <a:p>
            <a:r>
              <a:rPr lang="en-US" u="sng" dirty="0">
                <a:solidFill>
                  <a:srgbClr val="0000FF"/>
                </a:solidFill>
                <a:hlinkClick r:id="rId2"/>
              </a:rPr>
              <a:t>http://en.wikipedia.org/</a:t>
            </a:r>
            <a:endParaRPr lang="en-US" dirty="0"/>
          </a:p>
          <a:p>
            <a:r>
              <a:rPr lang="en-US" dirty="0" smtClean="0"/>
              <a:t>The AP Biology textbook, p. 1068</a:t>
            </a:r>
            <a:endParaRPr lang="en-US" dirty="0"/>
          </a:p>
        </p:txBody>
      </p:sp>
    </p:spTree>
    <p:extLst>
      <p:ext uri="{BB962C8B-B14F-4D97-AF65-F5344CB8AC3E}">
        <p14:creationId xmlns:p14="http://schemas.microsoft.com/office/powerpoint/2010/main" val="3068929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Skeletal Syste</a:t>
            </a:r>
            <a:r>
              <a:rPr lang="en-US" dirty="0"/>
              <a:t>m</a:t>
            </a:r>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74064" y="1527175"/>
            <a:ext cx="735936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2422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Skeletal System – Function </a:t>
            </a:r>
            <a:endParaRPr lang="en-US" dirty="0"/>
          </a:p>
        </p:txBody>
      </p:sp>
      <p:sp>
        <p:nvSpPr>
          <p:cNvPr id="3" name="Content Placeholder 2"/>
          <p:cNvSpPr>
            <a:spLocks noGrp="1"/>
          </p:cNvSpPr>
          <p:nvPr>
            <p:ph sz="quarter" idx="1"/>
          </p:nvPr>
        </p:nvSpPr>
        <p:spPr/>
        <p:txBody>
          <a:bodyPr/>
          <a:lstStyle/>
          <a:p>
            <a:r>
              <a:rPr lang="en-US" dirty="0" smtClean="0"/>
              <a:t>The skeletal system provides a number of important functions, including: support, protection of the internal organs, movement, blood cell production, and mineral storage.</a:t>
            </a:r>
          </a:p>
        </p:txBody>
      </p:sp>
    </p:spTree>
    <p:extLst>
      <p:ext uri="{BB962C8B-B14F-4D97-AF65-F5344CB8AC3E}">
        <p14:creationId xmlns:p14="http://schemas.microsoft.com/office/powerpoint/2010/main" val="1182155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Skeletal System – Role in Movement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453426797"/>
              </p:ext>
            </p:extLst>
          </p:nvPr>
        </p:nvGraphicFramePr>
        <p:xfrm>
          <a:off x="228600" y="1828800"/>
          <a:ext cx="8504238" cy="2123440"/>
        </p:xfrm>
        <a:graphic>
          <a:graphicData uri="http://schemas.openxmlformats.org/drawingml/2006/table">
            <a:tbl>
              <a:tblPr firstRow="1" bandRow="1">
                <a:tableStyleId>{073A0DAA-6AF3-43AB-8588-CEC1D06C72B9}</a:tableStyleId>
              </a:tblPr>
              <a:tblGrid>
                <a:gridCol w="2060575"/>
                <a:gridCol w="6443663"/>
              </a:tblGrid>
              <a:tr h="370840">
                <a:tc>
                  <a:txBody>
                    <a:bodyPr/>
                    <a:lstStyle/>
                    <a:p>
                      <a:pPr algn="ctr"/>
                      <a:r>
                        <a:rPr lang="en-US" dirty="0" smtClean="0"/>
                        <a:t>Structure</a:t>
                      </a:r>
                      <a:endParaRPr lang="en-US" dirty="0"/>
                    </a:p>
                  </a:txBody>
                  <a:tcPr/>
                </a:tc>
                <a:tc>
                  <a:txBody>
                    <a:bodyPr/>
                    <a:lstStyle/>
                    <a:p>
                      <a:pPr algn="ctr"/>
                      <a:r>
                        <a:rPr lang="en-US" dirty="0" smtClean="0"/>
                        <a:t>Role in Movement</a:t>
                      </a:r>
                      <a:endParaRPr lang="en-US" dirty="0"/>
                    </a:p>
                  </a:txBody>
                  <a:tcPr/>
                </a:tc>
              </a:tr>
              <a:tr h="370840">
                <a:tc>
                  <a:txBody>
                    <a:bodyPr/>
                    <a:lstStyle/>
                    <a:p>
                      <a:pPr algn="ctr"/>
                      <a:r>
                        <a:rPr lang="en-US" dirty="0" smtClean="0"/>
                        <a:t>Bones</a:t>
                      </a:r>
                      <a:endParaRPr lang="en-US" dirty="0"/>
                    </a:p>
                  </a:txBody>
                  <a:tcPr/>
                </a:tc>
                <a:tc>
                  <a:txBody>
                    <a:bodyPr/>
                    <a:lstStyle/>
                    <a:p>
                      <a:r>
                        <a:rPr lang="en-US" dirty="0" smtClean="0"/>
                        <a:t>Provide framework for muscles; give the muscles something to connect to and move</a:t>
                      </a:r>
                      <a:endParaRPr lang="en-US" dirty="0"/>
                    </a:p>
                  </a:txBody>
                  <a:tcPr/>
                </a:tc>
              </a:tr>
              <a:tr h="370840">
                <a:tc>
                  <a:txBody>
                    <a:bodyPr/>
                    <a:lstStyle/>
                    <a:p>
                      <a:pPr algn="ctr"/>
                      <a:r>
                        <a:rPr lang="en-US" dirty="0" smtClean="0"/>
                        <a:t>Ligaments</a:t>
                      </a:r>
                      <a:endParaRPr lang="en-US" dirty="0"/>
                    </a:p>
                  </a:txBody>
                  <a:tcPr/>
                </a:tc>
                <a:tc>
                  <a:txBody>
                    <a:bodyPr/>
                    <a:lstStyle/>
                    <a:p>
                      <a:r>
                        <a:rPr lang="en-US" dirty="0" smtClean="0"/>
                        <a:t>Connect bone</a:t>
                      </a:r>
                      <a:r>
                        <a:rPr lang="en-US" baseline="0" dirty="0" smtClean="0"/>
                        <a:t>s together</a:t>
                      </a:r>
                      <a:endParaRPr lang="en-US" dirty="0"/>
                    </a:p>
                  </a:txBody>
                  <a:tcPr/>
                </a:tc>
              </a:tr>
              <a:tr h="370840">
                <a:tc>
                  <a:txBody>
                    <a:bodyPr/>
                    <a:lstStyle/>
                    <a:p>
                      <a:pPr algn="ctr"/>
                      <a:r>
                        <a:rPr lang="en-US" dirty="0" smtClean="0"/>
                        <a:t>Muscles</a:t>
                      </a:r>
                      <a:endParaRPr lang="en-US" dirty="0"/>
                    </a:p>
                  </a:txBody>
                  <a:tcPr/>
                </a:tc>
                <a:tc>
                  <a:txBody>
                    <a:bodyPr/>
                    <a:lstStyle/>
                    <a:p>
                      <a:r>
                        <a:rPr lang="en-US" dirty="0" smtClean="0"/>
                        <a:t>Move bones</a:t>
                      </a:r>
                      <a:endParaRPr lang="en-US" dirty="0"/>
                    </a:p>
                  </a:txBody>
                  <a:tcPr/>
                </a:tc>
              </a:tr>
              <a:tr h="370840">
                <a:tc>
                  <a:txBody>
                    <a:bodyPr/>
                    <a:lstStyle/>
                    <a:p>
                      <a:pPr algn="ctr"/>
                      <a:r>
                        <a:rPr lang="en-US" dirty="0" smtClean="0"/>
                        <a:t>Tendons</a:t>
                      </a:r>
                      <a:endParaRPr lang="en-US" dirty="0"/>
                    </a:p>
                  </a:txBody>
                  <a:tcPr/>
                </a:tc>
                <a:tc>
                  <a:txBody>
                    <a:bodyPr/>
                    <a:lstStyle/>
                    <a:p>
                      <a:r>
                        <a:rPr lang="en-US" dirty="0" smtClean="0"/>
                        <a:t>Attach muscles to bones</a:t>
                      </a:r>
                      <a:endParaRPr lang="en-US" dirty="0"/>
                    </a:p>
                  </a:txBody>
                  <a:tcPr/>
                </a:tc>
              </a:tr>
            </a:tbl>
          </a:graphicData>
        </a:graphic>
      </p:graphicFrame>
    </p:spTree>
    <p:extLst>
      <p:ext uri="{BB962C8B-B14F-4D97-AF65-F5344CB8AC3E}">
        <p14:creationId xmlns:p14="http://schemas.microsoft.com/office/powerpoint/2010/main" val="14513600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Skeletal System – the Different Types of Skeletal Systems</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22437454"/>
              </p:ext>
            </p:extLst>
          </p:nvPr>
        </p:nvGraphicFramePr>
        <p:xfrm>
          <a:off x="304800" y="1371600"/>
          <a:ext cx="8504238" cy="5364480"/>
        </p:xfrm>
        <a:graphic>
          <a:graphicData uri="http://schemas.openxmlformats.org/drawingml/2006/table">
            <a:tbl>
              <a:tblPr firstRow="1" bandRow="1">
                <a:tableStyleId>{073A0DAA-6AF3-43AB-8588-CEC1D06C72B9}</a:tableStyleId>
              </a:tblPr>
              <a:tblGrid>
                <a:gridCol w="2834746"/>
                <a:gridCol w="2834746"/>
                <a:gridCol w="2834746"/>
              </a:tblGrid>
              <a:tr h="290428">
                <a:tc>
                  <a:txBody>
                    <a:bodyPr/>
                    <a:lstStyle/>
                    <a:p>
                      <a:pPr algn="ctr"/>
                      <a:r>
                        <a:rPr lang="en-US" dirty="0" smtClean="0"/>
                        <a:t>Hydrostatic skeleton</a:t>
                      </a:r>
                      <a:endParaRPr lang="en-US" dirty="0"/>
                    </a:p>
                  </a:txBody>
                  <a:tcPr/>
                </a:tc>
                <a:tc>
                  <a:txBody>
                    <a:bodyPr/>
                    <a:lstStyle/>
                    <a:p>
                      <a:pPr algn="ctr"/>
                      <a:r>
                        <a:rPr lang="en-US" dirty="0" smtClean="0"/>
                        <a:t>Exoskeleton</a:t>
                      </a:r>
                      <a:endParaRPr lang="en-US" dirty="0"/>
                    </a:p>
                  </a:txBody>
                  <a:tcPr/>
                </a:tc>
                <a:tc>
                  <a:txBody>
                    <a:bodyPr/>
                    <a:lstStyle/>
                    <a:p>
                      <a:pPr algn="ctr"/>
                      <a:r>
                        <a:rPr lang="en-US" dirty="0" smtClean="0"/>
                        <a:t>Endoskeleton</a:t>
                      </a:r>
                      <a:endParaRPr lang="en-US" dirty="0"/>
                    </a:p>
                  </a:txBody>
                  <a:tcPr/>
                </a:tc>
              </a:tr>
              <a:tr h="501287">
                <a:tc>
                  <a:txBody>
                    <a:bodyPr/>
                    <a:lstStyle/>
                    <a:p>
                      <a:r>
                        <a:rPr lang="en-US" sz="1600" dirty="0" smtClean="0"/>
                        <a:t>No hard structures</a:t>
                      </a:r>
                      <a:endParaRPr lang="en-US" sz="1600" dirty="0"/>
                    </a:p>
                  </a:txBody>
                  <a:tcPr/>
                </a:tc>
                <a:tc>
                  <a:txBody>
                    <a:bodyPr/>
                    <a:lstStyle/>
                    <a:p>
                      <a:r>
                        <a:rPr lang="en-US" sz="1600" dirty="0" smtClean="0"/>
                        <a:t>Hard, protective</a:t>
                      </a:r>
                      <a:r>
                        <a:rPr lang="en-US" sz="1600" baseline="0" dirty="0" smtClean="0"/>
                        <a:t> outer covering</a:t>
                      </a:r>
                      <a:endParaRPr lang="en-US" sz="1600" dirty="0"/>
                    </a:p>
                  </a:txBody>
                  <a:tcPr/>
                </a:tc>
                <a:tc>
                  <a:txBody>
                    <a:bodyPr/>
                    <a:lstStyle/>
                    <a:p>
                      <a:r>
                        <a:rPr lang="en-US" sz="1600" dirty="0" smtClean="0"/>
                        <a:t>Internal network of bones and cartilage</a:t>
                      </a:r>
                      <a:endParaRPr lang="en-US" sz="1600" dirty="0"/>
                    </a:p>
                  </a:txBody>
                  <a:tcPr/>
                </a:tc>
              </a:tr>
              <a:tr h="501287">
                <a:tc>
                  <a:txBody>
                    <a:bodyPr/>
                    <a:lstStyle/>
                    <a:p>
                      <a:r>
                        <a:rPr lang="en-US" sz="1600" dirty="0" smtClean="0"/>
                        <a:t>Muscles surround a fluid-filled body</a:t>
                      </a:r>
                      <a:r>
                        <a:rPr lang="en-US" sz="1600" baseline="0" dirty="0" smtClean="0"/>
                        <a:t> cavity</a:t>
                      </a:r>
                      <a:endParaRPr lang="en-US" sz="1600" dirty="0"/>
                    </a:p>
                  </a:txBody>
                  <a:tcPr/>
                </a:tc>
                <a:tc>
                  <a:txBody>
                    <a:bodyPr/>
                    <a:lstStyle/>
                    <a:p>
                      <a:r>
                        <a:rPr lang="en-US" sz="1600" dirty="0" smtClean="0"/>
                        <a:t>Muscles are in</a:t>
                      </a:r>
                      <a:r>
                        <a:rPr lang="en-US" sz="1600" baseline="0" dirty="0" smtClean="0"/>
                        <a:t> the hard body surface</a:t>
                      </a:r>
                      <a:endParaRPr lang="en-US" sz="1600" dirty="0"/>
                    </a:p>
                  </a:txBody>
                  <a:tcPr/>
                </a:tc>
                <a:tc>
                  <a:txBody>
                    <a:bodyPr/>
                    <a:lstStyle/>
                    <a:p>
                      <a:r>
                        <a:rPr lang="en-US" sz="1600" dirty="0" smtClean="0"/>
                        <a:t>Muscles connected</a:t>
                      </a:r>
                      <a:r>
                        <a:rPr lang="en-US" sz="1600" baseline="0" dirty="0" smtClean="0"/>
                        <a:t> to bones within the body</a:t>
                      </a:r>
                      <a:endParaRPr lang="en-US" sz="1600" dirty="0"/>
                    </a:p>
                  </a:txBody>
                  <a:tcPr/>
                </a:tc>
              </a:tr>
              <a:tr h="2252345">
                <a:tc>
                  <a:txBody>
                    <a:bodyPr/>
                    <a:lstStyle/>
                    <a:p>
                      <a:r>
                        <a:rPr lang="en-US" sz="1600" baseline="0" dirty="0" smtClean="0"/>
                        <a:t>Muscles around the fluid-filled chamber (circular muscles) contract, forcing the muscles that extend across the chamber (longitudinal muscles) to stretch; when the longitudinal muscles contract, the circular muscles stretch; this alternating system of contraction and stretching moves the organism</a:t>
                      </a:r>
                      <a:endParaRPr lang="en-US" sz="1600" dirty="0"/>
                    </a:p>
                  </a:txBody>
                  <a:tcPr/>
                </a:tc>
                <a:tc>
                  <a:txBody>
                    <a:bodyPr/>
                    <a:lstStyle/>
                    <a:p>
                      <a:r>
                        <a:rPr lang="en-US" sz="1600" dirty="0" smtClean="0"/>
                        <a:t>Movement occurs as a result of the muscles moving the stiff parts of the exoskeleton</a:t>
                      </a:r>
                      <a:endParaRPr lang="en-US" sz="1600" dirty="0"/>
                    </a:p>
                  </a:txBody>
                  <a:tcPr/>
                </a:tc>
                <a:tc>
                  <a:txBody>
                    <a:bodyPr/>
                    <a:lstStyle/>
                    <a:p>
                      <a:r>
                        <a:rPr lang="en-US" sz="1600" dirty="0" smtClean="0"/>
                        <a:t>Movement occurs as a result of muscle contractions moving bones</a:t>
                      </a:r>
                      <a:endParaRPr lang="en-US" sz="1600" dirty="0"/>
                    </a:p>
                  </a:txBody>
                  <a:tcPr/>
                </a:tc>
              </a:tr>
              <a:tr h="501287">
                <a:tc>
                  <a:txBody>
                    <a:bodyPr/>
                    <a:lstStyle/>
                    <a:p>
                      <a:r>
                        <a:rPr lang="en-US" sz="1600" dirty="0" smtClean="0"/>
                        <a:t>Ex: worms, sea anemones, hydras</a:t>
                      </a:r>
                      <a:endParaRPr lang="en-US" sz="1600" dirty="0"/>
                    </a:p>
                  </a:txBody>
                  <a:tcPr/>
                </a:tc>
                <a:tc>
                  <a:txBody>
                    <a:bodyPr/>
                    <a:lstStyle/>
                    <a:p>
                      <a:r>
                        <a:rPr lang="en-US" sz="1600" dirty="0" smtClean="0"/>
                        <a:t>Ex: lobsters, crabs, insects</a:t>
                      </a:r>
                      <a:endParaRPr lang="en-US" sz="1600" dirty="0"/>
                    </a:p>
                  </a:txBody>
                  <a:tcPr/>
                </a:tc>
                <a:tc>
                  <a:txBody>
                    <a:bodyPr/>
                    <a:lstStyle/>
                    <a:p>
                      <a:r>
                        <a:rPr lang="en-US" sz="1600" dirty="0" smtClean="0"/>
                        <a:t>Ex: humans, cats, elephants</a:t>
                      </a:r>
                      <a:endParaRPr lang="en-US" sz="1600" dirty="0"/>
                    </a:p>
                  </a:txBody>
                  <a:tcPr/>
                </a:tc>
              </a:tr>
            </a:tbl>
          </a:graphicData>
        </a:graphic>
      </p:graphicFrame>
    </p:spTree>
    <p:extLst>
      <p:ext uri="{BB962C8B-B14F-4D97-AF65-F5344CB8AC3E}">
        <p14:creationId xmlns:p14="http://schemas.microsoft.com/office/powerpoint/2010/main" val="34844519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Disorders of the Skeletal System – Scoliosis</a:t>
            </a:r>
            <a:endParaRPr lang="en-US" dirty="0"/>
          </a:p>
        </p:txBody>
      </p:sp>
      <p:sp>
        <p:nvSpPr>
          <p:cNvPr id="3" name="Content Placeholder 2"/>
          <p:cNvSpPr>
            <a:spLocks noGrp="1"/>
          </p:cNvSpPr>
          <p:nvPr>
            <p:ph sz="quarter" idx="1"/>
          </p:nvPr>
        </p:nvSpPr>
        <p:spPr/>
        <p:txBody>
          <a:bodyPr>
            <a:normAutofit fontScale="92500"/>
          </a:bodyPr>
          <a:lstStyle/>
          <a:p>
            <a:r>
              <a:rPr lang="en-US" dirty="0" smtClean="0"/>
              <a:t>Scoliosis is a medical condition in which a person’s spine is curved from side-to-side, as opposed to being straight.</a:t>
            </a:r>
          </a:p>
          <a:p>
            <a:r>
              <a:rPr lang="en-US" dirty="0" smtClean="0"/>
              <a:t>Some signs and symptoms of scoliosis include: uneven musculature on one side of the spine, a rib or shoulder blade prominence, uneven hip or leg length, and slow nerve action.</a:t>
            </a:r>
          </a:p>
          <a:p>
            <a:r>
              <a:rPr lang="en-US" dirty="0" smtClean="0"/>
              <a:t>Approximately seven million people in the U.S. have scoliosis. A minor curve of 10 degrees or less affects 1.5-3 % of individuals.</a:t>
            </a:r>
          </a:p>
          <a:p>
            <a:r>
              <a:rPr lang="en-US" dirty="0" smtClean="0"/>
              <a:t>Scoliosis can be treated with physical therapy, bracing, and surgery. </a:t>
            </a:r>
            <a:endParaRPr lang="en-US" dirty="0"/>
          </a:p>
        </p:txBody>
      </p:sp>
    </p:spTree>
    <p:extLst>
      <p:ext uri="{BB962C8B-B14F-4D97-AF65-F5344CB8AC3E}">
        <p14:creationId xmlns:p14="http://schemas.microsoft.com/office/powerpoint/2010/main" val="24587971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Disorders of the Skeletal System – Osteoporosis</a:t>
            </a:r>
            <a:endParaRPr lang="en-US" dirty="0"/>
          </a:p>
        </p:txBody>
      </p:sp>
      <p:sp>
        <p:nvSpPr>
          <p:cNvPr id="3" name="Content Placeholder 2"/>
          <p:cNvSpPr>
            <a:spLocks noGrp="1"/>
          </p:cNvSpPr>
          <p:nvPr>
            <p:ph sz="quarter" idx="1"/>
          </p:nvPr>
        </p:nvSpPr>
        <p:spPr>
          <a:xfrm>
            <a:off x="301752" y="1527048"/>
            <a:ext cx="8503920" cy="4873752"/>
          </a:xfrm>
        </p:spPr>
        <p:txBody>
          <a:bodyPr>
            <a:normAutofit/>
          </a:bodyPr>
          <a:lstStyle/>
          <a:p>
            <a:r>
              <a:rPr lang="en-US" dirty="0" smtClean="0"/>
              <a:t>Osteoporosis is a medical condition in which bone tissue becomes progressively thinner and less dense.</a:t>
            </a:r>
          </a:p>
          <a:p>
            <a:r>
              <a:rPr lang="en-US" dirty="0" smtClean="0"/>
              <a:t>Some signs and symptoms include: bone pain, frequent fractures, loss of height, lower back pain, neck pain, and stooped posture.</a:t>
            </a:r>
          </a:p>
          <a:p>
            <a:r>
              <a:rPr lang="en-US" dirty="0" smtClean="0"/>
              <a:t>Approximately 55% of Americans age 50 or above have osteoporosis. About one in three women and one in twelve men worldwide are affected.</a:t>
            </a:r>
          </a:p>
          <a:p>
            <a:r>
              <a:rPr lang="en-US" dirty="0" smtClean="0"/>
              <a:t>Medication (such as bisphosphonates) and diets rich in calcium, vitamin D, and vitamin K can help manage osteoporosis.</a:t>
            </a:r>
          </a:p>
        </p:txBody>
      </p:sp>
    </p:spTree>
    <p:extLst>
      <p:ext uri="{BB962C8B-B14F-4D97-AF65-F5344CB8AC3E}">
        <p14:creationId xmlns:p14="http://schemas.microsoft.com/office/powerpoint/2010/main" val="4058342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Skeletal System – Sources</a:t>
            </a:r>
            <a:endParaRPr lang="en-US" dirty="0"/>
          </a:p>
        </p:txBody>
      </p:sp>
      <p:sp>
        <p:nvSpPr>
          <p:cNvPr id="3" name="Content Placeholder 2"/>
          <p:cNvSpPr>
            <a:spLocks noGrp="1"/>
          </p:cNvSpPr>
          <p:nvPr>
            <p:ph sz="quarter" idx="1"/>
          </p:nvPr>
        </p:nvSpPr>
        <p:spPr/>
        <p:txBody>
          <a:bodyPr/>
          <a:lstStyle/>
          <a:p>
            <a:r>
              <a:rPr lang="en-US" u="sng">
                <a:solidFill>
                  <a:srgbClr val="0000FF"/>
                </a:solidFill>
                <a:hlinkClick r:id="rId2"/>
              </a:rPr>
              <a:t>http://en.wikipedia.org/</a:t>
            </a:r>
            <a:endParaRPr lang="en-US"/>
          </a:p>
          <a:p>
            <a:endParaRPr lang="en-US"/>
          </a:p>
        </p:txBody>
      </p:sp>
    </p:spTree>
    <p:extLst>
      <p:ext uri="{BB962C8B-B14F-4D97-AF65-F5344CB8AC3E}">
        <p14:creationId xmlns:p14="http://schemas.microsoft.com/office/powerpoint/2010/main" val="210645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Why do large food particles need to be broken down?</a:t>
            </a:r>
            <a:endParaRPr lang="en-US" sz="2800" dirty="0"/>
          </a:p>
        </p:txBody>
      </p:sp>
      <p:sp>
        <p:nvSpPr>
          <p:cNvPr id="3" name="Content Placeholder 2"/>
          <p:cNvSpPr>
            <a:spLocks noGrp="1"/>
          </p:cNvSpPr>
          <p:nvPr>
            <p:ph sz="quarter" idx="1"/>
          </p:nvPr>
        </p:nvSpPr>
        <p:spPr/>
        <p:txBody>
          <a:bodyPr/>
          <a:lstStyle/>
          <a:p>
            <a:r>
              <a:rPr lang="en-US" dirty="0" smtClean="0"/>
              <a:t>Large food particles need to be broken down for two main reasons:</a:t>
            </a:r>
          </a:p>
          <a:p>
            <a:pPr lvl="1"/>
            <a:r>
              <a:rPr lang="en-US" dirty="0" smtClean="0"/>
              <a:t>First, smaller particles are more easily absorbed into the blood stream. Molecules too large to be absorbed are useless, since they cannot be used for anything.</a:t>
            </a:r>
          </a:p>
          <a:p>
            <a:pPr lvl="1"/>
            <a:r>
              <a:rPr lang="en-US" dirty="0" smtClean="0"/>
              <a:t>Secondly, cells can work more efficiently with monomers than with polymers. Monomers are more versatile than polymers; depending on the types of molecules they’re working with, cells can use monomers to construct necessary polymers or deconstruct monomers to release energy.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enzymes important in digestion?</a:t>
            </a:r>
            <a:endParaRPr lang="en-US" dirty="0"/>
          </a:p>
        </p:txBody>
      </p:sp>
      <p:sp>
        <p:nvSpPr>
          <p:cNvPr id="3" name="Content Placeholder 2"/>
          <p:cNvSpPr>
            <a:spLocks noGrp="1"/>
          </p:cNvSpPr>
          <p:nvPr>
            <p:ph sz="quarter" idx="1"/>
          </p:nvPr>
        </p:nvSpPr>
        <p:spPr/>
        <p:txBody>
          <a:bodyPr/>
          <a:lstStyle/>
          <a:p>
            <a:r>
              <a:rPr lang="en-US" dirty="0" smtClean="0"/>
              <a:t>Enzymes are important in digestion because mechanical digestion cannot adequately break down food particles. Proteases, for instance, are necessary for the complete digestion of proteins.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Digestion v. Chemical Digestion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805030872"/>
              </p:ext>
            </p:extLst>
          </p:nvPr>
        </p:nvGraphicFramePr>
        <p:xfrm>
          <a:off x="304800" y="2362200"/>
          <a:ext cx="8504238" cy="2343294"/>
        </p:xfrm>
        <a:graphic>
          <a:graphicData uri="http://schemas.openxmlformats.org/drawingml/2006/table">
            <a:tbl>
              <a:tblPr firstRow="1" bandRow="1">
                <a:tableStyleId>{073A0DAA-6AF3-43AB-8588-CEC1D06C72B9}</a:tableStyleId>
              </a:tblPr>
              <a:tblGrid>
                <a:gridCol w="4252119"/>
                <a:gridCol w="4252119"/>
              </a:tblGrid>
              <a:tr h="527901">
                <a:tc>
                  <a:txBody>
                    <a:bodyPr/>
                    <a:lstStyle/>
                    <a:p>
                      <a:pPr algn="ctr"/>
                      <a:r>
                        <a:rPr lang="en-US" u="sng" dirty="0" smtClean="0"/>
                        <a:t>PHYSICAL DIGESTION</a:t>
                      </a:r>
                      <a:endParaRPr lang="en-US" u="sng" dirty="0"/>
                    </a:p>
                  </a:txBody>
                  <a:tcPr/>
                </a:tc>
                <a:tc>
                  <a:txBody>
                    <a:bodyPr/>
                    <a:lstStyle/>
                    <a:p>
                      <a:pPr algn="ctr"/>
                      <a:r>
                        <a:rPr lang="en-US" u="sng" dirty="0" smtClean="0"/>
                        <a:t>CHEMICAL DIGESTION</a:t>
                      </a:r>
                      <a:endParaRPr lang="en-US" u="sng" dirty="0"/>
                    </a:p>
                  </a:txBody>
                  <a:tcPr/>
                </a:tc>
              </a:tr>
              <a:tr h="535233">
                <a:tc>
                  <a:txBody>
                    <a:bodyPr/>
                    <a:lstStyle/>
                    <a:p>
                      <a:r>
                        <a:rPr lang="en-US" dirty="0" smtClean="0"/>
                        <a:t>Food is broken</a:t>
                      </a:r>
                      <a:r>
                        <a:rPr lang="en-US" baseline="0" dirty="0" smtClean="0"/>
                        <a:t> down via chewing and muscle contractions</a:t>
                      </a:r>
                      <a:endParaRPr lang="en-US" dirty="0"/>
                    </a:p>
                  </a:txBody>
                  <a:tcPr/>
                </a:tc>
                <a:tc>
                  <a:txBody>
                    <a:bodyPr/>
                    <a:lstStyle/>
                    <a:p>
                      <a:r>
                        <a:rPr lang="en-US" dirty="0" smtClean="0"/>
                        <a:t>Food is broken</a:t>
                      </a:r>
                      <a:r>
                        <a:rPr lang="en-US" baseline="0" dirty="0" smtClean="0"/>
                        <a:t> down via enzymes</a:t>
                      </a:r>
                      <a:endParaRPr lang="en-US" dirty="0"/>
                    </a:p>
                  </a:txBody>
                  <a:tcPr/>
                </a:tc>
              </a:tr>
              <a:tr h="535233">
                <a:tc>
                  <a:txBody>
                    <a:bodyPr/>
                    <a:lstStyle/>
                    <a:p>
                      <a:r>
                        <a:rPr lang="en-US" dirty="0" smtClean="0"/>
                        <a:t>Physically</a:t>
                      </a:r>
                      <a:r>
                        <a:rPr lang="en-US" baseline="0" dirty="0" smtClean="0"/>
                        <a:t> alters the food</a:t>
                      </a:r>
                      <a:endParaRPr lang="en-US" dirty="0"/>
                    </a:p>
                  </a:txBody>
                  <a:tcPr/>
                </a:tc>
                <a:tc>
                  <a:txBody>
                    <a:bodyPr/>
                    <a:lstStyle/>
                    <a:p>
                      <a:r>
                        <a:rPr lang="en-US" dirty="0" smtClean="0"/>
                        <a:t>Chemically alters the food</a:t>
                      </a:r>
                      <a:endParaRPr lang="en-US" dirty="0"/>
                    </a:p>
                  </a:txBody>
                  <a:tcPr/>
                </a:tc>
              </a:tr>
              <a:tr h="535233">
                <a:tc>
                  <a:txBody>
                    <a:bodyPr/>
                    <a:lstStyle/>
                    <a:p>
                      <a:r>
                        <a:rPr lang="en-US" dirty="0" smtClean="0"/>
                        <a:t>Occurs mostly in the mouth; less</a:t>
                      </a:r>
                      <a:r>
                        <a:rPr lang="en-US" baseline="0" dirty="0" smtClean="0"/>
                        <a:t> so in the esophagus, stomach, and duodenum</a:t>
                      </a:r>
                      <a:endParaRPr lang="en-US" dirty="0"/>
                    </a:p>
                  </a:txBody>
                  <a:tcPr/>
                </a:tc>
                <a:tc>
                  <a:txBody>
                    <a:bodyPr/>
                    <a:lstStyle/>
                    <a:p>
                      <a:r>
                        <a:rPr lang="en-US" dirty="0" smtClean="0"/>
                        <a:t>Occurs mostly</a:t>
                      </a:r>
                      <a:r>
                        <a:rPr lang="en-US" baseline="0" dirty="0" smtClean="0"/>
                        <a:t> in the stomach and duodenum; less so in the mouth</a:t>
                      </a:r>
                      <a:endParaRPr lang="en-US" dirty="0"/>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Disorders of the Digestive System – </a:t>
            </a:r>
            <a:r>
              <a:rPr lang="en-US" sz="2800" dirty="0" err="1" smtClean="0"/>
              <a:t>Crohn’s</a:t>
            </a:r>
            <a:r>
              <a:rPr lang="en-US" sz="2800" dirty="0" smtClean="0"/>
              <a:t> Disease</a:t>
            </a:r>
            <a:endParaRPr lang="en-US" sz="2800" dirty="0"/>
          </a:p>
        </p:txBody>
      </p:sp>
      <p:sp>
        <p:nvSpPr>
          <p:cNvPr id="3" name="Content Placeholder 2"/>
          <p:cNvSpPr>
            <a:spLocks noGrp="1"/>
          </p:cNvSpPr>
          <p:nvPr>
            <p:ph sz="quarter" idx="1"/>
          </p:nvPr>
        </p:nvSpPr>
        <p:spPr>
          <a:xfrm>
            <a:off x="301752" y="1527048"/>
            <a:ext cx="8503920" cy="5102352"/>
          </a:xfrm>
        </p:spPr>
        <p:txBody>
          <a:bodyPr>
            <a:noAutofit/>
          </a:bodyPr>
          <a:lstStyle/>
          <a:p>
            <a:r>
              <a:rPr lang="en-US" sz="2000" dirty="0" err="1" smtClean="0"/>
              <a:t>Crohn’s</a:t>
            </a:r>
            <a:r>
              <a:rPr lang="en-US" sz="2000" dirty="0" smtClean="0"/>
              <a:t> disease is an inflammatory bowel disease that typically (in about 50 percent of cases) affects the ileum and large intestine of the afflicted person, but can manifest anywhere in the gastrointestinal tract.</a:t>
            </a:r>
          </a:p>
          <a:p>
            <a:r>
              <a:rPr lang="en-US" sz="2000" dirty="0" smtClean="0"/>
              <a:t>Some signs and symptoms include: porridge-like diarrhea, frequent intense abdominal pain, itchiness around the anus, fever, and weight loss.</a:t>
            </a:r>
          </a:p>
          <a:p>
            <a:r>
              <a:rPr lang="en-US" sz="2000" dirty="0" smtClean="0"/>
              <a:t>In the United States and Europe, the incidence of </a:t>
            </a:r>
            <a:r>
              <a:rPr lang="en-US" sz="2000" dirty="0" err="1" smtClean="0"/>
              <a:t>Crohn’s</a:t>
            </a:r>
            <a:r>
              <a:rPr lang="en-US" sz="2000" dirty="0" smtClean="0"/>
              <a:t> disease is about 6 to 7.1:100,000. It is thought to be less prevalent in Asia and Africa. Ashkenazi Jews and smokers tend to develop </a:t>
            </a:r>
            <a:r>
              <a:rPr lang="en-US" sz="2000" dirty="0" err="1" smtClean="0"/>
              <a:t>Crohn’s</a:t>
            </a:r>
            <a:r>
              <a:rPr lang="en-US" sz="2000" dirty="0" smtClean="0"/>
              <a:t> disease more often.</a:t>
            </a:r>
          </a:p>
          <a:p>
            <a:r>
              <a:rPr lang="en-US" sz="2000" dirty="0" smtClean="0"/>
              <a:t>Though there is no cure for </a:t>
            </a:r>
            <a:r>
              <a:rPr lang="en-US" sz="2000" dirty="0" err="1" smtClean="0"/>
              <a:t>Crohn’s</a:t>
            </a:r>
            <a:r>
              <a:rPr lang="en-US" sz="2000" dirty="0" smtClean="0"/>
              <a:t> disease, it can be effectively managed with diets low in fiber and dairy and with anti-inflammatory medications.</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Disorders of the Digestive System – Irritable Bowel Syndrome</a:t>
            </a:r>
            <a:endParaRPr lang="en-US" sz="2400" dirty="0"/>
          </a:p>
        </p:txBody>
      </p:sp>
      <p:sp>
        <p:nvSpPr>
          <p:cNvPr id="3" name="Content Placeholder 2"/>
          <p:cNvSpPr>
            <a:spLocks noGrp="1"/>
          </p:cNvSpPr>
          <p:nvPr>
            <p:ph sz="quarter" idx="1"/>
          </p:nvPr>
        </p:nvSpPr>
        <p:spPr/>
        <p:txBody>
          <a:bodyPr>
            <a:normAutofit fontScale="92500" lnSpcReduction="10000"/>
          </a:bodyPr>
          <a:lstStyle/>
          <a:p>
            <a:r>
              <a:rPr lang="en-US" dirty="0" smtClean="0"/>
              <a:t>Irritable bowel syndrome is a functional bowel disorder that primarily affects the intestines.</a:t>
            </a:r>
          </a:p>
          <a:p>
            <a:r>
              <a:rPr lang="en-US" dirty="0" smtClean="0"/>
              <a:t>Some signs and symptoms include: abdominal pain, frequent diarrhea or constipation, bloating, and a feeling of incomplete evacuation. Sixty percent of people suffering from IBS also tend to have psychiatric disorders, such as anxiety and depression.</a:t>
            </a:r>
          </a:p>
          <a:p>
            <a:r>
              <a:rPr lang="en-US" dirty="0" smtClean="0"/>
              <a:t>Rates of incidence for IBS vary by country, from as low as 6 percent in Canada to 46 percent in Mexico. </a:t>
            </a:r>
          </a:p>
          <a:p>
            <a:r>
              <a:rPr lang="en-US" dirty="0" smtClean="0"/>
              <a:t>IBS can be effectively managed through diets low in lactose and fructose and high in soluble fiber, laxatives or </a:t>
            </a:r>
            <a:r>
              <a:rPr lang="en-US" dirty="0" err="1" smtClean="0"/>
              <a:t>antidiarrheals</a:t>
            </a:r>
            <a:r>
              <a:rPr lang="en-US" dirty="0" smtClean="0"/>
              <a:t>, and exercise.</a:t>
            </a:r>
          </a:p>
          <a:p>
            <a:endParaRPr lang="en-US" dirty="0"/>
          </a:p>
        </p:txBody>
      </p:sp>
    </p:spTree>
    <p:extLst>
      <p:ext uri="{BB962C8B-B14F-4D97-AF65-F5344CB8AC3E}">
        <p14:creationId xmlns:p14="http://schemas.microsoft.com/office/powerpoint/2010/main" val="297466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Digestive System – Sources</a:t>
            </a:r>
            <a:endParaRPr lang="en-US" dirty="0"/>
          </a:p>
        </p:txBody>
      </p:sp>
      <p:sp>
        <p:nvSpPr>
          <p:cNvPr id="3" name="Content Placeholder 2"/>
          <p:cNvSpPr>
            <a:spLocks noGrp="1"/>
          </p:cNvSpPr>
          <p:nvPr>
            <p:ph sz="quarter" idx="1"/>
          </p:nvPr>
        </p:nvSpPr>
        <p:spPr/>
        <p:txBody>
          <a:bodyPr/>
          <a:lstStyle/>
          <a:p>
            <a:r>
              <a:rPr lang="en-US" dirty="0">
                <a:hlinkClick r:id="rId2"/>
              </a:rPr>
              <a:t>http://</a:t>
            </a:r>
            <a:r>
              <a:rPr lang="en-US" dirty="0" smtClean="0">
                <a:hlinkClick r:id="rId2"/>
              </a:rPr>
              <a:t>en.wikipedia.org</a:t>
            </a:r>
            <a:endParaRPr lang="en-US" dirty="0" smtClean="0"/>
          </a:p>
          <a:p>
            <a:r>
              <a:rPr lang="en-US" dirty="0" smtClean="0">
                <a:hlinkClick r:id="rId3"/>
              </a:rPr>
              <a:t>http</a:t>
            </a:r>
            <a:r>
              <a:rPr lang="en-US" dirty="0">
                <a:hlinkClick r:id="rId3"/>
              </a:rPr>
              <a:t>://digestive.niddk.nih.gov/ddiseases/pubs/yrdd</a:t>
            </a:r>
            <a:r>
              <a:rPr lang="en-US" dirty="0" smtClean="0">
                <a:hlinkClick r:id="rId3"/>
              </a:rPr>
              <a:t>/</a:t>
            </a:r>
            <a:endParaRPr lang="en-US" dirty="0" smtClean="0"/>
          </a:p>
          <a:p>
            <a:r>
              <a:rPr lang="en-US" dirty="0">
                <a:hlinkClick r:id="rId4"/>
              </a:rPr>
              <a:t>http://</a:t>
            </a:r>
            <a:r>
              <a:rPr lang="en-US" dirty="0" smtClean="0">
                <a:hlinkClick r:id="rId4"/>
              </a:rPr>
              <a:t>www.ccfa.org/info/about/crohns</a:t>
            </a:r>
            <a:endParaRPr lang="en-US" dirty="0" smtClean="0"/>
          </a:p>
          <a:p>
            <a:endParaRPr lang="en-US" dirty="0"/>
          </a:p>
        </p:txBody>
      </p:sp>
    </p:spTree>
    <p:extLst>
      <p:ext uri="{BB962C8B-B14F-4D97-AF65-F5344CB8AC3E}">
        <p14:creationId xmlns:p14="http://schemas.microsoft.com/office/powerpoint/2010/main" val="307131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Circulatory System</a:t>
            </a:r>
            <a:endParaRPr lang="en-US" dirty="0"/>
          </a:p>
        </p:txBody>
      </p:sp>
      <p:pic>
        <p:nvPicPr>
          <p:cNvPr id="307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52701" y="666698"/>
            <a:ext cx="4914798"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187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Cardiovascular System – Function</a:t>
            </a:r>
            <a:endParaRPr lang="en-US" dirty="0"/>
          </a:p>
        </p:txBody>
      </p:sp>
      <p:sp>
        <p:nvSpPr>
          <p:cNvPr id="3" name="Content Placeholder 2"/>
          <p:cNvSpPr>
            <a:spLocks noGrp="1"/>
          </p:cNvSpPr>
          <p:nvPr>
            <p:ph sz="quarter" idx="1"/>
          </p:nvPr>
        </p:nvSpPr>
        <p:spPr/>
        <p:txBody>
          <a:bodyPr/>
          <a:lstStyle/>
          <a:p>
            <a:r>
              <a:rPr lang="en-US" dirty="0" smtClean="0"/>
              <a:t>The prime function of the cardiovascular system is to distribute nutrients, gases, hormones, blood cells, and other things vital to cellular function to the body’s cells.</a:t>
            </a:r>
            <a:endParaRPr lang="en-US" dirty="0"/>
          </a:p>
        </p:txBody>
      </p:sp>
    </p:spTree>
    <p:extLst>
      <p:ext uri="{BB962C8B-B14F-4D97-AF65-F5344CB8AC3E}">
        <p14:creationId xmlns:p14="http://schemas.microsoft.com/office/powerpoint/2010/main" val="83788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What’s the relationship between the structure and the function of arteries, capillaries, and veins?</a:t>
            </a:r>
            <a:endParaRPr lang="en-US" sz="2400" dirty="0"/>
          </a:p>
        </p:txBody>
      </p:sp>
      <p:sp>
        <p:nvSpPr>
          <p:cNvPr id="3" name="Content Placeholder 2"/>
          <p:cNvSpPr>
            <a:spLocks noGrp="1"/>
          </p:cNvSpPr>
          <p:nvPr>
            <p:ph sz="quarter" idx="1"/>
          </p:nvPr>
        </p:nvSpPr>
        <p:spPr/>
        <p:txBody>
          <a:bodyPr>
            <a:normAutofit fontScale="85000" lnSpcReduction="20000"/>
          </a:bodyPr>
          <a:lstStyle/>
          <a:p>
            <a:r>
              <a:rPr lang="en-US" dirty="0" smtClean="0"/>
              <a:t>Arteries are blood vessels that transport blood away from the heart. Since they have to carry blood from the heart, they undergo the highest pressures of all blood vessels. Their muscular, thick, elastic layers help them withstand high pressures.</a:t>
            </a:r>
          </a:p>
          <a:p>
            <a:r>
              <a:rPr lang="en-US" dirty="0" smtClean="0"/>
              <a:t>Veins are blood vessels that transport blood to the heart. They have the greatest diameters of the blood vessels and have lower pressures than arteries. To prevent blood from flowing back into tissue, veins have valves that direct the flow of blood towards the heart.</a:t>
            </a:r>
          </a:p>
          <a:p>
            <a:r>
              <a:rPr lang="en-US" dirty="0" smtClean="0"/>
              <a:t>Capillaries are the smallest blood vessels at one cell thick. They connect arterioles and </a:t>
            </a:r>
            <a:r>
              <a:rPr lang="en-US" dirty="0" err="1" smtClean="0"/>
              <a:t>venules</a:t>
            </a:r>
            <a:r>
              <a:rPr lang="en-US" dirty="0"/>
              <a:t> </a:t>
            </a:r>
            <a:r>
              <a:rPr lang="en-US" dirty="0" smtClean="0"/>
              <a:t>and facilitate the exchange of nutrients and waste chemicals between blood and tissue. Their thinness allows these molecules to easily diffuse them.</a:t>
            </a:r>
          </a:p>
          <a:p>
            <a:endParaRPr lang="en-US" dirty="0" smtClean="0"/>
          </a:p>
          <a:p>
            <a:endParaRPr lang="en-US" dirty="0"/>
          </a:p>
        </p:txBody>
      </p:sp>
    </p:spTree>
    <p:extLst>
      <p:ext uri="{BB962C8B-B14F-4D97-AF65-F5344CB8AC3E}">
        <p14:creationId xmlns:p14="http://schemas.microsoft.com/office/powerpoint/2010/main" val="11279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Digestive System</a:t>
            </a:r>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rot="16200000">
            <a:off x="2171701" y="419100"/>
            <a:ext cx="5029198" cy="693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blood pass through the heart?</a:t>
            </a:r>
            <a:endParaRPr lang="en-US" dirty="0"/>
          </a:p>
        </p:txBody>
      </p:sp>
      <p:sp>
        <p:nvSpPr>
          <p:cNvPr id="3" name="Content Placeholder 2"/>
          <p:cNvSpPr>
            <a:spLocks noGrp="1"/>
          </p:cNvSpPr>
          <p:nvPr>
            <p:ph sz="quarter" idx="1"/>
          </p:nvPr>
        </p:nvSpPr>
        <p:spPr>
          <a:xfrm>
            <a:off x="301752" y="1527048"/>
            <a:ext cx="8503920" cy="4797552"/>
          </a:xfrm>
        </p:spPr>
        <p:txBody>
          <a:bodyPr>
            <a:normAutofit/>
          </a:bodyPr>
          <a:lstStyle/>
          <a:p>
            <a:r>
              <a:rPr lang="en-US" dirty="0" smtClean="0"/>
              <a:t>Deoxygenated blood first enters the right atrium through the superior and inferior vena cava. It’s then pumped through the tricuspid valve into the right ventricle. Then it’s pumped through the pulmonary valve and pulmonary artery and into the lungs. The now oxygenated blood flows through the pulmonary veins into the left atrium. It’s then pushed through the mitral valve into the left ventricle. Next the blood flows through the aortic valve into the aorta, where it is then split through smaller arteries before eventually reaching the tissue.</a:t>
            </a:r>
            <a:endParaRPr lang="en-US" dirty="0"/>
          </a:p>
        </p:txBody>
      </p:sp>
    </p:spTree>
    <p:extLst>
      <p:ext uri="{BB962C8B-B14F-4D97-AF65-F5344CB8AC3E}">
        <p14:creationId xmlns:p14="http://schemas.microsoft.com/office/powerpoint/2010/main" val="99265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blood composed of?</a:t>
            </a:r>
            <a:endParaRPr lang="en-US" dirty="0"/>
          </a:p>
        </p:txBody>
      </p:sp>
      <p:sp>
        <p:nvSpPr>
          <p:cNvPr id="3" name="Content Placeholder 2"/>
          <p:cNvSpPr>
            <a:spLocks noGrp="1"/>
          </p:cNvSpPr>
          <p:nvPr>
            <p:ph sz="quarter" idx="1"/>
          </p:nvPr>
        </p:nvSpPr>
        <p:spPr/>
        <p:txBody>
          <a:bodyPr>
            <a:normAutofit fontScale="92500"/>
          </a:bodyPr>
          <a:lstStyle/>
          <a:p>
            <a:r>
              <a:rPr lang="en-US" dirty="0" smtClean="0"/>
              <a:t>Blood is comprised of four main components: plasma, erythrocytes (red blood cells), leukocytes (white blood cells), and platelets.</a:t>
            </a:r>
          </a:p>
          <a:p>
            <a:pPr lvl="1"/>
            <a:r>
              <a:rPr lang="en-US" dirty="0" smtClean="0"/>
              <a:t>Plasma is a solution of water (92 percent by volume) and dissolved proteins, carbohydrates, lipids, clotting factors, minerals, hormones, and carbon dioxide. The other components of blood are suspended in the plasma, which makes up about 55 percent of blood by volume.</a:t>
            </a:r>
          </a:p>
          <a:p>
            <a:pPr lvl="1"/>
            <a:r>
              <a:rPr lang="en-US" dirty="0" smtClean="0"/>
              <a:t>Erythrocytes are the most common blood cell. They deliver oxygen throughout the body via hemoglobin.</a:t>
            </a:r>
          </a:p>
          <a:p>
            <a:pPr lvl="1"/>
            <a:r>
              <a:rPr lang="en-US" dirty="0" smtClean="0"/>
              <a:t>Leukocytes are the blood cells that defend the body from infectious diseases and other deleterious foreign matter. They come in many varieties, including neutrophil, eosinophil, and lymphocytes.</a:t>
            </a:r>
          </a:p>
          <a:p>
            <a:pPr lvl="1"/>
            <a:r>
              <a:rPr lang="en-US" dirty="0" smtClean="0"/>
              <a:t>Platelets are clear cells that help blood clot.</a:t>
            </a:r>
            <a:endParaRPr lang="en-US" dirty="0"/>
          </a:p>
        </p:txBody>
      </p:sp>
    </p:spTree>
    <p:extLst>
      <p:ext uri="{BB962C8B-B14F-4D97-AF65-F5344CB8AC3E}">
        <p14:creationId xmlns:p14="http://schemas.microsoft.com/office/powerpoint/2010/main" val="4280453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How do erythrocytes demonstrate the relationship between structure and function?</a:t>
            </a:r>
            <a:endParaRPr lang="en-US" sz="2400" dirty="0"/>
          </a:p>
        </p:txBody>
      </p:sp>
      <p:sp>
        <p:nvSpPr>
          <p:cNvPr id="3" name="Content Placeholder 2"/>
          <p:cNvSpPr>
            <a:spLocks noGrp="1"/>
          </p:cNvSpPr>
          <p:nvPr>
            <p:ph sz="quarter" idx="1"/>
          </p:nvPr>
        </p:nvSpPr>
        <p:spPr/>
        <p:txBody>
          <a:bodyPr/>
          <a:lstStyle/>
          <a:p>
            <a:r>
              <a:rPr lang="en-US" dirty="0" smtClean="0"/>
              <a:t>Erythrocytes are shaped like biconcave discs; on both the front and the back, they’re thinner in the middle and thicker near the edges. This special shape confers two main advantages to the red blood cell:</a:t>
            </a:r>
          </a:p>
          <a:p>
            <a:pPr lvl="1"/>
            <a:r>
              <a:rPr lang="en-US" dirty="0" smtClean="0"/>
              <a:t>First, the increased surface area allows more oxygen to diffuse through the cell while it’s traveling through the lungs.</a:t>
            </a:r>
          </a:p>
          <a:p>
            <a:pPr lvl="1"/>
            <a:r>
              <a:rPr lang="en-US" dirty="0" smtClean="0"/>
              <a:t>Secondly, this shape allows the cell to squeeze through tight capillaries more easily, enabling it to flow smoother and more efficiently.</a:t>
            </a:r>
            <a:endParaRPr lang="en-US" dirty="0"/>
          </a:p>
        </p:txBody>
      </p:sp>
    </p:spTree>
    <p:extLst>
      <p:ext uri="{BB962C8B-B14F-4D97-AF65-F5344CB8AC3E}">
        <p14:creationId xmlns:p14="http://schemas.microsoft.com/office/powerpoint/2010/main" val="3038764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v. Closed Circulatory System</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2628799"/>
              </p:ext>
            </p:extLst>
          </p:nvPr>
        </p:nvGraphicFramePr>
        <p:xfrm>
          <a:off x="304800" y="2438400"/>
          <a:ext cx="8504238" cy="229108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u="sng" dirty="0" smtClean="0"/>
                        <a:t>Open Circulatory</a:t>
                      </a:r>
                      <a:r>
                        <a:rPr lang="en-US" u="sng" baseline="0" dirty="0" smtClean="0"/>
                        <a:t> System</a:t>
                      </a:r>
                      <a:endParaRPr lang="en-US" u="sng" dirty="0"/>
                    </a:p>
                  </a:txBody>
                  <a:tcPr/>
                </a:tc>
                <a:tc>
                  <a:txBody>
                    <a:bodyPr/>
                    <a:lstStyle/>
                    <a:p>
                      <a:pPr algn="ctr"/>
                      <a:r>
                        <a:rPr lang="en-US" u="sng" dirty="0" smtClean="0"/>
                        <a:t>Closed Circulatory</a:t>
                      </a:r>
                      <a:r>
                        <a:rPr lang="en-US" u="sng" baseline="0" dirty="0" smtClean="0"/>
                        <a:t> System</a:t>
                      </a:r>
                      <a:endParaRPr lang="en-US" u="sng" dirty="0"/>
                    </a:p>
                  </a:txBody>
                  <a:tcPr/>
                </a:tc>
              </a:tr>
              <a:tr h="370840">
                <a:tc>
                  <a:txBody>
                    <a:bodyPr/>
                    <a:lstStyle/>
                    <a:p>
                      <a:r>
                        <a:rPr lang="en-US" dirty="0" smtClean="0"/>
                        <a:t>Blood leaves the cardiovascular</a:t>
                      </a:r>
                      <a:r>
                        <a:rPr lang="en-US" baseline="0" dirty="0" smtClean="0"/>
                        <a:t> network and enters directly into body cavities</a:t>
                      </a:r>
                      <a:endParaRPr lang="en-US" dirty="0"/>
                    </a:p>
                  </a:txBody>
                  <a:tcPr/>
                </a:tc>
                <a:tc>
                  <a:txBody>
                    <a:bodyPr/>
                    <a:lstStyle/>
                    <a:p>
                      <a:r>
                        <a:rPr lang="en-US" dirty="0" smtClean="0"/>
                        <a:t>Blood stays in the cardiovascular network</a:t>
                      </a:r>
                      <a:endParaRPr lang="en-US" dirty="0"/>
                    </a:p>
                  </a:txBody>
                  <a:tcPr/>
                </a:tc>
              </a:tr>
              <a:tr h="370840">
                <a:tc>
                  <a:txBody>
                    <a:bodyPr/>
                    <a:lstStyle/>
                    <a:p>
                      <a:r>
                        <a:rPr lang="en-US" dirty="0" smtClean="0"/>
                        <a:t>Because pressure is low,</a:t>
                      </a:r>
                      <a:r>
                        <a:rPr lang="en-US" baseline="0" dirty="0" smtClean="0"/>
                        <a:t> blood flows slowly</a:t>
                      </a:r>
                      <a:endParaRPr lang="en-US" dirty="0"/>
                    </a:p>
                  </a:txBody>
                  <a:tcPr/>
                </a:tc>
                <a:tc>
                  <a:txBody>
                    <a:bodyPr/>
                    <a:lstStyle/>
                    <a:p>
                      <a:r>
                        <a:rPr lang="en-US" dirty="0" smtClean="0"/>
                        <a:t>Because pressure</a:t>
                      </a:r>
                      <a:r>
                        <a:rPr lang="en-US" baseline="0" dirty="0" smtClean="0"/>
                        <a:t> is high, blood flows quickly</a:t>
                      </a:r>
                      <a:endParaRPr lang="en-US" dirty="0"/>
                    </a:p>
                  </a:txBody>
                  <a:tcPr/>
                </a:tc>
              </a:tr>
              <a:tr h="370840">
                <a:tc>
                  <a:txBody>
                    <a:bodyPr/>
                    <a:lstStyle/>
                    <a:p>
                      <a:r>
                        <a:rPr lang="en-US" dirty="0" smtClean="0"/>
                        <a:t>Primarily found</a:t>
                      </a:r>
                      <a:r>
                        <a:rPr lang="en-US" baseline="0" dirty="0" smtClean="0"/>
                        <a:t> in arthropods and most mollusks (excluding cephalopods)</a:t>
                      </a:r>
                      <a:endParaRPr lang="en-US" dirty="0"/>
                    </a:p>
                  </a:txBody>
                  <a:tcPr/>
                </a:tc>
                <a:tc>
                  <a:txBody>
                    <a:bodyPr/>
                    <a:lstStyle/>
                    <a:p>
                      <a:r>
                        <a:rPr lang="en-US" dirty="0" smtClean="0"/>
                        <a:t>Primarily found in vertebrates</a:t>
                      </a:r>
                      <a:r>
                        <a:rPr lang="en-US" baseline="0" dirty="0" smtClean="0"/>
                        <a:t>, but also in some invertebrates, like cephalopods</a:t>
                      </a:r>
                      <a:endParaRPr lang="en-US" dirty="0"/>
                    </a:p>
                  </a:txBody>
                  <a:tcPr/>
                </a:tc>
              </a:tr>
            </a:tbl>
          </a:graphicData>
        </a:graphic>
      </p:graphicFrame>
    </p:spTree>
    <p:extLst>
      <p:ext uri="{BB962C8B-B14F-4D97-AF65-F5344CB8AC3E}">
        <p14:creationId xmlns:p14="http://schemas.microsoft.com/office/powerpoint/2010/main" val="1880120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How is the cardiovascular system different among fish, amphibians, reptiles, and mammals/birds?</a:t>
            </a:r>
            <a:endParaRPr lang="en-US" sz="2400" dirty="0"/>
          </a:p>
        </p:txBody>
      </p:sp>
      <p:sp>
        <p:nvSpPr>
          <p:cNvPr id="3" name="Content Placeholder 2"/>
          <p:cNvSpPr>
            <a:spLocks noGrp="1"/>
          </p:cNvSpPr>
          <p:nvPr>
            <p:ph sz="quarter" idx="1"/>
          </p:nvPr>
        </p:nvSpPr>
        <p:spPr>
          <a:xfrm>
            <a:off x="304800" y="1524000"/>
            <a:ext cx="8503920" cy="4572000"/>
          </a:xfrm>
        </p:spPr>
        <p:txBody>
          <a:bodyPr>
            <a:noAutofit/>
          </a:bodyPr>
          <a:lstStyle/>
          <a:p>
            <a:r>
              <a:rPr lang="en-US" sz="1800" dirty="0" smtClean="0"/>
              <a:t>Fish have a two-chambered heart with one atrium and one ventricle. Blood flows through the heart, directly into the capillary-dense and low pressure gills, and then into the capillary-dense body. Since the pressure is so low, the rate of blood flow is also low, limiting a fish’s activity level.</a:t>
            </a:r>
          </a:p>
          <a:p>
            <a:r>
              <a:rPr lang="en-US" sz="1800" dirty="0" smtClean="0"/>
              <a:t>Amphibians have a three-chambered heart with two atria and one ventricle. Blood from the lungs enters into the left atrium, while blood from the body enters into the right atrium. The blood from both atria then flows into the ventricle before being sent back through the body. This system is high pressure, which means the rate of blood flow and the amphibians’ activity level is high.</a:t>
            </a:r>
          </a:p>
          <a:p>
            <a:r>
              <a:rPr lang="en-US" sz="1800" dirty="0" smtClean="0"/>
              <a:t>Reptiles have a three-chambered heart, but some functionally have a four-chambered heart due to the highly partitioned ventricle in some species. Reptilian hearts function a lot like amphibian hearts, except for the fact that reptilian hearts can reverse the direction of the blood flow to regulate internal temperatures and increase diving time.</a:t>
            </a:r>
          </a:p>
          <a:p>
            <a:r>
              <a:rPr lang="en-US" sz="1800" dirty="0" smtClean="0"/>
              <a:t>The mammalian and avian heart functions as explained in slide 20. The high pressure, and therefore high rate of blood flow, allows mammals and birds to maintain high activity levels.</a:t>
            </a:r>
            <a:endParaRPr lang="en-US" sz="1800" dirty="0"/>
          </a:p>
        </p:txBody>
      </p:sp>
    </p:spTree>
    <p:extLst>
      <p:ext uri="{BB962C8B-B14F-4D97-AF65-F5344CB8AC3E}">
        <p14:creationId xmlns:p14="http://schemas.microsoft.com/office/powerpoint/2010/main" val="58008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Visual Representation of the Different Circulatory Systems</a:t>
            </a:r>
            <a:endParaRPr lang="en-US" sz="2400" dirty="0"/>
          </a:p>
        </p:txBody>
      </p:sp>
      <p:pic>
        <p:nvPicPr>
          <p:cNvPr id="8" name="Content Placeholder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600200"/>
            <a:ext cx="7180414" cy="4400568"/>
          </a:xfrm>
        </p:spPr>
      </p:pic>
      <p:sp>
        <p:nvSpPr>
          <p:cNvPr id="9" name="TextBox 8"/>
          <p:cNvSpPr txBox="1"/>
          <p:nvPr/>
        </p:nvSpPr>
        <p:spPr>
          <a:xfrm>
            <a:off x="1828800" y="5994461"/>
            <a:ext cx="6096000" cy="369332"/>
          </a:xfrm>
          <a:prstGeom prst="rect">
            <a:avLst/>
          </a:prstGeom>
          <a:noFill/>
        </p:spPr>
        <p:txBody>
          <a:bodyPr wrap="square" rtlCol="0">
            <a:spAutoFit/>
          </a:bodyPr>
          <a:lstStyle/>
          <a:p>
            <a:r>
              <a:rPr lang="en-US" dirty="0"/>
              <a:t>http://universe-review.ca/I10-82-circulatory.jpg</a:t>
            </a:r>
          </a:p>
        </p:txBody>
      </p:sp>
    </p:spTree>
    <p:extLst>
      <p:ext uri="{BB962C8B-B14F-4D97-AF65-F5344CB8AC3E}">
        <p14:creationId xmlns:p14="http://schemas.microsoft.com/office/powerpoint/2010/main" val="2373055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Disorders of the Cardiovascular System – Anemia </a:t>
            </a:r>
            <a:endParaRPr lang="en-US" sz="2800" dirty="0"/>
          </a:p>
        </p:txBody>
      </p:sp>
      <p:sp>
        <p:nvSpPr>
          <p:cNvPr id="3" name="Content Placeholder 2"/>
          <p:cNvSpPr>
            <a:spLocks noGrp="1"/>
          </p:cNvSpPr>
          <p:nvPr>
            <p:ph sz="quarter" idx="1"/>
          </p:nvPr>
        </p:nvSpPr>
        <p:spPr/>
        <p:txBody>
          <a:bodyPr>
            <a:normAutofit fontScale="85000" lnSpcReduction="10000"/>
          </a:bodyPr>
          <a:lstStyle/>
          <a:p>
            <a:r>
              <a:rPr lang="en-US" dirty="0" smtClean="0"/>
              <a:t>Anemia is a decrease in red blood cell count, an abnormally low level of hemoglobin in the blood, and/or a decreased oxygen-binding capability of the hemoglobin.</a:t>
            </a:r>
          </a:p>
          <a:p>
            <a:r>
              <a:rPr lang="en-US" dirty="0" smtClean="0"/>
              <a:t>Some signs and symptoms include: fatigue, poor concentration, pallor, shortness of breath, heart palpitations, and, in severe cases, ventricular hypertrophy.</a:t>
            </a:r>
          </a:p>
          <a:p>
            <a:r>
              <a:rPr lang="en-US" dirty="0" smtClean="0"/>
              <a:t>The prevalence of iron-deficiency anemia in America ranges from two percent in adult men to 20 percent in black and Mexican-American women. In some areas of Africa, up to 65 percent of the people are anemic.</a:t>
            </a:r>
          </a:p>
          <a:p>
            <a:r>
              <a:rPr lang="en-US" dirty="0" smtClean="0"/>
              <a:t>Vitamin and iron supplements can treat many cases of anemia, but more severe instances can require blood transfusions. </a:t>
            </a:r>
            <a:endParaRPr lang="en-US" dirty="0"/>
          </a:p>
        </p:txBody>
      </p:sp>
    </p:spTree>
    <p:extLst>
      <p:ext uri="{BB962C8B-B14F-4D97-AF65-F5344CB8AC3E}">
        <p14:creationId xmlns:p14="http://schemas.microsoft.com/office/powerpoint/2010/main" val="258871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Disorders of the Cardiovascular System – Cardiomyopathy </a:t>
            </a:r>
            <a:endParaRPr lang="en-US" sz="2400" dirty="0"/>
          </a:p>
        </p:txBody>
      </p:sp>
      <p:sp>
        <p:nvSpPr>
          <p:cNvPr id="3" name="Content Placeholder 2"/>
          <p:cNvSpPr>
            <a:spLocks noGrp="1"/>
          </p:cNvSpPr>
          <p:nvPr>
            <p:ph sz="quarter" idx="1"/>
          </p:nvPr>
        </p:nvSpPr>
        <p:spPr/>
        <p:txBody>
          <a:bodyPr/>
          <a:lstStyle/>
          <a:p>
            <a:r>
              <a:rPr lang="en-US" dirty="0" smtClean="0"/>
              <a:t>Cardiomyopathy is the deterioration of the function of the cardiac muscle.</a:t>
            </a:r>
          </a:p>
          <a:p>
            <a:r>
              <a:rPr lang="en-US" dirty="0" smtClean="0"/>
              <a:t>Some signs and symptoms include: chest pains, left ventricular hypertrophy, and abnormal beating motions.</a:t>
            </a:r>
          </a:p>
          <a:p>
            <a:r>
              <a:rPr lang="en-US" dirty="0" smtClean="0"/>
              <a:t>Approximately .02 percent of Americans suffer from cardiomyopathy.</a:t>
            </a:r>
          </a:p>
          <a:p>
            <a:r>
              <a:rPr lang="en-US" dirty="0" smtClean="0"/>
              <a:t>Treatment includes medication; ablation of part of the heart; implantation of pacemakers, defibrillators, or ventricular assist devices; and heart transplants.</a:t>
            </a:r>
            <a:endParaRPr lang="en-US" dirty="0"/>
          </a:p>
        </p:txBody>
      </p:sp>
    </p:spTree>
    <p:extLst>
      <p:ext uri="{BB962C8B-B14F-4D97-AF65-F5344CB8AC3E}">
        <p14:creationId xmlns:p14="http://schemas.microsoft.com/office/powerpoint/2010/main" val="2087443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Cardiovascular System – Sources</a:t>
            </a:r>
            <a:endParaRPr lang="en-US" dirty="0"/>
          </a:p>
        </p:txBody>
      </p:sp>
      <p:sp>
        <p:nvSpPr>
          <p:cNvPr id="3" name="Content Placeholder 2"/>
          <p:cNvSpPr>
            <a:spLocks noGrp="1"/>
          </p:cNvSpPr>
          <p:nvPr>
            <p:ph sz="quarter" idx="1"/>
          </p:nvPr>
        </p:nvSpPr>
        <p:spPr/>
        <p:txBody>
          <a:bodyPr/>
          <a:lstStyle/>
          <a:p>
            <a:r>
              <a:rPr lang="en-US" dirty="0">
                <a:hlinkClick r:id="rId2"/>
              </a:rPr>
              <a:t>http://</a:t>
            </a:r>
            <a:r>
              <a:rPr lang="en-US" dirty="0" smtClean="0">
                <a:hlinkClick r:id="rId2"/>
              </a:rPr>
              <a:t>en.wikipedia.org</a:t>
            </a:r>
            <a:endParaRPr lang="en-US" dirty="0" smtClean="0"/>
          </a:p>
          <a:p>
            <a:r>
              <a:rPr lang="en-US" dirty="0">
                <a:hlinkClick r:id="rId3"/>
              </a:rPr>
              <a:t>http://</a:t>
            </a:r>
            <a:r>
              <a:rPr lang="en-US" dirty="0" smtClean="0">
                <a:hlinkClick r:id="rId3"/>
              </a:rPr>
              <a:t>jamespendleton.suite101.com/erythrocyte-life-cycle-functions-and-pathology-a84625\</a:t>
            </a:r>
            <a:endParaRPr lang="en-US" dirty="0" smtClean="0"/>
          </a:p>
          <a:p>
            <a:r>
              <a:rPr lang="en-US">
                <a:hlinkClick r:id="rId4"/>
              </a:rPr>
              <a:t>http://</a:t>
            </a:r>
            <a:r>
              <a:rPr lang="en-US" smtClean="0">
                <a:hlinkClick r:id="rId4"/>
              </a:rPr>
              <a:t>www.rightdiagnosis.com/c/cardiomyopathy/prevalence.htm</a:t>
            </a:r>
            <a:endParaRPr lang="en-US" smtClean="0"/>
          </a:p>
          <a:p>
            <a:endParaRPr lang="en-US"/>
          </a:p>
        </p:txBody>
      </p:sp>
    </p:spTree>
    <p:extLst>
      <p:ext uri="{BB962C8B-B14F-4D97-AF65-F5344CB8AC3E}">
        <p14:creationId xmlns:p14="http://schemas.microsoft.com/office/powerpoint/2010/main" val="2662153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Respiratory Syste</a:t>
            </a:r>
            <a:r>
              <a:rPr lang="en-US" dirty="0"/>
              <a:t>m</a:t>
            </a:r>
          </a:p>
        </p:txBody>
      </p:sp>
      <p:pic>
        <p:nvPicPr>
          <p:cNvPr id="409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371600"/>
            <a:ext cx="6781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661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Digestive System – Function </a:t>
            </a:r>
            <a:endParaRPr lang="en-US" dirty="0"/>
          </a:p>
        </p:txBody>
      </p:sp>
      <p:sp>
        <p:nvSpPr>
          <p:cNvPr id="3" name="Content Placeholder 2"/>
          <p:cNvSpPr>
            <a:spLocks noGrp="1"/>
          </p:cNvSpPr>
          <p:nvPr>
            <p:ph sz="quarter" idx="1"/>
          </p:nvPr>
        </p:nvSpPr>
        <p:spPr/>
        <p:txBody>
          <a:bodyPr/>
          <a:lstStyle/>
          <a:p>
            <a:r>
              <a:rPr lang="en-US" dirty="0" smtClean="0"/>
              <a:t>The primary functions of the digestive system are to break down large food molecules into smaller molecules that can be used by the body for sustenance and to efficiently dispose of the waste products.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Respiratory System – Function</a:t>
            </a:r>
            <a:endParaRPr lang="en-US" dirty="0"/>
          </a:p>
        </p:txBody>
      </p:sp>
      <p:sp>
        <p:nvSpPr>
          <p:cNvPr id="3" name="Content Placeholder 2"/>
          <p:cNvSpPr>
            <a:spLocks noGrp="1"/>
          </p:cNvSpPr>
          <p:nvPr>
            <p:ph sz="quarter" idx="1"/>
          </p:nvPr>
        </p:nvSpPr>
        <p:spPr/>
        <p:txBody>
          <a:bodyPr/>
          <a:lstStyle/>
          <a:p>
            <a:r>
              <a:rPr lang="en-US" dirty="0" smtClean="0"/>
              <a:t>The respiratory system’s primary function is to oxygenate blood so that the blood can distribute oxygen all across the body.</a:t>
            </a:r>
            <a:endParaRPr lang="en-US" dirty="0"/>
          </a:p>
        </p:txBody>
      </p:sp>
    </p:spTree>
    <p:extLst>
      <p:ext uri="{BB962C8B-B14F-4D97-AF65-F5344CB8AC3E}">
        <p14:creationId xmlns:p14="http://schemas.microsoft.com/office/powerpoint/2010/main" val="209526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What features of the alveoli adapt them to gas exchange?</a:t>
            </a:r>
            <a:endParaRPr lang="en-US" sz="2400" dirty="0"/>
          </a:p>
        </p:txBody>
      </p:sp>
      <p:sp>
        <p:nvSpPr>
          <p:cNvPr id="3" name="Content Placeholder 2"/>
          <p:cNvSpPr>
            <a:spLocks noGrp="1"/>
          </p:cNvSpPr>
          <p:nvPr>
            <p:ph sz="quarter" idx="1"/>
          </p:nvPr>
        </p:nvSpPr>
        <p:spPr/>
        <p:txBody>
          <a:bodyPr/>
          <a:lstStyle/>
          <a:p>
            <a:r>
              <a:rPr lang="en-US" dirty="0" smtClean="0"/>
              <a:t>Alveoli have a large surface area (about 70 square meters in a typical pair of human lungs) in relation to volume, providing a greater area in which oxygen can diffuse.</a:t>
            </a:r>
          </a:p>
          <a:p>
            <a:r>
              <a:rPr lang="en-US" dirty="0" smtClean="0"/>
              <a:t>Alveolar tissue is thin and elastic, allowing them to expand—and therefore increase their surface area—during the process of breathing.</a:t>
            </a:r>
          </a:p>
          <a:p>
            <a:r>
              <a:rPr lang="en-US" dirty="0" smtClean="0"/>
              <a:t>Capillaries cover the alveoli, allowing oxygen to quickly and easily diffuse directly into the blood.</a:t>
            </a:r>
            <a:endParaRPr lang="en-US" dirty="0"/>
          </a:p>
        </p:txBody>
      </p:sp>
    </p:spTree>
    <p:extLst>
      <p:ext uri="{BB962C8B-B14F-4D97-AF65-F5344CB8AC3E}">
        <p14:creationId xmlns:p14="http://schemas.microsoft.com/office/powerpoint/2010/main" val="2084739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How are oxygen and carbon dioxide transported in the blood?</a:t>
            </a:r>
            <a:endParaRPr lang="en-US" sz="2400" dirty="0"/>
          </a:p>
        </p:txBody>
      </p:sp>
      <p:sp>
        <p:nvSpPr>
          <p:cNvPr id="3" name="Content Placeholder 2"/>
          <p:cNvSpPr>
            <a:spLocks noGrp="1"/>
          </p:cNvSpPr>
          <p:nvPr>
            <p:ph sz="quarter" idx="1"/>
          </p:nvPr>
        </p:nvSpPr>
        <p:spPr>
          <a:xfrm>
            <a:off x="301752" y="1527048"/>
            <a:ext cx="8503920" cy="4873752"/>
          </a:xfrm>
        </p:spPr>
        <p:txBody>
          <a:bodyPr>
            <a:normAutofit/>
          </a:bodyPr>
          <a:lstStyle/>
          <a:p>
            <a:r>
              <a:rPr lang="en-US" dirty="0" smtClean="0"/>
              <a:t>Hemoglobin is an iron-containing protein in red blood cells. When blood enters the lungs, the hemoglobin picks up oxygen molecules (up to a maximum of four oxygen molecules for every one hemoglobin molecule). Blood then circulates throughout the cardiovascular system, depositing the oxygen into cells that need it. After releasing the oxygen molecules, the hemoglobin then picks up the waste carbon dioxide molecules and returns to the lungs, where the carbon dioxide is disposed of through exhalation.</a:t>
            </a:r>
            <a:endParaRPr lang="en-US" dirty="0"/>
          </a:p>
        </p:txBody>
      </p:sp>
    </p:spTree>
    <p:extLst>
      <p:ext uri="{BB962C8B-B14F-4D97-AF65-F5344CB8AC3E}">
        <p14:creationId xmlns:p14="http://schemas.microsoft.com/office/powerpoint/2010/main" val="3839241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How does oxygen get from the air to the hemoglobin?</a:t>
            </a:r>
            <a:endParaRPr lang="en-US" sz="2400" dirty="0"/>
          </a:p>
        </p:txBody>
      </p:sp>
      <p:sp>
        <p:nvSpPr>
          <p:cNvPr id="3" name="Content Placeholder 2"/>
          <p:cNvSpPr>
            <a:spLocks noGrp="1"/>
          </p:cNvSpPr>
          <p:nvPr>
            <p:ph sz="quarter" idx="1"/>
          </p:nvPr>
        </p:nvSpPr>
        <p:spPr/>
        <p:txBody>
          <a:bodyPr/>
          <a:lstStyle/>
          <a:p>
            <a:r>
              <a:rPr lang="en-US" dirty="0" smtClean="0"/>
              <a:t>In nasal breathing, oxygen is inhaled and diffused through the nasal cavity and into the trachea. The oxygen then travels through a bronchiole connected to the trachea and then into the alveolar sacs. The oxygen is then diffused from the sacs into the surrounding capillaries, where it binds to hemoglobin in the blood.</a:t>
            </a:r>
            <a:endParaRPr lang="en-US" dirty="0"/>
          </a:p>
        </p:txBody>
      </p:sp>
    </p:spTree>
    <p:extLst>
      <p:ext uri="{BB962C8B-B14F-4D97-AF65-F5344CB8AC3E}">
        <p14:creationId xmlns:p14="http://schemas.microsoft.com/office/powerpoint/2010/main" val="1337938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inhalation and exhalation occur?</a:t>
            </a:r>
            <a:endParaRPr lang="en-US" dirty="0"/>
          </a:p>
        </p:txBody>
      </p:sp>
      <p:sp>
        <p:nvSpPr>
          <p:cNvPr id="3" name="Content Placeholder 2"/>
          <p:cNvSpPr>
            <a:spLocks noGrp="1"/>
          </p:cNvSpPr>
          <p:nvPr>
            <p:ph sz="quarter" idx="1"/>
          </p:nvPr>
        </p:nvSpPr>
        <p:spPr>
          <a:xfrm>
            <a:off x="301752" y="1527048"/>
            <a:ext cx="8503920" cy="4873752"/>
          </a:xfrm>
        </p:spPr>
        <p:txBody>
          <a:bodyPr>
            <a:normAutofit lnSpcReduction="10000"/>
          </a:bodyPr>
          <a:lstStyle/>
          <a:p>
            <a:r>
              <a:rPr lang="en-US" dirty="0" smtClean="0"/>
              <a:t>Inhalation is started by the diaphragm. The diaphragm contracts, expanding the ribcage and increasing the volume of the thorax. This increase in volume decreases the pressure in the chest cavity relative to atmospheric pressure, causing air to surge into the lungs, where the oxygen is then filtered from it.</a:t>
            </a:r>
          </a:p>
          <a:p>
            <a:r>
              <a:rPr lang="en-US" dirty="0" smtClean="0"/>
              <a:t>Since lungs are elastic, their stretching during inhalation causes them to later recoil, pushing air back out into the atmosphere until the thoracic and atmospheric pressures are equalized. This process is called exhalation.</a:t>
            </a:r>
            <a:endParaRPr lang="en-US" dirty="0"/>
          </a:p>
        </p:txBody>
      </p:sp>
    </p:spTree>
    <p:extLst>
      <p:ext uri="{BB962C8B-B14F-4D97-AF65-F5344CB8AC3E}">
        <p14:creationId xmlns:p14="http://schemas.microsoft.com/office/powerpoint/2010/main" val="1443803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Diseases of the Respiratory System – The </a:t>
            </a:r>
            <a:r>
              <a:rPr lang="en-US" sz="2400" dirty="0"/>
              <a:t>C</a:t>
            </a:r>
            <a:r>
              <a:rPr lang="en-US" sz="2400" dirty="0" smtClean="0"/>
              <a:t>ommon </a:t>
            </a:r>
            <a:r>
              <a:rPr lang="en-US" sz="2400" dirty="0"/>
              <a:t>C</a:t>
            </a:r>
            <a:r>
              <a:rPr lang="en-US" sz="2400" dirty="0" smtClean="0"/>
              <a:t>old</a:t>
            </a:r>
            <a:endParaRPr lang="en-US" sz="2400" dirty="0"/>
          </a:p>
        </p:txBody>
      </p:sp>
      <p:sp>
        <p:nvSpPr>
          <p:cNvPr id="3" name="Content Placeholder 2"/>
          <p:cNvSpPr>
            <a:spLocks noGrp="1"/>
          </p:cNvSpPr>
          <p:nvPr>
            <p:ph sz="quarter" idx="1"/>
          </p:nvPr>
        </p:nvSpPr>
        <p:spPr>
          <a:xfrm>
            <a:off x="301752" y="1527048"/>
            <a:ext cx="8503920" cy="4645152"/>
          </a:xfrm>
        </p:spPr>
        <p:txBody>
          <a:bodyPr>
            <a:normAutofit fontScale="92500" lnSpcReduction="20000"/>
          </a:bodyPr>
          <a:lstStyle/>
          <a:p>
            <a:r>
              <a:rPr lang="en-US" dirty="0" smtClean="0"/>
              <a:t>The common cold is a viral infection of the upper respiratory system that primarily affects the nose.</a:t>
            </a:r>
          </a:p>
          <a:p>
            <a:r>
              <a:rPr lang="en-US" dirty="0" smtClean="0"/>
              <a:t>Some signs and symptoms include: a runny or stuffy nose, an itchy or sore throat, a cough, congestion, bodily aches and headaches, sneezing, a low fever, and mild fatigue.</a:t>
            </a:r>
          </a:p>
          <a:p>
            <a:r>
              <a:rPr lang="en-US" dirty="0" smtClean="0"/>
              <a:t>The common cold is the most common disease in humans. It occurs all across the globe. The average adult is typically infected two to five times a year, while the average child is typically infected six to ten times annually.</a:t>
            </a:r>
          </a:p>
          <a:p>
            <a:r>
              <a:rPr lang="en-US" dirty="0" smtClean="0"/>
              <a:t>There are no known cures for the common cold. Rest, painkillers, and antipyretics can assuage the symptoms, however.</a:t>
            </a:r>
            <a:endParaRPr lang="en-US" dirty="0"/>
          </a:p>
        </p:txBody>
      </p:sp>
    </p:spTree>
    <p:extLst>
      <p:ext uri="{BB962C8B-B14F-4D97-AF65-F5344CB8AC3E}">
        <p14:creationId xmlns:p14="http://schemas.microsoft.com/office/powerpoint/2010/main" val="1189761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Diseases of the Respiratory System – Lung Cancer</a:t>
            </a:r>
            <a:endParaRPr lang="en-US" sz="2800" dirty="0"/>
          </a:p>
        </p:txBody>
      </p:sp>
      <p:sp>
        <p:nvSpPr>
          <p:cNvPr id="3" name="Content Placeholder 2"/>
          <p:cNvSpPr>
            <a:spLocks noGrp="1"/>
          </p:cNvSpPr>
          <p:nvPr>
            <p:ph sz="quarter" idx="1"/>
          </p:nvPr>
        </p:nvSpPr>
        <p:spPr/>
        <p:txBody>
          <a:bodyPr>
            <a:normAutofit lnSpcReduction="10000"/>
          </a:bodyPr>
          <a:lstStyle/>
          <a:p>
            <a:r>
              <a:rPr lang="en-US" dirty="0" smtClean="0"/>
              <a:t>Lung cancer is the unregulated cell growth in tissues of the lung.</a:t>
            </a:r>
          </a:p>
          <a:p>
            <a:r>
              <a:rPr lang="en-US" dirty="0" smtClean="0"/>
              <a:t>Some signs and symptoms include: shortness of breath, coughing up blood, weight loss, and chest pain.</a:t>
            </a:r>
          </a:p>
          <a:p>
            <a:r>
              <a:rPr lang="en-US" dirty="0" smtClean="0"/>
              <a:t>Lung cancer is the most common—and most fatal—cancer in the world; 1.1 million new cases occur each year. In 2004, between 40 to 45 of every 100,000 people died from lung cancer.</a:t>
            </a:r>
          </a:p>
          <a:p>
            <a:r>
              <a:rPr lang="en-US" dirty="0" smtClean="0"/>
              <a:t>Lung cancer can be treated with surgery, radiotherapy, and chemotherapy.</a:t>
            </a:r>
            <a:endParaRPr lang="en-US" dirty="0"/>
          </a:p>
        </p:txBody>
      </p:sp>
    </p:spTree>
    <p:extLst>
      <p:ext uri="{BB962C8B-B14F-4D97-AF65-F5344CB8AC3E}">
        <p14:creationId xmlns:p14="http://schemas.microsoft.com/office/powerpoint/2010/main" val="1298765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Respiratory System – Sources</a:t>
            </a:r>
            <a:endParaRPr lang="en-US" dirty="0"/>
          </a:p>
        </p:txBody>
      </p:sp>
      <p:sp>
        <p:nvSpPr>
          <p:cNvPr id="3" name="Content Placeholder 2"/>
          <p:cNvSpPr>
            <a:spLocks noGrp="1"/>
          </p:cNvSpPr>
          <p:nvPr>
            <p:ph sz="quarter" idx="1"/>
          </p:nvPr>
        </p:nvSpPr>
        <p:spPr/>
        <p:txBody>
          <a:bodyPr/>
          <a:lstStyle/>
          <a:p>
            <a:r>
              <a:rPr lang="en-US" dirty="0">
                <a:hlinkClick r:id="rId2"/>
              </a:rPr>
              <a:t>http://</a:t>
            </a:r>
            <a:r>
              <a:rPr lang="en-US" dirty="0" smtClean="0">
                <a:hlinkClick r:id="rId2"/>
              </a:rPr>
              <a:t>en.wikipedia.org</a:t>
            </a:r>
            <a:endParaRPr lang="en-US" dirty="0" smtClean="0"/>
          </a:p>
          <a:p>
            <a:r>
              <a:rPr lang="en-US" dirty="0">
                <a:hlinkClick r:id="rId3"/>
              </a:rPr>
              <a:t>http://</a:t>
            </a:r>
            <a:r>
              <a:rPr lang="en-US" dirty="0" smtClean="0">
                <a:hlinkClick r:id="rId3"/>
              </a:rPr>
              <a:t>www.curoservice.com/parents_visitors/lungs_circulation/structure_alveoli.asp</a:t>
            </a:r>
            <a:endParaRPr lang="en-US" dirty="0" smtClean="0"/>
          </a:p>
          <a:p>
            <a:r>
              <a:rPr lang="en-US" dirty="0">
                <a:hlinkClick r:id="rId4"/>
              </a:rPr>
              <a:t>http://</a:t>
            </a:r>
            <a:r>
              <a:rPr lang="en-US" dirty="0" smtClean="0">
                <a:hlinkClick r:id="rId4"/>
              </a:rPr>
              <a:t>www.fi.edu/learn/heart/systems/respiration.html</a:t>
            </a:r>
            <a:endParaRPr lang="en-US" dirty="0" smtClean="0"/>
          </a:p>
          <a:p>
            <a:endParaRPr lang="en-US" dirty="0"/>
          </a:p>
        </p:txBody>
      </p:sp>
    </p:spTree>
    <p:extLst>
      <p:ext uri="{BB962C8B-B14F-4D97-AF65-F5344CB8AC3E}">
        <p14:creationId xmlns:p14="http://schemas.microsoft.com/office/powerpoint/2010/main" val="1185667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Excretory Syste</a:t>
            </a:r>
            <a:r>
              <a:rPr lang="en-US" dirty="0"/>
              <a:t>m</a:t>
            </a: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66801" y="1371600"/>
            <a:ext cx="7010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035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Excretory System – Function</a:t>
            </a:r>
            <a:endParaRPr lang="en-US" dirty="0"/>
          </a:p>
        </p:txBody>
      </p:sp>
      <p:sp>
        <p:nvSpPr>
          <p:cNvPr id="3" name="Content Placeholder 2"/>
          <p:cNvSpPr>
            <a:spLocks noGrp="1"/>
          </p:cNvSpPr>
          <p:nvPr>
            <p:ph sz="quarter" idx="1"/>
          </p:nvPr>
        </p:nvSpPr>
        <p:spPr/>
        <p:txBody>
          <a:bodyPr/>
          <a:lstStyle/>
          <a:p>
            <a:r>
              <a:rPr lang="en-US" dirty="0" smtClean="0"/>
              <a:t>The primary functions of the excretory system are to dispose of waste, eliminate useless byproducts produced by cells, get rid of dangerous chemical build-ups, and maintain homeostasis.</a:t>
            </a:r>
            <a:endParaRPr lang="en-US" dirty="0"/>
          </a:p>
        </p:txBody>
      </p:sp>
    </p:spTree>
    <p:extLst>
      <p:ext uri="{BB962C8B-B14F-4D97-AF65-F5344CB8AC3E}">
        <p14:creationId xmlns:p14="http://schemas.microsoft.com/office/powerpoint/2010/main" val="93582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a:t>
            </a:r>
            <a:endParaRPr lang="en-US" sz="2800" dirty="0"/>
          </a:p>
        </p:txBody>
      </p:sp>
      <p:sp>
        <p:nvSpPr>
          <p:cNvPr id="3" name="Content Placeholder 2"/>
          <p:cNvSpPr>
            <a:spLocks noGrp="1"/>
          </p:cNvSpPr>
          <p:nvPr>
            <p:ph sz="quarter" idx="1"/>
          </p:nvPr>
        </p:nvSpPr>
        <p:spPr>
          <a:xfrm>
            <a:off x="301752" y="1527048"/>
            <a:ext cx="8503920" cy="4873752"/>
          </a:xfrm>
        </p:spPr>
        <p:txBody>
          <a:bodyPr>
            <a:normAutofit fontScale="92500" lnSpcReduction="10000"/>
          </a:bodyPr>
          <a:lstStyle/>
          <a:p>
            <a:r>
              <a:rPr lang="en-US" dirty="0" smtClean="0"/>
              <a:t>Each organ and portion of the digestive system performs a particular function that is essential to the as a whole.</a:t>
            </a:r>
          </a:p>
          <a:p>
            <a:r>
              <a:rPr lang="en-US" dirty="0" smtClean="0"/>
              <a:t>Accessory organs will be noted; parts of the digestive system not labeled as accessory should be assumed to be alimentary.</a:t>
            </a:r>
          </a:p>
          <a:p>
            <a:r>
              <a:rPr lang="en-US" dirty="0" smtClean="0"/>
              <a:t>The mouth is the beginning of the digestive system. Food is initially placed here. The teeth then chew the food, physically breaking it down into more digestible pieces.</a:t>
            </a:r>
          </a:p>
          <a:p>
            <a:r>
              <a:rPr lang="en-US" dirty="0" smtClean="0"/>
              <a:t>Salivary glands are located around the mouth. They deposit the saliva into the oral cavity to lubricate the food. Saliva also contains important enzymes that begin to chemically break down the food. Salivary glands are accessory organs.</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are the three categories of nitrogenous waste?</a:t>
            </a:r>
            <a:endParaRPr lang="en-US" sz="2800" dirty="0"/>
          </a:p>
        </p:txBody>
      </p:sp>
      <p:sp>
        <p:nvSpPr>
          <p:cNvPr id="3" name="Content Placeholder 2"/>
          <p:cNvSpPr>
            <a:spLocks noGrp="1"/>
          </p:cNvSpPr>
          <p:nvPr>
            <p:ph sz="quarter" idx="1"/>
          </p:nvPr>
        </p:nvSpPr>
        <p:spPr/>
        <p:txBody>
          <a:bodyPr>
            <a:normAutofit fontScale="92500"/>
          </a:bodyPr>
          <a:lstStyle/>
          <a:p>
            <a:r>
              <a:rPr lang="en-US" dirty="0" smtClean="0"/>
              <a:t>There are three categories of nitrogenous waste.</a:t>
            </a:r>
          </a:p>
          <a:p>
            <a:pPr lvl="1"/>
            <a:r>
              <a:rPr lang="en-US" dirty="0" smtClean="0"/>
              <a:t>Ammonia (chemical formula NH</a:t>
            </a:r>
            <a:r>
              <a:rPr lang="en-US" baseline="-25000" dirty="0"/>
              <a:t>3</a:t>
            </a:r>
            <a:r>
              <a:rPr lang="en-US" dirty="0" smtClean="0"/>
              <a:t>) is a highly soluble compound that is toxic in high concentrations. Aquatic organisms typically excrete ammonia, since lots of water is needed to keep ammonia in the body at low concentrations. In many invertebrates, ammonia is released across the entire body; in fish, most is released through the gills.</a:t>
            </a:r>
          </a:p>
          <a:p>
            <a:pPr lvl="1"/>
            <a:r>
              <a:rPr lang="en-US" dirty="0" smtClean="0"/>
              <a:t>Urea (chemical formula CO(NH</a:t>
            </a:r>
            <a:r>
              <a:rPr lang="en-US" baseline="-25000" dirty="0" smtClean="0"/>
              <a:t>2</a:t>
            </a:r>
            <a:r>
              <a:rPr lang="en-US" dirty="0" smtClean="0"/>
              <a:t>)</a:t>
            </a:r>
            <a:r>
              <a:rPr lang="en-US" baseline="-25000" dirty="0" smtClean="0"/>
              <a:t>2</a:t>
            </a:r>
            <a:r>
              <a:rPr lang="en-US" dirty="0" smtClean="0"/>
              <a:t>) is a solid, colorless, odorless, highly soluble compound excreted in the urine of mammals, amphibians, and some birds to dispose of waste nitrogen.</a:t>
            </a:r>
          </a:p>
          <a:p>
            <a:pPr lvl="1"/>
            <a:r>
              <a:rPr lang="en-US" dirty="0" smtClean="0"/>
              <a:t>Uric acid (</a:t>
            </a:r>
            <a:r>
              <a:rPr lang="en-US" dirty="0"/>
              <a:t>chemical formula C</a:t>
            </a:r>
            <a:r>
              <a:rPr lang="en-US" baseline="-25000" dirty="0"/>
              <a:t>5</a:t>
            </a:r>
            <a:r>
              <a:rPr lang="en-US" dirty="0"/>
              <a:t>H</a:t>
            </a:r>
            <a:r>
              <a:rPr lang="en-US" baseline="-25000" dirty="0"/>
              <a:t>4</a:t>
            </a:r>
            <a:r>
              <a:rPr lang="en-US" dirty="0"/>
              <a:t>N</a:t>
            </a:r>
            <a:r>
              <a:rPr lang="en-US" baseline="-25000" dirty="0"/>
              <a:t>4</a:t>
            </a:r>
            <a:r>
              <a:rPr lang="en-US" dirty="0"/>
              <a:t>O</a:t>
            </a:r>
            <a:r>
              <a:rPr lang="en-US" baseline="-25000" dirty="0"/>
              <a:t>3</a:t>
            </a:r>
            <a:r>
              <a:rPr lang="en-US" dirty="0" smtClean="0"/>
              <a:t>) is the primary nitrogenous waste produced by land snails, insects, birds, and some reptiles. It is substantially less soluble than urea or ammonia. These animals typically dispose of uric acid with their feces.</a:t>
            </a:r>
          </a:p>
          <a:p>
            <a:pPr lvl="1"/>
            <a:endParaRPr lang="en-US" dirty="0"/>
          </a:p>
        </p:txBody>
      </p:sp>
    </p:spTree>
    <p:extLst>
      <p:ext uri="{BB962C8B-B14F-4D97-AF65-F5344CB8AC3E}">
        <p14:creationId xmlns:p14="http://schemas.microsoft.com/office/powerpoint/2010/main" val="34759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Processes of the Nephron</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The nephron fulfills four major functions.</a:t>
            </a:r>
          </a:p>
          <a:p>
            <a:pPr lvl="1"/>
            <a:r>
              <a:rPr lang="en-US" dirty="0" smtClean="0"/>
              <a:t>The glomerulus filters water and useful solutes (such as ions, carbohydrates, and amino acids) from blood into the space made by the Bowman’s capsule.</a:t>
            </a:r>
          </a:p>
          <a:p>
            <a:pPr lvl="1"/>
            <a:r>
              <a:rPr lang="en-US" dirty="0" smtClean="0"/>
              <a:t>This filtrate is diffused through the Bowman’s capsule and passes through the entire nephron to form urine. As the filtrate passes through the nephron, the water and nutrients are then reabsorbed (both by active and passive transport) by the connective tissue surrounding the nephrons and passed into the bloodstream.</a:t>
            </a:r>
          </a:p>
          <a:p>
            <a:pPr lvl="1"/>
            <a:r>
              <a:rPr lang="en-US" dirty="0" smtClean="0"/>
              <a:t>Secretion is when material moves (typically by active transport) from the capillaries surrounding the nephron into the collecting duct and the distal convoluted tubule for filtration.</a:t>
            </a:r>
          </a:p>
          <a:p>
            <a:pPr lvl="1"/>
            <a:r>
              <a:rPr lang="en-US" dirty="0" smtClean="0"/>
              <a:t>Excretion is the sum of these processes that ultimately results in the urine being expelled by the nephrons out of the kidney and into the </a:t>
            </a:r>
            <a:r>
              <a:rPr lang="en-US" dirty="0" err="1" smtClean="0"/>
              <a:t>ureter</a:t>
            </a:r>
            <a:r>
              <a:rPr lang="en-US" dirty="0" smtClean="0"/>
              <a:t>.</a:t>
            </a:r>
          </a:p>
          <a:p>
            <a:pPr lvl="1"/>
            <a:endParaRPr lang="en-US" dirty="0"/>
          </a:p>
        </p:txBody>
      </p:sp>
    </p:spTree>
    <p:extLst>
      <p:ext uri="{BB962C8B-B14F-4D97-AF65-F5344CB8AC3E}">
        <p14:creationId xmlns:p14="http://schemas.microsoft.com/office/powerpoint/2010/main" val="1580039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Diseases of the Excretory System – Nephritis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Nephritis is the inflammation of the nephrons. Inflammation primarily occurs in the glomeruli or in the spaces between renal tubules.</a:t>
            </a:r>
          </a:p>
          <a:p>
            <a:r>
              <a:rPr lang="en-US" dirty="0" smtClean="0"/>
              <a:t>Some signs and symptoms include: reduced urine output, retention of waste products, and the release of blood and necessary proteins with the urine.</a:t>
            </a:r>
          </a:p>
          <a:p>
            <a:r>
              <a:rPr lang="en-US" dirty="0" smtClean="0"/>
              <a:t>Nephritis is the eighth highest medical cause of human death. In America, about four in every 100,000 people develop it each year.</a:t>
            </a:r>
          </a:p>
          <a:p>
            <a:r>
              <a:rPr lang="en-US" dirty="0" smtClean="0"/>
              <a:t>Nephritis can be treated with a low-calorie, low-protein diet (in mild cases); medicine; and kidney dialysis (in more severe cases).</a:t>
            </a:r>
          </a:p>
          <a:p>
            <a:endParaRPr lang="en-US"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Diseases of the Excretory System – Polycystic Kidney Disease </a:t>
            </a:r>
            <a:endParaRPr lang="en-US" sz="2400" dirty="0"/>
          </a:p>
        </p:txBody>
      </p:sp>
      <p:sp>
        <p:nvSpPr>
          <p:cNvPr id="3" name="Content Placeholder 2"/>
          <p:cNvSpPr>
            <a:spLocks noGrp="1"/>
          </p:cNvSpPr>
          <p:nvPr>
            <p:ph sz="quarter" idx="1"/>
          </p:nvPr>
        </p:nvSpPr>
        <p:spPr/>
        <p:txBody>
          <a:bodyPr>
            <a:normAutofit fontScale="85000" lnSpcReduction="20000"/>
          </a:bodyPr>
          <a:lstStyle/>
          <a:p>
            <a:r>
              <a:rPr lang="en-US" dirty="0" smtClean="0"/>
              <a:t>Polycystic kidney disease is a cystic genetic disorder of the kidneys.</a:t>
            </a:r>
          </a:p>
          <a:p>
            <a:r>
              <a:rPr lang="en-US" dirty="0" smtClean="0"/>
              <a:t>PKD is easily identifiable by the large, fluid-filled cysts that develop on one or both kidneys.</a:t>
            </a:r>
          </a:p>
          <a:p>
            <a:r>
              <a:rPr lang="en-US" dirty="0" smtClean="0"/>
              <a:t>There are two types of PKD: </a:t>
            </a:r>
            <a:r>
              <a:rPr lang="en-US" dirty="0" err="1" smtClean="0"/>
              <a:t>autosomal</a:t>
            </a:r>
            <a:r>
              <a:rPr lang="en-US" dirty="0" smtClean="0"/>
              <a:t> dominant PKD and </a:t>
            </a:r>
            <a:r>
              <a:rPr lang="en-US" dirty="0" err="1" smtClean="0"/>
              <a:t>autosomal</a:t>
            </a:r>
            <a:r>
              <a:rPr lang="en-US" dirty="0" smtClean="0"/>
              <a:t> recessive PKD. </a:t>
            </a:r>
            <a:r>
              <a:rPr lang="en-US" dirty="0" err="1" smtClean="0"/>
              <a:t>Autosomal</a:t>
            </a:r>
            <a:r>
              <a:rPr lang="en-US" dirty="0" smtClean="0"/>
              <a:t> dominant PKD has an incidence of about 1 to 2 of every 1,000 live births; ARPKD has an incidence of about 1 in 20,000 live births.</a:t>
            </a:r>
          </a:p>
          <a:p>
            <a:r>
              <a:rPr lang="en-US" dirty="0" smtClean="0"/>
              <a:t>Vasopressin is a molecule that contributes to the enlargement of kidney cysts in PKD sufferers. Due to clinical trials using rodents, some doctors theorize that the consumption of excessive quantities of water suppresses vasopressin in humans. Drinking a lot of water, then, could assist in treating early-stage PKD. Medicine capable of suppressing vasopressin levels is currently </a:t>
            </a:r>
            <a:r>
              <a:rPr lang="en-US" smtClean="0"/>
              <a:t>being tested.</a:t>
            </a:r>
            <a:endParaRPr lang="en-US" dirty="0" smtClean="0"/>
          </a:p>
          <a:p>
            <a:pPr>
              <a:buNone/>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Excretory System – Sources</a:t>
            </a:r>
            <a:endParaRPr lang="en-US" dirty="0"/>
          </a:p>
        </p:txBody>
      </p:sp>
      <p:sp>
        <p:nvSpPr>
          <p:cNvPr id="3" name="Content Placeholder 2"/>
          <p:cNvSpPr>
            <a:spLocks noGrp="1"/>
          </p:cNvSpPr>
          <p:nvPr>
            <p:ph sz="quarter" idx="1"/>
          </p:nvPr>
        </p:nvSpPr>
        <p:spPr/>
        <p:txBody>
          <a:bodyPr/>
          <a:lstStyle/>
          <a:p>
            <a:r>
              <a:rPr lang="en-US" dirty="0">
                <a:hlinkClick r:id="rId2"/>
              </a:rPr>
              <a:t>http://</a:t>
            </a:r>
            <a:r>
              <a:rPr lang="en-US" dirty="0" smtClean="0">
                <a:hlinkClick r:id="rId2"/>
              </a:rPr>
              <a:t>en.wikipedia.org</a:t>
            </a:r>
            <a:endParaRPr lang="en-US" dirty="0" smtClean="0"/>
          </a:p>
          <a:p>
            <a:r>
              <a:rPr lang="en-US" dirty="0" smtClean="0">
                <a:hlinkClick r:id="rId3"/>
              </a:rPr>
              <a:t>http://www.eoearth.org/article/Excretion_of_toxicants</a:t>
            </a:r>
            <a:endParaRPr lang="en-US" dirty="0" smtClean="0"/>
          </a:p>
          <a:p>
            <a:r>
              <a:rPr lang="en-US" dirty="0" smtClean="0">
                <a:hlinkClick r:id="rId4"/>
              </a:rPr>
              <a:t>http://www.freemd.com/acute-interstitial-nephritis/overview.htm</a:t>
            </a:r>
            <a:endParaRPr lang="en-US" dirty="0" smtClean="0"/>
          </a:p>
          <a:p>
            <a:r>
              <a:rPr lang="en-US" dirty="0" smtClean="0"/>
              <a:t>The AP Biology textbook, p. 926-937</a:t>
            </a:r>
            <a:endParaRPr lang="en-US" dirty="0"/>
          </a:p>
        </p:txBody>
      </p:sp>
    </p:spTree>
    <p:extLst>
      <p:ext uri="{BB962C8B-B14F-4D97-AF65-F5344CB8AC3E}">
        <p14:creationId xmlns:p14="http://schemas.microsoft.com/office/powerpoint/2010/main" val="3882150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Immune System</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52600" y="1524000"/>
            <a:ext cx="5580487" cy="4873626"/>
          </a:xfrm>
        </p:spPr>
      </p:pic>
    </p:spTree>
    <p:extLst>
      <p:ext uri="{BB962C8B-B14F-4D97-AF65-F5344CB8AC3E}">
        <p14:creationId xmlns:p14="http://schemas.microsoft.com/office/powerpoint/2010/main" val="3082203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Immune System – Function</a:t>
            </a:r>
            <a:endParaRPr lang="en-US" dirty="0"/>
          </a:p>
        </p:txBody>
      </p:sp>
      <p:sp>
        <p:nvSpPr>
          <p:cNvPr id="3" name="Content Placeholder 2"/>
          <p:cNvSpPr>
            <a:spLocks noGrp="1"/>
          </p:cNvSpPr>
          <p:nvPr>
            <p:ph sz="quarter" idx="1"/>
          </p:nvPr>
        </p:nvSpPr>
        <p:spPr/>
        <p:txBody>
          <a:bodyPr/>
          <a:lstStyle/>
          <a:p>
            <a:r>
              <a:rPr lang="en-US" dirty="0" smtClean="0"/>
              <a:t>The immune system’s primary function is to protect an organism from disease.</a:t>
            </a:r>
            <a:endParaRPr lang="en-US" dirty="0"/>
          </a:p>
        </p:txBody>
      </p:sp>
    </p:spTree>
    <p:extLst>
      <p:ext uri="{BB962C8B-B14F-4D97-AF65-F5344CB8AC3E}">
        <p14:creationId xmlns:p14="http://schemas.microsoft.com/office/powerpoint/2010/main" val="3376981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Immune System – Individual Organs</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While bone marrow isn’t an organ, it’s an essential part of the immune system. The bone marrow is the site of hematopoiesis.</a:t>
            </a:r>
          </a:p>
          <a:p>
            <a:r>
              <a:rPr lang="en-US" dirty="0" smtClean="0"/>
              <a:t>The thymus is the site of the maturation of T lymphocytes into cells specifically adapted to fighting particular antigens.</a:t>
            </a:r>
          </a:p>
          <a:p>
            <a:r>
              <a:rPr lang="en-US" dirty="0" smtClean="0"/>
              <a:t>The spleen filters blood, trapping antigens. The presence of antigens activates the B cells, spurring antibody production. Old red blood cells are also destroyed here.</a:t>
            </a:r>
          </a:p>
          <a:p>
            <a:r>
              <a:rPr lang="en-US" dirty="0" smtClean="0"/>
              <a:t>Lymph nodes filter antigens from the lymph.</a:t>
            </a:r>
          </a:p>
          <a:p>
            <a:r>
              <a:rPr lang="en-US" dirty="0" smtClean="0"/>
              <a:t>Adenoids contain antibodies and prevent deleterious organisms from spreading to the rest of the body.</a:t>
            </a:r>
          </a:p>
          <a:p>
            <a:r>
              <a:rPr lang="en-US" dirty="0" smtClean="0"/>
              <a:t>Tonsils contain lymphocytes and antibodies that allow them to trap and destroy bacteria.</a:t>
            </a:r>
            <a:endParaRPr lang="en-US" dirty="0"/>
          </a:p>
        </p:txBody>
      </p:sp>
    </p:spTree>
    <p:extLst>
      <p:ext uri="{BB962C8B-B14F-4D97-AF65-F5344CB8AC3E}">
        <p14:creationId xmlns:p14="http://schemas.microsoft.com/office/powerpoint/2010/main" val="2963644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body recognize pathogens?</a:t>
            </a:r>
            <a:endParaRPr lang="en-US" dirty="0"/>
          </a:p>
        </p:txBody>
      </p:sp>
      <p:sp>
        <p:nvSpPr>
          <p:cNvPr id="3" name="Content Placeholder 2"/>
          <p:cNvSpPr>
            <a:spLocks noGrp="1"/>
          </p:cNvSpPr>
          <p:nvPr>
            <p:ph sz="quarter" idx="1"/>
          </p:nvPr>
        </p:nvSpPr>
        <p:spPr/>
        <p:txBody>
          <a:bodyPr/>
          <a:lstStyle/>
          <a:p>
            <a:r>
              <a:rPr lang="en-US" dirty="0" smtClean="0"/>
              <a:t>While the human fetus is in utero, immune cells basically inventory the body’s molecules, creating an image of the self. Antibodies do not normally respond to cells tagged as “self.” Invasive organisms contain antigens that are recognized by the antibodies created while the human was a fetus. These antigens, then, mark cells that are to be destroyed by antibodies.</a:t>
            </a:r>
            <a:endParaRPr lang="en-US" dirty="0"/>
          </a:p>
        </p:txBody>
      </p:sp>
    </p:spTree>
    <p:extLst>
      <p:ext uri="{BB962C8B-B14F-4D97-AF65-F5344CB8AC3E}">
        <p14:creationId xmlns:p14="http://schemas.microsoft.com/office/powerpoint/2010/main" val="3191517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Innate Immunity v. Acquired Immunity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76292574"/>
              </p:ext>
            </p:extLst>
          </p:nvPr>
        </p:nvGraphicFramePr>
        <p:xfrm>
          <a:off x="304800" y="1752600"/>
          <a:ext cx="8504238" cy="293624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dirty="0" smtClean="0"/>
                        <a:t>Innate Immunity</a:t>
                      </a:r>
                      <a:endParaRPr lang="en-US" dirty="0"/>
                    </a:p>
                  </a:txBody>
                  <a:tcPr/>
                </a:tc>
                <a:tc>
                  <a:txBody>
                    <a:bodyPr/>
                    <a:lstStyle/>
                    <a:p>
                      <a:pPr algn="ctr"/>
                      <a:r>
                        <a:rPr lang="en-US" dirty="0" smtClean="0"/>
                        <a:t>Acquired</a:t>
                      </a:r>
                      <a:r>
                        <a:rPr lang="en-US" baseline="0" dirty="0" smtClean="0"/>
                        <a:t> Immunity</a:t>
                      </a:r>
                      <a:endParaRPr lang="en-US" dirty="0"/>
                    </a:p>
                  </a:txBody>
                  <a:tcPr/>
                </a:tc>
              </a:tr>
              <a:tr h="370840">
                <a:tc>
                  <a:txBody>
                    <a:bodyPr/>
                    <a:lstStyle/>
                    <a:p>
                      <a:r>
                        <a:rPr lang="en-US" dirty="0" smtClean="0"/>
                        <a:t>Evolved early (vertebrates)</a:t>
                      </a:r>
                      <a:endParaRPr lang="en-US" dirty="0"/>
                    </a:p>
                  </a:txBody>
                  <a:tcPr/>
                </a:tc>
                <a:tc>
                  <a:txBody>
                    <a:bodyPr/>
                    <a:lstStyle/>
                    <a:p>
                      <a:r>
                        <a:rPr lang="en-US" dirty="0" smtClean="0"/>
                        <a:t>Evolved</a:t>
                      </a:r>
                      <a:r>
                        <a:rPr lang="en-US" baseline="0" dirty="0" smtClean="0"/>
                        <a:t> relatively recently (mammals)</a:t>
                      </a:r>
                      <a:endParaRPr lang="en-US" dirty="0"/>
                    </a:p>
                  </a:txBody>
                  <a:tcPr/>
                </a:tc>
              </a:tr>
              <a:tr h="370840">
                <a:tc>
                  <a:txBody>
                    <a:bodyPr/>
                    <a:lstStyle/>
                    <a:p>
                      <a:r>
                        <a:rPr lang="en-US" dirty="0" smtClean="0"/>
                        <a:t>General response</a:t>
                      </a:r>
                      <a:endParaRPr lang="en-US" dirty="0"/>
                    </a:p>
                  </a:txBody>
                  <a:tcPr/>
                </a:tc>
                <a:tc>
                  <a:txBody>
                    <a:bodyPr/>
                    <a:lstStyle/>
                    <a:p>
                      <a:r>
                        <a:rPr lang="en-US" dirty="0" smtClean="0"/>
                        <a:t>Targeted response that is specific to a particular</a:t>
                      </a:r>
                      <a:r>
                        <a:rPr lang="en-US" baseline="0" dirty="0" smtClean="0"/>
                        <a:t> antigen</a:t>
                      </a:r>
                      <a:endParaRPr lang="en-US" dirty="0"/>
                    </a:p>
                  </a:txBody>
                  <a:tcPr/>
                </a:tc>
              </a:tr>
              <a:tr h="370840">
                <a:tc>
                  <a:txBody>
                    <a:bodyPr/>
                    <a:lstStyle/>
                    <a:p>
                      <a:r>
                        <a:rPr lang="en-US" dirty="0" smtClean="0"/>
                        <a:t>Early line of defense;</a:t>
                      </a:r>
                      <a:r>
                        <a:rPr lang="en-US" baseline="0" dirty="0" smtClean="0"/>
                        <a:t> unchanging</a:t>
                      </a:r>
                      <a:endParaRPr lang="en-US" dirty="0"/>
                    </a:p>
                  </a:txBody>
                  <a:tcPr/>
                </a:tc>
                <a:tc>
                  <a:txBody>
                    <a:bodyPr/>
                    <a:lstStyle/>
                    <a:p>
                      <a:r>
                        <a:rPr lang="en-US" dirty="0" smtClean="0"/>
                        <a:t>Develops</a:t>
                      </a:r>
                      <a:r>
                        <a:rPr lang="en-US" baseline="0" dirty="0" smtClean="0"/>
                        <a:t> slowly, as the body encounters new invaders; changes with time; has a memory</a:t>
                      </a:r>
                      <a:endParaRPr lang="en-US" dirty="0"/>
                    </a:p>
                  </a:txBody>
                  <a:tcPr/>
                </a:tc>
              </a:tr>
              <a:tr h="370840">
                <a:tc>
                  <a:txBody>
                    <a:bodyPr/>
                    <a:lstStyle/>
                    <a:p>
                      <a:r>
                        <a:rPr lang="en-US" dirty="0" smtClean="0"/>
                        <a:t>Examples:</a:t>
                      </a:r>
                      <a:r>
                        <a:rPr lang="en-US" baseline="0" dirty="0" smtClean="0"/>
                        <a:t> NK cells, interferon, inflammation</a:t>
                      </a:r>
                      <a:endParaRPr lang="en-US" dirty="0"/>
                    </a:p>
                  </a:txBody>
                  <a:tcPr/>
                </a:tc>
                <a:tc>
                  <a:txBody>
                    <a:bodyPr/>
                    <a:lstStyle/>
                    <a:p>
                      <a:r>
                        <a:rPr lang="en-US" dirty="0" smtClean="0"/>
                        <a:t>Examples: Antibodies, cell-mediated attack</a:t>
                      </a:r>
                      <a:endParaRPr lang="en-US" dirty="0"/>
                    </a:p>
                  </a:txBody>
                  <a:tcPr/>
                </a:tc>
              </a:tr>
            </a:tbl>
          </a:graphicData>
        </a:graphic>
      </p:graphicFrame>
    </p:spTree>
    <p:extLst>
      <p:ext uri="{BB962C8B-B14F-4D97-AF65-F5344CB8AC3E}">
        <p14:creationId xmlns:p14="http://schemas.microsoft.com/office/powerpoint/2010/main" val="52000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 </a:t>
            </a:r>
            <a:endParaRPr lang="en-US" sz="2800" dirty="0"/>
          </a:p>
        </p:txBody>
      </p:sp>
      <p:sp>
        <p:nvSpPr>
          <p:cNvPr id="3" name="Content Placeholder 2"/>
          <p:cNvSpPr>
            <a:spLocks noGrp="1"/>
          </p:cNvSpPr>
          <p:nvPr>
            <p:ph sz="quarter" idx="1"/>
          </p:nvPr>
        </p:nvSpPr>
        <p:spPr/>
        <p:txBody>
          <a:bodyPr>
            <a:normAutofit lnSpcReduction="10000"/>
          </a:bodyPr>
          <a:lstStyle/>
          <a:p>
            <a:r>
              <a:rPr lang="en-US" dirty="0" smtClean="0"/>
              <a:t>The pharynx is the section of the throat immediately behind the mouth and above the esophagus. Muscular contractions occur, triggering the swallowing reflex. This results in food being pushed into the esophagus. The swallowing reflex and the epiglottis prevent food from entering the trachea.</a:t>
            </a:r>
          </a:p>
          <a:p>
            <a:r>
              <a:rPr lang="en-US" dirty="0" smtClean="0"/>
              <a:t>The esophagus is the muscular organ that connects the pharynx and the stomach. Peristalsis of the smooth muscles of the esophagus push food into the stomach, while the mucus glands lining the organ keep the food lubricated.</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Active Immunity v. Passive Immunity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582477491"/>
              </p:ext>
            </p:extLst>
          </p:nvPr>
        </p:nvGraphicFramePr>
        <p:xfrm>
          <a:off x="301625" y="1527175"/>
          <a:ext cx="8504238" cy="274828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dirty="0" smtClean="0"/>
                        <a:t>Active Immunity</a:t>
                      </a:r>
                      <a:endParaRPr lang="en-US" dirty="0"/>
                    </a:p>
                  </a:txBody>
                  <a:tcPr/>
                </a:tc>
                <a:tc>
                  <a:txBody>
                    <a:bodyPr/>
                    <a:lstStyle/>
                    <a:p>
                      <a:pPr algn="ctr"/>
                      <a:r>
                        <a:rPr lang="en-US" dirty="0" smtClean="0"/>
                        <a:t>Passive Immunity</a:t>
                      </a:r>
                      <a:endParaRPr lang="en-US" dirty="0"/>
                    </a:p>
                  </a:txBody>
                  <a:tcPr/>
                </a:tc>
              </a:tr>
              <a:tr h="370840">
                <a:tc>
                  <a:txBody>
                    <a:bodyPr/>
                    <a:lstStyle/>
                    <a:p>
                      <a:r>
                        <a:rPr lang="en-US" dirty="0" smtClean="0"/>
                        <a:t>The</a:t>
                      </a:r>
                      <a:r>
                        <a:rPr lang="en-US" baseline="0" dirty="0" smtClean="0"/>
                        <a:t> body is exposed to an antigen (naturally or via a vaccine), produces antibodies to combat it, and uses the remaining B cells as memory cells to preempt future infection</a:t>
                      </a:r>
                      <a:endParaRPr lang="en-US" dirty="0"/>
                    </a:p>
                  </a:txBody>
                  <a:tcPr/>
                </a:tc>
                <a:tc>
                  <a:txBody>
                    <a:bodyPr/>
                    <a:lstStyle/>
                    <a:p>
                      <a:r>
                        <a:rPr lang="en-US" dirty="0" smtClean="0"/>
                        <a:t>Antibodies</a:t>
                      </a:r>
                      <a:r>
                        <a:rPr lang="en-US" baseline="0" dirty="0" smtClean="0"/>
                        <a:t> are transferred from one individual to another</a:t>
                      </a:r>
                      <a:endParaRPr lang="en-US" dirty="0"/>
                    </a:p>
                  </a:txBody>
                  <a:tcPr/>
                </a:tc>
              </a:tr>
              <a:tr h="370840">
                <a:tc>
                  <a:txBody>
                    <a:bodyPr/>
                    <a:lstStyle/>
                    <a:p>
                      <a:r>
                        <a:rPr lang="en-US" dirty="0" smtClean="0"/>
                        <a:t>Example: injection of disabled </a:t>
                      </a:r>
                      <a:r>
                        <a:rPr lang="en-US" i="1" dirty="0" smtClean="0"/>
                        <a:t>Clostridium </a:t>
                      </a:r>
                      <a:r>
                        <a:rPr lang="en-US" i="1" dirty="0" err="1" smtClean="0"/>
                        <a:t>tetani</a:t>
                      </a:r>
                      <a:r>
                        <a:rPr lang="en-US" i="1" dirty="0" smtClean="0"/>
                        <a:t> </a:t>
                      </a:r>
                      <a:r>
                        <a:rPr lang="en-US" i="0" dirty="0" smtClean="0"/>
                        <a:t>to</a:t>
                      </a:r>
                      <a:r>
                        <a:rPr lang="en-US" i="0" baseline="0" dirty="0" smtClean="0"/>
                        <a:t> prevent a person from getting tetanus</a:t>
                      </a:r>
                      <a:endParaRPr lang="en-US" dirty="0"/>
                    </a:p>
                  </a:txBody>
                  <a:tcPr/>
                </a:tc>
                <a:tc>
                  <a:txBody>
                    <a:bodyPr/>
                    <a:lstStyle/>
                    <a:p>
                      <a:r>
                        <a:rPr lang="en-US" dirty="0" smtClean="0"/>
                        <a:t>Example:</a:t>
                      </a:r>
                      <a:r>
                        <a:rPr lang="en-US" baseline="0" dirty="0" smtClean="0"/>
                        <a:t> maternal antibodies are transferred to the fetus via the placenta</a:t>
                      </a:r>
                      <a:endParaRPr lang="en-US" dirty="0"/>
                    </a:p>
                  </a:txBody>
                  <a:tcPr/>
                </a:tc>
              </a:tr>
            </a:tbl>
          </a:graphicData>
        </a:graphic>
      </p:graphicFrame>
    </p:spTree>
    <p:extLst>
      <p:ext uri="{BB962C8B-B14F-4D97-AF65-F5344CB8AC3E}">
        <p14:creationId xmlns:p14="http://schemas.microsoft.com/office/powerpoint/2010/main" val="864102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Humoral</a:t>
            </a:r>
            <a:r>
              <a:rPr lang="en-US" dirty="0" smtClean="0"/>
              <a:t> Immunity v. Cell-Mediated Immunity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038439493"/>
              </p:ext>
            </p:extLst>
          </p:nvPr>
        </p:nvGraphicFramePr>
        <p:xfrm>
          <a:off x="301625" y="1527175"/>
          <a:ext cx="8504238" cy="192532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dirty="0" err="1" smtClean="0"/>
                        <a:t>Humoral</a:t>
                      </a:r>
                      <a:r>
                        <a:rPr lang="en-US" baseline="0" dirty="0" smtClean="0"/>
                        <a:t> Immunity</a:t>
                      </a:r>
                      <a:endParaRPr lang="en-US" dirty="0"/>
                    </a:p>
                  </a:txBody>
                  <a:tcPr/>
                </a:tc>
                <a:tc>
                  <a:txBody>
                    <a:bodyPr/>
                    <a:lstStyle/>
                    <a:p>
                      <a:pPr algn="ctr"/>
                      <a:r>
                        <a:rPr lang="en-US" dirty="0" smtClean="0"/>
                        <a:t>Cell-Mediated</a:t>
                      </a:r>
                      <a:r>
                        <a:rPr lang="en-US" baseline="0" dirty="0" smtClean="0"/>
                        <a:t> Immunity</a:t>
                      </a:r>
                      <a:endParaRPr lang="en-US" dirty="0"/>
                    </a:p>
                  </a:txBody>
                  <a:tcPr/>
                </a:tc>
              </a:tr>
              <a:tr h="370840">
                <a:tc>
                  <a:txBody>
                    <a:bodyPr/>
                    <a:lstStyle/>
                    <a:p>
                      <a:r>
                        <a:rPr lang="en-US" dirty="0" smtClean="0"/>
                        <a:t>B cells transform into plasma cells</a:t>
                      </a:r>
                      <a:r>
                        <a:rPr lang="en-US" baseline="0" dirty="0" smtClean="0"/>
                        <a:t> which secrete antibodies that destroy specific antigens</a:t>
                      </a:r>
                      <a:endParaRPr lang="en-US" dirty="0"/>
                    </a:p>
                  </a:txBody>
                  <a:tcPr/>
                </a:tc>
                <a:tc>
                  <a:txBody>
                    <a:bodyPr/>
                    <a:lstStyle/>
                    <a:p>
                      <a:r>
                        <a:rPr lang="en-US" dirty="0" smtClean="0"/>
                        <a:t>T cells, NK cells, and macrophages destroy</a:t>
                      </a:r>
                      <a:r>
                        <a:rPr lang="en-US" baseline="0" dirty="0" smtClean="0"/>
                        <a:t> pathogens; does not involve antibodies</a:t>
                      </a:r>
                      <a:endParaRPr lang="en-US" dirty="0"/>
                    </a:p>
                  </a:txBody>
                  <a:tcPr/>
                </a:tc>
              </a:tr>
              <a:tr h="370840">
                <a:tc>
                  <a:txBody>
                    <a:bodyPr/>
                    <a:lstStyle/>
                    <a:p>
                      <a:r>
                        <a:rPr lang="en-US" dirty="0" smtClean="0"/>
                        <a:t>Most effective</a:t>
                      </a:r>
                      <a:r>
                        <a:rPr lang="en-US" baseline="0" dirty="0" smtClean="0"/>
                        <a:t> on bacteria, viruses before they’ve entered the cell</a:t>
                      </a:r>
                      <a:endParaRPr lang="en-US" dirty="0"/>
                    </a:p>
                  </a:txBody>
                  <a:tcPr/>
                </a:tc>
                <a:tc>
                  <a:txBody>
                    <a:bodyPr/>
                    <a:lstStyle/>
                    <a:p>
                      <a:r>
                        <a:rPr lang="en-US" dirty="0" smtClean="0"/>
                        <a:t>Most effective against viruses</a:t>
                      </a:r>
                      <a:r>
                        <a:rPr lang="en-US" baseline="0" dirty="0" smtClean="0"/>
                        <a:t>, though also protects against fungi, bacteria, etc.</a:t>
                      </a:r>
                      <a:endParaRPr lang="en-US" dirty="0"/>
                    </a:p>
                  </a:txBody>
                  <a:tcPr/>
                </a:tc>
              </a:tr>
            </a:tbl>
          </a:graphicData>
        </a:graphic>
      </p:graphicFrame>
    </p:spTree>
    <p:extLst>
      <p:ext uri="{BB962C8B-B14F-4D97-AF65-F5344CB8AC3E}">
        <p14:creationId xmlns:p14="http://schemas.microsoft.com/office/powerpoint/2010/main" val="1835616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Lymphocytes v. T Lymphocytes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31106052"/>
              </p:ext>
            </p:extLst>
          </p:nvPr>
        </p:nvGraphicFramePr>
        <p:xfrm>
          <a:off x="301625" y="1527175"/>
          <a:ext cx="8504238" cy="165608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dirty="0" smtClean="0"/>
                        <a:t>B Lymphocytes</a:t>
                      </a:r>
                      <a:endParaRPr lang="en-US" dirty="0"/>
                    </a:p>
                  </a:txBody>
                  <a:tcPr/>
                </a:tc>
                <a:tc>
                  <a:txBody>
                    <a:bodyPr/>
                    <a:lstStyle/>
                    <a:p>
                      <a:pPr algn="ctr"/>
                      <a:r>
                        <a:rPr lang="en-US" dirty="0" smtClean="0"/>
                        <a:t>T Lymphocytes</a:t>
                      </a:r>
                      <a:endParaRPr lang="en-US" dirty="0"/>
                    </a:p>
                  </a:txBody>
                  <a:tcPr/>
                </a:tc>
              </a:tr>
              <a:tr h="370840">
                <a:tc>
                  <a:txBody>
                    <a:bodyPr/>
                    <a:lstStyle/>
                    <a:p>
                      <a:r>
                        <a:rPr lang="en-US" dirty="0" smtClean="0"/>
                        <a:t>Activated by helper T</a:t>
                      </a:r>
                      <a:r>
                        <a:rPr lang="en-US" baseline="0" dirty="0" smtClean="0"/>
                        <a:t> cells through immunological synapse</a:t>
                      </a:r>
                      <a:endParaRPr lang="en-US" dirty="0"/>
                    </a:p>
                  </a:txBody>
                  <a:tcPr/>
                </a:tc>
                <a:tc>
                  <a:txBody>
                    <a:bodyPr/>
                    <a:lstStyle/>
                    <a:p>
                      <a:r>
                        <a:rPr lang="en-US" dirty="0" smtClean="0"/>
                        <a:t>Activated through</a:t>
                      </a:r>
                      <a:r>
                        <a:rPr lang="en-US" baseline="0" dirty="0" smtClean="0"/>
                        <a:t> the engagement of the T cell by the major histocompatibility complex</a:t>
                      </a:r>
                      <a:endParaRPr lang="en-US" dirty="0"/>
                    </a:p>
                  </a:txBody>
                  <a:tcPr/>
                </a:tc>
              </a:tr>
              <a:tr h="370840">
                <a:tc>
                  <a:txBody>
                    <a:bodyPr/>
                    <a:lstStyle/>
                    <a:p>
                      <a:r>
                        <a:rPr lang="en-US" dirty="0" smtClean="0"/>
                        <a:t>Produce antibodies</a:t>
                      </a:r>
                      <a:r>
                        <a:rPr lang="en-US" baseline="0" dirty="0" smtClean="0"/>
                        <a:t> that attack antigens</a:t>
                      </a:r>
                      <a:endParaRPr lang="en-US" dirty="0"/>
                    </a:p>
                  </a:txBody>
                  <a:tcPr/>
                </a:tc>
                <a:tc>
                  <a:txBody>
                    <a:bodyPr/>
                    <a:lstStyle/>
                    <a:p>
                      <a:r>
                        <a:rPr lang="en-US" dirty="0" smtClean="0"/>
                        <a:t>Directly</a:t>
                      </a:r>
                      <a:r>
                        <a:rPr lang="en-US" baseline="0" dirty="0" smtClean="0"/>
                        <a:t> a</a:t>
                      </a:r>
                      <a:r>
                        <a:rPr lang="en-US" dirty="0" smtClean="0"/>
                        <a:t>ttack the entire</a:t>
                      </a:r>
                      <a:r>
                        <a:rPr lang="en-US" baseline="0" dirty="0" smtClean="0"/>
                        <a:t> invading cell</a:t>
                      </a:r>
                      <a:endParaRPr lang="en-US" dirty="0"/>
                    </a:p>
                  </a:txBody>
                  <a:tcPr/>
                </a:tc>
              </a:tr>
            </a:tbl>
          </a:graphicData>
        </a:graphic>
      </p:graphicFrame>
    </p:spTree>
    <p:extLst>
      <p:ext uri="{BB962C8B-B14F-4D97-AF65-F5344CB8AC3E}">
        <p14:creationId xmlns:p14="http://schemas.microsoft.com/office/powerpoint/2010/main" val="2214745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Why are antibodies effective against antibiotics but not viruses?</a:t>
            </a:r>
            <a:endParaRPr lang="en-US" sz="2400" dirty="0"/>
          </a:p>
        </p:txBody>
      </p:sp>
      <p:sp>
        <p:nvSpPr>
          <p:cNvPr id="3" name="Content Placeholder 2"/>
          <p:cNvSpPr>
            <a:spLocks noGrp="1"/>
          </p:cNvSpPr>
          <p:nvPr>
            <p:ph sz="quarter" idx="1"/>
          </p:nvPr>
        </p:nvSpPr>
        <p:spPr/>
        <p:txBody>
          <a:bodyPr/>
          <a:lstStyle/>
          <a:p>
            <a:r>
              <a:rPr lang="en-US" dirty="0" smtClean="0"/>
              <a:t>Bacteria, as independent organisms, are capable of reproducing on their own. Viruses have to take over host cells and repurpose them for viral propagation. Antibiotics disrupt bacterial reproduction. Since viral replication is tied to the functions of an organism’s own cells, eliminating viruses is entirely different from eliminating bacteria. </a:t>
            </a:r>
            <a:endParaRPr lang="en-US" dirty="0"/>
          </a:p>
        </p:txBody>
      </p:sp>
    </p:spTree>
    <p:extLst>
      <p:ext uri="{BB962C8B-B14F-4D97-AF65-F5344CB8AC3E}">
        <p14:creationId xmlns:p14="http://schemas.microsoft.com/office/powerpoint/2010/main" val="3136811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Diseases of the Immune System – HIV/AIDS</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Acquired immune deficiency syndrome (AIDS) is a disease of the human immune system caused by the human immunodeficiency virus (HIV). Since AIDS disrupts the immune system, it makes it much easier for a person to get infections, and these infections are typically much more severe.</a:t>
            </a:r>
          </a:p>
          <a:p>
            <a:r>
              <a:rPr lang="en-US" dirty="0" smtClean="0"/>
              <a:t>Some signs and symptoms include (depending on stage of progression): recurrent upper respiratory tract infections, unexplained chronic diarrhea, severe bacterial infections, toxoplasmosis of the brain, candidiasis of the respiratory organs, and Kaposi’s sarcoma</a:t>
            </a:r>
          </a:p>
          <a:p>
            <a:r>
              <a:rPr lang="en-US" dirty="0" smtClean="0"/>
              <a:t>33.4 millions people worldwide have HIV/AIDS, with 2.7 million new HIV infections occurring annually.</a:t>
            </a:r>
          </a:p>
          <a:p>
            <a:r>
              <a:rPr lang="en-US" dirty="0" smtClean="0"/>
              <a:t>There is no known cure, however antiretroviral drugs can be used to prevent death and infection in HIV/AIDS sufferers.</a:t>
            </a:r>
            <a:endParaRPr lang="en-US" dirty="0"/>
          </a:p>
        </p:txBody>
      </p:sp>
    </p:spTree>
    <p:extLst>
      <p:ext uri="{BB962C8B-B14F-4D97-AF65-F5344CB8AC3E}">
        <p14:creationId xmlns:p14="http://schemas.microsoft.com/office/powerpoint/2010/main" val="3018601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Diseases of the Immune System – Systemic Lupus </a:t>
            </a:r>
            <a:r>
              <a:rPr lang="en-US" sz="2400" dirty="0" err="1" smtClean="0"/>
              <a:t>Erythematosus</a:t>
            </a:r>
            <a:r>
              <a:rPr lang="en-US" sz="2400" dirty="0" smtClean="0"/>
              <a:t> </a:t>
            </a:r>
            <a:endParaRPr lang="en-US" sz="2400" dirty="0"/>
          </a:p>
        </p:txBody>
      </p:sp>
      <p:sp>
        <p:nvSpPr>
          <p:cNvPr id="3" name="Content Placeholder 2"/>
          <p:cNvSpPr>
            <a:spLocks noGrp="1"/>
          </p:cNvSpPr>
          <p:nvPr>
            <p:ph sz="quarter" idx="1"/>
          </p:nvPr>
        </p:nvSpPr>
        <p:spPr/>
        <p:txBody>
          <a:bodyPr>
            <a:normAutofit fontScale="92500"/>
          </a:bodyPr>
          <a:lstStyle/>
          <a:p>
            <a:r>
              <a:rPr lang="en-US" dirty="0" smtClean="0"/>
              <a:t>Lupus is a systemic autoimmune disease that can affect any part of the body. It involves the body’s immune system attacking the body’s cells and tissues, resulting in inflammation and tissue damage.</a:t>
            </a:r>
          </a:p>
          <a:p>
            <a:r>
              <a:rPr lang="en-US" dirty="0" smtClean="0"/>
              <a:t>Some signs and symptoms include: malar rash, discoid rash, inflammation of the membranes around the heart and/or lungs, oral ulcers, arthritis, photosensitivity, anemia, renal disorder, seizures, and psychosis</a:t>
            </a:r>
          </a:p>
          <a:p>
            <a:r>
              <a:rPr lang="en-US" dirty="0" smtClean="0"/>
              <a:t>About 53 out of every 100,000 Americans has lupus.</a:t>
            </a:r>
          </a:p>
          <a:p>
            <a:r>
              <a:rPr lang="en-US" dirty="0" smtClean="0"/>
              <a:t>There is no cure for lupus, but it’s treatable by suppressing the immune system.</a:t>
            </a:r>
            <a:endParaRPr lang="en-US" dirty="0"/>
          </a:p>
        </p:txBody>
      </p:sp>
    </p:spTree>
    <p:extLst>
      <p:ext uri="{BB962C8B-B14F-4D97-AF65-F5344CB8AC3E}">
        <p14:creationId xmlns:p14="http://schemas.microsoft.com/office/powerpoint/2010/main" val="1371487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Immune System – Sources</a:t>
            </a:r>
            <a:endParaRPr lang="en-US" dirty="0"/>
          </a:p>
        </p:txBody>
      </p:sp>
      <p:sp>
        <p:nvSpPr>
          <p:cNvPr id="3" name="Content Placeholder 2"/>
          <p:cNvSpPr>
            <a:spLocks noGrp="1"/>
          </p:cNvSpPr>
          <p:nvPr>
            <p:ph sz="quarter" idx="1"/>
          </p:nvPr>
        </p:nvSpPr>
        <p:spPr/>
        <p:txBody>
          <a:bodyPr/>
          <a:lstStyle/>
          <a:p>
            <a:pPr lvl="0">
              <a:buClr>
                <a:srgbClr val="D16349"/>
              </a:buClr>
            </a:pPr>
            <a:r>
              <a:rPr lang="en-US" dirty="0">
                <a:solidFill>
                  <a:prstClr val="black"/>
                </a:solidFill>
                <a:hlinkClick r:id="rId2"/>
              </a:rPr>
              <a:t>http://en.wikipedia.org</a:t>
            </a:r>
            <a:endParaRPr lang="en-US" dirty="0">
              <a:solidFill>
                <a:prstClr val="black"/>
              </a:solidFill>
            </a:endParaRPr>
          </a:p>
          <a:p>
            <a:endParaRPr lang="en-US" dirty="0" smtClean="0"/>
          </a:p>
        </p:txBody>
      </p:sp>
    </p:spTree>
    <p:extLst>
      <p:ext uri="{BB962C8B-B14F-4D97-AF65-F5344CB8AC3E}">
        <p14:creationId xmlns:p14="http://schemas.microsoft.com/office/powerpoint/2010/main" val="1780481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a:t>
            </a:r>
            <a:r>
              <a:rPr lang="en-US" dirty="0"/>
              <a:t>m</a:t>
            </a: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20128" y="1533073"/>
            <a:ext cx="6267231" cy="45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401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System – Function</a:t>
            </a:r>
            <a:endParaRPr lang="en-US" dirty="0"/>
          </a:p>
        </p:txBody>
      </p:sp>
      <p:sp>
        <p:nvSpPr>
          <p:cNvPr id="3" name="Content Placeholder 2"/>
          <p:cNvSpPr>
            <a:spLocks noGrp="1"/>
          </p:cNvSpPr>
          <p:nvPr>
            <p:ph sz="quarter" idx="1"/>
          </p:nvPr>
        </p:nvSpPr>
        <p:spPr/>
        <p:txBody>
          <a:bodyPr/>
          <a:lstStyle/>
          <a:p>
            <a:r>
              <a:rPr lang="en-US" dirty="0">
                <a:solidFill>
                  <a:srgbClr val="000000"/>
                </a:solidFill>
              </a:rPr>
              <a:t>The endocrine system is the system of glands that synthesize and distribute hormones that regulate the body’s functions.</a:t>
            </a:r>
            <a:endParaRPr lang="en-US" dirty="0"/>
          </a:p>
          <a:p>
            <a:endParaRPr lang="en-US" dirty="0"/>
          </a:p>
        </p:txBody>
      </p:sp>
    </p:spTree>
    <p:extLst>
      <p:ext uri="{BB962C8B-B14F-4D97-AF65-F5344CB8AC3E}">
        <p14:creationId xmlns:p14="http://schemas.microsoft.com/office/powerpoint/2010/main" val="240411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System – Homeostasis</a:t>
            </a:r>
            <a:endParaRPr lang="en-US" dirty="0"/>
          </a:p>
        </p:txBody>
      </p:sp>
      <p:sp>
        <p:nvSpPr>
          <p:cNvPr id="3" name="Content Placeholder 2"/>
          <p:cNvSpPr>
            <a:spLocks noGrp="1"/>
          </p:cNvSpPr>
          <p:nvPr>
            <p:ph sz="quarter" idx="1"/>
          </p:nvPr>
        </p:nvSpPr>
        <p:spPr/>
        <p:txBody>
          <a:bodyPr/>
          <a:lstStyle/>
          <a:p>
            <a:pPr>
              <a:lnSpc>
                <a:spcPct val="100000"/>
              </a:lnSpc>
              <a:buFont typeface="Arial"/>
              <a:buChar char="•"/>
            </a:pPr>
            <a:r>
              <a:rPr lang="en-US" dirty="0">
                <a:solidFill>
                  <a:srgbClr val="000000"/>
                </a:solidFill>
              </a:rPr>
              <a:t>Homeostasis is the tendency of the body to maintain internal stability.</a:t>
            </a:r>
            <a:endParaRPr lang="en-US" dirty="0"/>
          </a:p>
          <a:p>
            <a:pPr>
              <a:lnSpc>
                <a:spcPct val="100000"/>
              </a:lnSpc>
              <a:buFont typeface="Arial"/>
              <a:buChar char="•"/>
            </a:pPr>
            <a:r>
              <a:rPr lang="en-US" dirty="0">
                <a:solidFill>
                  <a:srgbClr val="000000"/>
                </a:solidFill>
              </a:rPr>
              <a:t>Hormones produced by the endocrine system cause other body systems to take measures to ensure homeostasis. For example, when a human’s blood sugar levels get too high, the pancreas produces insulin, which gets transported to the liver via the bloodstream. Upon receiving the insulin, the liver begins converting glucose in the blood to glycogen.</a:t>
            </a:r>
            <a:endParaRPr lang="en-US" dirty="0"/>
          </a:p>
          <a:p>
            <a:endParaRPr lang="en-US" dirty="0"/>
          </a:p>
        </p:txBody>
      </p:sp>
    </p:spTree>
    <p:extLst>
      <p:ext uri="{BB962C8B-B14F-4D97-AF65-F5344CB8AC3E}">
        <p14:creationId xmlns:p14="http://schemas.microsoft.com/office/powerpoint/2010/main" val="10074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a:t>
            </a:r>
            <a:endParaRPr lang="en-US" sz="2800" dirty="0"/>
          </a:p>
        </p:txBody>
      </p:sp>
      <p:sp>
        <p:nvSpPr>
          <p:cNvPr id="3" name="Content Placeholder 2"/>
          <p:cNvSpPr>
            <a:spLocks noGrp="1"/>
          </p:cNvSpPr>
          <p:nvPr>
            <p:ph sz="quarter" idx="1"/>
          </p:nvPr>
        </p:nvSpPr>
        <p:spPr>
          <a:xfrm>
            <a:off x="301752" y="1527048"/>
            <a:ext cx="8503920" cy="4797552"/>
          </a:xfrm>
        </p:spPr>
        <p:txBody>
          <a:bodyPr>
            <a:normAutofit lnSpcReduction="10000"/>
          </a:bodyPr>
          <a:lstStyle/>
          <a:p>
            <a:r>
              <a:rPr lang="en-US" dirty="0" smtClean="0"/>
              <a:t>The stomach is the hollow, muscular organ between the esophagus and the small intestine. As food enters the stomach, the stomach releases proteases like pepsin to chemically break down proteins in the food and hydrochloric acid to allow the enzymes to function optimally. The wall of the stomach then contracts, mashing the food into a partially digested substance called </a:t>
            </a:r>
            <a:r>
              <a:rPr lang="en-US" dirty="0" err="1" smtClean="0"/>
              <a:t>chyme</a:t>
            </a:r>
            <a:r>
              <a:rPr lang="en-US" dirty="0" smtClean="0"/>
              <a:t>.</a:t>
            </a:r>
          </a:p>
          <a:p>
            <a:r>
              <a:rPr lang="en-US" dirty="0" smtClean="0"/>
              <a:t>The pyloric sphincter is the region of the stomach connected to the duodenum of the small </a:t>
            </a:r>
            <a:r>
              <a:rPr lang="en-US" dirty="0" err="1" smtClean="0"/>
              <a:t>instestine</a:t>
            </a:r>
            <a:r>
              <a:rPr lang="en-US" dirty="0" smtClean="0"/>
              <a:t>. The </a:t>
            </a:r>
            <a:r>
              <a:rPr lang="en-US" dirty="0" err="1" smtClean="0"/>
              <a:t>chyme</a:t>
            </a:r>
            <a:r>
              <a:rPr lang="en-US" dirty="0" smtClean="0"/>
              <a:t> passes through the pyloric sphincter into the small intestine.</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System – Negative Feedback</a:t>
            </a:r>
            <a:endParaRPr lang="en-US" dirty="0"/>
          </a:p>
        </p:txBody>
      </p:sp>
      <p:sp>
        <p:nvSpPr>
          <p:cNvPr id="3" name="Content Placeholder 2"/>
          <p:cNvSpPr>
            <a:spLocks noGrp="1"/>
          </p:cNvSpPr>
          <p:nvPr>
            <p:ph sz="quarter" idx="1"/>
          </p:nvPr>
        </p:nvSpPr>
        <p:spPr/>
        <p:txBody>
          <a:bodyPr/>
          <a:lstStyle/>
          <a:p>
            <a:pPr>
              <a:lnSpc>
                <a:spcPct val="100000"/>
              </a:lnSpc>
              <a:buFont typeface="Arial"/>
              <a:buChar char="•"/>
            </a:pPr>
            <a:r>
              <a:rPr lang="en-US" dirty="0">
                <a:solidFill>
                  <a:srgbClr val="000000"/>
                </a:solidFill>
              </a:rPr>
              <a:t>Negative feedback is when the output of a system signals a decrease in the system’s input.</a:t>
            </a:r>
            <a:endParaRPr lang="en-US" dirty="0"/>
          </a:p>
          <a:p>
            <a:pPr>
              <a:lnSpc>
                <a:spcPct val="100000"/>
              </a:lnSpc>
              <a:buFont typeface="Arial"/>
              <a:buChar char="•"/>
            </a:pPr>
            <a:r>
              <a:rPr lang="en-US" dirty="0">
                <a:solidFill>
                  <a:srgbClr val="000000"/>
                </a:solidFill>
              </a:rPr>
              <a:t>Homeostasis is based on negative feedback mechanisms. For example, in the process of </a:t>
            </a:r>
            <a:r>
              <a:rPr lang="en-US" dirty="0" err="1">
                <a:solidFill>
                  <a:srgbClr val="000000"/>
                </a:solidFill>
              </a:rPr>
              <a:t>baroreflex</a:t>
            </a:r>
            <a:r>
              <a:rPr lang="en-US" dirty="0">
                <a:solidFill>
                  <a:srgbClr val="000000"/>
                </a:solidFill>
              </a:rPr>
              <a:t>, baroreceptors in the heart and adjacent blood vessels sense that the body’s blood pressure is too high. They respond by decreasing the heart rate, consequently decreasing blood pressure. </a:t>
            </a:r>
            <a:endParaRPr lang="en-US" dirty="0"/>
          </a:p>
          <a:p>
            <a:endParaRPr lang="en-US" dirty="0"/>
          </a:p>
        </p:txBody>
      </p:sp>
    </p:spTree>
    <p:extLst>
      <p:ext uri="{BB962C8B-B14F-4D97-AF65-F5344CB8AC3E}">
        <p14:creationId xmlns:p14="http://schemas.microsoft.com/office/powerpoint/2010/main" val="2441004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Endocrine System – Type I Diabetes v. Type II Diabetes</a:t>
            </a:r>
            <a:endParaRPr lang="en-US" sz="2800"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816560" y="1527174"/>
            <a:ext cx="5474368"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201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Disorders of the Endocrine System -- Acromegaly</a:t>
            </a:r>
            <a:endParaRPr lang="en-US" dirty="0"/>
          </a:p>
        </p:txBody>
      </p:sp>
      <p:sp>
        <p:nvSpPr>
          <p:cNvPr id="3" name="Content Placeholder 2"/>
          <p:cNvSpPr>
            <a:spLocks noGrp="1"/>
          </p:cNvSpPr>
          <p:nvPr>
            <p:ph sz="quarter" idx="1"/>
          </p:nvPr>
        </p:nvSpPr>
        <p:spPr/>
        <p:txBody>
          <a:bodyPr/>
          <a:lstStyle/>
          <a:p>
            <a:pPr>
              <a:lnSpc>
                <a:spcPct val="100000"/>
              </a:lnSpc>
              <a:buFont typeface="Arial"/>
              <a:buChar char="•"/>
            </a:pPr>
            <a:r>
              <a:rPr lang="en-US" dirty="0">
                <a:solidFill>
                  <a:srgbClr val="000000"/>
                </a:solidFill>
              </a:rPr>
              <a:t>Acromegaly is a syndrome in which the anterior pituitary gland produces too much growth hormone during puberty.</a:t>
            </a:r>
            <a:endParaRPr lang="en-US" dirty="0"/>
          </a:p>
          <a:p>
            <a:pPr>
              <a:lnSpc>
                <a:spcPct val="100000"/>
              </a:lnSpc>
              <a:buFont typeface="Arial"/>
              <a:buChar char="•"/>
            </a:pPr>
            <a:r>
              <a:rPr lang="en-US" dirty="0">
                <a:solidFill>
                  <a:srgbClr val="000000"/>
                </a:solidFill>
              </a:rPr>
              <a:t>Some signs and symptoms include: swelling of the hands, feet, nose, lips, and ears; swelling of the internal organs, especially the heart, kidneys, and vocal cords; expansion of the skull; pronounced brow and lower jaw protrusion; and </a:t>
            </a:r>
            <a:r>
              <a:rPr lang="en-US" dirty="0" err="1">
                <a:solidFill>
                  <a:srgbClr val="000000"/>
                </a:solidFill>
              </a:rPr>
              <a:t>acrochordons</a:t>
            </a:r>
            <a:r>
              <a:rPr lang="en-US" dirty="0">
                <a:solidFill>
                  <a:srgbClr val="000000"/>
                </a:solidFill>
              </a:rPr>
              <a:t>. </a:t>
            </a:r>
            <a:endParaRPr lang="en-US" dirty="0"/>
          </a:p>
          <a:p>
            <a:pPr>
              <a:lnSpc>
                <a:spcPct val="100000"/>
              </a:lnSpc>
              <a:buFont typeface="Arial"/>
              <a:buChar char="•"/>
            </a:pPr>
            <a:r>
              <a:rPr lang="en-US" dirty="0">
                <a:solidFill>
                  <a:srgbClr val="000000"/>
                </a:solidFill>
              </a:rPr>
              <a:t>Approximately 1 in 25,000 Americans have acromegaly.</a:t>
            </a:r>
            <a:endParaRPr lang="en-US" dirty="0"/>
          </a:p>
          <a:p>
            <a:endParaRPr lang="en-US" dirty="0"/>
          </a:p>
        </p:txBody>
      </p:sp>
    </p:spTree>
    <p:extLst>
      <p:ext uri="{BB962C8B-B14F-4D97-AF65-F5344CB8AC3E}">
        <p14:creationId xmlns:p14="http://schemas.microsoft.com/office/powerpoint/2010/main" val="2973187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System – Sources</a:t>
            </a:r>
            <a:endParaRPr lang="en-US" dirty="0"/>
          </a:p>
        </p:txBody>
      </p:sp>
      <p:sp>
        <p:nvSpPr>
          <p:cNvPr id="3" name="Content Placeholder 2"/>
          <p:cNvSpPr>
            <a:spLocks noGrp="1"/>
          </p:cNvSpPr>
          <p:nvPr>
            <p:ph sz="quarter" idx="1"/>
          </p:nvPr>
        </p:nvSpPr>
        <p:spPr/>
        <p:txBody>
          <a:bodyPr/>
          <a:lstStyle/>
          <a:p>
            <a:pPr>
              <a:lnSpc>
                <a:spcPct val="100000"/>
              </a:lnSpc>
              <a:buFont typeface="Arial"/>
              <a:buChar char="•"/>
            </a:pPr>
            <a:r>
              <a:rPr lang="en-US" u="sng" dirty="0">
                <a:solidFill>
                  <a:srgbClr val="0000FF"/>
                </a:solidFill>
                <a:hlinkClick r:id="rId2"/>
              </a:rPr>
              <a:t>http://en.wikipedia.org/</a:t>
            </a:r>
            <a:endParaRPr lang="en-US" dirty="0"/>
          </a:p>
          <a:p>
            <a:pPr>
              <a:lnSpc>
                <a:spcPct val="100000"/>
              </a:lnSpc>
              <a:buFont typeface="Arial"/>
              <a:buChar char="•"/>
            </a:pPr>
            <a:r>
              <a:rPr lang="en-US" u="sng" dirty="0">
                <a:solidFill>
                  <a:srgbClr val="0000FF"/>
                </a:solidFill>
                <a:hlinkClick r:id="rId3"/>
              </a:rPr>
              <a:t>http://www.rightdiagnosis.com/a/acromegaly/</a:t>
            </a:r>
            <a:endParaRPr lang="en-US" dirty="0"/>
          </a:p>
          <a:p>
            <a:endParaRPr lang="en-US" dirty="0"/>
          </a:p>
        </p:txBody>
      </p:sp>
    </p:spTree>
    <p:extLst>
      <p:ext uri="{BB962C8B-B14F-4D97-AF65-F5344CB8AC3E}">
        <p14:creationId xmlns:p14="http://schemas.microsoft.com/office/powerpoint/2010/main" val="3180244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Reproductive System &amp; Development</a:t>
            </a:r>
            <a:endParaRPr lang="en-US" dirty="0"/>
          </a:p>
        </p:txBody>
      </p:sp>
      <p:sp>
        <p:nvSpPr>
          <p:cNvPr id="3" name="Content Placeholder 2"/>
          <p:cNvSpPr>
            <a:spLocks noGrp="1"/>
          </p:cNvSpPr>
          <p:nvPr>
            <p:ph sz="quarter" idx="1"/>
          </p:nvPr>
        </p:nvSpPr>
        <p:spPr/>
        <p:txBody>
          <a:bodyPr/>
          <a:lstStyle/>
          <a:p>
            <a:endParaRPr lang="en-US"/>
          </a:p>
        </p:txBody>
      </p:sp>
    </p:spTree>
    <p:extLst>
      <p:ext uri="{BB962C8B-B14F-4D97-AF65-F5344CB8AC3E}">
        <p14:creationId xmlns:p14="http://schemas.microsoft.com/office/powerpoint/2010/main" val="580686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Reproductive System &amp; Development – Function</a:t>
            </a:r>
            <a:endParaRPr lang="en-US" sz="2800" dirty="0"/>
          </a:p>
        </p:txBody>
      </p:sp>
      <p:sp>
        <p:nvSpPr>
          <p:cNvPr id="3" name="Content Placeholder 2"/>
          <p:cNvSpPr>
            <a:spLocks noGrp="1"/>
          </p:cNvSpPr>
          <p:nvPr>
            <p:ph sz="quarter" idx="1"/>
          </p:nvPr>
        </p:nvSpPr>
        <p:spPr/>
        <p:txBody>
          <a:bodyPr/>
          <a:lstStyle/>
          <a:p>
            <a:r>
              <a:rPr lang="en-US" dirty="0"/>
              <a:t>The function of the reproductive system is to produce offspring.</a:t>
            </a:r>
          </a:p>
          <a:p>
            <a:endParaRPr lang="en-US" dirty="0"/>
          </a:p>
        </p:txBody>
      </p:sp>
    </p:spTree>
    <p:extLst>
      <p:ext uri="{BB962C8B-B14F-4D97-AF65-F5344CB8AC3E}">
        <p14:creationId xmlns:p14="http://schemas.microsoft.com/office/powerpoint/2010/main" val="582078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Reproductive System &amp; Development – Sexual v. Asexual Reproduction</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884771079"/>
              </p:ext>
            </p:extLst>
          </p:nvPr>
        </p:nvGraphicFramePr>
        <p:xfrm>
          <a:off x="304800" y="2438400"/>
          <a:ext cx="8504238" cy="293116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dirty="0" smtClean="0"/>
                        <a:t>Sexual Reproduction</a:t>
                      </a:r>
                      <a:endParaRPr lang="en-US" dirty="0"/>
                    </a:p>
                  </a:txBody>
                  <a:tcPr/>
                </a:tc>
                <a:tc>
                  <a:txBody>
                    <a:bodyPr/>
                    <a:lstStyle/>
                    <a:p>
                      <a:pPr algn="ctr"/>
                      <a:r>
                        <a:rPr lang="en-US" dirty="0" smtClean="0"/>
                        <a:t>Asexual Reproduction</a:t>
                      </a:r>
                      <a:endParaRPr lang="en-US" dirty="0"/>
                    </a:p>
                  </a:txBody>
                  <a:tcPr/>
                </a:tc>
              </a:tr>
              <a:tr h="370840">
                <a:tc>
                  <a:txBody>
                    <a:bodyPr/>
                    <a:lstStyle/>
                    <a:p>
                      <a:r>
                        <a:rPr lang="en-US" dirty="0" smtClean="0"/>
                        <a:t>Male</a:t>
                      </a:r>
                      <a:r>
                        <a:rPr lang="en-US" baseline="0" dirty="0" smtClean="0"/>
                        <a:t> and female gametes fuse to produce a zygote, which then develops into an embryo. The offspring is genetically distinct from the two parents.</a:t>
                      </a:r>
                      <a:endParaRPr lang="en-US" dirty="0"/>
                    </a:p>
                  </a:txBody>
                  <a:tcPr/>
                </a:tc>
                <a:tc>
                  <a:txBody>
                    <a:bodyPr/>
                    <a:lstStyle/>
                    <a:p>
                      <a:r>
                        <a:rPr lang="en-US" dirty="0" smtClean="0"/>
                        <a:t>Through</a:t>
                      </a:r>
                      <a:r>
                        <a:rPr lang="en-US" baseline="0" dirty="0" smtClean="0"/>
                        <a:t> binary fission, budding, the production of spores, parthenogenesis, or another form of asexual reproduction, a single organism creates genetically identical offspring. Examples include the sponge’s release of the </a:t>
                      </a:r>
                      <a:r>
                        <a:rPr lang="en-US" baseline="0" dirty="0" err="1" smtClean="0"/>
                        <a:t>gemmule</a:t>
                      </a:r>
                      <a:r>
                        <a:rPr lang="en-US" baseline="0" dirty="0" smtClean="0"/>
                        <a:t>; the water flea’s use of parthenogenesis; and the baker’s yeast’s use of budding.</a:t>
                      </a:r>
                      <a:endParaRPr lang="en-US" dirty="0"/>
                    </a:p>
                  </a:txBody>
                  <a:tcPr/>
                </a:tc>
              </a:tr>
            </a:tbl>
          </a:graphicData>
        </a:graphic>
      </p:graphicFrame>
    </p:spTree>
    <p:extLst>
      <p:ext uri="{BB962C8B-B14F-4D97-AF65-F5344CB8AC3E}">
        <p14:creationId xmlns:p14="http://schemas.microsoft.com/office/powerpoint/2010/main" val="746025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a:t>The Reproductive System &amp; Development </a:t>
            </a:r>
            <a:r>
              <a:rPr lang="en-US" sz="2800" dirty="0" smtClean="0"/>
              <a:t>– Spermatogenesis</a:t>
            </a:r>
            <a:endParaRPr lang="en-US" sz="2800" dirty="0"/>
          </a:p>
        </p:txBody>
      </p:sp>
      <p:sp>
        <p:nvSpPr>
          <p:cNvPr id="3" name="Content Placeholder 2"/>
          <p:cNvSpPr>
            <a:spLocks noGrp="1"/>
          </p:cNvSpPr>
          <p:nvPr>
            <p:ph sz="quarter" idx="1"/>
          </p:nvPr>
        </p:nvSpPr>
        <p:spPr/>
        <p:txBody>
          <a:bodyPr/>
          <a:lstStyle/>
          <a:p>
            <a:r>
              <a:rPr lang="en-US" dirty="0" smtClean="0"/>
              <a:t>Spermatogenesis is the process in which sperm is produced.</a:t>
            </a:r>
          </a:p>
          <a:p>
            <a:r>
              <a:rPr lang="en-US" dirty="0" smtClean="0"/>
              <a:t>The diagram on the following slide explains spermatogenesis step-by-step.</a:t>
            </a:r>
            <a:endParaRPr lang="en-US" dirty="0"/>
          </a:p>
        </p:txBody>
      </p:sp>
    </p:spTree>
    <p:extLst>
      <p:ext uri="{BB962C8B-B14F-4D97-AF65-F5344CB8AC3E}">
        <p14:creationId xmlns:p14="http://schemas.microsoft.com/office/powerpoint/2010/main" val="2344797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577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a:t>The Reproductive System &amp; Development – </a:t>
            </a:r>
            <a:r>
              <a:rPr lang="en-US" sz="2800" dirty="0" smtClean="0"/>
              <a:t>Oogenesis</a:t>
            </a:r>
            <a:endParaRPr lang="en-US" sz="2800" dirty="0"/>
          </a:p>
        </p:txBody>
      </p:sp>
      <p:sp>
        <p:nvSpPr>
          <p:cNvPr id="3" name="Content Placeholder 2"/>
          <p:cNvSpPr>
            <a:spLocks noGrp="1"/>
          </p:cNvSpPr>
          <p:nvPr>
            <p:ph sz="quarter" idx="1"/>
          </p:nvPr>
        </p:nvSpPr>
        <p:spPr/>
        <p:txBody>
          <a:bodyPr/>
          <a:lstStyle/>
          <a:p>
            <a:r>
              <a:rPr lang="en-US" dirty="0" smtClean="0"/>
              <a:t>Oogenesis is the process in which ova are produced.</a:t>
            </a:r>
          </a:p>
          <a:p>
            <a:r>
              <a:rPr lang="en-US" dirty="0" smtClean="0"/>
              <a:t>The diagram on the following slide explains oogenesis step-by-step. Note the two polar bodies (for the sake of simplicity, only two were depicted; the first polar body also undergoes meiosis) and the concentration of the cytoplasm in one cell. This occurs so that the eventual zygote will have as many nutrients as possible to ensure healthy growth.</a:t>
            </a:r>
            <a:endParaRPr lang="en-US" dirty="0"/>
          </a:p>
        </p:txBody>
      </p:sp>
    </p:spTree>
    <p:extLst>
      <p:ext uri="{BB962C8B-B14F-4D97-AF65-F5344CB8AC3E}">
        <p14:creationId xmlns:p14="http://schemas.microsoft.com/office/powerpoint/2010/main" val="168342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a:t>
            </a:r>
            <a:endParaRPr lang="en-US" sz="2800" dirty="0"/>
          </a:p>
        </p:txBody>
      </p:sp>
      <p:sp>
        <p:nvSpPr>
          <p:cNvPr id="3" name="Content Placeholder 2"/>
          <p:cNvSpPr>
            <a:spLocks noGrp="1"/>
          </p:cNvSpPr>
          <p:nvPr>
            <p:ph sz="quarter" idx="1"/>
          </p:nvPr>
        </p:nvSpPr>
        <p:spPr>
          <a:xfrm>
            <a:off x="301752" y="1527048"/>
            <a:ext cx="8503920" cy="4873752"/>
          </a:xfrm>
        </p:spPr>
        <p:txBody>
          <a:bodyPr>
            <a:normAutofit fontScale="92500"/>
          </a:bodyPr>
          <a:lstStyle/>
          <a:p>
            <a:r>
              <a:rPr lang="en-US" dirty="0" smtClean="0"/>
              <a:t>The small intestine is the section of the gastrointestinal tract after the stomach and before the large intestine. The small intestine is split into three parts:</a:t>
            </a:r>
          </a:p>
          <a:p>
            <a:pPr lvl="1"/>
            <a:r>
              <a:rPr lang="en-US" dirty="0" smtClean="0"/>
              <a:t>The duodenum is the first and shortest part of the small intestine. It is where most of the chemical digestion takes place. Here, carbohydrates are broken down into simple sugars by enzymes like amylase from the pancreas and liver, and lipids are broken down into fatty acids by lipases from the pancreas.</a:t>
            </a:r>
          </a:p>
          <a:p>
            <a:pPr lvl="1"/>
            <a:r>
              <a:rPr lang="en-US" dirty="0" smtClean="0"/>
              <a:t>The jejunum is the second section of the small intestine. It is where most of the carbohydrates, proteins, and lipids are absorbed. Since they’ve been broken down into their constituent particles, they’re small enough to be absorbed by the villi and into the blood stream.</a:t>
            </a:r>
          </a:p>
          <a:p>
            <a:pPr lvl="1"/>
            <a:r>
              <a:rPr lang="en-US" dirty="0" smtClean="0"/>
              <a:t>The ileum is the final section of the small intestine. Nutrients still left over in the partially digested food are absorbed here.</a:t>
            </a:r>
            <a:endParaRPr lang="en-US" dirty="0"/>
          </a:p>
        </p:txBody>
      </p:sp>
    </p:spTree>
    <p:extLst>
      <p:ext uri="{BB962C8B-B14F-4D97-AF65-F5344CB8AC3E}">
        <p14:creationId xmlns:p14="http://schemas.microsoft.com/office/powerpoint/2010/main" val="21036787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892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a:t>The Reproductive System &amp; Development </a:t>
            </a:r>
            <a:r>
              <a:rPr lang="en-US" sz="2800" dirty="0" smtClean="0"/>
              <a:t>– Menstrual v. Estrous Cycle</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677950807"/>
              </p:ext>
            </p:extLst>
          </p:nvPr>
        </p:nvGraphicFramePr>
        <p:xfrm>
          <a:off x="301625" y="1527175"/>
          <a:ext cx="8504238" cy="4221480"/>
        </p:xfrm>
        <a:graphic>
          <a:graphicData uri="http://schemas.openxmlformats.org/drawingml/2006/table">
            <a:tbl>
              <a:tblPr firstRow="1" bandRow="1">
                <a:tableStyleId>{073A0DAA-6AF3-43AB-8588-CEC1D06C72B9}</a:tableStyleId>
              </a:tblPr>
              <a:tblGrid>
                <a:gridCol w="4252119"/>
                <a:gridCol w="4252119"/>
              </a:tblGrid>
              <a:tr h="370840">
                <a:tc>
                  <a:txBody>
                    <a:bodyPr/>
                    <a:lstStyle/>
                    <a:p>
                      <a:pPr algn="ctr"/>
                      <a:r>
                        <a:rPr lang="en-US" dirty="0" smtClean="0"/>
                        <a:t>Menstrual Cycle</a:t>
                      </a:r>
                      <a:endParaRPr lang="en-US" dirty="0"/>
                    </a:p>
                  </a:txBody>
                  <a:tcPr/>
                </a:tc>
                <a:tc>
                  <a:txBody>
                    <a:bodyPr/>
                    <a:lstStyle/>
                    <a:p>
                      <a:pPr algn="ctr"/>
                      <a:r>
                        <a:rPr lang="en-US" dirty="0" smtClean="0"/>
                        <a:t>Estrous</a:t>
                      </a:r>
                      <a:r>
                        <a:rPr lang="en-US" baseline="0" dirty="0" smtClean="0"/>
                        <a:t> Cycle</a:t>
                      </a:r>
                      <a:endParaRPr lang="en-US" dirty="0"/>
                    </a:p>
                  </a:txBody>
                  <a:tcPr/>
                </a:tc>
              </a:tr>
              <a:tr h="370840">
                <a:tc>
                  <a:txBody>
                    <a:bodyPr/>
                    <a:lstStyle/>
                    <a:p>
                      <a:r>
                        <a:rPr lang="en-US" dirty="0" smtClean="0"/>
                        <a:t>Occurs in primates (including</a:t>
                      </a:r>
                      <a:r>
                        <a:rPr lang="en-US" baseline="0" dirty="0" smtClean="0"/>
                        <a:t> humans)</a:t>
                      </a:r>
                      <a:endParaRPr lang="en-US" dirty="0"/>
                    </a:p>
                  </a:txBody>
                  <a:tcPr/>
                </a:tc>
                <a:tc>
                  <a:txBody>
                    <a:bodyPr/>
                    <a:lstStyle/>
                    <a:p>
                      <a:r>
                        <a:rPr lang="en-US" dirty="0" smtClean="0"/>
                        <a:t>Female vertebrates,</a:t>
                      </a:r>
                      <a:r>
                        <a:rPr lang="en-US" baseline="0" dirty="0" smtClean="0"/>
                        <a:t> except for primates</a:t>
                      </a:r>
                      <a:endParaRPr lang="en-US" dirty="0"/>
                    </a:p>
                  </a:txBody>
                  <a:tcPr/>
                </a:tc>
              </a:tr>
              <a:tr h="370840">
                <a:tc>
                  <a:txBody>
                    <a:bodyPr/>
                    <a:lstStyle/>
                    <a:p>
                      <a:r>
                        <a:rPr lang="en-US" dirty="0" smtClean="0"/>
                        <a:t>Occurs every 28 days</a:t>
                      </a:r>
                      <a:endParaRPr lang="en-US" dirty="0"/>
                    </a:p>
                  </a:txBody>
                  <a:tcPr/>
                </a:tc>
                <a:tc>
                  <a:txBody>
                    <a:bodyPr/>
                    <a:lstStyle/>
                    <a:p>
                      <a:r>
                        <a:rPr lang="en-US" dirty="0" smtClean="0"/>
                        <a:t>Time period varies depending on species (rats, for instance, have an estrous</a:t>
                      </a:r>
                      <a:r>
                        <a:rPr lang="en-US" baseline="0" dirty="0" smtClean="0"/>
                        <a:t> cycle that occurs every 4-5 days)</a:t>
                      </a:r>
                      <a:endParaRPr lang="en-US" dirty="0"/>
                    </a:p>
                  </a:txBody>
                  <a:tcPr/>
                </a:tc>
              </a:tr>
              <a:tr h="370840">
                <a:tc>
                  <a:txBody>
                    <a:bodyPr/>
                    <a:lstStyle/>
                    <a:p>
                      <a:r>
                        <a:rPr lang="en-US" dirty="0" smtClean="0"/>
                        <a:t>Ovulation occurs</a:t>
                      </a:r>
                      <a:endParaRPr lang="en-US" dirty="0"/>
                    </a:p>
                  </a:txBody>
                  <a:tcPr/>
                </a:tc>
                <a:tc>
                  <a:txBody>
                    <a:bodyPr/>
                    <a:lstStyle/>
                    <a:p>
                      <a:r>
                        <a:rPr lang="en-US" dirty="0" smtClean="0"/>
                        <a:t>Ovulation</a:t>
                      </a:r>
                      <a:r>
                        <a:rPr lang="en-US" baseline="0" dirty="0" smtClean="0"/>
                        <a:t> occurs</a:t>
                      </a:r>
                      <a:endParaRPr lang="en-US" dirty="0"/>
                    </a:p>
                  </a:txBody>
                  <a:tcPr/>
                </a:tc>
              </a:tr>
              <a:tr h="370840">
                <a:tc>
                  <a:txBody>
                    <a:bodyPr/>
                    <a:lstStyle/>
                    <a:p>
                      <a:r>
                        <a:rPr lang="en-US" dirty="0" smtClean="0"/>
                        <a:t>Menstruation results in the shedding of the uterine epithelial</a:t>
                      </a:r>
                      <a:r>
                        <a:rPr lang="en-US" baseline="0" dirty="0" smtClean="0"/>
                        <a:t> layer</a:t>
                      </a:r>
                      <a:endParaRPr lang="en-US" dirty="0"/>
                    </a:p>
                  </a:txBody>
                  <a:tcPr/>
                </a:tc>
                <a:tc>
                  <a:txBody>
                    <a:bodyPr/>
                    <a:lstStyle/>
                    <a:p>
                      <a:r>
                        <a:rPr lang="en-US" dirty="0" smtClean="0"/>
                        <a:t>Endometrium is reabsorbed if conception</a:t>
                      </a:r>
                      <a:r>
                        <a:rPr lang="en-US" baseline="0" dirty="0" smtClean="0"/>
                        <a:t> does not occur</a:t>
                      </a:r>
                      <a:endParaRPr lang="en-US" dirty="0"/>
                    </a:p>
                  </a:txBody>
                  <a:tcPr/>
                </a:tc>
              </a:tr>
              <a:tr h="370840">
                <a:tc>
                  <a:txBody>
                    <a:bodyPr/>
                    <a:lstStyle/>
                    <a:p>
                      <a:endParaRPr lang="en-US"/>
                    </a:p>
                  </a:txBody>
                  <a:tcPr/>
                </a:tc>
                <a:tc>
                  <a:txBody>
                    <a:bodyPr/>
                    <a:lstStyle/>
                    <a:p>
                      <a:r>
                        <a:rPr lang="en-US" dirty="0" smtClean="0"/>
                        <a:t>Reproduction</a:t>
                      </a:r>
                      <a:r>
                        <a:rPr lang="en-US" baseline="0" dirty="0" smtClean="0"/>
                        <a:t> can only occur at a time that coincides with the estrous cycle (when the female is “in heat”)</a:t>
                      </a:r>
                      <a:endParaRPr lang="en-US" dirty="0"/>
                    </a:p>
                  </a:txBody>
                  <a:tcPr/>
                </a:tc>
              </a:tr>
              <a:tr h="370840">
                <a:tc>
                  <a:txBody>
                    <a:bodyPr/>
                    <a:lstStyle/>
                    <a:p>
                      <a:endParaRPr lang="en-US"/>
                    </a:p>
                  </a:txBody>
                  <a:tcPr/>
                </a:tc>
                <a:tc>
                  <a:txBody>
                    <a:bodyPr/>
                    <a:lstStyle/>
                    <a:p>
                      <a:r>
                        <a:rPr lang="en-US" dirty="0" smtClean="0"/>
                        <a:t>Stages: </a:t>
                      </a:r>
                      <a:r>
                        <a:rPr lang="en-US" dirty="0" err="1" smtClean="0"/>
                        <a:t>proestrus</a:t>
                      </a:r>
                      <a:r>
                        <a:rPr lang="en-US" dirty="0" smtClean="0"/>
                        <a:t>,</a:t>
                      </a:r>
                      <a:r>
                        <a:rPr lang="en-US" baseline="0" dirty="0" smtClean="0"/>
                        <a:t> estrus, </a:t>
                      </a:r>
                      <a:r>
                        <a:rPr lang="en-US" baseline="0" dirty="0" err="1" smtClean="0"/>
                        <a:t>metestrus</a:t>
                      </a:r>
                      <a:r>
                        <a:rPr lang="en-US" baseline="0" dirty="0" smtClean="0"/>
                        <a:t>, </a:t>
                      </a:r>
                      <a:r>
                        <a:rPr lang="en-US" baseline="0" dirty="0" err="1" smtClean="0"/>
                        <a:t>diestrus</a:t>
                      </a:r>
                      <a:r>
                        <a:rPr lang="en-US" baseline="0" dirty="0" smtClean="0"/>
                        <a:t>, anestrus</a:t>
                      </a:r>
                      <a:endParaRPr lang="en-US" dirty="0"/>
                    </a:p>
                  </a:txBody>
                  <a:tcPr/>
                </a:tc>
              </a:tr>
            </a:tbl>
          </a:graphicData>
        </a:graphic>
      </p:graphicFrame>
    </p:spTree>
    <p:extLst>
      <p:ext uri="{BB962C8B-B14F-4D97-AF65-F5344CB8AC3E}">
        <p14:creationId xmlns:p14="http://schemas.microsoft.com/office/powerpoint/2010/main" val="1343961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Reproductive System &amp; Development – The Menstrual Cycle</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en-US" dirty="0" smtClean="0"/>
              <a:t>The ovarian cycle involves the maturation and division of oocytes until fertilization occurs. It lasts 28 days, beginning on the first day of menstruation.</a:t>
            </a:r>
          </a:p>
          <a:p>
            <a:r>
              <a:rPr lang="en-US" dirty="0" smtClean="0"/>
              <a:t>The uterine cycle occurs if fertilization doesn’t happen. The uterine lining is shed, resulting in menstruation.</a:t>
            </a:r>
          </a:p>
          <a:p>
            <a:r>
              <a:rPr lang="en-US" dirty="0" smtClean="0"/>
              <a:t>Hormone control plays a significant role in the menstrual cycle. Luteinizing hormone (LH) and follicle-stimulating hormone (FSH) cause oocytes to develop and ovaries to produce estrogen and progesterone.</a:t>
            </a:r>
          </a:p>
          <a:p>
            <a:r>
              <a:rPr lang="en-US" dirty="0" smtClean="0"/>
              <a:t>A feedback mechanism regulates the levels of all these compounds. The presence of estrogen and progesterone inhibit the production of LH and FSH.</a:t>
            </a:r>
          </a:p>
          <a:p>
            <a:endParaRPr lang="en-US" dirty="0" smtClean="0"/>
          </a:p>
          <a:p>
            <a:endParaRPr lang="en-US" dirty="0"/>
          </a:p>
        </p:txBody>
      </p:sp>
    </p:spTree>
    <p:extLst>
      <p:ext uri="{BB962C8B-B14F-4D97-AF65-F5344CB8AC3E}">
        <p14:creationId xmlns:p14="http://schemas.microsoft.com/office/powerpoint/2010/main" val="725261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Reproductive System &amp; Development – Embryonic Development</a:t>
            </a:r>
            <a:endParaRPr lang="en-US" sz="2800" dirty="0"/>
          </a:p>
        </p:txBody>
      </p:sp>
      <p:sp>
        <p:nvSpPr>
          <p:cNvPr id="3" name="Content Placeholder 2"/>
          <p:cNvSpPr>
            <a:spLocks noGrp="1"/>
          </p:cNvSpPr>
          <p:nvPr>
            <p:ph sz="quarter" idx="1"/>
          </p:nvPr>
        </p:nvSpPr>
        <p:spPr/>
        <p:txBody>
          <a:bodyPr/>
          <a:lstStyle/>
          <a:p>
            <a:r>
              <a:rPr lang="en-US" dirty="0" smtClean="0"/>
              <a:t>Following fertilization, the zygote rapidly divides, forming the </a:t>
            </a:r>
            <a:r>
              <a:rPr lang="en-US" dirty="0" err="1" smtClean="0"/>
              <a:t>morula</a:t>
            </a:r>
            <a:r>
              <a:rPr lang="en-US" dirty="0" smtClean="0"/>
              <a:t>. This mass of cells then undergoes cleavage, producing the blastula. The cells then organize into germ layers during gastrulation, forming the gastrula. Cells in the gastrula then differentiate into primitive organ tissue in the process of organogenesis.</a:t>
            </a:r>
            <a:endParaRPr lang="en-US" dirty="0"/>
          </a:p>
        </p:txBody>
      </p:sp>
    </p:spTree>
    <p:extLst>
      <p:ext uri="{BB962C8B-B14F-4D97-AF65-F5344CB8AC3E}">
        <p14:creationId xmlns:p14="http://schemas.microsoft.com/office/powerpoint/2010/main" val="12320407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Reproductive System &amp; Development – Germ Layers</a:t>
            </a:r>
            <a:endParaRPr lang="en-US" sz="2800" dirty="0"/>
          </a:p>
        </p:txBody>
      </p:sp>
      <p:sp>
        <p:nvSpPr>
          <p:cNvPr id="3" name="Content Placeholder 2"/>
          <p:cNvSpPr>
            <a:spLocks noGrp="1"/>
          </p:cNvSpPr>
          <p:nvPr>
            <p:ph sz="quarter" idx="1"/>
          </p:nvPr>
        </p:nvSpPr>
        <p:spPr/>
        <p:txBody>
          <a:bodyPr/>
          <a:lstStyle/>
          <a:p>
            <a:r>
              <a:rPr lang="en-US" dirty="0" smtClean="0"/>
              <a:t>Germ layers are the distinct layers of cells developed during embryogenesis. In triploblastic organisms, there are three primary germ layers:</a:t>
            </a:r>
          </a:p>
          <a:p>
            <a:pPr lvl="1"/>
            <a:r>
              <a:rPr lang="en-US" dirty="0" smtClean="0"/>
              <a:t>The </a:t>
            </a:r>
            <a:r>
              <a:rPr lang="en-US" b="1" dirty="0" smtClean="0"/>
              <a:t>ectoderm </a:t>
            </a:r>
            <a:r>
              <a:rPr lang="en-US" dirty="0" smtClean="0"/>
              <a:t>contains the nervous tissue.</a:t>
            </a:r>
          </a:p>
          <a:p>
            <a:pPr lvl="1"/>
            <a:r>
              <a:rPr lang="en-US" dirty="0" smtClean="0"/>
              <a:t>The </a:t>
            </a:r>
            <a:r>
              <a:rPr lang="en-US" b="1" dirty="0" smtClean="0"/>
              <a:t>mesoderm </a:t>
            </a:r>
            <a:r>
              <a:rPr lang="en-US" dirty="0" smtClean="0"/>
              <a:t>contains the muscles and connective tissue.</a:t>
            </a:r>
          </a:p>
          <a:p>
            <a:pPr lvl="1"/>
            <a:r>
              <a:rPr lang="en-US" dirty="0" smtClean="0"/>
              <a:t>The </a:t>
            </a:r>
            <a:r>
              <a:rPr lang="en-US" b="1" dirty="0" smtClean="0"/>
              <a:t>endoderm </a:t>
            </a:r>
            <a:r>
              <a:rPr lang="en-US" dirty="0" smtClean="0"/>
              <a:t>contains the digestive tube, lungs, liver, and urinary bladder.</a:t>
            </a:r>
          </a:p>
          <a:p>
            <a:pPr lvl="1"/>
            <a:endParaRPr lang="en-US" dirty="0"/>
          </a:p>
        </p:txBody>
      </p:sp>
    </p:spTree>
    <p:extLst>
      <p:ext uri="{BB962C8B-B14F-4D97-AF65-F5344CB8AC3E}">
        <p14:creationId xmlns:p14="http://schemas.microsoft.com/office/powerpoint/2010/main" val="7260876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Disorders of the Reproductive System – Endometriosis </a:t>
            </a:r>
            <a:endParaRPr lang="en-US" sz="2800" dirty="0"/>
          </a:p>
        </p:txBody>
      </p:sp>
      <p:sp>
        <p:nvSpPr>
          <p:cNvPr id="3" name="Content Placeholder 2"/>
          <p:cNvSpPr>
            <a:spLocks noGrp="1"/>
          </p:cNvSpPr>
          <p:nvPr>
            <p:ph sz="quarter" idx="1"/>
          </p:nvPr>
        </p:nvSpPr>
        <p:spPr/>
        <p:txBody>
          <a:bodyPr/>
          <a:lstStyle/>
          <a:p>
            <a:r>
              <a:rPr lang="en-US" dirty="0" smtClean="0"/>
              <a:t>Endometriosis is a condition in which the endometrial tissue bleeds into the abdominal cavity.</a:t>
            </a:r>
          </a:p>
          <a:p>
            <a:r>
              <a:rPr lang="en-US" dirty="0" smtClean="0"/>
              <a:t>Some signs and symptoms include: pelvic pain, severe menstrual cramps, painful sex, and infertility.</a:t>
            </a:r>
          </a:p>
          <a:p>
            <a:r>
              <a:rPr lang="en-US" dirty="0" smtClean="0"/>
              <a:t>Between 3 and 10% of women of reproductive age have endometriosis.</a:t>
            </a:r>
          </a:p>
          <a:p>
            <a:r>
              <a:rPr lang="en-US" dirty="0" smtClean="0"/>
              <a:t>Endometriosis can be treated with anti-inflammatory drugs and laparoscopic surgery.</a:t>
            </a:r>
            <a:endParaRPr lang="en-US" dirty="0"/>
          </a:p>
        </p:txBody>
      </p:sp>
    </p:spTree>
    <p:extLst>
      <p:ext uri="{BB962C8B-B14F-4D97-AF65-F5344CB8AC3E}">
        <p14:creationId xmlns:p14="http://schemas.microsoft.com/office/powerpoint/2010/main" val="27110783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Disorders of the Reproductive System </a:t>
            </a:r>
            <a:r>
              <a:rPr lang="en-US" sz="2800" dirty="0" smtClean="0"/>
              <a:t>– Infertility</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en-US" dirty="0" smtClean="0"/>
              <a:t>Infertility is the inability to conceive children.</a:t>
            </a:r>
          </a:p>
          <a:p>
            <a:r>
              <a:rPr lang="en-US" dirty="0" smtClean="0"/>
              <a:t>The characteristic sign of infertility is the inability to become pregnant.</a:t>
            </a:r>
          </a:p>
          <a:p>
            <a:r>
              <a:rPr lang="en-US" dirty="0" smtClean="0"/>
              <a:t>The prevalence of infertility depends on the definition of the disorder and the age of the population surveyed. In the United Kingdoms, eight out of every 100 couples are unable to get pregnant within two years.</a:t>
            </a:r>
          </a:p>
          <a:p>
            <a:r>
              <a:rPr lang="en-US" dirty="0" smtClean="0"/>
              <a:t>Infertility can have a wide range of causes, from physical issues (such as endometriosis) to psychological ones. Depending on the specific cause of a woman’s infertility, treatments ranging from counseling to medications that stimulate the release of eggs may be appropriate.</a:t>
            </a:r>
            <a:endParaRPr lang="en-US" dirty="0"/>
          </a:p>
        </p:txBody>
      </p:sp>
    </p:spTree>
    <p:extLst>
      <p:ext uri="{BB962C8B-B14F-4D97-AF65-F5344CB8AC3E}">
        <p14:creationId xmlns:p14="http://schemas.microsoft.com/office/powerpoint/2010/main" val="18762363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Reproductive System &amp; Development – Sources</a:t>
            </a:r>
            <a:endParaRPr lang="en-US" sz="2800" dirty="0"/>
          </a:p>
        </p:txBody>
      </p:sp>
      <p:sp>
        <p:nvSpPr>
          <p:cNvPr id="3" name="Content Placeholder 2"/>
          <p:cNvSpPr>
            <a:spLocks noGrp="1"/>
          </p:cNvSpPr>
          <p:nvPr>
            <p:ph sz="quarter" idx="1"/>
          </p:nvPr>
        </p:nvSpPr>
        <p:spPr/>
        <p:txBody>
          <a:bodyPr/>
          <a:lstStyle/>
          <a:p>
            <a:r>
              <a:rPr lang="en-US" dirty="0">
                <a:hlinkClick r:id="rId2"/>
              </a:rPr>
              <a:t>http://en.wikipedia.org</a:t>
            </a:r>
            <a:endParaRPr lang="en-US" dirty="0"/>
          </a:p>
          <a:p>
            <a:endParaRPr lang="en-US" dirty="0"/>
          </a:p>
        </p:txBody>
      </p:sp>
    </p:spTree>
    <p:extLst>
      <p:ext uri="{BB962C8B-B14F-4D97-AF65-F5344CB8AC3E}">
        <p14:creationId xmlns:p14="http://schemas.microsoft.com/office/powerpoint/2010/main" val="3708346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a:t>
            </a:r>
            <a:endParaRPr lang="en-US" dirty="0"/>
          </a:p>
        </p:txBody>
      </p:sp>
      <p:sp>
        <p:nvSpPr>
          <p:cNvPr id="3" name="Content Placeholder 2"/>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865786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 – Function</a:t>
            </a:r>
            <a:endParaRPr lang="en-US" dirty="0"/>
          </a:p>
        </p:txBody>
      </p:sp>
      <p:sp>
        <p:nvSpPr>
          <p:cNvPr id="3" name="Content Placeholder 2"/>
          <p:cNvSpPr>
            <a:spLocks noGrp="1"/>
          </p:cNvSpPr>
          <p:nvPr>
            <p:ph sz="quarter" idx="1"/>
          </p:nvPr>
        </p:nvSpPr>
        <p:spPr/>
        <p:txBody>
          <a:bodyPr/>
          <a:lstStyle/>
          <a:p>
            <a:r>
              <a:rPr lang="en-US" dirty="0" smtClean="0"/>
              <a:t>The nervous system coordinates actions and transmits signals throughout the body.</a:t>
            </a:r>
            <a:endParaRPr lang="en-US" dirty="0"/>
          </a:p>
        </p:txBody>
      </p:sp>
    </p:spTree>
    <p:extLst>
      <p:ext uri="{BB962C8B-B14F-4D97-AF65-F5344CB8AC3E}">
        <p14:creationId xmlns:p14="http://schemas.microsoft.com/office/powerpoint/2010/main" val="122509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a:t>
            </a:r>
            <a:endParaRPr lang="en-US" sz="2800" dirty="0"/>
          </a:p>
        </p:txBody>
      </p:sp>
      <p:sp>
        <p:nvSpPr>
          <p:cNvPr id="3" name="Content Placeholder 2"/>
          <p:cNvSpPr>
            <a:spLocks noGrp="1"/>
          </p:cNvSpPr>
          <p:nvPr>
            <p:ph sz="quarter" idx="1"/>
          </p:nvPr>
        </p:nvSpPr>
        <p:spPr/>
        <p:txBody>
          <a:bodyPr>
            <a:normAutofit fontScale="85000" lnSpcReduction="10000"/>
          </a:bodyPr>
          <a:lstStyle/>
          <a:p>
            <a:r>
              <a:rPr lang="en-US" dirty="0" smtClean="0"/>
              <a:t>The large intestine is the organ between the small intestine and the rectum. It’s primary function is to absorb water from the indigestible mass of food and to push the waste into the rectum for expulsion. It has five main parts involved in digestion:</a:t>
            </a:r>
          </a:p>
          <a:p>
            <a:pPr lvl="1"/>
            <a:r>
              <a:rPr lang="en-US" dirty="0" smtClean="0"/>
              <a:t>The </a:t>
            </a:r>
            <a:r>
              <a:rPr lang="en-US" dirty="0" err="1" smtClean="0"/>
              <a:t>cecum</a:t>
            </a:r>
            <a:r>
              <a:rPr lang="en-US" dirty="0" smtClean="0"/>
              <a:t> is a pouch that connects the large intestine with the small intestine. The </a:t>
            </a:r>
            <a:r>
              <a:rPr lang="en-US" dirty="0" err="1" smtClean="0"/>
              <a:t>ileocecal</a:t>
            </a:r>
            <a:r>
              <a:rPr lang="en-US" dirty="0" smtClean="0"/>
              <a:t> sphincter is located between the </a:t>
            </a:r>
            <a:r>
              <a:rPr lang="en-US" dirty="0" err="1" smtClean="0"/>
              <a:t>cecum</a:t>
            </a:r>
            <a:r>
              <a:rPr lang="en-US" dirty="0" smtClean="0"/>
              <a:t> and the ileum to prevent food matter from being sent back into the ileum.</a:t>
            </a:r>
          </a:p>
          <a:p>
            <a:pPr lvl="1"/>
            <a:r>
              <a:rPr lang="en-US" dirty="0" smtClean="0"/>
              <a:t>The ascending colon is the section of the large intestine above the </a:t>
            </a:r>
            <a:r>
              <a:rPr lang="en-US" dirty="0" err="1" smtClean="0"/>
              <a:t>cecum</a:t>
            </a:r>
            <a:r>
              <a:rPr lang="en-US" dirty="0" smtClean="0"/>
              <a:t>.</a:t>
            </a:r>
          </a:p>
          <a:p>
            <a:pPr lvl="1"/>
            <a:r>
              <a:rPr lang="en-US" dirty="0" smtClean="0"/>
              <a:t>The transverse colon is the longest and most mobile section of the large intestine. It’s located between the ascending and descending colons.</a:t>
            </a:r>
          </a:p>
          <a:p>
            <a:pPr lvl="1"/>
            <a:r>
              <a:rPr lang="en-US" dirty="0" smtClean="0"/>
              <a:t>The descending colon is the section of the large intestine between the transverse colon and the sigmoid colon.</a:t>
            </a:r>
          </a:p>
          <a:p>
            <a:pPr lvl="1"/>
            <a:r>
              <a:rPr lang="en-US" dirty="0" smtClean="0"/>
              <a:t>The sigmoid colon is the section of the large intestine that leads to the rectum.</a:t>
            </a:r>
          </a:p>
          <a:p>
            <a:pPr lvl="1"/>
            <a:endParaRPr lang="en-US" dirty="0"/>
          </a:p>
        </p:txBody>
      </p:sp>
    </p:spTree>
    <p:extLst>
      <p:ext uri="{BB962C8B-B14F-4D97-AF65-F5344CB8AC3E}">
        <p14:creationId xmlns:p14="http://schemas.microsoft.com/office/powerpoint/2010/main" val="33891778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The Nervous System – the Central and Peripheral Nervous Systems</a:t>
            </a:r>
            <a:endParaRPr lang="en-US" sz="2800" dirty="0"/>
          </a:p>
        </p:txBody>
      </p:sp>
      <p:sp>
        <p:nvSpPr>
          <p:cNvPr id="3" name="Content Placeholder 2"/>
          <p:cNvSpPr>
            <a:spLocks noGrp="1"/>
          </p:cNvSpPr>
          <p:nvPr>
            <p:ph sz="quarter" idx="1"/>
          </p:nvPr>
        </p:nvSpPr>
        <p:spPr/>
        <p:txBody>
          <a:bodyPr/>
          <a:lstStyle/>
          <a:p>
            <a:r>
              <a:rPr lang="en-US" dirty="0" smtClean="0"/>
              <a:t>The central nervous system integrates the information that it receives from the rest of the body. It also coordinates actions within the body. The central nervous system is composed of the brain and the spinal cord.</a:t>
            </a:r>
          </a:p>
          <a:p>
            <a:r>
              <a:rPr lang="en-US" dirty="0" smtClean="0"/>
              <a:t>The peripheral nervous system connects the central nervous system to the body’s limbs and organs. It’s composed of the nerves and ganglia outside of the brain and spinal cord.</a:t>
            </a:r>
            <a:endParaRPr lang="en-US" dirty="0"/>
          </a:p>
        </p:txBody>
      </p:sp>
    </p:spTree>
    <p:extLst>
      <p:ext uri="{BB962C8B-B14F-4D97-AF65-F5344CB8AC3E}">
        <p14:creationId xmlns:p14="http://schemas.microsoft.com/office/powerpoint/2010/main" val="2475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 – the Neuron</a:t>
            </a:r>
            <a:endParaRPr lang="en-US" dirty="0"/>
          </a:p>
        </p:txBody>
      </p:sp>
      <p:pic>
        <p:nvPicPr>
          <p:cNvPr id="1126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802803" y="1527175"/>
            <a:ext cx="550188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7151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 – a Simple Reflex Arc</a:t>
            </a:r>
            <a:endParaRPr lang="en-US" dirty="0"/>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1" y="1371600"/>
            <a:ext cx="883920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461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 – the Brain</a:t>
            </a:r>
            <a:endParaRPr lang="en-US" dirty="0"/>
          </a:p>
        </p:txBody>
      </p:sp>
      <p:pic>
        <p:nvPicPr>
          <p:cNvPr id="133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2401" y="1371600"/>
            <a:ext cx="883920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177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Nervous System – the Path of the Nerve Impulse</a:t>
            </a:r>
            <a:endParaRPr lang="en-US" sz="2800" dirty="0"/>
          </a:p>
        </p:txBody>
      </p:sp>
      <p:sp>
        <p:nvSpPr>
          <p:cNvPr id="3" name="Content Placeholder 2"/>
          <p:cNvSpPr>
            <a:spLocks noGrp="1"/>
          </p:cNvSpPr>
          <p:nvPr>
            <p:ph sz="quarter" idx="1"/>
          </p:nvPr>
        </p:nvSpPr>
        <p:spPr>
          <a:xfrm>
            <a:off x="301752" y="1527048"/>
            <a:ext cx="8503920" cy="4949952"/>
          </a:xfrm>
        </p:spPr>
        <p:txBody>
          <a:bodyPr>
            <a:normAutofit fontScale="92500" lnSpcReduction="20000"/>
          </a:bodyPr>
          <a:lstStyle/>
          <a:p>
            <a:r>
              <a:rPr lang="en-US" dirty="0" smtClean="0"/>
              <a:t>The nerve impulse (also called the action potential) travels through the following pathway:</a:t>
            </a:r>
          </a:p>
          <a:p>
            <a:pPr lvl="1"/>
            <a:r>
              <a:rPr lang="en-US" b="1" dirty="0" smtClean="0"/>
              <a:t>Resting state</a:t>
            </a:r>
            <a:r>
              <a:rPr lang="en-US" dirty="0" smtClean="0"/>
              <a:t> – activation gates on the Na+ and K+ channels are closed; membrane’s resting potential is maintained</a:t>
            </a:r>
          </a:p>
          <a:p>
            <a:pPr lvl="1"/>
            <a:r>
              <a:rPr lang="en-US" b="1" dirty="0" smtClean="0"/>
              <a:t>Depolarization </a:t>
            </a:r>
            <a:r>
              <a:rPr lang="en-US" dirty="0" smtClean="0"/>
              <a:t>– a stimulus opens the gates on some Na+ channels, triggering an influx of Na+ and depolarizing the membrane; if the depolarization reaches the threshold, an action potential is created</a:t>
            </a:r>
          </a:p>
          <a:p>
            <a:pPr lvl="1"/>
            <a:r>
              <a:rPr lang="en-US" b="1" dirty="0" smtClean="0"/>
              <a:t>Rising phase of the action potential </a:t>
            </a:r>
            <a:r>
              <a:rPr lang="en-US" dirty="0" smtClean="0"/>
              <a:t>– depolarization opens most Na+ activation gates, while K+ gates stay closed; Na+ influx makes the inside of the membrane positive relative to the outside</a:t>
            </a:r>
          </a:p>
          <a:p>
            <a:pPr lvl="1"/>
            <a:r>
              <a:rPr lang="en-US" b="1" dirty="0" smtClean="0"/>
              <a:t>Falling phase of the action potential </a:t>
            </a:r>
            <a:r>
              <a:rPr lang="en-US" dirty="0" smtClean="0"/>
              <a:t>– in activation gates on Na+ channels close, blocking further influx of Na+; activation gates on K+ channels open, triggering an efflux of K+ and making the inside of the membrane negative relative to the outside</a:t>
            </a:r>
          </a:p>
          <a:p>
            <a:pPr lvl="1"/>
            <a:r>
              <a:rPr lang="en-US" b="1" dirty="0" smtClean="0"/>
              <a:t>Undershoot </a:t>
            </a:r>
            <a:r>
              <a:rPr lang="en-US" dirty="0" smtClean="0"/>
              <a:t>– both Na+ gates close; as the K+ activation gates close, inactivation gates of Na+ channels open, returning the membrane to its resting state</a:t>
            </a:r>
            <a:endParaRPr lang="en-US" b="1" dirty="0" smtClean="0"/>
          </a:p>
        </p:txBody>
      </p:sp>
    </p:spTree>
    <p:extLst>
      <p:ext uri="{BB962C8B-B14F-4D97-AF65-F5344CB8AC3E}">
        <p14:creationId xmlns:p14="http://schemas.microsoft.com/office/powerpoint/2010/main" val="2804727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Nervous System – the Path of the Nerve Impulse</a:t>
            </a:r>
            <a:endParaRPr lang="en-US" sz="2800"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819400" y="1371600"/>
            <a:ext cx="3531548" cy="5330825"/>
          </a:xfrm>
        </p:spPr>
      </p:pic>
    </p:spTree>
    <p:extLst>
      <p:ext uri="{BB962C8B-B14F-4D97-AF65-F5344CB8AC3E}">
        <p14:creationId xmlns:p14="http://schemas.microsoft.com/office/powerpoint/2010/main" val="36223534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 – Neurotransmitters</a:t>
            </a:r>
            <a:endParaRPr lang="en-US" dirty="0"/>
          </a:p>
        </p:txBody>
      </p:sp>
      <p:sp>
        <p:nvSpPr>
          <p:cNvPr id="3" name="Content Placeholder 2"/>
          <p:cNvSpPr>
            <a:spLocks noGrp="1"/>
          </p:cNvSpPr>
          <p:nvPr>
            <p:ph sz="quarter" idx="1"/>
          </p:nvPr>
        </p:nvSpPr>
        <p:spPr>
          <a:xfrm>
            <a:off x="301752" y="1527048"/>
            <a:ext cx="8503920" cy="4873752"/>
          </a:xfrm>
        </p:spPr>
        <p:txBody>
          <a:bodyPr>
            <a:normAutofit fontScale="92500" lnSpcReduction="10000"/>
          </a:bodyPr>
          <a:lstStyle/>
          <a:p>
            <a:r>
              <a:rPr lang="en-US" dirty="0" smtClean="0"/>
              <a:t>Neurotransmitters are chemicals that transmit a signal from a neuron to a target cell across a synapse.</a:t>
            </a:r>
          </a:p>
          <a:p>
            <a:r>
              <a:rPr lang="en-US" dirty="0" smtClean="0"/>
              <a:t>When a neurotransmitter binds to a channel through which both Na+ and K+ can diffuse, the channel opens and the membrane depolarizes, bringing the membrane potential toward the threshold. This depolarization is called a excitatory postsynaptic potential.</a:t>
            </a:r>
          </a:p>
          <a:p>
            <a:r>
              <a:rPr lang="en-US" dirty="0" smtClean="0"/>
              <a:t>When a different neurotransmitter binds to a channel selective exclusively for K+, the channel opens and the membrane hyperpolarizes, moving the membrane potential farther from the threshold. This hyperpolarization is called inhibitory postsynaptic potential.</a:t>
            </a:r>
          </a:p>
          <a:p>
            <a:endParaRPr lang="en-US" dirty="0"/>
          </a:p>
        </p:txBody>
      </p:sp>
    </p:spTree>
    <p:extLst>
      <p:ext uri="{BB962C8B-B14F-4D97-AF65-F5344CB8AC3E}">
        <p14:creationId xmlns:p14="http://schemas.microsoft.com/office/powerpoint/2010/main" val="40728650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Disorders of the Nervous System – Alzheimer’s Disease</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en-US" dirty="0" smtClean="0"/>
              <a:t>Alzheimer’s disease is the most common form of dementia. It results in a major loss of cognitive ability and eventually death.</a:t>
            </a:r>
          </a:p>
          <a:p>
            <a:r>
              <a:rPr lang="en-US" dirty="0" smtClean="0"/>
              <a:t>Some signs and symptoms include: memory loss, confusion, irritability, aggression, mood swings, and trouble with language</a:t>
            </a:r>
          </a:p>
          <a:p>
            <a:r>
              <a:rPr lang="en-US" dirty="0" smtClean="0"/>
              <a:t>In 2006, 0.40% of humans had Alzheimer’s disease; by 2050, that figure is expected to triple. The disease is most common in people 65 years of age and older.</a:t>
            </a:r>
          </a:p>
          <a:p>
            <a:r>
              <a:rPr lang="en-US" dirty="0" smtClean="0"/>
              <a:t>There is no cure for Alzheimer’s disease. Pharmaceutical and psychosocial treatment, along with dedicated caregiving, can assuage the symptoms, however.</a:t>
            </a:r>
          </a:p>
        </p:txBody>
      </p:sp>
    </p:spTree>
    <p:extLst>
      <p:ext uri="{BB962C8B-B14F-4D97-AF65-F5344CB8AC3E}">
        <p14:creationId xmlns:p14="http://schemas.microsoft.com/office/powerpoint/2010/main" val="926801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Disorders of the Nervous System – Parkinson’s Disease</a:t>
            </a:r>
            <a:endParaRPr lang="en-US" sz="2800" dirty="0"/>
          </a:p>
        </p:txBody>
      </p:sp>
      <p:sp>
        <p:nvSpPr>
          <p:cNvPr id="3" name="Content Placeholder 2"/>
          <p:cNvSpPr>
            <a:spLocks noGrp="1"/>
          </p:cNvSpPr>
          <p:nvPr>
            <p:ph sz="quarter" idx="1"/>
          </p:nvPr>
        </p:nvSpPr>
        <p:spPr/>
        <p:txBody>
          <a:bodyPr>
            <a:normAutofit fontScale="85000" lnSpcReduction="10000"/>
          </a:bodyPr>
          <a:lstStyle/>
          <a:p>
            <a:r>
              <a:rPr lang="en-US" dirty="0" smtClean="0"/>
              <a:t>Parkinson’s disease is a degenerative disease of the central nervous system that results in the death of dopamine-generating cells in the brain.</a:t>
            </a:r>
          </a:p>
          <a:p>
            <a:r>
              <a:rPr lang="en-US" dirty="0" smtClean="0"/>
              <a:t>Some signs and symptoms include: tremor, rigidity, slowness or inability to move, postural instability, slowed cognitive speech, depression, and insomnia.</a:t>
            </a:r>
          </a:p>
          <a:p>
            <a:r>
              <a:rPr lang="en-US" dirty="0" smtClean="0"/>
              <a:t>In industrialized countries, 0.3% of the population has Parkinson’s disease; 4.0% of the population above 80 years of age has it.</a:t>
            </a:r>
          </a:p>
          <a:p>
            <a:r>
              <a:rPr lang="en-US" dirty="0" smtClean="0"/>
              <a:t>There is no cure for Parkinson’s disease. The administration of Levodopa, a compound that gets converted to dopamine in the brain, has been the most commonly used treatment for 30 years. Surgery can also relieve some symptoms.</a:t>
            </a:r>
            <a:endParaRPr lang="en-US" dirty="0"/>
          </a:p>
        </p:txBody>
      </p:sp>
    </p:spTree>
    <p:extLst>
      <p:ext uri="{BB962C8B-B14F-4D97-AF65-F5344CB8AC3E}">
        <p14:creationId xmlns:p14="http://schemas.microsoft.com/office/powerpoint/2010/main" val="4547347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Nervous System – Sources </a:t>
            </a:r>
            <a:endParaRPr lang="en-US" dirty="0"/>
          </a:p>
        </p:txBody>
      </p:sp>
      <p:sp>
        <p:nvSpPr>
          <p:cNvPr id="3" name="Content Placeholder 2"/>
          <p:cNvSpPr>
            <a:spLocks noGrp="1"/>
          </p:cNvSpPr>
          <p:nvPr>
            <p:ph sz="quarter" idx="1"/>
          </p:nvPr>
        </p:nvSpPr>
        <p:spPr/>
        <p:txBody>
          <a:bodyPr/>
          <a:lstStyle/>
          <a:p>
            <a:r>
              <a:rPr lang="en-US" dirty="0">
                <a:hlinkClick r:id="rId2"/>
              </a:rPr>
              <a:t>http://en.wikipedia.org</a:t>
            </a:r>
            <a:endParaRPr lang="en-US" dirty="0"/>
          </a:p>
          <a:p>
            <a:r>
              <a:rPr lang="en-US" dirty="0" smtClean="0"/>
              <a:t>The AP Biology textbook, p. 1019, 1022</a:t>
            </a:r>
            <a:endParaRPr lang="en-US" dirty="0"/>
          </a:p>
        </p:txBody>
      </p:sp>
    </p:spTree>
    <p:extLst>
      <p:ext uri="{BB962C8B-B14F-4D97-AF65-F5344CB8AC3E}">
        <p14:creationId xmlns:p14="http://schemas.microsoft.com/office/powerpoint/2010/main" val="206227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Digestive System – Individual Organ Functions</a:t>
            </a:r>
            <a:endParaRPr lang="en-US" sz="2800" dirty="0"/>
          </a:p>
        </p:txBody>
      </p:sp>
      <p:sp>
        <p:nvSpPr>
          <p:cNvPr id="3" name="Content Placeholder 2"/>
          <p:cNvSpPr>
            <a:spLocks noGrp="1"/>
          </p:cNvSpPr>
          <p:nvPr>
            <p:ph sz="quarter" idx="1"/>
          </p:nvPr>
        </p:nvSpPr>
        <p:spPr/>
        <p:txBody>
          <a:bodyPr/>
          <a:lstStyle/>
          <a:p>
            <a:r>
              <a:rPr lang="en-US" dirty="0" smtClean="0"/>
              <a:t>The rectum is the final portion of the large intestine. Feces are stored here.</a:t>
            </a:r>
          </a:p>
          <a:p>
            <a:r>
              <a:rPr lang="en-US" dirty="0" smtClean="0"/>
              <a:t>The anus is the opening of the digestive tract opposite of the mouth. After fecal matter builds up in the rectum, it is expelled through the anus. The internal anal sphincter and the external anal sphincter control the expulsion.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Senses</a:t>
            </a:r>
            <a:endParaRPr lang="en-US" dirty="0"/>
          </a:p>
        </p:txBody>
      </p:sp>
      <p:pic>
        <p:nvPicPr>
          <p:cNvPr id="4" name="Content Placeholder 3"/>
          <p:cNvPicPr>
            <a:picLocks noGrp="1"/>
          </p:cNvPicPr>
          <p:nvPr>
            <p:ph sz="quarter" idx="1"/>
          </p:nvPr>
        </p:nvPicPr>
        <p:blipFill>
          <a:blip r:embed="rId2"/>
          <a:stretch>
            <a:fillRect/>
          </a:stretch>
        </p:blipFill>
        <p:spPr>
          <a:xfrm>
            <a:off x="1608911" y="1527175"/>
            <a:ext cx="5889666" cy="4572000"/>
          </a:xfrm>
          <a:prstGeom prst="rect">
            <a:avLst/>
          </a:prstGeom>
        </p:spPr>
      </p:pic>
    </p:spTree>
    <p:extLst>
      <p:ext uri="{BB962C8B-B14F-4D97-AF65-F5344CB8AC3E}">
        <p14:creationId xmlns:p14="http://schemas.microsoft.com/office/powerpoint/2010/main" val="378276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Senses – Function and Location</a:t>
            </a:r>
            <a:endParaRPr lang="en-US" dirty="0"/>
          </a:p>
        </p:txBody>
      </p:sp>
      <p:sp>
        <p:nvSpPr>
          <p:cNvPr id="3" name="Content Placeholder 2"/>
          <p:cNvSpPr>
            <a:spLocks noGrp="1"/>
          </p:cNvSpPr>
          <p:nvPr>
            <p:ph sz="quarter" idx="1"/>
          </p:nvPr>
        </p:nvSpPr>
        <p:spPr>
          <a:xfrm>
            <a:off x="301752" y="1527048"/>
            <a:ext cx="8503920" cy="4873752"/>
          </a:xfrm>
        </p:spPr>
        <p:txBody>
          <a:bodyPr>
            <a:normAutofit fontScale="85000" lnSpcReduction="20000"/>
          </a:bodyPr>
          <a:lstStyle/>
          <a:p>
            <a:pPr>
              <a:lnSpc>
                <a:spcPct val="100000"/>
              </a:lnSpc>
              <a:buFont typeface="Arial"/>
              <a:buChar char="•"/>
            </a:pPr>
            <a:r>
              <a:rPr lang="en-US" sz="2900" dirty="0">
                <a:solidFill>
                  <a:srgbClr val="000000"/>
                </a:solidFill>
              </a:rPr>
              <a:t>Mechanoreceptors: sensory receptors that respond to mechanical pressures or distortion; located in the skin</a:t>
            </a:r>
            <a:endParaRPr lang="en-US" sz="2900" dirty="0"/>
          </a:p>
          <a:p>
            <a:pPr>
              <a:lnSpc>
                <a:spcPct val="100000"/>
              </a:lnSpc>
              <a:buFont typeface="Arial"/>
              <a:buChar char="•"/>
            </a:pPr>
            <a:r>
              <a:rPr lang="en-US" sz="2900" dirty="0" err="1">
                <a:solidFill>
                  <a:srgbClr val="000000"/>
                </a:solidFill>
              </a:rPr>
              <a:t>Thermoreceptors</a:t>
            </a:r>
            <a:r>
              <a:rPr lang="en-US" sz="2900" dirty="0">
                <a:solidFill>
                  <a:srgbClr val="000000"/>
                </a:solidFill>
              </a:rPr>
              <a:t>: sensory receptors that respond to changes in temperature; located in the skin, corneas, and bladder</a:t>
            </a:r>
            <a:endParaRPr lang="en-US" sz="2900" dirty="0"/>
          </a:p>
          <a:p>
            <a:pPr>
              <a:lnSpc>
                <a:spcPct val="100000"/>
              </a:lnSpc>
              <a:buFont typeface="Arial"/>
              <a:buChar char="•"/>
            </a:pPr>
            <a:r>
              <a:rPr lang="en-US" sz="2900" dirty="0">
                <a:solidFill>
                  <a:srgbClr val="000000"/>
                </a:solidFill>
              </a:rPr>
              <a:t>Chemoreceptors: sensory receptors that detect chemical stimuli in the environment; located in the nose, tongue, and blood vessels</a:t>
            </a:r>
            <a:endParaRPr lang="en-US" sz="2900" dirty="0"/>
          </a:p>
          <a:p>
            <a:pPr>
              <a:lnSpc>
                <a:spcPct val="100000"/>
              </a:lnSpc>
              <a:buFont typeface="Arial"/>
              <a:buChar char="•"/>
            </a:pPr>
            <a:r>
              <a:rPr lang="en-US" sz="2900" dirty="0">
                <a:solidFill>
                  <a:srgbClr val="000000"/>
                </a:solidFill>
              </a:rPr>
              <a:t>Photoreceptors: sensory receptors that convert light into electrical signals that the brain can visually interpret; located in the retina</a:t>
            </a:r>
            <a:endParaRPr lang="en-US" sz="2900" dirty="0"/>
          </a:p>
          <a:p>
            <a:pPr>
              <a:lnSpc>
                <a:spcPct val="100000"/>
              </a:lnSpc>
              <a:buFont typeface="Arial"/>
              <a:buChar char="•"/>
            </a:pPr>
            <a:r>
              <a:rPr lang="en-US" sz="2900" dirty="0">
                <a:solidFill>
                  <a:srgbClr val="000000"/>
                </a:solidFill>
              </a:rPr>
              <a:t>Pain receptors: sensory receptors that detect mechanical, chemical, and thermal changes above a certain threshold; located in the skin and on internal surfaces</a:t>
            </a:r>
            <a:endParaRPr lang="en-US" sz="2900" dirty="0"/>
          </a:p>
          <a:p>
            <a:endParaRPr lang="en-US" dirty="0"/>
          </a:p>
        </p:txBody>
      </p:sp>
    </p:spTree>
    <p:extLst>
      <p:ext uri="{BB962C8B-B14F-4D97-AF65-F5344CB8AC3E}">
        <p14:creationId xmlns:p14="http://schemas.microsoft.com/office/powerpoint/2010/main" val="3203844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Senses – Rhodopsin</a:t>
            </a:r>
            <a:endParaRPr lang="en-US" dirty="0"/>
          </a:p>
        </p:txBody>
      </p:sp>
      <p:sp>
        <p:nvSpPr>
          <p:cNvPr id="3" name="Content Placeholder 2"/>
          <p:cNvSpPr>
            <a:spLocks noGrp="1"/>
          </p:cNvSpPr>
          <p:nvPr>
            <p:ph sz="quarter" idx="1"/>
          </p:nvPr>
        </p:nvSpPr>
        <p:spPr/>
        <p:txBody>
          <a:bodyPr/>
          <a:lstStyle/>
          <a:p>
            <a:pPr>
              <a:lnSpc>
                <a:spcPct val="100000"/>
              </a:lnSpc>
              <a:buFont typeface="Arial"/>
              <a:buChar char="•"/>
            </a:pPr>
            <a:r>
              <a:rPr lang="en-US" dirty="0">
                <a:solidFill>
                  <a:srgbClr val="000000"/>
                </a:solidFill>
              </a:rPr>
              <a:t>Rhodopsin is a pigment located in the rod cells of the retina and is responsible for the perception of light.</a:t>
            </a:r>
            <a:endParaRPr lang="en-US" dirty="0"/>
          </a:p>
          <a:p>
            <a:pPr>
              <a:lnSpc>
                <a:spcPct val="100000"/>
              </a:lnSpc>
              <a:buFont typeface="Arial"/>
              <a:buChar char="•"/>
            </a:pPr>
            <a:r>
              <a:rPr lang="en-US" dirty="0">
                <a:solidFill>
                  <a:srgbClr val="000000"/>
                </a:solidFill>
              </a:rPr>
              <a:t>Rhodopsin is involved in cell signaling in that it is a part of the system that converts energy from photons into electrical signals capable of being processed by the brain.</a:t>
            </a:r>
            <a:endParaRPr lang="en-US" dirty="0"/>
          </a:p>
          <a:p>
            <a:endParaRPr lang="en-US" dirty="0"/>
          </a:p>
        </p:txBody>
      </p:sp>
    </p:spTree>
    <p:extLst>
      <p:ext uri="{BB962C8B-B14F-4D97-AF65-F5344CB8AC3E}">
        <p14:creationId xmlns:p14="http://schemas.microsoft.com/office/powerpoint/2010/main" val="3690630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Senses – Sources</a:t>
            </a:r>
            <a:endParaRPr lang="en-US" dirty="0"/>
          </a:p>
        </p:txBody>
      </p:sp>
      <p:sp>
        <p:nvSpPr>
          <p:cNvPr id="3" name="Content Placeholder 2"/>
          <p:cNvSpPr>
            <a:spLocks noGrp="1"/>
          </p:cNvSpPr>
          <p:nvPr>
            <p:ph sz="quarter" idx="1"/>
          </p:nvPr>
        </p:nvSpPr>
        <p:spPr/>
        <p:txBody>
          <a:bodyPr/>
          <a:lstStyle/>
          <a:p>
            <a:pPr>
              <a:lnSpc>
                <a:spcPct val="100000"/>
              </a:lnSpc>
              <a:buFont typeface="Arial"/>
              <a:buChar char="•"/>
            </a:pPr>
            <a:r>
              <a:rPr lang="en-US" u="sng" dirty="0">
                <a:solidFill>
                  <a:srgbClr val="0000FF"/>
                </a:solidFill>
                <a:hlinkClick r:id="rId2"/>
              </a:rPr>
              <a:t>http://en.wikipedia.org/</a:t>
            </a:r>
            <a:endParaRPr lang="en-US" dirty="0"/>
          </a:p>
          <a:p>
            <a:endParaRPr lang="en-US" dirty="0"/>
          </a:p>
        </p:txBody>
      </p:sp>
    </p:spTree>
    <p:extLst>
      <p:ext uri="{BB962C8B-B14F-4D97-AF65-F5344CB8AC3E}">
        <p14:creationId xmlns:p14="http://schemas.microsoft.com/office/powerpoint/2010/main" val="16078761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Muscular System</a:t>
            </a:r>
            <a:endParaRPr lang="en-US" dirty="0"/>
          </a:p>
        </p:txBody>
      </p:sp>
      <p:pic>
        <p:nvPicPr>
          <p:cNvPr id="1433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1625" y="1557624"/>
            <a:ext cx="8504238" cy="451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7039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Muscular System – Function </a:t>
            </a:r>
            <a:endParaRPr lang="en-US" dirty="0"/>
          </a:p>
        </p:txBody>
      </p:sp>
      <p:sp>
        <p:nvSpPr>
          <p:cNvPr id="3" name="Content Placeholder 2"/>
          <p:cNvSpPr>
            <a:spLocks noGrp="1"/>
          </p:cNvSpPr>
          <p:nvPr>
            <p:ph sz="quarter" idx="1"/>
          </p:nvPr>
        </p:nvSpPr>
        <p:spPr/>
        <p:txBody>
          <a:bodyPr/>
          <a:lstStyle/>
          <a:p>
            <a:r>
              <a:rPr lang="en-US" dirty="0" smtClean="0"/>
              <a:t>The muscular system permits movement, maintains posture, and facilitates the circulation of blood throughout the body.</a:t>
            </a:r>
            <a:endParaRPr lang="en-US" dirty="0"/>
          </a:p>
        </p:txBody>
      </p:sp>
    </p:spTree>
    <p:extLst>
      <p:ext uri="{BB962C8B-B14F-4D97-AF65-F5344CB8AC3E}">
        <p14:creationId xmlns:p14="http://schemas.microsoft.com/office/powerpoint/2010/main" val="30523923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Muscular System – the Sarcomere</a:t>
            </a:r>
            <a:endParaRPr lang="en-US" dirty="0"/>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21303" y="1527175"/>
            <a:ext cx="766488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239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Muscular System – the Sliding Filament Model</a:t>
            </a:r>
            <a:endParaRPr lang="en-US" sz="2800" dirty="0"/>
          </a:p>
        </p:txBody>
      </p:sp>
      <p:sp>
        <p:nvSpPr>
          <p:cNvPr id="3" name="Content Placeholder 2"/>
          <p:cNvSpPr>
            <a:spLocks noGrp="1"/>
          </p:cNvSpPr>
          <p:nvPr>
            <p:ph sz="quarter" idx="1"/>
          </p:nvPr>
        </p:nvSpPr>
        <p:spPr/>
        <p:txBody>
          <a:bodyPr>
            <a:normAutofit fontScale="92500" lnSpcReduction="10000"/>
          </a:bodyPr>
          <a:lstStyle/>
          <a:p>
            <a:r>
              <a:rPr lang="en-US" dirty="0" smtClean="0"/>
              <a:t>According to the sliding filament model of muscle contraction, neither the thick filaments nor the thin filaments change in length when the sarcomere shortens. Instead, the filaments slide past each other longitudinally, shrinking only the I band and the H zone.</a:t>
            </a:r>
          </a:p>
          <a:p>
            <a:r>
              <a:rPr lang="en-US" dirty="0" smtClean="0"/>
              <a:t>The sliding filament model occurs as such:</a:t>
            </a:r>
          </a:p>
          <a:p>
            <a:pPr lvl="1"/>
            <a:r>
              <a:rPr lang="en-US" dirty="0" smtClean="0"/>
              <a:t>Myosin head of the thick filament is bound to ATP and is in its low-energy configuration </a:t>
            </a:r>
            <a:r>
              <a:rPr lang="en-US" dirty="0" smtClean="0">
                <a:sym typeface="Wingdings" pitchFamily="2" charset="2"/>
              </a:rPr>
              <a:t> myosin head hydrolyzes ATP to ADP and inorganic phosphate and is converted to its high-energy configuration  myosin head binds to the actin of the thin filament, forming a cross-bridge  myosin releases the ADP and phosphate, returning to its low-energy state and sliding the thin filament  ATP binds to the myosin head, releasing it from the actin and allowing a new cycle to begin</a:t>
            </a:r>
            <a:endParaRPr lang="en-US" dirty="0"/>
          </a:p>
        </p:txBody>
      </p:sp>
    </p:spTree>
    <p:extLst>
      <p:ext uri="{BB962C8B-B14F-4D97-AF65-F5344CB8AC3E}">
        <p14:creationId xmlns:p14="http://schemas.microsoft.com/office/powerpoint/2010/main" val="16901265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58952"/>
          </a:xfrm>
        </p:spPr>
        <p:txBody>
          <a:bodyPr>
            <a:noAutofit/>
          </a:bodyPr>
          <a:lstStyle/>
          <a:p>
            <a:r>
              <a:rPr lang="en-US" sz="2800" dirty="0" smtClean="0"/>
              <a:t>Disorders of the Muscular System – Duchenne Muscular Dystrophy</a:t>
            </a:r>
            <a:endParaRPr lang="en-US" sz="2800" dirty="0"/>
          </a:p>
        </p:txBody>
      </p:sp>
      <p:sp>
        <p:nvSpPr>
          <p:cNvPr id="3" name="Content Placeholder 2"/>
          <p:cNvSpPr>
            <a:spLocks noGrp="1"/>
          </p:cNvSpPr>
          <p:nvPr>
            <p:ph sz="quarter" idx="1"/>
          </p:nvPr>
        </p:nvSpPr>
        <p:spPr>
          <a:xfrm>
            <a:off x="301752" y="1527048"/>
            <a:ext cx="8503920" cy="4873752"/>
          </a:xfrm>
        </p:spPr>
        <p:txBody>
          <a:bodyPr>
            <a:normAutofit fontScale="85000" lnSpcReduction="10000"/>
          </a:bodyPr>
          <a:lstStyle/>
          <a:p>
            <a:r>
              <a:rPr lang="en-US" dirty="0" smtClean="0"/>
              <a:t>Duchenne muscular dystrophy is an X-linked genetic disorder caused by a mutation in the </a:t>
            </a:r>
            <a:r>
              <a:rPr lang="en-US" dirty="0" err="1" smtClean="0"/>
              <a:t>dystrophin</a:t>
            </a:r>
            <a:r>
              <a:rPr lang="en-US" dirty="0" smtClean="0"/>
              <a:t> gene. It results in muscular degeneration, difficulty walking, and death.</a:t>
            </a:r>
          </a:p>
          <a:p>
            <a:r>
              <a:rPr lang="en-US" dirty="0" smtClean="0"/>
              <a:t>Some signs and symptoms include: weakness of and loss of muscle mass in the legs and pelvis (and, as the disease progresses, the arms, neck, and other parts of the body), enlargement of calf and deltoid muscles, low endurance, and difficulty standing or ascending staircases</a:t>
            </a:r>
          </a:p>
          <a:p>
            <a:r>
              <a:rPr lang="en-US" dirty="0" smtClean="0"/>
              <a:t>Approximately 1 in 3600 boys has the disease. Since the disease is X-linked, females very rarely are affected and are more likely to be carriers.</a:t>
            </a:r>
          </a:p>
          <a:p>
            <a:r>
              <a:rPr lang="en-US" dirty="0" smtClean="0"/>
              <a:t>There is no cure for DMD, though physical therapy and aids such as braces and splints can assist in managing the disorder.</a:t>
            </a:r>
            <a:endParaRPr lang="en-US" dirty="0"/>
          </a:p>
        </p:txBody>
      </p:sp>
    </p:spTree>
    <p:extLst>
      <p:ext uri="{BB962C8B-B14F-4D97-AF65-F5344CB8AC3E}">
        <p14:creationId xmlns:p14="http://schemas.microsoft.com/office/powerpoint/2010/main" val="18246802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Disorders of the Muscular System – Fibromyalgia </a:t>
            </a:r>
            <a:endParaRPr lang="en-US" dirty="0"/>
          </a:p>
        </p:txBody>
      </p:sp>
      <p:sp>
        <p:nvSpPr>
          <p:cNvPr id="3" name="Content Placeholder 2"/>
          <p:cNvSpPr>
            <a:spLocks noGrp="1"/>
          </p:cNvSpPr>
          <p:nvPr>
            <p:ph sz="quarter" idx="1"/>
          </p:nvPr>
        </p:nvSpPr>
        <p:spPr>
          <a:xfrm>
            <a:off x="301752" y="1527048"/>
            <a:ext cx="8503920" cy="4873752"/>
          </a:xfrm>
        </p:spPr>
        <p:txBody>
          <a:bodyPr>
            <a:normAutofit fontScale="92500" lnSpcReduction="10000"/>
          </a:bodyPr>
          <a:lstStyle/>
          <a:p>
            <a:r>
              <a:rPr lang="en-US" dirty="0" smtClean="0"/>
              <a:t>Fibromyalgia is a syndrome characterized by chronic widespread pain and </a:t>
            </a:r>
            <a:r>
              <a:rPr lang="en-US" dirty="0" err="1" smtClean="0"/>
              <a:t>allodynia</a:t>
            </a:r>
            <a:r>
              <a:rPr lang="en-US" dirty="0" smtClean="0"/>
              <a:t>.</a:t>
            </a:r>
          </a:p>
          <a:p>
            <a:r>
              <a:rPr lang="en-US" dirty="0" smtClean="0"/>
              <a:t>Some signs and symptoms include: debilitating fatigue, sleep disturbance, joint stiffness, difficulty swallowing, numbness and tingling, and cognitive dysfunction.</a:t>
            </a:r>
          </a:p>
          <a:p>
            <a:r>
              <a:rPr lang="en-US" dirty="0" smtClean="0"/>
              <a:t>About 2-4% of the general population is afflicted with fibromyalgia, and women are affected more frequently than men by a ratio of 9:1.</a:t>
            </a:r>
          </a:p>
          <a:p>
            <a:r>
              <a:rPr lang="en-US" dirty="0" smtClean="0"/>
              <a:t>Fibromyalgia is medically unexplained; as such, there is no universally agreed-upon treatment. Symptom management is the go-to response. Treatments ranging from cognitive behavioral therapy to antidepressants to exercise may be administered.</a:t>
            </a:r>
          </a:p>
          <a:p>
            <a:endParaRPr lang="en-US" dirty="0" smtClean="0"/>
          </a:p>
          <a:p>
            <a:endParaRPr lang="en-US" dirty="0"/>
          </a:p>
        </p:txBody>
      </p:sp>
    </p:spTree>
    <p:extLst>
      <p:ext uri="{BB962C8B-B14F-4D97-AF65-F5344CB8AC3E}">
        <p14:creationId xmlns:p14="http://schemas.microsoft.com/office/powerpoint/2010/main" val="37979524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959</TotalTime>
  <Words>7216</Words>
  <Application>Microsoft Office PowerPoint</Application>
  <PresentationFormat>On-screen Show (4:3)</PresentationFormat>
  <Paragraphs>405</Paragraphs>
  <Slides>107</Slides>
  <Notes>0</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Civic</vt:lpstr>
      <vt:lpstr>The Body Systems</vt:lpstr>
      <vt:lpstr>The Digestive System</vt:lpstr>
      <vt:lpstr>The Digestive System – Function </vt:lpstr>
      <vt:lpstr>The Digestive System – Individual Organ Functions</vt:lpstr>
      <vt:lpstr>The Digestive System – Individual Organ Functions </vt:lpstr>
      <vt:lpstr>The Digestive System – Individual Organ Functions</vt:lpstr>
      <vt:lpstr>The Digestive System – Individual Organ Functions</vt:lpstr>
      <vt:lpstr>The Digestive System – Individual Organ Functions</vt:lpstr>
      <vt:lpstr>The Digestive System – Individual Organ Functions</vt:lpstr>
      <vt:lpstr>The Digestive System – Individual Organ Functions</vt:lpstr>
      <vt:lpstr>Why do large food particles need to be broken down?</vt:lpstr>
      <vt:lpstr>Why are enzymes important in digestion?</vt:lpstr>
      <vt:lpstr>Physical Digestion v. Chemical Digestion</vt:lpstr>
      <vt:lpstr>Disorders of the Digestive System – Crohn’s Disease</vt:lpstr>
      <vt:lpstr>Disorders of the Digestive System – Irritable Bowel Syndrome</vt:lpstr>
      <vt:lpstr>The Digestive System – Sources</vt:lpstr>
      <vt:lpstr>The Circulatory System</vt:lpstr>
      <vt:lpstr>The Cardiovascular System – Function</vt:lpstr>
      <vt:lpstr>What’s the relationship between the structure and the function of arteries, capillaries, and veins?</vt:lpstr>
      <vt:lpstr>How does blood pass through the heart?</vt:lpstr>
      <vt:lpstr>What is blood composed of?</vt:lpstr>
      <vt:lpstr>How do erythrocytes demonstrate the relationship between structure and function?</vt:lpstr>
      <vt:lpstr>Open v. Closed Circulatory System</vt:lpstr>
      <vt:lpstr>How is the cardiovascular system different among fish, amphibians, reptiles, and mammals/birds?</vt:lpstr>
      <vt:lpstr>Visual Representation of the Different Circulatory Systems</vt:lpstr>
      <vt:lpstr>Disorders of the Cardiovascular System – Anemia </vt:lpstr>
      <vt:lpstr>Disorders of the Cardiovascular System – Cardiomyopathy </vt:lpstr>
      <vt:lpstr>The Cardiovascular System – Sources</vt:lpstr>
      <vt:lpstr>The Respiratory System</vt:lpstr>
      <vt:lpstr>The Respiratory System – Function</vt:lpstr>
      <vt:lpstr>What features of the alveoli adapt them to gas exchange?</vt:lpstr>
      <vt:lpstr>How are oxygen and carbon dioxide transported in the blood?</vt:lpstr>
      <vt:lpstr>How does oxygen get from the air to the hemoglobin?</vt:lpstr>
      <vt:lpstr>How do inhalation and exhalation occur?</vt:lpstr>
      <vt:lpstr>Diseases of the Respiratory System – The Common Cold</vt:lpstr>
      <vt:lpstr>Diseases of the Respiratory System – Lung Cancer</vt:lpstr>
      <vt:lpstr>The Respiratory System – Sources</vt:lpstr>
      <vt:lpstr>The Excretory System</vt:lpstr>
      <vt:lpstr>The Excretory System – Function</vt:lpstr>
      <vt:lpstr>What are the three categories of nitrogenous waste?</vt:lpstr>
      <vt:lpstr>Processes of the Nephron</vt:lpstr>
      <vt:lpstr>Diseases of the Excretory System – Nephritis</vt:lpstr>
      <vt:lpstr>Diseases of the Excretory System – Polycystic Kidney Disease </vt:lpstr>
      <vt:lpstr>The Excretory System – Sources</vt:lpstr>
      <vt:lpstr>The Immune System</vt:lpstr>
      <vt:lpstr>The Immune System – Function</vt:lpstr>
      <vt:lpstr>The Immune System – Individual Organs</vt:lpstr>
      <vt:lpstr>How does the body recognize pathogens?</vt:lpstr>
      <vt:lpstr>Innate Immunity v. Acquired Immunity</vt:lpstr>
      <vt:lpstr>Active Immunity v. Passive Immunity</vt:lpstr>
      <vt:lpstr>Humoral Immunity v. Cell-Mediated Immunity</vt:lpstr>
      <vt:lpstr>B Lymphocytes v. T Lymphocytes</vt:lpstr>
      <vt:lpstr>Why are antibodies effective against antibiotics but not viruses?</vt:lpstr>
      <vt:lpstr>Diseases of the Immune System – HIV/AIDS</vt:lpstr>
      <vt:lpstr>Diseases of the Immune System – Systemic Lupus Erythematosus </vt:lpstr>
      <vt:lpstr>The Immune System – Sources</vt:lpstr>
      <vt:lpstr>The Endocrine System</vt:lpstr>
      <vt:lpstr>The Endocrine System – Function</vt:lpstr>
      <vt:lpstr>The Endocrine System – Homeostasis</vt:lpstr>
      <vt:lpstr>The Endocrine System – Negative Feedback</vt:lpstr>
      <vt:lpstr>The Endocrine System – Type I Diabetes v. Type II Diabetes</vt:lpstr>
      <vt:lpstr>Disorders of the Endocrine System -- Acromegaly</vt:lpstr>
      <vt:lpstr>The Endocrine System – Sources</vt:lpstr>
      <vt:lpstr>The Reproductive System &amp; Development</vt:lpstr>
      <vt:lpstr>The Reproductive System &amp; Development – Function</vt:lpstr>
      <vt:lpstr>The Reproductive System &amp; Development – Sexual v. Asexual Reproduction</vt:lpstr>
      <vt:lpstr>The Reproductive System &amp; Development – Spermatogenesis</vt:lpstr>
      <vt:lpstr>PowerPoint Presentation</vt:lpstr>
      <vt:lpstr>The Reproductive System &amp; Development – Oogenesis</vt:lpstr>
      <vt:lpstr>PowerPoint Presentation</vt:lpstr>
      <vt:lpstr>The Reproductive System &amp; Development – Menstrual v. Estrous Cycle</vt:lpstr>
      <vt:lpstr>The Reproductive System &amp; Development – The Menstrual Cycle</vt:lpstr>
      <vt:lpstr>The Reproductive System &amp; Development – Embryonic Development</vt:lpstr>
      <vt:lpstr>The Reproductive System &amp; Development – Germ Layers</vt:lpstr>
      <vt:lpstr>Disorders of the Reproductive System – Endometriosis </vt:lpstr>
      <vt:lpstr>Disorders of the Reproductive System – Infertility</vt:lpstr>
      <vt:lpstr>The Reproductive System &amp; Development – Sources</vt:lpstr>
      <vt:lpstr>The Nervous System</vt:lpstr>
      <vt:lpstr>The Nervous System – Function</vt:lpstr>
      <vt:lpstr>The Nervous System – the Central and Peripheral Nervous Systems</vt:lpstr>
      <vt:lpstr>The Nervous System – the Neuron</vt:lpstr>
      <vt:lpstr>The Nervous System – a Simple Reflex Arc</vt:lpstr>
      <vt:lpstr>The Nervous System – the Brain</vt:lpstr>
      <vt:lpstr>The Nervous System – the Path of the Nerve Impulse</vt:lpstr>
      <vt:lpstr>The Nervous System – the Path of the Nerve Impulse</vt:lpstr>
      <vt:lpstr>The Nervous System – Neurotransmitters</vt:lpstr>
      <vt:lpstr>Disorders of the Nervous System – Alzheimer’s Disease</vt:lpstr>
      <vt:lpstr>Disorders of the Nervous System – Parkinson’s Disease</vt:lpstr>
      <vt:lpstr>The Nervous System – Sources </vt:lpstr>
      <vt:lpstr>The Senses</vt:lpstr>
      <vt:lpstr>The Senses – Function and Location</vt:lpstr>
      <vt:lpstr>The Senses – Rhodopsin</vt:lpstr>
      <vt:lpstr>The Senses – Sources</vt:lpstr>
      <vt:lpstr>The Muscular System</vt:lpstr>
      <vt:lpstr>The Muscular System – Function </vt:lpstr>
      <vt:lpstr>The Muscular System – the Sarcomere</vt:lpstr>
      <vt:lpstr>The Muscular System – the Sliding Filament Model</vt:lpstr>
      <vt:lpstr>Disorders of the Muscular System – Duchenne Muscular Dystrophy</vt:lpstr>
      <vt:lpstr>Disorders of the Muscular System – Fibromyalgia </vt:lpstr>
      <vt:lpstr>The Muscular System – Sources</vt:lpstr>
      <vt:lpstr>The Skeletal System</vt:lpstr>
      <vt:lpstr>The Skeletal System – Function </vt:lpstr>
      <vt:lpstr>The Skeletal System – Role in Movement</vt:lpstr>
      <vt:lpstr>The Skeletal System – the Different Types of Skeletal Systems</vt:lpstr>
      <vt:lpstr>Disorders of the Skeletal System – Scoliosis</vt:lpstr>
      <vt:lpstr>Disorders of the Skeletal System – Osteoporosis</vt:lpstr>
      <vt:lpstr>The Skeletal System – Sources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Body Systems</dc:title>
  <dc:creator>crosbyjes</dc:creator>
  <cp:lastModifiedBy>Owner</cp:lastModifiedBy>
  <cp:revision>96</cp:revision>
  <dcterms:created xsi:type="dcterms:W3CDTF">2012-02-21T15:54:24Z</dcterms:created>
  <dcterms:modified xsi:type="dcterms:W3CDTF">2012-04-30T07:52:32Z</dcterms:modified>
</cp:coreProperties>
</file>