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03EE0-0518-4D31-9770-AE4DCA63EB17}"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03EE0-0518-4D31-9770-AE4DCA63EB17}"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03EE0-0518-4D31-9770-AE4DCA63EB17}"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03EE0-0518-4D31-9770-AE4DCA63EB17}"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03EE0-0518-4D31-9770-AE4DCA63EB17}" type="datetimeFigureOut">
              <a:rPr lang="en-US" smtClean="0"/>
              <a:pPr/>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03EE0-0518-4D31-9770-AE4DCA63EB17}"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03EE0-0518-4D31-9770-AE4DCA63EB17}" type="datetimeFigureOut">
              <a:rPr lang="en-US" smtClean="0"/>
              <a:pPr/>
              <a:t>5/8/2012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03EE0-0518-4D31-9770-AE4DCA63EB17}" type="datetimeFigureOut">
              <a:rPr lang="en-US" smtClean="0"/>
              <a:pPr/>
              <a:t>5/8/2012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03EE0-0518-4D31-9770-AE4DCA63EB17}" type="datetimeFigureOut">
              <a:rPr lang="en-US" smtClean="0"/>
              <a:pPr/>
              <a:t>5/8/2012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03EE0-0518-4D31-9770-AE4DCA63EB17}"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03EE0-0518-4D31-9770-AE4DCA63EB17}" type="datetimeFigureOut">
              <a:rPr lang="en-US" smtClean="0"/>
              <a:pPr/>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21B3C-A2BB-4603-851F-E0C6F255A7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03EE0-0518-4D31-9770-AE4DCA63EB17}" type="datetimeFigureOut">
              <a:rPr lang="en-US" smtClean="0"/>
              <a:pPr/>
              <a:t>5/8/2012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21B3C-A2BB-4603-851F-E0C6F255A7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nfoplease.com/ce6/sci/A085876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nfoplease.com/ce6/sci/A0858765.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Humoral_immunit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Cell-mediated_immunit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T_cel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health.howstuffworks.com/medicine/medication/question88.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n.wikipedia.org/wiki/Addison's_disease#Treat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n.wikipedia.org/wiki/AI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cbi.nlm.nih.gov/pubmed/368578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medicalcenter.osu.edu/patientcare/healthcare_services/infectious_diseases/immunesystem/pages/index.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oogle.com/search?aq=f&amp;sourceid=chrome&amp;ie=UTF-8&amp;q=antigen+defini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pathmicro.med.sc.edu/bowers/immune%20cell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athmicro.med.sc.edu/bowers/immune%20cells.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athmicro.med.sc.edu/bowers/immune%20cell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pathmicro.med.sc.edu/bowers/immune%20cell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athmicro.med.sc.edu/bowers/immune%20cell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The Immune System</a:t>
            </a:r>
            <a:endParaRPr lang="en-US" dirty="0"/>
          </a:p>
        </p:txBody>
      </p:sp>
      <p:sp>
        <p:nvSpPr>
          <p:cNvPr id="3" name="Subtitle 2"/>
          <p:cNvSpPr>
            <a:spLocks noGrp="1"/>
          </p:cNvSpPr>
          <p:nvPr>
            <p:ph type="subTitle" idx="1"/>
          </p:nvPr>
        </p:nvSpPr>
        <p:spPr/>
        <p:txBody>
          <a:bodyPr/>
          <a:lstStyle/>
          <a:p>
            <a:r>
              <a:rPr lang="en-US" dirty="0" smtClean="0"/>
              <a:t>Bryce Tappan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Active Immunity</a:t>
            </a:r>
            <a:endParaRPr lang="en-US" dirty="0"/>
          </a:p>
        </p:txBody>
      </p:sp>
      <p:sp>
        <p:nvSpPr>
          <p:cNvPr id="3" name="Espace réservé du contenu 2"/>
          <p:cNvSpPr>
            <a:spLocks noGrp="1"/>
          </p:cNvSpPr>
          <p:nvPr>
            <p:ph idx="1"/>
          </p:nvPr>
        </p:nvSpPr>
        <p:spPr/>
        <p:txBody>
          <a:bodyPr>
            <a:normAutofit/>
          </a:bodyPr>
          <a:lstStyle/>
          <a:p>
            <a:pPr>
              <a:buNone/>
            </a:pPr>
            <a:r>
              <a:rPr lang="en-US" dirty="0" smtClean="0"/>
              <a:t>Active immunity is naturally acquired, and is created when an organism is infected by a pathogen and becomes immune to that pathogen thereafter.  Vaccines are a way to artificially stimulate active immunity by exposing a weak strain of a pathogen so the body can build resistance.</a:t>
            </a:r>
          </a:p>
          <a:p>
            <a:pPr>
              <a:buNone/>
            </a:pPr>
            <a:r>
              <a:rPr lang="en-US" sz="2800" dirty="0" smtClean="0">
                <a:hlinkClick r:id="rId2"/>
              </a:rPr>
              <a:t>http://www.infoplease.com/ce6/sci/A0858765.html</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Passive Immunity</a:t>
            </a:r>
            <a:endParaRPr lang="en-US" dirty="0"/>
          </a:p>
        </p:txBody>
      </p:sp>
      <p:sp>
        <p:nvSpPr>
          <p:cNvPr id="3" name="Espace réservé du contenu 2"/>
          <p:cNvSpPr>
            <a:spLocks noGrp="1"/>
          </p:cNvSpPr>
          <p:nvPr>
            <p:ph idx="1"/>
          </p:nvPr>
        </p:nvSpPr>
        <p:spPr/>
        <p:txBody>
          <a:bodyPr/>
          <a:lstStyle/>
          <a:p>
            <a:pPr>
              <a:buNone/>
            </a:pPr>
            <a:r>
              <a:rPr lang="en-US" dirty="0" smtClean="0"/>
              <a:t>Passive immunity occurs when antibodies from one organism are passed to another to help fight against infection.  The transfer of antibodies from a pregnant woman to the baby is an example of passive immunity.</a:t>
            </a:r>
          </a:p>
          <a:p>
            <a:pPr>
              <a:buNone/>
            </a:pPr>
            <a:r>
              <a:rPr lang="en-US" sz="2400" dirty="0" smtClean="0">
                <a:hlinkClick r:id="rId2"/>
              </a:rPr>
              <a:t>http://www.infoplease.com/ce6/sci/A0858765.html</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Humoral Immunity</a:t>
            </a:r>
            <a:endParaRPr lang="en-US" dirty="0"/>
          </a:p>
        </p:txBody>
      </p:sp>
      <p:sp>
        <p:nvSpPr>
          <p:cNvPr id="3" name="Espace réservé du contenu 2"/>
          <p:cNvSpPr>
            <a:spLocks noGrp="1"/>
          </p:cNvSpPr>
          <p:nvPr>
            <p:ph idx="1"/>
          </p:nvPr>
        </p:nvSpPr>
        <p:spPr/>
        <p:txBody>
          <a:bodyPr>
            <a:normAutofit/>
          </a:bodyPr>
          <a:lstStyle/>
          <a:p>
            <a:pPr>
              <a:buNone/>
            </a:pPr>
            <a:r>
              <a:rPr lang="en-US" dirty="0" smtClean="0"/>
              <a:t>Humoral immunity is facilitated by the use of antibodies that originate in B lymphocyte cells.  The antibodies released from the B cells bind to antigens.  This bond serves as an indication of what cells need to be destroyed; it’s a way of differentiating “self cells” from “foreign cells.” Humoral immunity takes place in the body fluids of an organism.</a:t>
            </a:r>
          </a:p>
          <a:p>
            <a:pPr>
              <a:buNone/>
            </a:pPr>
            <a:r>
              <a:rPr lang="en-US" sz="2800" dirty="0" smtClean="0">
                <a:hlinkClick r:id="rId2"/>
              </a:rPr>
              <a:t>http://en.wikipedia.org/wiki/Humoral_immunity</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Cell-mediated Immunity</a:t>
            </a:r>
            <a:endParaRPr lang="en-US" dirty="0"/>
          </a:p>
        </p:txBody>
      </p:sp>
      <p:sp>
        <p:nvSpPr>
          <p:cNvPr id="3" name="Espace réservé du contenu 2"/>
          <p:cNvSpPr>
            <a:spLocks noGrp="1"/>
          </p:cNvSpPr>
          <p:nvPr>
            <p:ph idx="1"/>
          </p:nvPr>
        </p:nvSpPr>
        <p:spPr/>
        <p:txBody>
          <a:bodyPr>
            <a:normAutofit fontScale="85000" lnSpcReduction="10000"/>
          </a:bodyPr>
          <a:lstStyle/>
          <a:p>
            <a:pPr>
              <a:buNone/>
            </a:pPr>
            <a:r>
              <a:rPr lang="en-US" dirty="0" smtClean="0"/>
              <a:t>Cell-mediated immunity deals with macrophages, natural killer cells, T-lymphocyte cells, and cytokines that respond to antigens.  The T cells have the ability to cause invading cells or viruses to undergo apoptosis.  Macrophages and natural killer cells destroy invasive cells as well.  Cytokines can induce other cells of the immune system to respond to threats within the body.  Cell-mediated immunity generally attacks microbes, cells infected by viruses, fungi, protozoans and even cancer.</a:t>
            </a:r>
          </a:p>
          <a:p>
            <a:pPr>
              <a:buNone/>
            </a:pPr>
            <a:r>
              <a:rPr lang="en-US" dirty="0" smtClean="0">
                <a:hlinkClick r:id="rId2"/>
              </a:rPr>
              <a:t>http://en.wikipedia.org/wiki/Cell-mediated_immunity</a:t>
            </a: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B Lymphocytes</a:t>
            </a:r>
            <a:endParaRPr lang="en-US" dirty="0"/>
          </a:p>
        </p:txBody>
      </p:sp>
      <p:sp>
        <p:nvSpPr>
          <p:cNvPr id="3" name="Espace réservé du contenu 2"/>
          <p:cNvSpPr>
            <a:spLocks noGrp="1"/>
          </p:cNvSpPr>
          <p:nvPr>
            <p:ph idx="1"/>
          </p:nvPr>
        </p:nvSpPr>
        <p:spPr/>
        <p:txBody>
          <a:bodyPr>
            <a:normAutofit lnSpcReduction="10000"/>
          </a:bodyPr>
          <a:lstStyle/>
          <a:p>
            <a:pPr>
              <a:buNone/>
            </a:pPr>
            <a:r>
              <a:rPr lang="en-US" dirty="0" smtClean="0"/>
              <a:t>B lymphocytes, a type of white blood cell, produce antibodies and are the main component of the </a:t>
            </a:r>
            <a:r>
              <a:rPr lang="en-US" dirty="0" err="1" smtClean="0"/>
              <a:t>humoral</a:t>
            </a:r>
            <a:r>
              <a:rPr lang="en-US" dirty="0" smtClean="0"/>
              <a:t> immune system, as well as playing a role in the adaptive immune system. B cells don’t make any antibodies until they are activated.  B cells have specific membrane bound proteins called cell receptors that recognize particular antigens and bind to them, which makes them activated.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 Lymphocytes</a:t>
            </a:r>
            <a:endParaRPr lang="en-US" dirty="0"/>
          </a:p>
        </p:txBody>
      </p:sp>
      <p:sp>
        <p:nvSpPr>
          <p:cNvPr id="3" name="Espace réservé du contenu 2"/>
          <p:cNvSpPr>
            <a:spLocks noGrp="1"/>
          </p:cNvSpPr>
          <p:nvPr>
            <p:ph idx="1"/>
          </p:nvPr>
        </p:nvSpPr>
        <p:spPr/>
        <p:txBody>
          <a:bodyPr>
            <a:normAutofit fontScale="70000" lnSpcReduction="20000"/>
          </a:bodyPr>
          <a:lstStyle/>
          <a:p>
            <a:pPr>
              <a:buNone/>
            </a:pPr>
            <a:r>
              <a:rPr lang="en-US" dirty="0" smtClean="0"/>
              <a:t>T cells are white blood cells involved in cell-mediated immunity.  They differ from B cells in that they have a unique t-cell receptor on the surface of the cell.  There are different types of t cells that perform different functions.</a:t>
            </a:r>
          </a:p>
          <a:p>
            <a:r>
              <a:rPr lang="en-US" dirty="0" smtClean="0"/>
              <a:t>Helper cells- These cells help other white blood cells perform immunologic tasks</a:t>
            </a:r>
          </a:p>
          <a:p>
            <a:r>
              <a:rPr lang="en-US" dirty="0" err="1" smtClean="0"/>
              <a:t>Cytotoxic</a:t>
            </a:r>
            <a:r>
              <a:rPr lang="en-US" dirty="0" smtClean="0"/>
              <a:t> cells combat viral infections and cancerous cells</a:t>
            </a:r>
          </a:p>
          <a:p>
            <a:r>
              <a:rPr lang="en-US" dirty="0" smtClean="0"/>
              <a:t>Memory T-cells are antigen specific, meaning that the next time the body is exposed to that specific antigen, the response will be quick and effective.</a:t>
            </a:r>
          </a:p>
          <a:p>
            <a:r>
              <a:rPr lang="en-US" dirty="0" smtClean="0"/>
              <a:t>Regulatory T-cells shut down the processes the body uses to fight an infection after the infection has been dealt with.</a:t>
            </a:r>
          </a:p>
          <a:p>
            <a:r>
              <a:rPr lang="en-US" dirty="0" smtClean="0"/>
              <a:t>Natural Killer T-cells also help fight viral infections and </a:t>
            </a:r>
            <a:r>
              <a:rPr lang="en-US" dirty="0" err="1" smtClean="0"/>
              <a:t>tumours</a:t>
            </a:r>
            <a:endParaRPr lang="en-US" dirty="0" smtClean="0"/>
          </a:p>
          <a:p>
            <a:r>
              <a:rPr lang="en-US" dirty="0" smtClean="0">
                <a:hlinkClick r:id="rId2"/>
              </a:rPr>
              <a:t>http://en.wikipedia.org/wiki/T_cell</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Antibiotics &amp; Bacteria</a:t>
            </a:r>
            <a:endParaRPr lang="en-US" dirty="0"/>
          </a:p>
        </p:txBody>
      </p:sp>
      <p:sp>
        <p:nvSpPr>
          <p:cNvPr id="3" name="Content Placeholder 2"/>
          <p:cNvSpPr>
            <a:spLocks noGrp="1"/>
          </p:cNvSpPr>
          <p:nvPr>
            <p:ph idx="1"/>
          </p:nvPr>
        </p:nvSpPr>
        <p:spPr/>
        <p:txBody>
          <a:bodyPr>
            <a:normAutofit/>
          </a:bodyPr>
          <a:lstStyle/>
          <a:p>
            <a:pPr>
              <a:buNone/>
            </a:pPr>
            <a:r>
              <a:rPr lang="en-US" sz="2800" dirty="0" smtClean="0"/>
              <a:t>Antibiotics are a sort of “selective poison;” it singles out certain bacteria to kill but generally not somatic cells.  Antibiotics work by inhibiting some of the different functions of single celled organisms use to survive.  For example, some antibiotics can damage the bacteria cell walls, others attack the metabolism of bacteria.  This speeds up the process of killing the bacteria.  </a:t>
            </a:r>
          </a:p>
          <a:p>
            <a:pPr>
              <a:buNone/>
            </a:pPr>
            <a:r>
              <a:rPr lang="en-US" sz="2800" dirty="0" smtClean="0">
                <a:hlinkClick r:id="rId2"/>
              </a:rPr>
              <a:t>http://health.howstuffworks.com/medicine/medication/question88.htm</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Immune System Disorder: Addison’s Disease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arenR"/>
            </a:pPr>
            <a:r>
              <a:rPr lang="en-US" dirty="0" smtClean="0"/>
              <a:t>Addison’s disease is a serious endocrine disorder that causes the adrenal glands to produce insufficient steroids hormones.</a:t>
            </a:r>
          </a:p>
          <a:p>
            <a:pPr marL="514350" indent="-514350">
              <a:buAutoNum type="arabicParenR"/>
            </a:pPr>
            <a:r>
              <a:rPr lang="en-US" dirty="0" smtClean="0"/>
              <a:t>Abdominal pains, fatigue, low blood pressure and even comas may occur.</a:t>
            </a:r>
          </a:p>
          <a:p>
            <a:pPr marL="514350" indent="-514350">
              <a:buAutoNum type="arabicParenR"/>
            </a:pPr>
            <a:r>
              <a:rPr lang="en-US" dirty="0" smtClean="0"/>
              <a:t>Addison’s disease is extraordinarily rare.</a:t>
            </a:r>
          </a:p>
          <a:p>
            <a:pPr marL="514350" indent="-514350">
              <a:buNone/>
            </a:pPr>
            <a:r>
              <a:rPr lang="en-US" dirty="0" smtClean="0"/>
              <a:t>4) Supplements, such as hydrocortisone tablets, may be used to provide the missing steroids and can alleviate the effects of Addison’s Disease. </a:t>
            </a:r>
          </a:p>
          <a:p>
            <a:pPr marL="514350" indent="-514350">
              <a:buNone/>
            </a:pPr>
            <a:r>
              <a:rPr lang="en-US" sz="2600" dirty="0" smtClean="0">
                <a:hlinkClick r:id="rId2"/>
              </a:rPr>
              <a:t>http://en.wikipedia.org/wiki/Addison%27s_disease#Treatment</a:t>
            </a:r>
            <a:endParaRPr 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HIV/AIDS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arenR"/>
            </a:pPr>
            <a:r>
              <a:rPr lang="en-US" dirty="0" smtClean="0"/>
              <a:t>Acquired Immune Deficiency Syndrome is a disease caused by the Human Immunodeficiency Virus, which is often transmitted sexually</a:t>
            </a:r>
          </a:p>
          <a:p>
            <a:pPr marL="514350" indent="-514350">
              <a:buAutoNum type="arabicParenR"/>
            </a:pPr>
            <a:r>
              <a:rPr lang="en-US" dirty="0" smtClean="0"/>
              <a:t>Once HIV has developed into AIDS, it hampers the immune system’s ability to defend against pathogens and diseases.</a:t>
            </a:r>
          </a:p>
          <a:p>
            <a:pPr marL="514350" indent="-514350">
              <a:buAutoNum type="arabicParenR"/>
            </a:pPr>
            <a:r>
              <a:rPr lang="en-US" dirty="0" smtClean="0"/>
              <a:t>HIV/AIDS is considered a pandemic, and it has become more widespread in the last 20 years. An estimated 60 million people have been infected with AIDS since the 1980s.</a:t>
            </a:r>
          </a:p>
          <a:p>
            <a:pPr marL="514350" indent="-514350">
              <a:buAutoNum type="arabicParenR"/>
            </a:pPr>
            <a:r>
              <a:rPr lang="en-US" dirty="0" smtClean="0"/>
              <a:t>Antiviral therapy- Medicines have been developed that inhibit the enzyme reverse transcriptase- the enzyme that allows the HIV virus to make copies of its genetic material and spread.  Prevention is simply the most common way to fight against AIDS, which includes abstinence.</a:t>
            </a:r>
          </a:p>
          <a:p>
            <a:pPr marL="514350" indent="-514350">
              <a:buNone/>
            </a:pPr>
            <a:r>
              <a:rPr lang="en-US" dirty="0" smtClean="0">
                <a:hlinkClick r:id="rId2"/>
              </a:rPr>
              <a:t>http://en.wikipedia.org/wiki/AIDS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of the Immune System</a:t>
            </a:r>
            <a:endParaRPr lang="en-US" dirty="0"/>
          </a:p>
        </p:txBody>
      </p:sp>
      <p:sp>
        <p:nvSpPr>
          <p:cNvPr id="3" name="Content Placeholder 2"/>
          <p:cNvSpPr>
            <a:spLocks noGrp="1"/>
          </p:cNvSpPr>
          <p:nvPr>
            <p:ph idx="1"/>
          </p:nvPr>
        </p:nvSpPr>
        <p:spPr/>
        <p:txBody>
          <a:bodyPr/>
          <a:lstStyle/>
          <a:p>
            <a:pPr>
              <a:buNone/>
            </a:pPr>
            <a:r>
              <a:rPr lang="en-US" dirty="0" smtClean="0"/>
              <a:t>The purpose of the immune system is to protect an organism from external dangers such as microbes and chemicals.</a:t>
            </a:r>
          </a:p>
          <a:p>
            <a:pPr>
              <a:buNone/>
            </a:pPr>
            <a:endParaRPr lang="en-US" dirty="0"/>
          </a:p>
          <a:p>
            <a:pPr>
              <a:buNone/>
            </a:pPr>
            <a:r>
              <a:rPr lang="en-US" dirty="0" smtClean="0">
                <a:hlinkClick r:id="rId2"/>
              </a:rPr>
              <a:t>http://www.ncbi.nlm.nih.gov/pubmed/3685787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Immunity: Major Organs and Body Parts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Important components of the immune system include: lymphoid organs, adenoids, tonsils, thymus, spleen, lymph nodes, bone marrow</a:t>
            </a:r>
          </a:p>
          <a:p>
            <a:pPr>
              <a:buNone/>
            </a:pPr>
            <a:endParaRPr lang="en-US" sz="2000" dirty="0"/>
          </a:p>
          <a:p>
            <a:pPr>
              <a:buNone/>
            </a:pPr>
            <a:r>
              <a:rPr lang="en-US" sz="2000" dirty="0" smtClean="0">
                <a:hlinkClick r:id="rId2"/>
              </a:rPr>
              <a:t>http://medicalcenter.osu.edu/patientcare/healthcare_services/infectious_diseases/immunesystem/pages/index.aspx</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Immune System Works</a:t>
            </a:r>
            <a:endParaRPr lang="en-US" dirty="0"/>
          </a:p>
        </p:txBody>
      </p:sp>
      <p:sp>
        <p:nvSpPr>
          <p:cNvPr id="3" name="Content Placeholder 2"/>
          <p:cNvSpPr>
            <a:spLocks noGrp="1"/>
          </p:cNvSpPr>
          <p:nvPr>
            <p:ph idx="1"/>
          </p:nvPr>
        </p:nvSpPr>
        <p:spPr/>
        <p:txBody>
          <a:bodyPr/>
          <a:lstStyle/>
          <a:p>
            <a:pPr>
              <a:buNone/>
            </a:pPr>
            <a:r>
              <a:rPr lang="en-US" dirty="0" smtClean="0"/>
              <a:t>The immune system detects pathogens by determining which cells are “self” cells and which are “foreign” cells.  When a pathogen triggers an immune system response, it is known as an antigen. Antibodies combat antigens.</a:t>
            </a:r>
            <a:endParaRPr lang="en-US" dirty="0"/>
          </a:p>
          <a:p>
            <a:pPr>
              <a:buNone/>
            </a:pPr>
            <a:endParaRPr lang="en-US" dirty="0" smtClean="0"/>
          </a:p>
          <a:p>
            <a:pPr>
              <a:buNone/>
            </a:pPr>
            <a:r>
              <a:rPr lang="en-US" sz="2400" dirty="0" smtClean="0">
                <a:hlinkClick r:id="rId2"/>
              </a:rPr>
              <a:t>http://www.google.com/search?aq=f&amp;sourceid=chrome&amp;ie=UTF-8&amp;q=antigen+definition</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Antibodies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There are different types of pathogens- extracellular and intracellular.  Generally, antibodies defend against extracellular pathogens.  Antibodies can block pathogens from attaching to host cells by binding to them, therefore protecting the host cell.  This is called neutralization.</a:t>
            </a:r>
          </a:p>
          <a:p>
            <a:pPr>
              <a:buNone/>
            </a:pPr>
            <a:endParaRPr lang="en-US" dirty="0"/>
          </a:p>
          <a:p>
            <a:pPr>
              <a:buNone/>
            </a:pPr>
            <a:r>
              <a:rPr lang="en-US" sz="2400" dirty="0" smtClean="0">
                <a:hlinkClick r:id="rId2"/>
              </a:rPr>
              <a:t>http://pathmicro.med.sc.edu/bowers/immune%20cells.htm</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Antibodies &amp; Antigens</a:t>
            </a:r>
            <a:endParaRPr lang="en-US" dirty="0"/>
          </a:p>
        </p:txBody>
      </p:sp>
      <p:sp>
        <p:nvSpPr>
          <p:cNvPr id="3" name="Content Placeholder 2"/>
          <p:cNvSpPr>
            <a:spLocks noGrp="1"/>
          </p:cNvSpPr>
          <p:nvPr>
            <p:ph idx="1"/>
          </p:nvPr>
        </p:nvSpPr>
        <p:spPr/>
        <p:txBody>
          <a:bodyPr/>
          <a:lstStyle/>
          <a:p>
            <a:pPr>
              <a:buNone/>
            </a:pPr>
            <a:r>
              <a:rPr lang="en-US" dirty="0" smtClean="0"/>
              <a:t>When antibodies bind to antigens, the group becomes recognized by other cells as foreign.  Phagocytes can then take action to destroy the antigen.  The recognition and destruction of the antigen is called opsonization. </a:t>
            </a:r>
          </a:p>
          <a:p>
            <a:pPr>
              <a:buNone/>
            </a:pPr>
            <a:endParaRPr lang="en-US" dirty="0"/>
          </a:p>
          <a:p>
            <a:pPr>
              <a:buNone/>
            </a:pPr>
            <a:r>
              <a:rPr lang="en-US" sz="2400" dirty="0" smtClean="0">
                <a:hlinkClick r:id="rId2"/>
              </a:rPr>
              <a:t>http://pathmicro.med.sc.edu/bowers/immune%20cells.htm</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Intracellular Pathogens</a:t>
            </a:r>
            <a:endParaRPr lang="en-US" dirty="0"/>
          </a:p>
        </p:txBody>
      </p:sp>
      <p:sp>
        <p:nvSpPr>
          <p:cNvPr id="3" name="Content Placeholder 2"/>
          <p:cNvSpPr>
            <a:spLocks noGrp="1"/>
          </p:cNvSpPr>
          <p:nvPr>
            <p:ph idx="1"/>
          </p:nvPr>
        </p:nvSpPr>
        <p:spPr/>
        <p:txBody>
          <a:bodyPr>
            <a:normAutofit/>
          </a:bodyPr>
          <a:lstStyle/>
          <a:p>
            <a:pPr>
              <a:buNone/>
            </a:pPr>
            <a:r>
              <a:rPr lang="en-US" dirty="0" smtClean="0"/>
              <a:t>Because antibodies do not fight pathogens within cells, another method must be used to kill the pathogen.  Infected cells release an antigen that is recognized by lymph cells.  The lymph cells then induce the cell to destroy itself, which stops the spread of infection.  </a:t>
            </a:r>
          </a:p>
          <a:p>
            <a:pPr>
              <a:buNone/>
            </a:pPr>
            <a:endParaRPr lang="en-US" dirty="0"/>
          </a:p>
          <a:p>
            <a:pPr>
              <a:buNone/>
            </a:pPr>
            <a:r>
              <a:rPr lang="en-US" sz="2000" dirty="0" smtClean="0">
                <a:hlinkClick r:id="rId2"/>
              </a:rPr>
              <a:t>http://pathmicro.med.sc.edu/bowers/immune%20cells.htm</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Innate Immunity</a:t>
            </a:r>
            <a:endParaRPr lang="en-US" dirty="0"/>
          </a:p>
        </p:txBody>
      </p:sp>
      <p:sp>
        <p:nvSpPr>
          <p:cNvPr id="3" name="Espace réservé du contenu 2"/>
          <p:cNvSpPr>
            <a:spLocks noGrp="1"/>
          </p:cNvSpPr>
          <p:nvPr>
            <p:ph idx="1"/>
          </p:nvPr>
        </p:nvSpPr>
        <p:spPr/>
        <p:txBody>
          <a:bodyPr>
            <a:normAutofit/>
          </a:bodyPr>
          <a:lstStyle/>
          <a:p>
            <a:r>
              <a:rPr lang="en-US" dirty="0" smtClean="0"/>
              <a:t>First line of defense, protects against infections</a:t>
            </a:r>
          </a:p>
          <a:p>
            <a:r>
              <a:rPr lang="en-US" dirty="0" smtClean="0"/>
              <a:t>Immunity is in place before the antigen is present</a:t>
            </a:r>
          </a:p>
          <a:p>
            <a:r>
              <a:rPr lang="en-US" dirty="0" smtClean="0"/>
              <a:t>Does not discriminate between antigens</a:t>
            </a:r>
          </a:p>
          <a:p>
            <a:r>
              <a:rPr lang="en-US" dirty="0" smtClean="0"/>
              <a:t>Innate immunity can be improved after exposure to an antigen by cytokines</a:t>
            </a:r>
          </a:p>
          <a:p>
            <a:pPr>
              <a:buNone/>
            </a:pPr>
            <a:r>
              <a:rPr lang="en-US" sz="2400" dirty="0" smtClean="0">
                <a:hlinkClick r:id="rId2"/>
              </a:rPr>
              <a:t>http://pathmicro.med.sc.edu/bowers/immune%20cells.htm</a:t>
            </a:r>
            <a:endParaRPr lang="en-US" sz="2400" dirty="0" smtClean="0"/>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Acquired Immunity</a:t>
            </a:r>
            <a:endParaRPr lang="en-US" dirty="0"/>
          </a:p>
        </p:txBody>
      </p:sp>
      <p:sp>
        <p:nvSpPr>
          <p:cNvPr id="3" name="Espace réservé du contenu 2"/>
          <p:cNvSpPr>
            <a:spLocks noGrp="1"/>
          </p:cNvSpPr>
          <p:nvPr>
            <p:ph idx="1"/>
          </p:nvPr>
        </p:nvSpPr>
        <p:spPr/>
        <p:txBody>
          <a:bodyPr/>
          <a:lstStyle/>
          <a:p>
            <a:r>
              <a:rPr lang="en-US" dirty="0" smtClean="0"/>
              <a:t>Triggered by presence of antigens that escape the innate immune system</a:t>
            </a:r>
          </a:p>
          <a:p>
            <a:r>
              <a:rPr lang="en-US" dirty="0" smtClean="0"/>
              <a:t>Shows extreme specificity towards antigens</a:t>
            </a:r>
          </a:p>
          <a:p>
            <a:r>
              <a:rPr lang="en-US" dirty="0" smtClean="0"/>
              <a:t>Becomes more effective the next time an antigen is present, “biological memory”</a:t>
            </a:r>
          </a:p>
          <a:p>
            <a:r>
              <a:rPr lang="en-US" sz="2400" dirty="0" smtClean="0">
                <a:hlinkClick r:id="rId2"/>
              </a:rPr>
              <a:t>http://pathmicro.med.sc.edu/bowers/immune%20cells.htm</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1057</Words>
  <Application>Microsoft Office PowerPoint</Application>
  <PresentationFormat>On-screen Show (4:3)</PresentationFormat>
  <Paragraphs>75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The Immune System</vt:lpstr>
      <vt:lpstr>Function of the Immune System</vt:lpstr>
      <vt:lpstr>Immunity: Major Organs and Body Parts</vt:lpstr>
      <vt:lpstr>How the Immune System Works</vt:lpstr>
      <vt:lpstr>Antibodies</vt:lpstr>
      <vt:lpstr>Antibodies &amp; Antigens</vt:lpstr>
      <vt:lpstr>Intracellular Pathogens</vt:lpstr>
      <vt:lpstr>Innate Immunity</vt:lpstr>
      <vt:lpstr>Acquired Immunity</vt:lpstr>
      <vt:lpstr>Active Immunity</vt:lpstr>
      <vt:lpstr>Passive Immunity</vt:lpstr>
      <vt:lpstr>Humoral Immunity</vt:lpstr>
      <vt:lpstr>Cell-mediated Immunity</vt:lpstr>
      <vt:lpstr>B Lymphocytes</vt:lpstr>
      <vt:lpstr>T Lymphocytes</vt:lpstr>
      <vt:lpstr>Antibiotics &amp; Bacteria</vt:lpstr>
      <vt:lpstr>Immune System Disorder: Addison’s Disease </vt:lpstr>
      <vt:lpstr>HIV/AIDS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Immune System</dc:title>
  <dc:creator>Joe Cech</dc:creator>
  <cp:lastModifiedBy>Joe Cech</cp:lastModifiedBy>
  <cp:revision>20</cp:revision>
  <dcterms:created xsi:type="dcterms:W3CDTF">2012-04-03T19:47:57Z</dcterms:created>
  <dcterms:modified xsi:type="dcterms:W3CDTF">2012-05-08T17:18:07Z</dcterms:modified>
</cp:coreProperties>
</file>