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256" r:id="rId2"/>
    <p:sldId id="294" r:id="rId3"/>
    <p:sldId id="321" r:id="rId4"/>
    <p:sldId id="357" r:id="rId5"/>
    <p:sldId id="359" r:id="rId6"/>
    <p:sldId id="358" r:id="rId7"/>
    <p:sldId id="284" r:id="rId8"/>
    <p:sldId id="257" r:id="rId9"/>
    <p:sldId id="258" r:id="rId10"/>
    <p:sldId id="337"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2" r:id="rId24"/>
    <p:sldId id="271" r:id="rId25"/>
    <p:sldId id="279" r:id="rId26"/>
    <p:sldId id="273" r:id="rId27"/>
    <p:sldId id="274" r:id="rId28"/>
    <p:sldId id="275" r:id="rId29"/>
    <p:sldId id="276" r:id="rId30"/>
    <p:sldId id="278" r:id="rId31"/>
    <p:sldId id="283" r:id="rId32"/>
    <p:sldId id="282" r:id="rId33"/>
    <p:sldId id="285" r:id="rId34"/>
    <p:sldId id="286" r:id="rId35"/>
    <p:sldId id="288" r:id="rId36"/>
    <p:sldId id="289" r:id="rId37"/>
    <p:sldId id="290" r:id="rId38"/>
    <p:sldId id="291" r:id="rId39"/>
    <p:sldId id="292" r:id="rId40"/>
    <p:sldId id="293" r:id="rId41"/>
    <p:sldId id="277" r:id="rId42"/>
    <p:sldId id="287" r:id="rId43"/>
    <p:sldId id="295" r:id="rId44"/>
    <p:sldId id="297" r:id="rId45"/>
    <p:sldId id="298" r:id="rId46"/>
    <p:sldId id="299" r:id="rId47"/>
    <p:sldId id="301" r:id="rId48"/>
    <p:sldId id="300" r:id="rId49"/>
    <p:sldId id="338"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5" r:id="rId63"/>
    <p:sldId id="316" r:id="rId64"/>
    <p:sldId id="317" r:id="rId65"/>
    <p:sldId id="318" r:id="rId66"/>
    <p:sldId id="319" r:id="rId67"/>
    <p:sldId id="320" r:id="rId68"/>
    <p:sldId id="296" r:id="rId69"/>
    <p:sldId id="314" r:id="rId70"/>
    <p:sldId id="322" r:id="rId71"/>
    <p:sldId id="324" r:id="rId72"/>
    <p:sldId id="380" r:id="rId73"/>
    <p:sldId id="326" r:id="rId74"/>
    <p:sldId id="327" r:id="rId75"/>
    <p:sldId id="328" r:id="rId76"/>
    <p:sldId id="329" r:id="rId77"/>
    <p:sldId id="330" r:id="rId78"/>
    <p:sldId id="331" r:id="rId79"/>
    <p:sldId id="332" r:id="rId80"/>
    <p:sldId id="333" r:id="rId81"/>
    <p:sldId id="334" r:id="rId82"/>
    <p:sldId id="335" r:id="rId83"/>
    <p:sldId id="336" r:id="rId84"/>
    <p:sldId id="339" r:id="rId85"/>
    <p:sldId id="340" r:id="rId86"/>
    <p:sldId id="323" r:id="rId87"/>
    <p:sldId id="325" r:id="rId88"/>
    <p:sldId id="360" r:id="rId89"/>
    <p:sldId id="366" r:id="rId90"/>
    <p:sldId id="368" r:id="rId91"/>
    <p:sldId id="369" r:id="rId92"/>
    <p:sldId id="371" r:id="rId93"/>
    <p:sldId id="372" r:id="rId94"/>
    <p:sldId id="373" r:id="rId95"/>
    <p:sldId id="374" r:id="rId96"/>
    <p:sldId id="375" r:id="rId97"/>
    <p:sldId id="376" r:id="rId98"/>
    <p:sldId id="377" r:id="rId99"/>
    <p:sldId id="378" r:id="rId100"/>
    <p:sldId id="379" r:id="rId101"/>
    <p:sldId id="367" r:id="rId102"/>
    <p:sldId id="370" r:id="rId103"/>
    <p:sldId id="342" r:id="rId104"/>
    <p:sldId id="345" r:id="rId105"/>
    <p:sldId id="346" r:id="rId106"/>
    <p:sldId id="347" r:id="rId107"/>
    <p:sldId id="348" r:id="rId108"/>
    <p:sldId id="382" r:id="rId109"/>
    <p:sldId id="383" r:id="rId110"/>
    <p:sldId id="349" r:id="rId111"/>
    <p:sldId id="361" r:id="rId112"/>
    <p:sldId id="362" r:id="rId113"/>
    <p:sldId id="363" r:id="rId114"/>
    <p:sldId id="364" r:id="rId115"/>
    <p:sldId id="365" r:id="rId116"/>
    <p:sldId id="350" r:id="rId117"/>
    <p:sldId id="351" r:id="rId118"/>
    <p:sldId id="352" r:id="rId119"/>
    <p:sldId id="353" r:id="rId120"/>
    <p:sldId id="354" r:id="rId121"/>
    <p:sldId id="355" r:id="rId122"/>
    <p:sldId id="356" r:id="rId123"/>
    <p:sldId id="343" r:id="rId124"/>
    <p:sldId id="344"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and Table of Contents" id="{366BC50C-A1A1-49D0-B438-694A573D0CCB}">
          <p14:sldIdLst>
            <p14:sldId id="256"/>
            <p14:sldId id="294"/>
            <p14:sldId id="321"/>
            <p14:sldId id="357"/>
            <p14:sldId id="359"/>
            <p14:sldId id="358"/>
          </p14:sldIdLst>
        </p14:section>
        <p14:section name="The Digestive System" id="{8D959CF4-9066-40FE-8393-470DB17E41F9}">
          <p14:sldIdLst>
            <p14:sldId id="284"/>
            <p14:sldId id="257"/>
            <p14:sldId id="258"/>
            <p14:sldId id="337"/>
            <p14:sldId id="259"/>
            <p14:sldId id="260"/>
            <p14:sldId id="261"/>
            <p14:sldId id="262"/>
            <p14:sldId id="263"/>
            <p14:sldId id="264"/>
            <p14:sldId id="265"/>
            <p14:sldId id="266"/>
            <p14:sldId id="267"/>
            <p14:sldId id="268"/>
            <p14:sldId id="269"/>
            <p14:sldId id="270"/>
            <p14:sldId id="272"/>
            <p14:sldId id="271"/>
            <p14:sldId id="279"/>
            <p14:sldId id="273"/>
            <p14:sldId id="274"/>
            <p14:sldId id="275"/>
            <p14:sldId id="276"/>
            <p14:sldId id="278"/>
            <p14:sldId id="283"/>
            <p14:sldId id="282"/>
            <p14:sldId id="285"/>
            <p14:sldId id="286"/>
            <p14:sldId id="288"/>
            <p14:sldId id="289"/>
            <p14:sldId id="290"/>
            <p14:sldId id="291"/>
            <p14:sldId id="292"/>
            <p14:sldId id="293"/>
            <p14:sldId id="277"/>
            <p14:sldId id="287"/>
          </p14:sldIdLst>
        </p14:section>
        <p14:section name="The Circulatory System" id="{1A08E252-79CD-407B-A22E-FAF69341B41E}">
          <p14:sldIdLst>
            <p14:sldId id="295"/>
            <p14:sldId id="297"/>
            <p14:sldId id="298"/>
            <p14:sldId id="299"/>
            <p14:sldId id="301"/>
            <p14:sldId id="300"/>
            <p14:sldId id="338"/>
            <p14:sldId id="302"/>
            <p14:sldId id="303"/>
            <p14:sldId id="304"/>
            <p14:sldId id="305"/>
            <p14:sldId id="306"/>
            <p14:sldId id="307"/>
            <p14:sldId id="308"/>
            <p14:sldId id="309"/>
            <p14:sldId id="310"/>
            <p14:sldId id="311"/>
            <p14:sldId id="312"/>
            <p14:sldId id="313"/>
            <p14:sldId id="315"/>
            <p14:sldId id="316"/>
            <p14:sldId id="317"/>
            <p14:sldId id="318"/>
            <p14:sldId id="319"/>
            <p14:sldId id="320"/>
            <p14:sldId id="296"/>
            <p14:sldId id="314"/>
          </p14:sldIdLst>
        </p14:section>
        <p14:section name="The Respiratory System" id="{990C082B-5960-4D37-B352-3A44870F7A12}">
          <p14:sldIdLst>
            <p14:sldId id="322"/>
            <p14:sldId id="324"/>
            <p14:sldId id="380"/>
            <p14:sldId id="326"/>
            <p14:sldId id="327"/>
            <p14:sldId id="328"/>
            <p14:sldId id="329"/>
            <p14:sldId id="330"/>
            <p14:sldId id="331"/>
            <p14:sldId id="332"/>
            <p14:sldId id="333"/>
            <p14:sldId id="334"/>
            <p14:sldId id="335"/>
            <p14:sldId id="336"/>
            <p14:sldId id="339"/>
            <p14:sldId id="340"/>
            <p14:sldId id="323"/>
            <p14:sldId id="325"/>
          </p14:sldIdLst>
        </p14:section>
        <p14:section name="The Immune System" id="{17F958F2-25FB-49CD-BB27-7F0CCB559E98}">
          <p14:sldIdLst>
            <p14:sldId id="360"/>
            <p14:sldId id="366"/>
            <p14:sldId id="368"/>
            <p14:sldId id="369"/>
            <p14:sldId id="371"/>
            <p14:sldId id="372"/>
            <p14:sldId id="373"/>
            <p14:sldId id="374"/>
            <p14:sldId id="375"/>
            <p14:sldId id="376"/>
            <p14:sldId id="377"/>
            <p14:sldId id="378"/>
            <p14:sldId id="379"/>
            <p14:sldId id="367"/>
            <p14:sldId id="370"/>
          </p14:sldIdLst>
        </p14:section>
        <p14:section name="The Excretory System" id="{5163CFCE-4E8F-4B9D-A2A6-5A1854EC4868}">
          <p14:sldIdLst>
            <p14:sldId id="342"/>
            <p14:sldId id="345"/>
            <p14:sldId id="346"/>
            <p14:sldId id="347"/>
            <p14:sldId id="348"/>
            <p14:sldId id="382"/>
            <p14:sldId id="383"/>
            <p14:sldId id="349"/>
            <p14:sldId id="361"/>
            <p14:sldId id="362"/>
            <p14:sldId id="363"/>
            <p14:sldId id="364"/>
            <p14:sldId id="365"/>
            <p14:sldId id="350"/>
            <p14:sldId id="351"/>
            <p14:sldId id="352"/>
            <p14:sldId id="353"/>
            <p14:sldId id="354"/>
            <p14:sldId id="355"/>
            <p14:sldId id="356"/>
            <p14:sldId id="343"/>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86763" autoAdjust="0"/>
  </p:normalViewPr>
  <p:slideViewPr>
    <p:cSldViewPr>
      <p:cViewPr varScale="1">
        <p:scale>
          <a:sx n="92" d="100"/>
          <a:sy n="92" d="100"/>
        </p:scale>
        <p:origin x="-134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2DA69-9A91-4F01-98C2-70AD64809840}" type="datetimeFigureOut">
              <a:rPr lang="en-US" smtClean="0"/>
              <a:pPr/>
              <a:t>3/28/2012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F4C88-4996-4276-8026-396572BC438E}" type="slidenum">
              <a:rPr lang="en-US" smtClean="0"/>
              <a:pPr/>
              <a:t>‹#›</a:t>
            </a:fld>
            <a:endParaRPr lang="en-US"/>
          </a:p>
        </p:txBody>
      </p:sp>
    </p:spTree>
    <p:extLst>
      <p:ext uri="{BB962C8B-B14F-4D97-AF65-F5344CB8AC3E}">
        <p14:creationId xmlns:p14="http://schemas.microsoft.com/office/powerpoint/2010/main" val="56550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F4C88-4996-4276-8026-396572BC438E}" type="slidenum">
              <a:rPr lang="en-US" smtClean="0"/>
              <a:pPr/>
              <a:t>98</a:t>
            </a:fld>
            <a:endParaRPr lang="en-US"/>
          </a:p>
        </p:txBody>
      </p:sp>
    </p:spTree>
    <p:extLst>
      <p:ext uri="{BB962C8B-B14F-4D97-AF65-F5344CB8AC3E}">
        <p14:creationId xmlns:p14="http://schemas.microsoft.com/office/powerpoint/2010/main" val="331619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353826-8513-4F80-B764-6D5B13ABD2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79EBCB-A1B3-484D-930E-AD3C49EF5A8C}" type="datetimeFigureOut">
              <a:rPr lang="en-US" smtClean="0"/>
              <a:pPr/>
              <a:t>3/28/2012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7353826-8513-4F80-B764-6D5B13ABD2B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C79EBCB-A1B3-484D-930E-AD3C49EF5A8C}" type="datetimeFigureOut">
              <a:rPr lang="en-US" smtClean="0"/>
              <a:pPr/>
              <a:t>3/28/2012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353826-8513-4F80-B764-6D5B13ABD2B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Body Systems</a:t>
            </a:r>
            <a:endParaRPr lang="en-US" dirty="0"/>
          </a:p>
        </p:txBody>
      </p:sp>
      <p:sp>
        <p:nvSpPr>
          <p:cNvPr id="3" name="Subtitle 2"/>
          <p:cNvSpPr>
            <a:spLocks noGrp="1"/>
          </p:cNvSpPr>
          <p:nvPr>
            <p:ph type="subTitle" idx="1"/>
          </p:nvPr>
        </p:nvSpPr>
        <p:spPr/>
        <p:txBody>
          <a:bodyPr/>
          <a:lstStyle/>
          <a:p>
            <a:r>
              <a:rPr lang="en-US" dirty="0" smtClean="0"/>
              <a:t>Alyssa Larson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0"/>
            <a:ext cx="5334000" cy="689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a:t>4</a:t>
            </a:r>
          </a:p>
        </p:txBody>
      </p:sp>
      <p:sp>
        <p:nvSpPr>
          <p:cNvPr id="7" name="TextBox 6"/>
          <p:cNvSpPr txBox="1"/>
          <p:nvPr/>
        </p:nvSpPr>
        <p:spPr>
          <a:xfrm>
            <a:off x="6324600" y="162580"/>
            <a:ext cx="2819400" cy="523220"/>
          </a:xfrm>
          <a:prstGeom prst="rect">
            <a:avLst/>
          </a:prstGeom>
          <a:noFill/>
        </p:spPr>
        <p:txBody>
          <a:bodyPr wrap="square" rtlCol="0">
            <a:spAutoFit/>
          </a:bodyPr>
          <a:lstStyle/>
          <a:p>
            <a:r>
              <a:rPr lang="en-US" sz="2800" dirty="0" smtClean="0"/>
              <a:t>Digestive System</a:t>
            </a:r>
            <a:endParaRPr lang="en-US" sz="2800" dirty="0"/>
          </a:p>
        </p:txBody>
      </p:sp>
    </p:spTree>
    <p:extLst>
      <p:ext uri="{BB962C8B-B14F-4D97-AF65-F5344CB8AC3E}">
        <p14:creationId xmlns:p14="http://schemas.microsoft.com/office/powerpoint/2010/main" val="28349707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HIV/AIDS</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smtClean="0"/>
              <a:t>Symptoms of AIDS:</a:t>
            </a:r>
          </a:p>
          <a:p>
            <a:pPr lvl="1"/>
            <a:r>
              <a:rPr lang="en-US" dirty="0" smtClean="0"/>
              <a:t>Heavy night sweats</a:t>
            </a:r>
          </a:p>
          <a:p>
            <a:pPr lvl="1"/>
            <a:r>
              <a:rPr lang="en-US" dirty="0" smtClean="0"/>
              <a:t>Shaking chills or high fever for several weeks</a:t>
            </a:r>
          </a:p>
          <a:p>
            <a:pPr lvl="1"/>
            <a:r>
              <a:rPr lang="en-US" dirty="0" smtClean="0"/>
              <a:t>Coughing and shortness of breath</a:t>
            </a:r>
          </a:p>
          <a:p>
            <a:pPr lvl="1"/>
            <a:r>
              <a:rPr lang="en-US" dirty="0" smtClean="0"/>
              <a:t>Chronic diarrhea</a:t>
            </a:r>
          </a:p>
          <a:p>
            <a:pPr lvl="1"/>
            <a:r>
              <a:rPr lang="en-US" dirty="0" smtClean="0"/>
              <a:t>White spots or unusual lesions on the tongue or in the mouth</a:t>
            </a:r>
          </a:p>
          <a:p>
            <a:pPr lvl="1"/>
            <a:r>
              <a:rPr lang="en-US" dirty="0" smtClean="0"/>
              <a:t>Headaches</a:t>
            </a:r>
          </a:p>
          <a:p>
            <a:pPr lvl="1"/>
            <a:r>
              <a:rPr lang="en-US" dirty="0" smtClean="0"/>
              <a:t>Persistent, unexplained fatigue</a:t>
            </a:r>
          </a:p>
          <a:p>
            <a:pPr lvl="1"/>
            <a:r>
              <a:rPr lang="en-US" dirty="0" smtClean="0"/>
              <a:t>Blurred and distorted vision</a:t>
            </a:r>
          </a:p>
          <a:p>
            <a:pPr lvl="1"/>
            <a:r>
              <a:rPr lang="en-US" dirty="0" smtClean="0"/>
              <a:t>Weight loss</a:t>
            </a:r>
          </a:p>
          <a:p>
            <a:pPr lvl="1"/>
            <a:r>
              <a:rPr lang="en-US" dirty="0" smtClean="0"/>
              <a:t>Skin rashes or bumps</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smtClean="0"/>
              <a:t>Statistics:</a:t>
            </a:r>
          </a:p>
          <a:p>
            <a:pPr lvl="1"/>
            <a:r>
              <a:rPr lang="en-US" dirty="0" smtClean="0"/>
              <a:t>An estimated 1,178,350 people age 13 and older were living with HIV infection in the United States at the end of 2008</a:t>
            </a:r>
          </a:p>
          <a:p>
            <a:pPr lvl="2"/>
            <a:r>
              <a:rPr lang="en-US" dirty="0" smtClean="0"/>
              <a:t>20% had undiagnosed HIV infections</a:t>
            </a:r>
          </a:p>
        </p:txBody>
      </p:sp>
      <p:sp>
        <p:nvSpPr>
          <p:cNvPr id="5" name="TextBox 4"/>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94</a:t>
            </a:r>
            <a:endParaRPr lang="en-US" sz="2800" dirty="0"/>
          </a:p>
        </p:txBody>
      </p:sp>
    </p:spTree>
    <p:extLst>
      <p:ext uri="{BB962C8B-B14F-4D97-AF65-F5344CB8AC3E}">
        <p14:creationId xmlns:p14="http://schemas.microsoft.com/office/powerpoint/2010/main" val="36031438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Immune System Reference Page</a:t>
            </a:r>
            <a:endParaRPr lang="en-US" dirty="0"/>
          </a:p>
        </p:txBody>
      </p:sp>
      <p:sp>
        <p:nvSpPr>
          <p:cNvPr id="6" name="Content Placeholder 5"/>
          <p:cNvSpPr>
            <a:spLocks noGrp="1"/>
          </p:cNvSpPr>
          <p:nvPr>
            <p:ph idx="1"/>
          </p:nvPr>
        </p:nvSpPr>
        <p:spPr/>
        <p:txBody>
          <a:bodyPr>
            <a:normAutofit fontScale="85000" lnSpcReduction="10000"/>
          </a:bodyPr>
          <a:lstStyle/>
          <a:p>
            <a:r>
              <a:rPr lang="en-US" dirty="0"/>
              <a:t>http://</a:t>
            </a:r>
            <a:r>
              <a:rPr lang="en-US" dirty="0" smtClean="0"/>
              <a:t>www.thebody.com/content/art1788.html</a:t>
            </a:r>
          </a:p>
          <a:p>
            <a:r>
              <a:rPr lang="en-US" dirty="0"/>
              <a:t>http://</a:t>
            </a:r>
            <a:r>
              <a:rPr lang="en-US" dirty="0" smtClean="0"/>
              <a:t>www.nlm.nih.gov/medlineplus/ency/article/000821.htm</a:t>
            </a:r>
          </a:p>
          <a:p>
            <a:r>
              <a:rPr lang="en-US" dirty="0"/>
              <a:t>http://</a:t>
            </a:r>
            <a:r>
              <a:rPr lang="en-US" dirty="0" smtClean="0"/>
              <a:t>www.biology-online.org/1/11_cell_defense_2.htm</a:t>
            </a:r>
          </a:p>
          <a:p>
            <a:r>
              <a:rPr lang="en-US" dirty="0"/>
              <a:t>http://</a:t>
            </a:r>
            <a:r>
              <a:rPr lang="en-US" dirty="0" smtClean="0"/>
              <a:t>www.infoplease.com/ce6/sci/A0858765.html</a:t>
            </a:r>
          </a:p>
          <a:p>
            <a:r>
              <a:rPr lang="en-US" dirty="0"/>
              <a:t>http://</a:t>
            </a:r>
            <a:r>
              <a:rPr lang="en-US" dirty="0" smtClean="0"/>
              <a:t>cellmediatedimmunity.net/humoral-vs-cell-mediated-immunity-system</a:t>
            </a:r>
          </a:p>
          <a:p>
            <a:r>
              <a:rPr lang="en-US" dirty="0"/>
              <a:t>http://</a:t>
            </a:r>
            <a:r>
              <a:rPr lang="en-US" dirty="0" smtClean="0"/>
              <a:t>ibbiology.wetpaint.com/page/Explain+why+antibiotics+are+effective+against+bacteria+but+not+against+viruses</a:t>
            </a:r>
          </a:p>
          <a:p>
            <a:r>
              <a:rPr lang="en-US" dirty="0"/>
              <a:t>http://</a:t>
            </a:r>
            <a:r>
              <a:rPr lang="en-US" dirty="0" smtClean="0"/>
              <a:t>www.mayoclinic.com/health/allergies/DS01118/DSECTION=symptoms</a:t>
            </a:r>
          </a:p>
          <a:p>
            <a:r>
              <a:rPr lang="en-US" dirty="0"/>
              <a:t>http://</a:t>
            </a:r>
            <a:r>
              <a:rPr lang="en-US" dirty="0" smtClean="0"/>
              <a:t>www.mayoclinic.com/health/hiv-aids/DS00005</a:t>
            </a:r>
          </a:p>
          <a:p>
            <a:r>
              <a:rPr lang="en-US" dirty="0"/>
              <a:t>http://www.cdc.gov/hiv/topics/surveillance/basic.htm#hivest</a:t>
            </a:r>
          </a:p>
        </p:txBody>
      </p:sp>
      <p:sp>
        <p:nvSpPr>
          <p:cNvPr id="4" name="TextBox 3"/>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95</a:t>
            </a:r>
            <a:endParaRPr lang="en-US" sz="2800" dirty="0"/>
          </a:p>
        </p:txBody>
      </p:sp>
    </p:spTree>
    <p:extLst>
      <p:ext uri="{BB962C8B-B14F-4D97-AF65-F5344CB8AC3E}">
        <p14:creationId xmlns:p14="http://schemas.microsoft.com/office/powerpoint/2010/main" val="8947865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 Page (continued)</a:t>
            </a:r>
            <a:endParaRPr lang="en-US" dirty="0"/>
          </a:p>
        </p:txBody>
      </p:sp>
      <p:sp>
        <p:nvSpPr>
          <p:cNvPr id="5" name="Content Placeholder 4"/>
          <p:cNvSpPr>
            <a:spLocks noGrp="1"/>
          </p:cNvSpPr>
          <p:nvPr>
            <p:ph idx="1"/>
          </p:nvPr>
        </p:nvSpPr>
        <p:spPr/>
        <p:txBody>
          <a:bodyPr/>
          <a:lstStyle/>
          <a:p>
            <a:r>
              <a:rPr lang="en-US" dirty="0" smtClean="0"/>
              <a:t>Pictures</a:t>
            </a:r>
          </a:p>
          <a:p>
            <a:pPr lvl="1"/>
            <a:r>
              <a:rPr lang="en-US" sz="1600" dirty="0"/>
              <a:t>http://</a:t>
            </a:r>
            <a:r>
              <a:rPr lang="en-US" sz="1600" dirty="0" smtClean="0"/>
              <a:t>www.web-books.com/eLibrary/Medicine/Physiology/Immune/Antigen.htm</a:t>
            </a:r>
            <a:endParaRPr lang="en-US" sz="1600" dirty="0"/>
          </a:p>
          <a:p>
            <a:pPr lvl="1"/>
            <a:r>
              <a:rPr lang="en-US" sz="1600" dirty="0"/>
              <a:t>http://abrahame.wikispaces.com/08+Immunology</a:t>
            </a:r>
          </a:p>
          <a:p>
            <a:pPr lvl="1"/>
            <a:r>
              <a:rPr lang="en-US" sz="1600" dirty="0" smtClean="0"/>
              <a:t>http</a:t>
            </a:r>
            <a:r>
              <a:rPr lang="en-US" sz="1600" dirty="0"/>
              <a:t>://</a:t>
            </a:r>
            <a:r>
              <a:rPr lang="en-US" sz="1600" dirty="0" smtClean="0"/>
              <a:t>www.sinusinfectionhelp.com/hay_fever.html</a:t>
            </a:r>
          </a:p>
          <a:p>
            <a:pPr lvl="1"/>
            <a:r>
              <a:rPr lang="en-US" sz="1600" dirty="0"/>
              <a:t>http://www.personal.psu.edu/afr3/blogs/SIOW/2011/10/good-news-for-hiv-victims.html</a:t>
            </a:r>
            <a:endParaRPr lang="en-US" sz="1600" dirty="0" smtClean="0"/>
          </a:p>
          <a:p>
            <a:pPr lvl="1"/>
            <a:endParaRPr lang="en-US" sz="1600" dirty="0"/>
          </a:p>
        </p:txBody>
      </p:sp>
      <p:sp>
        <p:nvSpPr>
          <p:cNvPr id="4" name="TextBox 3"/>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96</a:t>
            </a:r>
            <a:endParaRPr lang="en-US" sz="2800" dirty="0"/>
          </a:p>
        </p:txBody>
      </p:sp>
    </p:spTree>
    <p:extLst>
      <p:ext uri="{BB962C8B-B14F-4D97-AF65-F5344CB8AC3E}">
        <p14:creationId xmlns:p14="http://schemas.microsoft.com/office/powerpoint/2010/main" val="27151873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Excretory System </a:t>
            </a:r>
            <a:endParaRPr lang="en-US" dirty="0"/>
          </a:p>
        </p:txBody>
      </p:sp>
      <p:sp>
        <p:nvSpPr>
          <p:cNvPr id="5" name="Text Placeholder 4"/>
          <p:cNvSpPr>
            <a:spLocks noGrp="1"/>
          </p:cNvSpPr>
          <p:nvPr>
            <p:ph type="body" idx="1"/>
          </p:nvPr>
        </p:nvSpPr>
        <p:spPr/>
        <p:txBody>
          <a:bodyPr/>
          <a:lstStyle/>
          <a:p>
            <a:endParaRPr lang="en-US"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97</a:t>
            </a:r>
            <a:endParaRPr lang="en-US" sz="2800" dirty="0"/>
          </a:p>
        </p:txBody>
      </p:sp>
    </p:spTree>
    <p:extLst>
      <p:ext uri="{BB962C8B-B14F-4D97-AF65-F5344CB8AC3E}">
        <p14:creationId xmlns:p14="http://schemas.microsoft.com/office/powerpoint/2010/main" val="8933982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Excretory System</a:t>
            </a:r>
            <a:endParaRPr lang="en-US" dirty="0"/>
          </a:p>
        </p:txBody>
      </p:sp>
      <p:sp>
        <p:nvSpPr>
          <p:cNvPr id="5" name="Content Placeholder 4"/>
          <p:cNvSpPr>
            <a:spLocks noGrp="1"/>
          </p:cNvSpPr>
          <p:nvPr>
            <p:ph sz="half" idx="1"/>
          </p:nvPr>
        </p:nvSpPr>
        <p:spPr>
          <a:xfrm>
            <a:off x="457200" y="1965960"/>
            <a:ext cx="4038600" cy="4434840"/>
          </a:xfrm>
        </p:spPr>
        <p:txBody>
          <a:bodyPr>
            <a:normAutofit lnSpcReduction="10000"/>
          </a:bodyPr>
          <a:lstStyle/>
          <a:p>
            <a:r>
              <a:rPr lang="en-US" dirty="0" smtClean="0"/>
              <a:t>The excretory system functions in removing nitrogenous substances and other wastes from the blood in the form of urine</a:t>
            </a:r>
          </a:p>
          <a:p>
            <a:r>
              <a:rPr lang="en-US" dirty="0" smtClean="0"/>
              <a:t>Regulates certain metabolic processes</a:t>
            </a:r>
          </a:p>
          <a:p>
            <a:r>
              <a:rPr lang="en-US" dirty="0" smtClean="0"/>
              <a:t>Includes the kidneys, ureters, urinary bladder, and urethra</a:t>
            </a:r>
            <a:endParaRPr lang="en-US" dirty="0"/>
          </a:p>
        </p:txBody>
      </p:sp>
      <p:sp>
        <p:nvSpPr>
          <p:cNvPr id="6" name="Content Placeholder 5"/>
          <p:cNvSpPr>
            <a:spLocks noGrp="1"/>
          </p:cNvSpPr>
          <p:nvPr>
            <p:ph sz="half" idx="2"/>
          </p:nvPr>
        </p:nvSpPr>
        <p:spPr/>
        <p:txBody>
          <a:bodyPr>
            <a:normAutofit lnSpcReduction="10000"/>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943100"/>
            <a:ext cx="3200400" cy="44577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8" name="TextBox 7"/>
          <p:cNvSpPr txBox="1"/>
          <p:nvPr/>
        </p:nvSpPr>
        <p:spPr>
          <a:xfrm>
            <a:off x="8382000" y="6334780"/>
            <a:ext cx="762001" cy="523220"/>
          </a:xfrm>
          <a:prstGeom prst="rect">
            <a:avLst/>
          </a:prstGeom>
          <a:noFill/>
        </p:spPr>
        <p:txBody>
          <a:bodyPr wrap="square" rtlCol="0">
            <a:spAutoFit/>
          </a:bodyPr>
          <a:lstStyle/>
          <a:p>
            <a:pPr algn="ctr"/>
            <a:r>
              <a:rPr lang="en-US" sz="2800" dirty="0" smtClean="0"/>
              <a:t>98</a:t>
            </a:r>
            <a:endParaRPr lang="en-US" sz="2800" dirty="0"/>
          </a:p>
        </p:txBody>
      </p:sp>
    </p:spTree>
    <p:extLst>
      <p:ext uri="{BB962C8B-B14F-4D97-AF65-F5344CB8AC3E}">
        <p14:creationId xmlns:p14="http://schemas.microsoft.com/office/powerpoint/2010/main" val="361508615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Nitrogen Excretion - Ammonia</a:t>
            </a:r>
            <a:endParaRPr lang="en-US" dirty="0"/>
          </a:p>
        </p:txBody>
      </p:sp>
      <p:sp>
        <p:nvSpPr>
          <p:cNvPr id="6" name="Content Placeholder 5"/>
          <p:cNvSpPr>
            <a:spLocks noGrp="1"/>
          </p:cNvSpPr>
          <p:nvPr>
            <p:ph idx="1"/>
          </p:nvPr>
        </p:nvSpPr>
        <p:spPr>
          <a:xfrm>
            <a:off x="457200" y="1935480"/>
            <a:ext cx="8229600" cy="4693920"/>
          </a:xfrm>
        </p:spPr>
        <p:txBody>
          <a:bodyPr>
            <a:normAutofit/>
          </a:bodyPr>
          <a:lstStyle/>
          <a:p>
            <a:r>
              <a:rPr lang="en-US" b="1" dirty="0" smtClean="0"/>
              <a:t>Fish</a:t>
            </a:r>
            <a:r>
              <a:rPr lang="en-US" dirty="0" smtClean="0"/>
              <a:t> and </a:t>
            </a:r>
            <a:r>
              <a:rPr lang="en-US" b="1" dirty="0" smtClean="0"/>
              <a:t>amphibians</a:t>
            </a:r>
            <a:r>
              <a:rPr lang="en-US" dirty="0" smtClean="0"/>
              <a:t> excrete nitrogen in the form of </a:t>
            </a:r>
            <a:r>
              <a:rPr lang="en-US" b="1" dirty="0" smtClean="0"/>
              <a:t>ammonia</a:t>
            </a:r>
          </a:p>
          <a:p>
            <a:r>
              <a:rPr lang="en-US" dirty="0" smtClean="0"/>
              <a:t>Ammonia is very toxic, and would require a large amount of water to dilute in the body of mammals and reptiles, but..</a:t>
            </a:r>
          </a:p>
          <a:p>
            <a:r>
              <a:rPr lang="en-US" dirty="0" smtClean="0"/>
              <a:t>Animals </a:t>
            </a:r>
            <a:r>
              <a:rPr lang="en-US" dirty="0"/>
              <a:t>such as fish and </a:t>
            </a:r>
            <a:r>
              <a:rPr lang="en-US" dirty="0" smtClean="0"/>
              <a:t>amphibians have </a:t>
            </a:r>
            <a:r>
              <a:rPr lang="en-US" dirty="0"/>
              <a:t>constant access to </a:t>
            </a:r>
            <a:r>
              <a:rPr lang="en-US" dirty="0" smtClean="0"/>
              <a:t>water</a:t>
            </a:r>
          </a:p>
          <a:p>
            <a:pPr lvl="1"/>
            <a:r>
              <a:rPr lang="en-US" dirty="0" smtClean="0"/>
              <a:t>Rather than breaking down nitrogenous waste to a less toxic form, fish and amphibians are able to flush their nitrogenous wastes frequently and primarily as ammonia</a:t>
            </a: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99</a:t>
            </a:r>
            <a:endParaRPr lang="en-US" sz="2800" dirty="0"/>
          </a:p>
        </p:txBody>
      </p:sp>
    </p:spTree>
    <p:extLst>
      <p:ext uri="{BB962C8B-B14F-4D97-AF65-F5344CB8AC3E}">
        <p14:creationId xmlns:p14="http://schemas.microsoft.com/office/powerpoint/2010/main" val="6350099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8657" y="3962400"/>
            <a:ext cx="1998343" cy="27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Nitrogen Excretion - Urea</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Mammals</a:t>
            </a:r>
            <a:r>
              <a:rPr lang="en-US" dirty="0" smtClean="0"/>
              <a:t> metabolize ammonia into </a:t>
            </a:r>
            <a:r>
              <a:rPr lang="en-US" b="1" dirty="0" smtClean="0"/>
              <a:t>urea</a:t>
            </a:r>
            <a:r>
              <a:rPr lang="en-US" dirty="0" smtClean="0"/>
              <a:t>, a less toxic form of nitrogenous waste</a:t>
            </a:r>
          </a:p>
          <a:p>
            <a:r>
              <a:rPr lang="en-US" dirty="0" smtClean="0"/>
              <a:t>Requires energy to build urea, but mammals don’t need as much water to dilute urea</a:t>
            </a:r>
          </a:p>
          <a:p>
            <a:pPr lvl="1"/>
            <a:r>
              <a:rPr lang="en-US" dirty="0" smtClean="0"/>
              <a:t>Allows mammals to conserve water, mammals often don’t have constant access to water</a:t>
            </a:r>
          </a:p>
          <a:p>
            <a:r>
              <a:rPr lang="en-US" dirty="0" smtClean="0"/>
              <a:t>Less toxic for mammals to store</a:t>
            </a:r>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8838" y="1905000"/>
            <a:ext cx="2976562" cy="291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8" name="TextBox 7"/>
          <p:cNvSpPr txBox="1"/>
          <p:nvPr/>
        </p:nvSpPr>
        <p:spPr>
          <a:xfrm>
            <a:off x="8382000" y="6334780"/>
            <a:ext cx="762001" cy="523220"/>
          </a:xfrm>
          <a:prstGeom prst="rect">
            <a:avLst/>
          </a:prstGeom>
          <a:noFill/>
        </p:spPr>
        <p:txBody>
          <a:bodyPr wrap="square" rtlCol="0">
            <a:spAutoFit/>
          </a:bodyPr>
          <a:lstStyle/>
          <a:p>
            <a:pPr algn="ctr"/>
            <a:r>
              <a:rPr lang="en-US" sz="2800" dirty="0" smtClean="0"/>
              <a:t>100</a:t>
            </a:r>
            <a:endParaRPr lang="en-US" sz="2800" dirty="0"/>
          </a:p>
        </p:txBody>
      </p:sp>
    </p:spTree>
    <p:extLst>
      <p:ext uri="{BB962C8B-B14F-4D97-AF65-F5344CB8AC3E}">
        <p14:creationId xmlns:p14="http://schemas.microsoft.com/office/powerpoint/2010/main" val="21652461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Excretion – Uric Acid</a:t>
            </a:r>
            <a:endParaRPr lang="en-US" dirty="0"/>
          </a:p>
        </p:txBody>
      </p:sp>
      <p:sp>
        <p:nvSpPr>
          <p:cNvPr id="5" name="Content Placeholder 4"/>
          <p:cNvSpPr>
            <a:spLocks noGrp="1"/>
          </p:cNvSpPr>
          <p:nvPr>
            <p:ph sz="half" idx="1"/>
          </p:nvPr>
        </p:nvSpPr>
        <p:spPr>
          <a:xfrm>
            <a:off x="457200" y="1920084"/>
            <a:ext cx="4038600" cy="4709315"/>
          </a:xfrm>
        </p:spPr>
        <p:txBody>
          <a:bodyPr>
            <a:normAutofit fontScale="92500" lnSpcReduction="20000"/>
          </a:bodyPr>
          <a:lstStyle/>
          <a:p>
            <a:r>
              <a:rPr lang="en-US" b="1" dirty="0" smtClean="0"/>
              <a:t>Reptiles</a:t>
            </a:r>
            <a:r>
              <a:rPr lang="en-US" dirty="0" smtClean="0"/>
              <a:t> and </a:t>
            </a:r>
            <a:r>
              <a:rPr lang="en-US" b="1" dirty="0" smtClean="0"/>
              <a:t>birds</a:t>
            </a:r>
            <a:r>
              <a:rPr lang="en-US" dirty="0" smtClean="0"/>
              <a:t> excrete nitrogen in the form of </a:t>
            </a:r>
            <a:r>
              <a:rPr lang="en-US" b="1" dirty="0" smtClean="0"/>
              <a:t>uric acid</a:t>
            </a:r>
          </a:p>
          <a:p>
            <a:pPr lvl="1"/>
            <a:r>
              <a:rPr lang="en-US" dirty="0" smtClean="0"/>
              <a:t>Contains four nitrogen atoms per molecule</a:t>
            </a:r>
          </a:p>
          <a:p>
            <a:pPr lvl="1"/>
            <a:r>
              <a:rPr lang="en-US" dirty="0" smtClean="0"/>
              <a:t>Requires more energy to make than urea, but eliminates more nitrogen per molecule</a:t>
            </a:r>
          </a:p>
          <a:p>
            <a:pPr lvl="1"/>
            <a:r>
              <a:rPr lang="en-US" dirty="0" smtClean="0"/>
              <a:t>Less toxic than urea, requires very little water to dilute</a:t>
            </a:r>
          </a:p>
          <a:p>
            <a:pPr lvl="1"/>
            <a:r>
              <a:rPr lang="en-US" dirty="0" smtClean="0"/>
              <a:t>Allows birds and reptiles to conserve the greatest amount of water</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474" y="1867854"/>
            <a:ext cx="2817926" cy="316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sz="half" idx="2"/>
          </p:nvPr>
        </p:nvSpPr>
        <p:spPr/>
        <p:txBody>
          <a:bodyPr>
            <a:normAutofit fontScale="92500" lnSpcReduction="20000"/>
          </a:bodyPr>
          <a:lstStyle/>
          <a:p>
            <a:endParaRPr lang="en-US" dirty="0"/>
          </a:p>
        </p:txBody>
      </p:sp>
      <p:pic>
        <p:nvPicPr>
          <p:cNvPr id="3074" name="Picture 2" descr="http://2.bp.blogspot.com/-HhAMbAYckO0/TWBu02ChdNI/AAAAAAAAA4o/EfdMZni0JCM/s1600/desert_torto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335" y="4794167"/>
            <a:ext cx="2971800" cy="1987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8" name="TextBox 7"/>
          <p:cNvSpPr txBox="1"/>
          <p:nvPr/>
        </p:nvSpPr>
        <p:spPr>
          <a:xfrm>
            <a:off x="8382000" y="6334780"/>
            <a:ext cx="762001" cy="523220"/>
          </a:xfrm>
          <a:prstGeom prst="rect">
            <a:avLst/>
          </a:prstGeom>
          <a:noFill/>
        </p:spPr>
        <p:txBody>
          <a:bodyPr wrap="square" rtlCol="0">
            <a:spAutoFit/>
          </a:bodyPr>
          <a:lstStyle/>
          <a:p>
            <a:pPr algn="ctr"/>
            <a:r>
              <a:rPr lang="en-US" sz="2800" dirty="0" smtClean="0"/>
              <a:t>101</a:t>
            </a:r>
            <a:endParaRPr lang="en-US" sz="2800" dirty="0"/>
          </a:p>
        </p:txBody>
      </p:sp>
    </p:spTree>
    <p:extLst>
      <p:ext uri="{BB962C8B-B14F-4D97-AF65-F5344CB8AC3E}">
        <p14:creationId xmlns:p14="http://schemas.microsoft.com/office/powerpoint/2010/main" val="24386279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88867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10</a:t>
            </a:r>
            <a:r>
              <a:rPr lang="en-US" sz="2800" dirty="0"/>
              <a:t>2</a:t>
            </a:r>
          </a:p>
        </p:txBody>
      </p:sp>
      <p:sp>
        <p:nvSpPr>
          <p:cNvPr id="6" name="TextBox 5"/>
          <p:cNvSpPr txBox="1"/>
          <p:nvPr/>
        </p:nvSpPr>
        <p:spPr>
          <a:xfrm>
            <a:off x="0" y="0"/>
            <a:ext cx="2819400" cy="523220"/>
          </a:xfrm>
          <a:prstGeom prst="rect">
            <a:avLst/>
          </a:prstGeom>
          <a:noFill/>
        </p:spPr>
        <p:txBody>
          <a:bodyPr wrap="square" rtlCol="0">
            <a:spAutoFit/>
          </a:bodyPr>
          <a:lstStyle/>
          <a:p>
            <a:r>
              <a:rPr lang="en-US" sz="2800" dirty="0" smtClean="0"/>
              <a:t>Excretory System</a:t>
            </a:r>
            <a:endParaRPr lang="en-US" sz="2800" dirty="0"/>
          </a:p>
        </p:txBody>
      </p:sp>
    </p:spTree>
    <p:extLst>
      <p:ext uri="{BB962C8B-B14F-4D97-AF65-F5344CB8AC3E}">
        <p14:creationId xmlns:p14="http://schemas.microsoft.com/office/powerpoint/2010/main" val="28028257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103</a:t>
            </a:r>
            <a:endParaRPr lang="en-US" sz="2800" dirty="0"/>
          </a:p>
        </p:txBody>
      </p:sp>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8903" y="-19050"/>
            <a:ext cx="5792267" cy="748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253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Alimentary Organs</a:t>
            </a:r>
            <a:endParaRPr lang="en-US" dirty="0"/>
          </a:p>
        </p:txBody>
      </p:sp>
      <p:sp>
        <p:nvSpPr>
          <p:cNvPr id="3" name="Content Placeholder 2"/>
          <p:cNvSpPr>
            <a:spLocks noGrp="1"/>
          </p:cNvSpPr>
          <p:nvPr>
            <p:ph sz="half" idx="1"/>
          </p:nvPr>
        </p:nvSpPr>
        <p:spPr>
          <a:xfrm>
            <a:off x="457200" y="1920084"/>
            <a:ext cx="4038600" cy="4556915"/>
          </a:xfrm>
        </p:spPr>
        <p:txBody>
          <a:bodyPr>
            <a:normAutofit fontScale="92500" lnSpcReduction="20000"/>
          </a:bodyPr>
          <a:lstStyle/>
          <a:p>
            <a:r>
              <a:rPr lang="en-US" dirty="0" smtClean="0"/>
              <a:t>Organs in the alimentary canal include the </a:t>
            </a:r>
            <a:r>
              <a:rPr lang="en-US" b="1" dirty="0" smtClean="0"/>
              <a:t>mouth, pharynx, esophagus, stomach, small intestine, large intestine, rectum, and anus</a:t>
            </a:r>
          </a:p>
          <a:p>
            <a:r>
              <a:rPr lang="en-US" dirty="0" smtClean="0"/>
              <a:t>The alimentary organs form the </a:t>
            </a:r>
            <a:r>
              <a:rPr lang="en-US" b="1" dirty="0" smtClean="0"/>
              <a:t>alimentary canal</a:t>
            </a:r>
            <a:r>
              <a:rPr lang="en-US" dirty="0" smtClean="0"/>
              <a:t>, which extends from the mouth to the anus</a:t>
            </a:r>
          </a:p>
          <a:p>
            <a:r>
              <a:rPr lang="en-US" dirty="0" smtClean="0"/>
              <a:t>Food passes through organs in the alimentary canal</a:t>
            </a:r>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1486" y="2068286"/>
            <a:ext cx="3886200" cy="38862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a:t>5</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Nephron</a:t>
            </a:r>
            <a:endParaRPr lang="en-US" dirty="0"/>
          </a:p>
        </p:txBody>
      </p:sp>
      <p:sp>
        <p:nvSpPr>
          <p:cNvPr id="3" name="Content Placeholder 2"/>
          <p:cNvSpPr>
            <a:spLocks noGrp="1"/>
          </p:cNvSpPr>
          <p:nvPr>
            <p:ph sz="half" idx="1"/>
          </p:nvPr>
        </p:nvSpPr>
        <p:spPr>
          <a:xfrm>
            <a:off x="457200" y="1920084"/>
            <a:ext cx="4038600" cy="4633116"/>
          </a:xfrm>
        </p:spPr>
        <p:txBody>
          <a:bodyPr>
            <a:normAutofit/>
          </a:bodyPr>
          <a:lstStyle/>
          <a:p>
            <a:r>
              <a:rPr lang="en-US" dirty="0" smtClean="0"/>
              <a:t>The nephron is the functional unit of the kidneys</a:t>
            </a:r>
          </a:p>
          <a:p>
            <a:r>
              <a:rPr lang="en-US" dirty="0" smtClean="0"/>
              <a:t>Consists of a </a:t>
            </a:r>
            <a:r>
              <a:rPr lang="en-US" b="1" dirty="0" smtClean="0"/>
              <a:t>renal corpuscle </a:t>
            </a:r>
            <a:r>
              <a:rPr lang="en-US" dirty="0" smtClean="0"/>
              <a:t>and a </a:t>
            </a:r>
            <a:r>
              <a:rPr lang="en-US" b="1" dirty="0" smtClean="0"/>
              <a:t>renal tubule</a:t>
            </a:r>
            <a:endParaRPr lang="en-US" dirty="0" smtClean="0"/>
          </a:p>
          <a:p>
            <a:r>
              <a:rPr lang="en-US" dirty="0" smtClean="0"/>
              <a:t>Main function is to control the composition of body fluids and remove wastes from the blood</a:t>
            </a:r>
            <a:endParaRPr lang="en-US" dirty="0"/>
          </a:p>
        </p:txBody>
      </p:sp>
      <p:sp>
        <p:nvSpPr>
          <p:cNvPr id="4" name="Content Placeholder 3"/>
          <p:cNvSpPr>
            <a:spLocks noGrp="1"/>
          </p:cNvSpPr>
          <p:nvPr>
            <p:ph sz="half" idx="2"/>
          </p:nvPr>
        </p:nvSpPr>
        <p:spPr/>
        <p:txBody>
          <a:bodyPr>
            <a:normAutofit/>
          </a:bodyPr>
          <a:lstStyle/>
          <a:p>
            <a:endParaRPr lang="en-US" dirty="0"/>
          </a:p>
        </p:txBody>
      </p:sp>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4114800" cy="4319781"/>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104</a:t>
            </a:r>
            <a:endParaRPr lang="en-US" sz="2800" dirty="0"/>
          </a:p>
        </p:txBody>
      </p:sp>
    </p:spTree>
    <p:extLst>
      <p:ext uri="{BB962C8B-B14F-4D97-AF65-F5344CB8AC3E}">
        <p14:creationId xmlns:p14="http://schemas.microsoft.com/office/powerpoint/2010/main" val="9543738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Nephron</a:t>
            </a:r>
            <a:endParaRPr lang="en-US" dirty="0"/>
          </a:p>
        </p:txBody>
      </p:sp>
      <p:sp>
        <p:nvSpPr>
          <p:cNvPr id="3" name="Content Placeholder 2"/>
          <p:cNvSpPr>
            <a:spLocks noGrp="1"/>
          </p:cNvSpPr>
          <p:nvPr>
            <p:ph sz="half" idx="1"/>
          </p:nvPr>
        </p:nvSpPr>
        <p:spPr/>
        <p:txBody>
          <a:bodyPr/>
          <a:lstStyle/>
          <a:p>
            <a:r>
              <a:rPr lang="en-US" dirty="0" smtClean="0"/>
              <a:t>Parts of a nephron</a:t>
            </a:r>
          </a:p>
          <a:p>
            <a:pPr lvl="1"/>
            <a:r>
              <a:rPr lang="en-US" dirty="0" smtClean="0"/>
              <a:t>Glomerulus</a:t>
            </a:r>
          </a:p>
          <a:p>
            <a:pPr lvl="1"/>
            <a:r>
              <a:rPr lang="en-US" dirty="0" smtClean="0"/>
              <a:t>Bowman’s capsule</a:t>
            </a:r>
          </a:p>
          <a:p>
            <a:pPr lvl="1"/>
            <a:r>
              <a:rPr lang="en-US" dirty="0" smtClean="0"/>
              <a:t>Proximal convoluted tubules</a:t>
            </a:r>
          </a:p>
          <a:p>
            <a:pPr lvl="1"/>
            <a:r>
              <a:rPr lang="en-US" dirty="0" smtClean="0"/>
              <a:t>Loop of </a:t>
            </a:r>
            <a:r>
              <a:rPr lang="en-US" dirty="0" err="1" smtClean="0"/>
              <a:t>Henlé</a:t>
            </a:r>
            <a:endParaRPr lang="en-US" dirty="0" smtClean="0"/>
          </a:p>
          <a:p>
            <a:pPr lvl="1"/>
            <a:r>
              <a:rPr lang="en-US" dirty="0" smtClean="0"/>
              <a:t>Distal convoluted tubules</a:t>
            </a:r>
          </a:p>
          <a:p>
            <a:pPr lvl="1"/>
            <a:r>
              <a:rPr lang="en-US" dirty="0" smtClean="0"/>
              <a:t>Collecting duct</a:t>
            </a:r>
            <a:endParaRPr lang="en-US" dirty="0"/>
          </a:p>
        </p:txBody>
      </p:sp>
      <p:sp>
        <p:nvSpPr>
          <p:cNvPr id="4" name="Content Placeholder 3"/>
          <p:cNvSpPr>
            <a:spLocks noGrp="1"/>
          </p:cNvSpPr>
          <p:nvPr>
            <p:ph sz="half" idx="2"/>
          </p:nvPr>
        </p:nvSpPr>
        <p:spPr/>
        <p:txBody>
          <a:bodyPr/>
          <a:lstStyle/>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66900"/>
            <a:ext cx="4067735" cy="46101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105</a:t>
            </a:r>
            <a:endParaRPr lang="en-US" sz="2800" dirty="0"/>
          </a:p>
        </p:txBody>
      </p:sp>
      <p:sp>
        <p:nvSpPr>
          <p:cNvPr id="8" name="TextBox 7"/>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Tree>
    <p:extLst>
      <p:ext uri="{BB962C8B-B14F-4D97-AF65-F5344CB8AC3E}">
        <p14:creationId xmlns:p14="http://schemas.microsoft.com/office/powerpoint/2010/main" val="11194725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Glomerulus and Bowman’s Capsule</a:t>
            </a:r>
            <a:endParaRPr lang="en-US" dirty="0"/>
          </a:p>
        </p:txBody>
      </p:sp>
      <p:sp>
        <p:nvSpPr>
          <p:cNvPr id="3" name="Content Placeholder 2"/>
          <p:cNvSpPr>
            <a:spLocks noGrp="1"/>
          </p:cNvSpPr>
          <p:nvPr>
            <p:ph idx="1"/>
          </p:nvPr>
        </p:nvSpPr>
        <p:spPr/>
        <p:txBody>
          <a:bodyPr>
            <a:normAutofit/>
          </a:bodyPr>
          <a:lstStyle/>
          <a:p>
            <a:r>
              <a:rPr lang="en-US" dirty="0" smtClean="0"/>
              <a:t>Site where filtration takes place</a:t>
            </a:r>
          </a:p>
          <a:p>
            <a:r>
              <a:rPr lang="en-US" dirty="0" smtClean="0"/>
              <a:t>Blood from the renal artery is forced into the glomerulus under high pressure</a:t>
            </a:r>
          </a:p>
          <a:p>
            <a:pPr lvl="1"/>
            <a:r>
              <a:rPr lang="en-US" dirty="0" smtClean="0"/>
              <a:t>Most of the liquid is forced out into the surrounding Bowman’s capsule</a:t>
            </a:r>
          </a:p>
          <a:p>
            <a:pPr lvl="1"/>
            <a:r>
              <a:rPr lang="en-US" dirty="0" smtClean="0"/>
              <a:t>This process won’t work properly in people with extremely low blood pressure</a:t>
            </a:r>
            <a:endParaRPr lang="en-US" dirty="0"/>
          </a:p>
        </p:txBody>
      </p:sp>
      <p:sp>
        <p:nvSpPr>
          <p:cNvPr id="4" name="TextBox 3"/>
          <p:cNvSpPr txBox="1"/>
          <p:nvPr/>
        </p:nvSpPr>
        <p:spPr>
          <a:xfrm>
            <a:off x="8382000" y="6334780"/>
            <a:ext cx="762001" cy="523220"/>
          </a:xfrm>
          <a:prstGeom prst="rect">
            <a:avLst/>
          </a:prstGeom>
          <a:noFill/>
        </p:spPr>
        <p:txBody>
          <a:bodyPr wrap="square" rtlCol="0">
            <a:spAutoFit/>
          </a:bodyPr>
          <a:lstStyle/>
          <a:p>
            <a:pPr algn="ctr"/>
            <a:r>
              <a:rPr lang="en-US" sz="2800" dirty="0" smtClean="0"/>
              <a:t>106</a:t>
            </a:r>
            <a:endParaRPr lang="en-US" sz="2800" dirty="0"/>
          </a:p>
        </p:txBody>
      </p:sp>
      <p:sp>
        <p:nvSpPr>
          <p:cNvPr id="5" name="TextBox 4"/>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Tree>
    <p:extLst>
      <p:ext uri="{BB962C8B-B14F-4D97-AF65-F5344CB8AC3E}">
        <p14:creationId xmlns:p14="http://schemas.microsoft.com/office/powerpoint/2010/main" val="24466931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Proximal Convoluted Tubule</a:t>
            </a:r>
            <a:endParaRPr lang="en-US" dirty="0"/>
          </a:p>
        </p:txBody>
      </p:sp>
      <p:sp>
        <p:nvSpPr>
          <p:cNvPr id="3" name="Content Placeholder 2"/>
          <p:cNvSpPr>
            <a:spLocks noGrp="1"/>
          </p:cNvSpPr>
          <p:nvPr>
            <p:ph idx="1"/>
          </p:nvPr>
        </p:nvSpPr>
        <p:spPr/>
        <p:txBody>
          <a:bodyPr>
            <a:normAutofit/>
          </a:bodyPr>
          <a:lstStyle/>
          <a:p>
            <a:r>
              <a:rPr lang="en-US" dirty="0" smtClean="0"/>
              <a:t>The site where glucose is reabsorbed from the filtrate and put back into the bloodstream</a:t>
            </a:r>
          </a:p>
          <a:p>
            <a:pPr lvl="1"/>
            <a:r>
              <a:rPr lang="en-US" dirty="0" smtClean="0"/>
              <a:t>If glucose was not absorbed, it would end up in the urine</a:t>
            </a:r>
          </a:p>
          <a:p>
            <a:pPr lvl="2"/>
            <a:r>
              <a:rPr lang="en-US" dirty="0" smtClean="0"/>
              <a:t>Happens in people suffering from diabetes</a:t>
            </a:r>
          </a:p>
          <a:p>
            <a:pPr lvl="1"/>
            <a:endParaRPr lang="en-US" dirty="0" smtClean="0"/>
          </a:p>
          <a:p>
            <a:endParaRPr lang="en-US" b="1" dirty="0"/>
          </a:p>
        </p:txBody>
      </p:sp>
      <p:sp>
        <p:nvSpPr>
          <p:cNvPr id="4" name="TextBox 3"/>
          <p:cNvSpPr txBox="1"/>
          <p:nvPr/>
        </p:nvSpPr>
        <p:spPr>
          <a:xfrm>
            <a:off x="8382000" y="6334780"/>
            <a:ext cx="762001" cy="523220"/>
          </a:xfrm>
          <a:prstGeom prst="rect">
            <a:avLst/>
          </a:prstGeom>
          <a:noFill/>
        </p:spPr>
        <p:txBody>
          <a:bodyPr wrap="square" rtlCol="0">
            <a:spAutoFit/>
          </a:bodyPr>
          <a:lstStyle/>
          <a:p>
            <a:pPr algn="ctr"/>
            <a:r>
              <a:rPr lang="en-US" sz="2800" dirty="0" smtClean="0"/>
              <a:t>107</a:t>
            </a:r>
            <a:endParaRPr lang="en-US" sz="2800" dirty="0"/>
          </a:p>
        </p:txBody>
      </p:sp>
      <p:sp>
        <p:nvSpPr>
          <p:cNvPr id="5" name="TextBox 4"/>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Tree>
    <p:extLst>
      <p:ext uri="{BB962C8B-B14F-4D97-AF65-F5344CB8AC3E}">
        <p14:creationId xmlns:p14="http://schemas.microsoft.com/office/powerpoint/2010/main" val="157633781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of </a:t>
            </a:r>
            <a:r>
              <a:rPr lang="en-US" dirty="0" err="1" smtClean="0"/>
              <a:t>Henlé</a:t>
            </a:r>
            <a:endParaRPr lang="en-US" dirty="0"/>
          </a:p>
        </p:txBody>
      </p:sp>
      <p:sp>
        <p:nvSpPr>
          <p:cNvPr id="3" name="Content Placeholder 2"/>
          <p:cNvSpPr>
            <a:spLocks noGrp="1"/>
          </p:cNvSpPr>
          <p:nvPr>
            <p:ph idx="1"/>
          </p:nvPr>
        </p:nvSpPr>
        <p:spPr/>
        <p:txBody>
          <a:bodyPr>
            <a:normAutofit/>
          </a:bodyPr>
          <a:lstStyle/>
          <a:p>
            <a:r>
              <a:rPr lang="en-US" dirty="0" smtClean="0"/>
              <a:t>The Loop of </a:t>
            </a:r>
            <a:r>
              <a:rPr lang="en-US" dirty="0" err="1" smtClean="0"/>
              <a:t>Henlé</a:t>
            </a:r>
            <a:r>
              <a:rPr lang="en-US" dirty="0" smtClean="0"/>
              <a:t> is the part of the nephron where water is reabsorbed</a:t>
            </a:r>
          </a:p>
          <a:p>
            <a:r>
              <a:rPr lang="en-US" dirty="0" smtClean="0"/>
              <a:t>The kidney cells in this region spend all of their time pumping sodium ions</a:t>
            </a:r>
          </a:p>
          <a:p>
            <a:pPr lvl="1"/>
            <a:r>
              <a:rPr lang="en-US" dirty="0" smtClean="0"/>
              <a:t>This causes the region of the kidney called the </a:t>
            </a:r>
            <a:r>
              <a:rPr lang="en-US" b="1" dirty="0" smtClean="0"/>
              <a:t>medulla</a:t>
            </a:r>
            <a:r>
              <a:rPr lang="en-US" dirty="0" smtClean="0"/>
              <a:t> to be very salty</a:t>
            </a:r>
          </a:p>
        </p:txBody>
      </p:sp>
      <p:sp>
        <p:nvSpPr>
          <p:cNvPr id="4" name="TextBox 3"/>
          <p:cNvSpPr txBox="1"/>
          <p:nvPr/>
        </p:nvSpPr>
        <p:spPr>
          <a:xfrm>
            <a:off x="8382000" y="6334780"/>
            <a:ext cx="762001" cy="523220"/>
          </a:xfrm>
          <a:prstGeom prst="rect">
            <a:avLst/>
          </a:prstGeom>
          <a:noFill/>
        </p:spPr>
        <p:txBody>
          <a:bodyPr wrap="square" rtlCol="0">
            <a:spAutoFit/>
          </a:bodyPr>
          <a:lstStyle/>
          <a:p>
            <a:pPr algn="ctr"/>
            <a:r>
              <a:rPr lang="en-US" sz="2800" dirty="0" smtClean="0"/>
              <a:t>108</a:t>
            </a:r>
            <a:endParaRPr lang="en-US" sz="2800" dirty="0"/>
          </a:p>
        </p:txBody>
      </p:sp>
      <p:sp>
        <p:nvSpPr>
          <p:cNvPr id="5" name="TextBox 4"/>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Tree>
    <p:extLst>
      <p:ext uri="{BB962C8B-B14F-4D97-AF65-F5344CB8AC3E}">
        <p14:creationId xmlns:p14="http://schemas.microsoft.com/office/powerpoint/2010/main" val="39363196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Distal </a:t>
            </a:r>
            <a:r>
              <a:rPr lang="en-US" smtClean="0"/>
              <a:t>Convoluted Tubule</a:t>
            </a:r>
            <a:endParaRPr lang="en-US" dirty="0"/>
          </a:p>
        </p:txBody>
      </p:sp>
      <p:sp>
        <p:nvSpPr>
          <p:cNvPr id="3" name="Content Placeholder 2"/>
          <p:cNvSpPr>
            <a:spLocks noGrp="1"/>
          </p:cNvSpPr>
          <p:nvPr>
            <p:ph idx="1"/>
          </p:nvPr>
        </p:nvSpPr>
        <p:spPr>
          <a:xfrm>
            <a:off x="457200" y="1935480"/>
            <a:ext cx="8229600" cy="1188720"/>
          </a:xfrm>
        </p:spPr>
        <p:txBody>
          <a:bodyPr/>
          <a:lstStyle/>
          <a:p>
            <a:r>
              <a:rPr lang="en-US" dirty="0" smtClean="0"/>
              <a:t>The site of the nephron where most of the salts in the filtrate are reabsorbed</a:t>
            </a:r>
          </a:p>
        </p:txBody>
      </p:sp>
      <p:sp>
        <p:nvSpPr>
          <p:cNvPr id="4" name="Title 1"/>
          <p:cNvSpPr txBox="1">
            <a:spLocks/>
          </p:cNvSpPr>
          <p:nvPr/>
        </p:nvSpPr>
        <p:spPr>
          <a:xfrm>
            <a:off x="457200" y="28194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Collecting Duct</a:t>
            </a:r>
            <a:endParaRPr lang="en-US" dirty="0"/>
          </a:p>
        </p:txBody>
      </p:sp>
      <p:sp>
        <p:nvSpPr>
          <p:cNvPr id="5" name="Content Placeholder 2"/>
          <p:cNvSpPr txBox="1">
            <a:spLocks/>
          </p:cNvSpPr>
          <p:nvPr/>
        </p:nvSpPr>
        <p:spPr>
          <a:xfrm>
            <a:off x="457200" y="3962400"/>
            <a:ext cx="8229600" cy="2667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a:p>
        </p:txBody>
      </p:sp>
      <p:sp>
        <p:nvSpPr>
          <p:cNvPr id="6" name="Content Placeholder 2"/>
          <p:cNvSpPr txBox="1">
            <a:spLocks/>
          </p:cNvSpPr>
          <p:nvPr/>
        </p:nvSpPr>
        <p:spPr>
          <a:xfrm>
            <a:off x="457200" y="3840480"/>
            <a:ext cx="8229600" cy="2865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smtClean="0"/>
          </a:p>
        </p:txBody>
      </p:sp>
      <p:sp>
        <p:nvSpPr>
          <p:cNvPr id="8" name="Content Placeholder 2"/>
          <p:cNvSpPr txBox="1">
            <a:spLocks/>
          </p:cNvSpPr>
          <p:nvPr/>
        </p:nvSpPr>
        <p:spPr>
          <a:xfrm>
            <a:off x="457200" y="3810000"/>
            <a:ext cx="8229600" cy="2895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Collecting ducts run through the medulla and are surrounded by loops </a:t>
            </a:r>
            <a:r>
              <a:rPr lang="en-US" dirty="0"/>
              <a:t>of </a:t>
            </a:r>
            <a:r>
              <a:rPr lang="en-US" dirty="0" err="1" smtClean="0"/>
              <a:t>Henlé</a:t>
            </a:r>
            <a:r>
              <a:rPr lang="en-US" dirty="0" smtClean="0"/>
              <a:t>.</a:t>
            </a:r>
          </a:p>
          <a:p>
            <a:r>
              <a:rPr lang="en-US" dirty="0" smtClean="0"/>
              <a:t>In the collecting duct, filtrate is turned into urine as water and salts are removed from it</a:t>
            </a:r>
          </a:p>
          <a:p>
            <a:r>
              <a:rPr lang="en-US" dirty="0"/>
              <a:t>C</a:t>
            </a:r>
            <a:r>
              <a:rPr lang="en-US" dirty="0" smtClean="0"/>
              <a:t>alled </a:t>
            </a:r>
            <a:r>
              <a:rPr lang="en-US" dirty="0"/>
              <a:t>a collecting duct because it collects the liquid produced by </a:t>
            </a:r>
            <a:r>
              <a:rPr lang="en-US" dirty="0" smtClean="0"/>
              <a:t>many </a:t>
            </a:r>
            <a:r>
              <a:rPr lang="en-US" dirty="0"/>
              <a:t>nephrons.</a:t>
            </a:r>
          </a:p>
        </p:txBody>
      </p:sp>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smtClean="0"/>
              <a:t>109</a:t>
            </a:r>
            <a:endParaRPr lang="en-US" sz="2800" dirty="0"/>
          </a:p>
        </p:txBody>
      </p:sp>
      <p:sp>
        <p:nvSpPr>
          <p:cNvPr id="11" name="TextBox 10"/>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Tree>
    <p:extLst>
      <p:ext uri="{BB962C8B-B14F-4D97-AF65-F5344CB8AC3E}">
        <p14:creationId xmlns:p14="http://schemas.microsoft.com/office/powerpoint/2010/main" val="426424688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Glomerular Filtration</a:t>
            </a:r>
            <a:endParaRPr lang="en-US" dirty="0"/>
          </a:p>
        </p:txBody>
      </p:sp>
      <p:sp>
        <p:nvSpPr>
          <p:cNvPr id="3" name="Content Placeholder 2"/>
          <p:cNvSpPr>
            <a:spLocks noGrp="1"/>
          </p:cNvSpPr>
          <p:nvPr>
            <p:ph idx="1"/>
          </p:nvPr>
        </p:nvSpPr>
        <p:spPr/>
        <p:txBody>
          <a:bodyPr>
            <a:normAutofit lnSpcReduction="10000"/>
          </a:bodyPr>
          <a:lstStyle/>
          <a:p>
            <a:r>
              <a:rPr lang="en-US" dirty="0" smtClean="0"/>
              <a:t>Urine formation begins with </a:t>
            </a:r>
            <a:r>
              <a:rPr lang="en-US" b="1" dirty="0" smtClean="0"/>
              <a:t>glomerular filtration</a:t>
            </a:r>
          </a:p>
          <a:p>
            <a:pPr lvl="1"/>
            <a:r>
              <a:rPr lang="en-US" dirty="0" smtClean="0"/>
              <a:t>The filtration of materials from blood plasma</a:t>
            </a:r>
            <a:endParaRPr lang="en-US" dirty="0"/>
          </a:p>
          <a:p>
            <a:pPr lvl="1"/>
            <a:r>
              <a:rPr lang="en-US" dirty="0"/>
              <a:t>F</a:t>
            </a:r>
            <a:r>
              <a:rPr lang="en-US" dirty="0" smtClean="0"/>
              <a:t>ilters water and other small dissolved molecules and ions out of the glomerular capillaries and into the glomerular capsules</a:t>
            </a:r>
          </a:p>
          <a:p>
            <a:pPr lvl="1"/>
            <a:r>
              <a:rPr lang="en-US" dirty="0"/>
              <a:t>L</a:t>
            </a:r>
            <a:r>
              <a:rPr lang="en-US" dirty="0" smtClean="0"/>
              <a:t>arge molecules, like proteins, are restricted because of their size</a:t>
            </a:r>
          </a:p>
          <a:p>
            <a:pPr lvl="1"/>
            <a:r>
              <a:rPr lang="en-US" dirty="0" smtClean="0"/>
              <a:t>The glomerular capsule receives the resulting </a:t>
            </a:r>
            <a:r>
              <a:rPr lang="en-US" b="1" dirty="0" smtClean="0"/>
              <a:t>glomerular filtrate</a:t>
            </a:r>
            <a:endParaRPr lang="en-US" dirty="0" smtClean="0"/>
          </a:p>
          <a:p>
            <a:pPr lvl="2"/>
            <a:r>
              <a:rPr lang="en-US" dirty="0" smtClean="0"/>
              <a:t>Contains water, glucose, amino acids, urea, uric acid, </a:t>
            </a:r>
            <a:r>
              <a:rPr lang="en-US" dirty="0" err="1" smtClean="0"/>
              <a:t>creatine</a:t>
            </a:r>
            <a:r>
              <a:rPr lang="en-US" dirty="0" smtClean="0"/>
              <a:t>, </a:t>
            </a:r>
            <a:r>
              <a:rPr lang="en-US" dirty="0" err="1" smtClean="0"/>
              <a:t>creatinine</a:t>
            </a:r>
            <a:r>
              <a:rPr lang="en-US" dirty="0" smtClean="0"/>
              <a:t>, and sodium, chloride, potassium, calcium, bicarbonate, phosphate, and sulfate ions</a:t>
            </a: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110</a:t>
            </a:r>
            <a:endParaRPr lang="en-US" sz="2800" dirty="0"/>
          </a:p>
        </p:txBody>
      </p:sp>
    </p:spTree>
    <p:extLst>
      <p:ext uri="{BB962C8B-B14F-4D97-AF65-F5344CB8AC3E}">
        <p14:creationId xmlns:p14="http://schemas.microsoft.com/office/powerpoint/2010/main" val="30158733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Tubular Reabsorption</a:t>
            </a:r>
            <a:endParaRPr lang="en-US" dirty="0"/>
          </a:p>
        </p:txBody>
      </p:sp>
      <p:sp>
        <p:nvSpPr>
          <p:cNvPr id="3" name="Content Placeholder 2"/>
          <p:cNvSpPr>
            <a:spLocks noGrp="1"/>
          </p:cNvSpPr>
          <p:nvPr>
            <p:ph idx="1"/>
          </p:nvPr>
        </p:nvSpPr>
        <p:spPr>
          <a:xfrm>
            <a:off x="457200" y="1935480"/>
            <a:ext cx="8229600" cy="4770120"/>
          </a:xfrm>
        </p:spPr>
        <p:txBody>
          <a:bodyPr>
            <a:normAutofit lnSpcReduction="10000"/>
          </a:bodyPr>
          <a:lstStyle/>
          <a:p>
            <a:r>
              <a:rPr lang="en-US" b="1" dirty="0" smtClean="0"/>
              <a:t>Tubular reabsorption</a:t>
            </a:r>
            <a:r>
              <a:rPr lang="en-US" dirty="0" smtClean="0"/>
              <a:t> is the process by which filtrate is moved from the renal tubules back into the blood in response to the body’s needs</a:t>
            </a:r>
          </a:p>
          <a:p>
            <a:pPr lvl="1"/>
            <a:r>
              <a:rPr lang="en-US" dirty="0" smtClean="0"/>
              <a:t>Can occur by passive or active transport</a:t>
            </a:r>
          </a:p>
          <a:p>
            <a:pPr lvl="1"/>
            <a:r>
              <a:rPr lang="en-US" dirty="0" smtClean="0"/>
              <a:t>Usually all of the glucose in the filtrate is reabsorbed because there are enough carrier molecules to transport it</a:t>
            </a:r>
          </a:p>
          <a:p>
            <a:pPr lvl="2"/>
            <a:r>
              <a:rPr lang="en-US" dirty="0" smtClean="0"/>
              <a:t>As a result, normally no glucose found in urine</a:t>
            </a:r>
          </a:p>
          <a:p>
            <a:pPr lvl="1"/>
            <a:r>
              <a:rPr lang="en-US" dirty="0" smtClean="0"/>
              <a:t>Normally only a trace of amino acids in the urine because most amino acids are actively transported out of the glomerular filtrate</a:t>
            </a:r>
          </a:p>
          <a:p>
            <a:pPr lvl="1"/>
            <a:r>
              <a:rPr lang="en-US" dirty="0" smtClean="0"/>
              <a:t>About 70% of the filtered sodium, other ions, and water are reabsorbed</a:t>
            </a:r>
          </a:p>
          <a:p>
            <a:endParaRPr lang="en-US" dirty="0" smtClean="0"/>
          </a:p>
          <a:p>
            <a:pPr marL="0" indent="0">
              <a:buNone/>
            </a:pPr>
            <a:endParaRPr lang="en-US" b="1"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111</a:t>
            </a:r>
            <a:endParaRPr lang="en-US" sz="2800" dirty="0"/>
          </a:p>
        </p:txBody>
      </p:sp>
    </p:spTree>
    <p:extLst>
      <p:ext uri="{BB962C8B-B14F-4D97-AF65-F5344CB8AC3E}">
        <p14:creationId xmlns:p14="http://schemas.microsoft.com/office/powerpoint/2010/main" val="305278318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Tubular Secretion and Excretion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During </a:t>
            </a:r>
            <a:r>
              <a:rPr lang="en-US" b="1" dirty="0" smtClean="0"/>
              <a:t>tubular secretion</a:t>
            </a:r>
            <a:r>
              <a:rPr lang="en-US" dirty="0" smtClean="0"/>
              <a:t>, certain substances move from the plasma of the </a:t>
            </a:r>
            <a:r>
              <a:rPr lang="en-US" dirty="0" err="1" smtClean="0"/>
              <a:t>peritubular</a:t>
            </a:r>
            <a:r>
              <a:rPr lang="en-US" dirty="0" smtClean="0"/>
              <a:t> capillary into the fluid of the renal tubule</a:t>
            </a:r>
          </a:p>
          <a:p>
            <a:pPr lvl="1"/>
            <a:r>
              <a:rPr lang="en-US" dirty="0" smtClean="0"/>
              <a:t>Reverse process of tubular reabsorption</a:t>
            </a:r>
          </a:p>
          <a:p>
            <a:pPr lvl="1"/>
            <a:r>
              <a:rPr lang="en-US" dirty="0" smtClean="0"/>
              <a:t>Helps control blood pH</a:t>
            </a:r>
          </a:p>
          <a:p>
            <a:pPr lvl="1"/>
            <a:r>
              <a:rPr lang="en-US" dirty="0" smtClean="0"/>
              <a:t>Substances may include penicillin, histamine, phenobarbital, hydrogen ions, ammonia, and potassium ions</a:t>
            </a:r>
          </a:p>
        </p:txBody>
      </p:sp>
      <p:sp>
        <p:nvSpPr>
          <p:cNvPr id="4" name="Content Placeholder 3"/>
          <p:cNvSpPr>
            <a:spLocks noGrp="1"/>
          </p:cNvSpPr>
          <p:nvPr>
            <p:ph sz="half" idx="2"/>
          </p:nvPr>
        </p:nvSpPr>
        <p:spPr/>
        <p:txBody>
          <a:bodyPr>
            <a:normAutofit fontScale="92500" lnSpcReduction="20000"/>
          </a:bodyPr>
          <a:lstStyle/>
          <a:p>
            <a:pPr marL="548640" lvl="2" indent="-274320">
              <a:buClr>
                <a:schemeClr val="accent3"/>
              </a:buClr>
              <a:buSzPct val="95000"/>
            </a:pPr>
            <a:r>
              <a:rPr lang="en-US" sz="2400" dirty="0"/>
              <a:t>Hydrogen ions are actively secreted throughout the renal tubule, causing urine to (usually) be acidic by the time it is excreted</a:t>
            </a:r>
          </a:p>
          <a:p>
            <a:endParaRPr lang="en-US" b="1" dirty="0"/>
          </a:p>
          <a:p>
            <a:r>
              <a:rPr lang="en-US" b="1" dirty="0" smtClean="0"/>
              <a:t>Excretion</a:t>
            </a:r>
          </a:p>
          <a:p>
            <a:pPr lvl="1"/>
            <a:r>
              <a:rPr lang="en-US" dirty="0" smtClean="0"/>
              <a:t>The </a:t>
            </a:r>
            <a:r>
              <a:rPr lang="en-US" dirty="0"/>
              <a:t>process by which urine exits the body</a:t>
            </a:r>
          </a:p>
          <a:p>
            <a:pPr lvl="1"/>
            <a:r>
              <a:rPr lang="en-US" dirty="0"/>
              <a:t>After substances have been secreted and entered the kidney tubules, they are eliminated from the body </a:t>
            </a:r>
            <a:r>
              <a:rPr lang="en-US" dirty="0" smtClean="0"/>
              <a:t>through the urethra</a:t>
            </a:r>
            <a:endParaRPr lang="en-US" dirty="0"/>
          </a:p>
          <a:p>
            <a:endParaRPr lang="en-US" dirty="0"/>
          </a:p>
        </p:txBody>
      </p:sp>
      <p:sp>
        <p:nvSpPr>
          <p:cNvPr id="5" name="TextBox 4"/>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112</a:t>
            </a:r>
            <a:endParaRPr lang="en-US" sz="2800" dirty="0"/>
          </a:p>
        </p:txBody>
      </p:sp>
    </p:spTree>
    <p:extLst>
      <p:ext uri="{BB962C8B-B14F-4D97-AF65-F5344CB8AC3E}">
        <p14:creationId xmlns:p14="http://schemas.microsoft.com/office/powerpoint/2010/main" val="37691185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Gout</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Occurs when high levels of uric acid in the blood cause crystals to build up in a joint or surrounding tissue</a:t>
            </a:r>
          </a:p>
          <a:p>
            <a:r>
              <a:rPr lang="en-US" dirty="0" smtClean="0"/>
              <a:t>Uric acid normally dissolves in the blood and passes through the kidneys into the urine</a:t>
            </a:r>
          </a:p>
          <a:p>
            <a:r>
              <a:rPr lang="en-US" dirty="0" smtClean="0"/>
              <a:t>Body produces too much uric acid, or the kidneys excrete too little uric acid</a:t>
            </a:r>
          </a:p>
          <a:p>
            <a:endParaRPr lang="en-US" dirty="0"/>
          </a:p>
        </p:txBody>
      </p:sp>
      <p:sp>
        <p:nvSpPr>
          <p:cNvPr id="6" name="Content Placeholder 5"/>
          <p:cNvSpPr>
            <a:spLocks noGrp="1"/>
          </p:cNvSpPr>
          <p:nvPr>
            <p:ph sz="half" idx="2"/>
          </p:nvPr>
        </p:nvSpPr>
        <p:spPr/>
        <p:txBody>
          <a:bodyPr>
            <a:normAutofit fontScale="92500" lnSpcReduction="10000"/>
          </a:bodyPr>
          <a:lstStyle/>
          <a:p>
            <a:r>
              <a:rPr lang="en-US" b="1" dirty="0" smtClean="0"/>
              <a:t>Symptoms</a:t>
            </a:r>
          </a:p>
          <a:p>
            <a:pPr lvl="1"/>
            <a:r>
              <a:rPr lang="en-US" dirty="0" smtClean="0"/>
              <a:t>Intense joint pain, usually in the joint of the big toe</a:t>
            </a:r>
          </a:p>
          <a:p>
            <a:pPr lvl="1"/>
            <a:r>
              <a:rPr lang="en-US" dirty="0" smtClean="0"/>
              <a:t>Pain most severe within the first 12 to 24 hours of onset</a:t>
            </a:r>
          </a:p>
          <a:p>
            <a:pPr lvl="1"/>
            <a:r>
              <a:rPr lang="en-US" dirty="0" smtClean="0"/>
              <a:t>Lingering discomfort</a:t>
            </a:r>
          </a:p>
          <a:p>
            <a:pPr lvl="1"/>
            <a:r>
              <a:rPr lang="en-US" dirty="0" smtClean="0"/>
              <a:t>Inflammation and redness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761067"/>
            <a:ext cx="2743200" cy="20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113</a:t>
            </a:r>
            <a:endParaRPr lang="en-US" sz="2800" dirty="0"/>
          </a:p>
        </p:txBody>
      </p:sp>
    </p:spTree>
    <p:extLst>
      <p:ext uri="{BB962C8B-B14F-4D97-AF65-F5344CB8AC3E}">
        <p14:creationId xmlns:p14="http://schemas.microsoft.com/office/powerpoint/2010/main" val="1943966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Accessory Organs</a:t>
            </a:r>
            <a:endParaRPr lang="en-US" dirty="0"/>
          </a:p>
        </p:txBody>
      </p:sp>
      <p:sp>
        <p:nvSpPr>
          <p:cNvPr id="3" name="Content Placeholder 2"/>
          <p:cNvSpPr>
            <a:spLocks noGrp="1"/>
          </p:cNvSpPr>
          <p:nvPr>
            <p:ph idx="1"/>
          </p:nvPr>
        </p:nvSpPr>
        <p:spPr>
          <a:xfrm>
            <a:off x="449036" y="1828800"/>
            <a:ext cx="8229600" cy="4389120"/>
          </a:xfrm>
        </p:spPr>
        <p:txBody>
          <a:bodyPr/>
          <a:lstStyle/>
          <a:p>
            <a:r>
              <a:rPr lang="en-US" dirty="0" smtClean="0"/>
              <a:t>Includes the </a:t>
            </a:r>
            <a:r>
              <a:rPr lang="en-US" b="1" dirty="0" smtClean="0"/>
              <a:t>salivary glands, liver, gallbladder, and pancreas</a:t>
            </a:r>
          </a:p>
          <a:p>
            <a:r>
              <a:rPr lang="en-US" dirty="0" smtClean="0"/>
              <a:t>The accessory organs of the digestive system are not a part of the alimentary canal (food does not pass through them), but they assist the alimentary organs in the process of digestion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86" y="4371977"/>
            <a:ext cx="2340729"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9286" y="4371977"/>
            <a:ext cx="25908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086" y="4371976"/>
            <a:ext cx="2286000" cy="18002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7086" y="4371977"/>
            <a:ext cx="8953500" cy="1800225"/>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495800"/>
            <a:ext cx="1675399" cy="158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10" name="TextBox 9"/>
          <p:cNvSpPr txBox="1"/>
          <p:nvPr/>
        </p:nvSpPr>
        <p:spPr>
          <a:xfrm>
            <a:off x="8382000" y="6334780"/>
            <a:ext cx="762001" cy="523220"/>
          </a:xfrm>
          <a:prstGeom prst="rect">
            <a:avLst/>
          </a:prstGeom>
          <a:noFill/>
        </p:spPr>
        <p:txBody>
          <a:bodyPr wrap="square" rtlCol="0">
            <a:spAutoFit/>
          </a:bodyPr>
          <a:lstStyle/>
          <a:p>
            <a:pPr algn="ctr"/>
            <a:r>
              <a:rPr lang="en-US" sz="2800" dirty="0"/>
              <a:t>6</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Gout</a:t>
            </a:r>
            <a:endParaRPr lang="en-US" dirty="0"/>
          </a:p>
        </p:txBody>
      </p:sp>
      <p:sp>
        <p:nvSpPr>
          <p:cNvPr id="3" name="Content Placeholder 2"/>
          <p:cNvSpPr>
            <a:spLocks noGrp="1"/>
          </p:cNvSpPr>
          <p:nvPr>
            <p:ph sz="half" idx="1"/>
          </p:nvPr>
        </p:nvSpPr>
        <p:spPr/>
        <p:txBody>
          <a:bodyPr/>
          <a:lstStyle/>
          <a:p>
            <a:r>
              <a:rPr lang="en-US" b="1" dirty="0" smtClean="0"/>
              <a:t>Statistics:	</a:t>
            </a:r>
          </a:p>
          <a:p>
            <a:pPr lvl="1"/>
            <a:r>
              <a:rPr lang="en-US" dirty="0" smtClean="0"/>
              <a:t>Occurs in </a:t>
            </a:r>
            <a:r>
              <a:rPr lang="en-US" dirty="0"/>
              <a:t>approximately 840 out of every 100,000 </a:t>
            </a:r>
            <a:r>
              <a:rPr lang="en-US" dirty="0" smtClean="0"/>
              <a:t>people in the US</a:t>
            </a:r>
          </a:p>
          <a:p>
            <a:pPr lvl="1"/>
            <a:r>
              <a:rPr lang="en-US" dirty="0" smtClean="0"/>
              <a:t>9 times more common in men than women</a:t>
            </a:r>
            <a:endParaRPr lang="en-US" dirty="0"/>
          </a:p>
        </p:txBody>
      </p:sp>
      <p:sp>
        <p:nvSpPr>
          <p:cNvPr id="4" name="Content Placeholder 3"/>
          <p:cNvSpPr>
            <a:spLocks noGrp="1"/>
          </p:cNvSpPr>
          <p:nvPr>
            <p:ph sz="half" idx="2"/>
          </p:nvPr>
        </p:nvSpPr>
        <p:spPr>
          <a:xfrm>
            <a:off x="4648200" y="1920085"/>
            <a:ext cx="4191000" cy="4434840"/>
          </a:xfrm>
        </p:spPr>
        <p:txBody>
          <a:bodyPr/>
          <a:lstStyle/>
          <a:p>
            <a:r>
              <a:rPr lang="en-US" b="1" dirty="0" smtClean="0"/>
              <a:t>Treatment:</a:t>
            </a:r>
          </a:p>
          <a:p>
            <a:pPr lvl="1"/>
            <a:r>
              <a:rPr lang="en-US" dirty="0" smtClean="0"/>
              <a:t>Usually involves medications to prevent future attacks and reduce the risk of complications from gout</a:t>
            </a:r>
          </a:p>
          <a:p>
            <a:pPr lvl="2"/>
            <a:r>
              <a:rPr lang="en-US" dirty="0" smtClean="0"/>
              <a:t>Non-steroidal anti-inflammatory drugs</a:t>
            </a:r>
          </a:p>
          <a:p>
            <a:pPr lvl="2"/>
            <a:r>
              <a:rPr lang="en-US" dirty="0" smtClean="0"/>
              <a:t>Corticosteroids</a:t>
            </a:r>
          </a:p>
          <a:p>
            <a:pPr lvl="2"/>
            <a:r>
              <a:rPr lang="en-US" dirty="0" smtClean="0"/>
              <a:t>Medications that block uric acid production</a:t>
            </a:r>
            <a:endParaRPr lang="en-US" dirty="0"/>
          </a:p>
        </p:txBody>
      </p:sp>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114</a:t>
            </a:r>
            <a:endParaRPr lang="en-US" sz="2800" dirty="0"/>
          </a:p>
        </p:txBody>
      </p:sp>
    </p:spTree>
    <p:extLst>
      <p:ext uri="{BB962C8B-B14F-4D97-AF65-F5344CB8AC3E}">
        <p14:creationId xmlns:p14="http://schemas.microsoft.com/office/powerpoint/2010/main" val="17303861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Tract Infection</a:t>
            </a:r>
            <a:endParaRPr lang="en-US" dirty="0"/>
          </a:p>
        </p:txBody>
      </p:sp>
      <p:sp>
        <p:nvSpPr>
          <p:cNvPr id="3" name="Content Placeholder 2"/>
          <p:cNvSpPr>
            <a:spLocks noGrp="1"/>
          </p:cNvSpPr>
          <p:nvPr>
            <p:ph sz="half" idx="1"/>
          </p:nvPr>
        </p:nvSpPr>
        <p:spPr/>
        <p:txBody>
          <a:bodyPr>
            <a:normAutofit/>
          </a:bodyPr>
          <a:lstStyle/>
          <a:p>
            <a:r>
              <a:rPr lang="en-US" dirty="0" smtClean="0"/>
              <a:t>A urinary tract infection (UTI) is an infection that begins in the urinary system</a:t>
            </a:r>
          </a:p>
          <a:p>
            <a:r>
              <a:rPr lang="en-US" dirty="0" smtClean="0"/>
              <a:t>Most UTI’s involve the lower urinary tract, the bladder and the urethra</a:t>
            </a:r>
          </a:p>
          <a:p>
            <a:r>
              <a:rPr lang="en-US" dirty="0" smtClean="0"/>
              <a:t>Can become serious if it spreads to the kidneys</a:t>
            </a:r>
            <a:endParaRPr lang="en-US" dirty="0"/>
          </a:p>
        </p:txBody>
      </p:sp>
      <p:sp>
        <p:nvSpPr>
          <p:cNvPr id="4" name="Content Placeholder 3"/>
          <p:cNvSpPr>
            <a:spLocks noGrp="1"/>
          </p:cNvSpPr>
          <p:nvPr>
            <p:ph sz="half" idx="2"/>
          </p:nvPr>
        </p:nvSpPr>
        <p:spPr/>
        <p:txBody>
          <a:bodyPr>
            <a:normAutofit/>
          </a:bodyPr>
          <a:lstStyle/>
          <a:p>
            <a:r>
              <a:rPr lang="en-US" b="1" dirty="0" smtClean="0"/>
              <a:t>Symptoms:</a:t>
            </a:r>
            <a:endParaRPr lang="en-US" dirty="0" smtClean="0"/>
          </a:p>
          <a:p>
            <a:pPr lvl="1"/>
            <a:r>
              <a:rPr lang="en-US" dirty="0" smtClean="0"/>
              <a:t>Strong, persistent urge to urinate</a:t>
            </a:r>
          </a:p>
          <a:p>
            <a:pPr lvl="1"/>
            <a:r>
              <a:rPr lang="en-US" dirty="0" smtClean="0"/>
              <a:t>A burning sensation when urinating</a:t>
            </a:r>
          </a:p>
          <a:p>
            <a:pPr lvl="1"/>
            <a:r>
              <a:rPr lang="en-US" dirty="0" smtClean="0"/>
              <a:t>Urine that appears cloudy</a:t>
            </a:r>
          </a:p>
          <a:p>
            <a:pPr lvl="1"/>
            <a:r>
              <a:rPr lang="en-US" dirty="0" smtClean="0"/>
              <a:t>Pelvic pain, in women</a:t>
            </a:r>
          </a:p>
          <a:p>
            <a:pPr lvl="1"/>
            <a:r>
              <a:rPr lang="en-US" dirty="0" smtClean="0"/>
              <a:t>Rectal pain, in men</a:t>
            </a:r>
          </a:p>
        </p:txBody>
      </p:sp>
      <p:sp>
        <p:nvSpPr>
          <p:cNvPr id="13" name="TextBox 12"/>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115</a:t>
            </a:r>
            <a:endParaRPr lang="en-US" sz="2800" dirty="0"/>
          </a:p>
        </p:txBody>
      </p:sp>
    </p:spTree>
    <p:extLst>
      <p:ext uri="{BB962C8B-B14F-4D97-AF65-F5344CB8AC3E}">
        <p14:creationId xmlns:p14="http://schemas.microsoft.com/office/powerpoint/2010/main" val="15492171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Tract Infection</a:t>
            </a:r>
            <a:endParaRPr lang="en-US" dirty="0"/>
          </a:p>
        </p:txBody>
      </p:sp>
      <p:sp>
        <p:nvSpPr>
          <p:cNvPr id="3" name="Content Placeholder 2"/>
          <p:cNvSpPr>
            <a:spLocks noGrp="1"/>
          </p:cNvSpPr>
          <p:nvPr>
            <p:ph sz="half" idx="1"/>
          </p:nvPr>
        </p:nvSpPr>
        <p:spPr/>
        <p:txBody>
          <a:bodyPr>
            <a:normAutofit/>
          </a:bodyPr>
          <a:lstStyle/>
          <a:p>
            <a:r>
              <a:rPr lang="en-US" b="1" dirty="0" smtClean="0"/>
              <a:t>Statistics:</a:t>
            </a:r>
          </a:p>
          <a:p>
            <a:r>
              <a:rPr lang="en-US" dirty="0" smtClean="0"/>
              <a:t>Women </a:t>
            </a:r>
            <a:r>
              <a:rPr lang="en-US" dirty="0"/>
              <a:t>are at greater risk of developing a urinary tract infection than are </a:t>
            </a:r>
            <a:r>
              <a:rPr lang="en-US" dirty="0" smtClean="0"/>
              <a:t>men</a:t>
            </a:r>
          </a:p>
          <a:p>
            <a:r>
              <a:rPr lang="en-US" dirty="0" smtClean="0"/>
              <a:t>1 in 5 women will get a UTI during their lifetime</a:t>
            </a:r>
          </a:p>
          <a:p>
            <a:endParaRPr lang="en-US" dirty="0"/>
          </a:p>
        </p:txBody>
      </p:sp>
      <p:sp>
        <p:nvSpPr>
          <p:cNvPr id="4" name="Content Placeholder 3"/>
          <p:cNvSpPr>
            <a:spLocks noGrp="1"/>
          </p:cNvSpPr>
          <p:nvPr>
            <p:ph sz="half" idx="2"/>
          </p:nvPr>
        </p:nvSpPr>
        <p:spPr/>
        <p:txBody>
          <a:bodyPr>
            <a:normAutofit/>
          </a:bodyPr>
          <a:lstStyle/>
          <a:p>
            <a:r>
              <a:rPr lang="en-US" b="1" dirty="0" smtClean="0"/>
              <a:t>Treatment:</a:t>
            </a:r>
            <a:endParaRPr lang="en-US" dirty="0" smtClean="0"/>
          </a:p>
          <a:p>
            <a:pPr lvl="1"/>
            <a:r>
              <a:rPr lang="en-US" dirty="0" smtClean="0"/>
              <a:t>Antibiotics are the typical treatment for a urinary tract infections</a:t>
            </a:r>
          </a:p>
          <a:p>
            <a:pPr lvl="1"/>
            <a:r>
              <a:rPr lang="en-US" dirty="0" smtClean="0"/>
              <a:t>People can take steps to reduce the chance of getting a urinary tract infection</a:t>
            </a:r>
            <a:endParaRPr lang="en-US" dirty="0"/>
          </a:p>
        </p:txBody>
      </p:sp>
      <p:sp>
        <p:nvSpPr>
          <p:cNvPr id="5" name="TextBox 4"/>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116</a:t>
            </a:r>
            <a:endParaRPr lang="en-US" sz="2800" dirty="0"/>
          </a:p>
        </p:txBody>
      </p:sp>
    </p:spTree>
    <p:extLst>
      <p:ext uri="{BB962C8B-B14F-4D97-AF65-F5344CB8AC3E}">
        <p14:creationId xmlns:p14="http://schemas.microsoft.com/office/powerpoint/2010/main" val="10038650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Excretory System Reference Page</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Hole’s Human Anatomy &amp; Physiology Textbook                (Chapter 20 – Urinary System)</a:t>
            </a:r>
          </a:p>
          <a:p>
            <a:r>
              <a:rPr lang="en-US" dirty="0"/>
              <a:t>http://</a:t>
            </a:r>
            <a:r>
              <a:rPr lang="en-US" dirty="0" smtClean="0"/>
              <a:t>www.bio.miami.edu/dana/dox/nitrogenouswaste.html</a:t>
            </a:r>
          </a:p>
          <a:p>
            <a:r>
              <a:rPr lang="en-US" dirty="0"/>
              <a:t>http://</a:t>
            </a:r>
            <a:r>
              <a:rPr lang="en-US" dirty="0" smtClean="0"/>
              <a:t>www.mayoclinic.com/health/gout/DS00090</a:t>
            </a:r>
          </a:p>
          <a:p>
            <a:r>
              <a:rPr lang="en-US" dirty="0"/>
              <a:t>http://</a:t>
            </a:r>
            <a:r>
              <a:rPr lang="en-US" dirty="0" smtClean="0"/>
              <a:t>www.whathealth.com/gout/incidence.html</a:t>
            </a:r>
          </a:p>
          <a:p>
            <a:r>
              <a:rPr lang="en-US" dirty="0"/>
              <a:t>http://</a:t>
            </a:r>
            <a:r>
              <a:rPr lang="en-US" dirty="0" smtClean="0"/>
              <a:t>www.mayoclinic.com/health/urinary-tract-infection/DS00286/DSECTION=symptoms</a:t>
            </a:r>
          </a:p>
          <a:p>
            <a:r>
              <a:rPr lang="en-US" dirty="0"/>
              <a:t>http://</a:t>
            </a:r>
            <a:r>
              <a:rPr lang="en-US" dirty="0" smtClean="0"/>
              <a:t>www.rightdiagnosis.com/u/urinary_tract_infections/stats.htm</a:t>
            </a:r>
          </a:p>
          <a:p>
            <a:r>
              <a:rPr lang="en-US" dirty="0"/>
              <a:t>http://www.purchon.com/biology/kidney.htm#bowmans</a:t>
            </a:r>
            <a:endParaRPr lang="en-US" dirty="0" smtClean="0"/>
          </a:p>
        </p:txBody>
      </p:sp>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117</a:t>
            </a:r>
            <a:endParaRPr lang="en-US" sz="2800" dirty="0"/>
          </a:p>
        </p:txBody>
      </p:sp>
    </p:spTree>
    <p:extLst>
      <p:ext uri="{BB962C8B-B14F-4D97-AF65-F5344CB8AC3E}">
        <p14:creationId xmlns:p14="http://schemas.microsoft.com/office/powerpoint/2010/main" val="34285051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 (continued)</a:t>
            </a:r>
            <a:endParaRPr lang="en-US" dirty="0"/>
          </a:p>
        </p:txBody>
      </p:sp>
      <p:sp>
        <p:nvSpPr>
          <p:cNvPr id="3" name="Content Placeholder 2"/>
          <p:cNvSpPr>
            <a:spLocks noGrp="1"/>
          </p:cNvSpPr>
          <p:nvPr>
            <p:ph idx="1"/>
          </p:nvPr>
        </p:nvSpPr>
        <p:spPr/>
        <p:txBody>
          <a:bodyPr/>
          <a:lstStyle/>
          <a:p>
            <a:r>
              <a:rPr lang="en-US" dirty="0" smtClean="0"/>
              <a:t>Pictures:</a:t>
            </a:r>
          </a:p>
          <a:p>
            <a:pPr lvl="1"/>
            <a:r>
              <a:rPr lang="en-US" sz="1600" dirty="0"/>
              <a:t>http://home.roadrunner.com/~lubehawk/BioHELP!/</a:t>
            </a:r>
            <a:r>
              <a:rPr lang="en-US" sz="1600" dirty="0" smtClean="0"/>
              <a:t>hexcrsys.htm</a:t>
            </a:r>
          </a:p>
          <a:p>
            <a:pPr lvl="1"/>
            <a:r>
              <a:rPr lang="en-US" sz="1600" dirty="0"/>
              <a:t>http://</a:t>
            </a:r>
            <a:r>
              <a:rPr lang="en-US" sz="1600" dirty="0" smtClean="0"/>
              <a:t>www.ehow.com/how_6613609_paint-zebra-decorated-room.html</a:t>
            </a:r>
          </a:p>
          <a:p>
            <a:pPr lvl="1"/>
            <a:r>
              <a:rPr lang="en-US" sz="1600" dirty="0"/>
              <a:t>http://</a:t>
            </a:r>
            <a:r>
              <a:rPr lang="en-US" sz="1600" dirty="0" smtClean="0"/>
              <a:t>kieran4332.webs.com/coyotepack.htm</a:t>
            </a:r>
          </a:p>
          <a:p>
            <a:pPr lvl="1"/>
            <a:r>
              <a:rPr lang="en-US" sz="1600" dirty="0"/>
              <a:t>http://</a:t>
            </a:r>
            <a:r>
              <a:rPr lang="en-US" sz="1600" dirty="0" smtClean="0"/>
              <a:t>true-wildlife.blogspot.com/2011/02/desert-tortoise.html</a:t>
            </a:r>
          </a:p>
          <a:p>
            <a:pPr lvl="1"/>
            <a:r>
              <a:rPr lang="en-US" sz="1600" dirty="0"/>
              <a:t>http://</a:t>
            </a:r>
            <a:r>
              <a:rPr lang="en-US" sz="1600" dirty="0" smtClean="0"/>
              <a:t>www.wellingtonpapers.com/2009/08/10-things-alex-kliment/</a:t>
            </a:r>
          </a:p>
          <a:p>
            <a:pPr lvl="1"/>
            <a:r>
              <a:rPr lang="en-US" sz="1600" dirty="0" smtClean="0"/>
              <a:t>http://www.edu.pe.ca/threeoaks/teacherpages/higginbotham/Biology%20521%20Webpage/resources/chapter12images/chapter12images.htm</a:t>
            </a:r>
          </a:p>
          <a:p>
            <a:pPr lvl="1"/>
            <a:r>
              <a:rPr lang="en-US" sz="1600" dirty="0"/>
              <a:t>http://www.beltina.org/health-dictionary/nephron-function-kidney-definition.html</a:t>
            </a:r>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Excretory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118</a:t>
            </a:r>
            <a:endParaRPr lang="en-US" sz="2800" dirty="0"/>
          </a:p>
        </p:txBody>
      </p:sp>
    </p:spTree>
    <p:extLst>
      <p:ext uri="{BB962C8B-B14F-4D97-AF65-F5344CB8AC3E}">
        <p14:creationId xmlns:p14="http://schemas.microsoft.com/office/powerpoint/2010/main" val="194456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Mouth</a:t>
            </a:r>
            <a:endParaRPr lang="en-US" dirty="0"/>
          </a:p>
        </p:txBody>
      </p:sp>
      <p:sp>
        <p:nvSpPr>
          <p:cNvPr id="3" name="Content Placeholder 2"/>
          <p:cNvSpPr>
            <a:spLocks noGrp="1"/>
          </p:cNvSpPr>
          <p:nvPr>
            <p:ph sz="half" idx="1"/>
          </p:nvPr>
        </p:nvSpPr>
        <p:spPr/>
        <p:txBody>
          <a:bodyPr>
            <a:normAutofit fontScale="92500"/>
          </a:bodyPr>
          <a:lstStyle/>
          <a:p>
            <a:r>
              <a:rPr lang="en-US" dirty="0" smtClean="0"/>
              <a:t>The first portion of the alimentary canal</a:t>
            </a:r>
          </a:p>
          <a:p>
            <a:r>
              <a:rPr lang="en-US" dirty="0" smtClean="0"/>
              <a:t>The mouth is surrounded </a:t>
            </a:r>
            <a:r>
              <a:rPr lang="en-US" dirty="0"/>
              <a:t>by the lips, cheeks, tongue, and palate</a:t>
            </a:r>
          </a:p>
          <a:p>
            <a:r>
              <a:rPr lang="en-US" dirty="0" smtClean="0"/>
              <a:t>Receives food and begins digestion by mechanically breaking up solid particles into smaller pieces and mixing them with saliva (mastication)</a:t>
            </a:r>
          </a:p>
        </p:txBody>
      </p:sp>
      <p:sp>
        <p:nvSpPr>
          <p:cNvPr id="4" name="Content Placeholder 3"/>
          <p:cNvSpPr>
            <a:spLocks noGrp="1"/>
          </p:cNvSpPr>
          <p:nvPr>
            <p:ph sz="half" idx="2"/>
          </p:nvPr>
        </p:nvSpPr>
        <p:spPr/>
        <p:txBody>
          <a:bodyPr>
            <a:normAutofit fontScale="92500"/>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438400"/>
            <a:ext cx="4114800" cy="3299988"/>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a:t>7</a:t>
            </a:r>
          </a:p>
        </p:txBody>
      </p:sp>
    </p:spTree>
    <p:extLst>
      <p:ext uri="{BB962C8B-B14F-4D97-AF65-F5344CB8AC3E}">
        <p14:creationId xmlns:p14="http://schemas.microsoft.com/office/powerpoint/2010/main" val="3596103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Salivary Glands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salivary glands secrete </a:t>
            </a:r>
            <a:r>
              <a:rPr lang="en-US" b="1" dirty="0" smtClean="0"/>
              <a:t>saliva</a:t>
            </a:r>
            <a:r>
              <a:rPr lang="en-US" dirty="0" smtClean="0"/>
              <a:t>, which moistens food particles, helps bind them, and begins the chemical digestion of carbohydrates</a:t>
            </a:r>
          </a:p>
          <a:p>
            <a:r>
              <a:rPr lang="en-US" dirty="0" smtClean="0"/>
              <a:t>Saliva is also a solvent, dissolving foods so that they can be tasted</a:t>
            </a:r>
          </a:p>
          <a:p>
            <a:r>
              <a:rPr lang="en-US" dirty="0" smtClean="0"/>
              <a:t>Saliva helps cleanse the mouth and teeth</a:t>
            </a:r>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a:t>8</a:t>
            </a:r>
          </a:p>
        </p:txBody>
      </p:sp>
    </p:spTree>
    <p:extLst>
      <p:ext uri="{BB962C8B-B14F-4D97-AF65-F5344CB8AC3E}">
        <p14:creationId xmlns:p14="http://schemas.microsoft.com/office/powerpoint/2010/main" val="3817389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Salivary Glands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three major salivary glands are the parotid glands, the submandibular glands, and the sublingual glands</a:t>
            </a:r>
          </a:p>
          <a:p>
            <a:pPr lvl="1"/>
            <a:r>
              <a:rPr lang="en-US" b="1" u="sng" dirty="0" smtClean="0"/>
              <a:t>Parotid glands</a:t>
            </a:r>
            <a:r>
              <a:rPr lang="en-US" dirty="0" smtClean="0"/>
              <a:t> – the largest of the major salivary glands, located anterior to the ear</a:t>
            </a:r>
          </a:p>
          <a:p>
            <a:pPr lvl="1"/>
            <a:r>
              <a:rPr lang="en-US" b="1" u="sng" dirty="0" smtClean="0"/>
              <a:t>Submandibular glands </a:t>
            </a:r>
            <a:r>
              <a:rPr lang="en-US" dirty="0" smtClean="0"/>
              <a:t>– located in the floor of the mouth on the inside surface of the lower jaw</a:t>
            </a:r>
          </a:p>
          <a:p>
            <a:pPr lvl="1"/>
            <a:r>
              <a:rPr lang="en-US" b="1" u="sng" dirty="0" smtClean="0"/>
              <a:t>Sublingual glands</a:t>
            </a:r>
            <a:r>
              <a:rPr lang="en-US" dirty="0" smtClean="0"/>
              <a:t> – the smallest of the major salivary glands, located on the floor of the mouth inferior to the tongue</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dirty="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9457" y="2362200"/>
            <a:ext cx="3352800" cy="3312566"/>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a:t>9</a:t>
            </a:r>
          </a:p>
        </p:txBody>
      </p:sp>
    </p:spTree>
    <p:extLst>
      <p:ext uri="{BB962C8B-B14F-4D97-AF65-F5344CB8AC3E}">
        <p14:creationId xmlns:p14="http://schemas.microsoft.com/office/powerpoint/2010/main" val="2273592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Pharynx</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The pharynx connects the nasal and oral cavities with the larynx and esophagus</a:t>
            </a:r>
          </a:p>
          <a:p>
            <a:r>
              <a:rPr lang="en-US" dirty="0" smtClean="0"/>
              <a:t>The muscular walls of the pharynx and esophagus function in swallowing</a:t>
            </a:r>
          </a:p>
          <a:p>
            <a:r>
              <a:rPr lang="en-US" dirty="0" smtClean="0"/>
              <a:t>The pharynx can be divided into three parts</a:t>
            </a:r>
          </a:p>
          <a:p>
            <a:pPr lvl="1"/>
            <a:r>
              <a:rPr lang="en-US" b="1" u="sng" dirty="0" smtClean="0"/>
              <a:t>Nasopharynx</a:t>
            </a:r>
            <a:r>
              <a:rPr lang="en-US" dirty="0" smtClean="0"/>
              <a:t> – located superior to the soft palate, provides a passageway for air during breathing</a:t>
            </a:r>
          </a:p>
          <a:p>
            <a:pPr lvl="1"/>
            <a:r>
              <a:rPr lang="en-US" b="1" u="sng" dirty="0" smtClean="0"/>
              <a:t>Oropharynx</a:t>
            </a:r>
            <a:r>
              <a:rPr lang="en-US" dirty="0" smtClean="0"/>
              <a:t> – posterior to the mouth, the oropharynx is a passageway for food moving downward from the mouth and for air moving to and from the nasal cavity</a:t>
            </a:r>
          </a:p>
          <a:p>
            <a:pPr lvl="1"/>
            <a:r>
              <a:rPr lang="en-US" b="1" u="sng" dirty="0" smtClean="0"/>
              <a:t>Laryngopharynx</a:t>
            </a:r>
            <a:r>
              <a:rPr lang="en-US" dirty="0" smtClean="0"/>
              <a:t> (hypopharynx) – located inferior to the oropharynx, a passageway to the esophagus</a:t>
            </a:r>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10</a:t>
            </a:r>
            <a:endParaRPr lang="en-US" sz="2800" dirty="0"/>
          </a:p>
        </p:txBody>
      </p:sp>
    </p:spTree>
    <p:extLst>
      <p:ext uri="{BB962C8B-B14F-4D97-AF65-F5344CB8AC3E}">
        <p14:creationId xmlns:p14="http://schemas.microsoft.com/office/powerpoint/2010/main" val="3395957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76200"/>
            <a:ext cx="618155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11</a:t>
            </a:r>
            <a:endParaRPr lang="en-US" sz="2800" dirty="0"/>
          </a:p>
        </p:txBody>
      </p:sp>
    </p:spTree>
    <p:extLst>
      <p:ext uri="{BB962C8B-B14F-4D97-AF65-F5344CB8AC3E}">
        <p14:creationId xmlns:p14="http://schemas.microsoft.com/office/powerpoint/2010/main" val="1998951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Esophagus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straight, collapsible tube about 25 centimeters long</a:t>
            </a:r>
          </a:p>
          <a:p>
            <a:r>
              <a:rPr lang="en-US" dirty="0" smtClean="0"/>
              <a:t>Provides a passageway for food</a:t>
            </a:r>
          </a:p>
          <a:p>
            <a:r>
              <a:rPr lang="en-US" dirty="0" smtClean="0"/>
              <a:t>Its muscular wall propels food from the pharynx to the stomach</a:t>
            </a:r>
          </a:p>
          <a:p>
            <a:r>
              <a:rPr lang="en-US" dirty="0" smtClean="0"/>
              <a:t>Penetrates the diaphragm through the </a:t>
            </a:r>
            <a:r>
              <a:rPr lang="en-US" i="1" dirty="0" smtClean="0"/>
              <a:t>esophageal hiatus</a:t>
            </a:r>
            <a:r>
              <a:rPr lang="en-US" dirty="0" smtClean="0"/>
              <a:t>, and is continuous with the stomach</a:t>
            </a:r>
          </a:p>
          <a:p>
            <a:r>
              <a:rPr lang="en-US" dirty="0" smtClean="0"/>
              <a:t>The esophagus contains mucous glands which secrete mucous to moisten and lubricate the inner lining of the tube</a:t>
            </a:r>
          </a:p>
          <a:p>
            <a:r>
              <a:rPr lang="en-US" dirty="0" smtClean="0"/>
              <a:t>Muscle fibers at the entrance to the stomach remain contracted to prevent regurgitation of stomach contents into the esophagus. These muscle fibers relax briefly to allow swallowed food to enter the stomach.</a:t>
            </a: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12</a:t>
            </a:r>
            <a:endParaRPr lang="en-US" sz="2800" dirty="0"/>
          </a:p>
        </p:txBody>
      </p:sp>
    </p:spTree>
    <p:extLst>
      <p:ext uri="{BB962C8B-B14F-4D97-AF65-F5344CB8AC3E}">
        <p14:creationId xmlns:p14="http://schemas.microsoft.com/office/powerpoint/2010/main" val="1224654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a:t>
            </a:r>
            <a:endParaRPr lang="en-US" dirty="0"/>
          </a:p>
        </p:txBody>
      </p:sp>
      <p:sp>
        <p:nvSpPr>
          <p:cNvPr id="3" name="Content Placeholder 2"/>
          <p:cNvSpPr>
            <a:spLocks noGrp="1"/>
          </p:cNvSpPr>
          <p:nvPr>
            <p:ph sz="half" idx="1"/>
          </p:nvPr>
        </p:nvSpPr>
        <p:spPr/>
        <p:txBody>
          <a:bodyPr>
            <a:normAutofit fontScale="92500"/>
          </a:bodyPr>
          <a:lstStyle/>
          <a:p>
            <a:r>
              <a:rPr lang="en-US" dirty="0" smtClean="0"/>
              <a:t>The stomach is a pouch-like organ with a capacity of about one liter</a:t>
            </a:r>
          </a:p>
          <a:p>
            <a:r>
              <a:rPr lang="en-US" dirty="0" smtClean="0"/>
              <a:t>Receives food from the esophagus, mixes it with gastric juice</a:t>
            </a:r>
          </a:p>
          <a:p>
            <a:r>
              <a:rPr lang="en-US" dirty="0" smtClean="0"/>
              <a:t>Initiates the digestion of proteins, carries on limited nutrient absorption, and moves food into the small intestine</a:t>
            </a:r>
            <a:endParaRPr lang="en-US" dirty="0"/>
          </a:p>
        </p:txBody>
      </p:sp>
      <p:sp>
        <p:nvSpPr>
          <p:cNvPr id="4" name="Content Placeholder 3"/>
          <p:cNvSpPr>
            <a:spLocks noGrp="1"/>
          </p:cNvSpPr>
          <p:nvPr>
            <p:ph sz="half" idx="2"/>
          </p:nvPr>
        </p:nvSpPr>
        <p:spPr/>
        <p:txBody>
          <a:bodyPr>
            <a:normAutofit fontScale="92500"/>
          </a:bodyPr>
          <a:lstStyle/>
          <a:p>
            <a:endParaRPr lang="en-US"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5825" y="2514600"/>
            <a:ext cx="3943350" cy="3194114"/>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13</a:t>
            </a:r>
            <a:endParaRPr lang="en-US" sz="2800" dirty="0"/>
          </a:p>
        </p:txBody>
      </p:sp>
    </p:spTree>
    <p:extLst>
      <p:ext uri="{BB962C8B-B14F-4D97-AF65-F5344CB8AC3E}">
        <p14:creationId xmlns:p14="http://schemas.microsoft.com/office/powerpoint/2010/main" val="104794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37744"/>
            <a:ext cx="7772400" cy="1362456"/>
          </a:xfrm>
        </p:spPr>
        <p:txBody>
          <a:bodyPr/>
          <a:lstStyle/>
          <a:p>
            <a:r>
              <a:rPr lang="en-US" dirty="0" smtClean="0"/>
              <a:t>Table of Contents</a:t>
            </a:r>
            <a:endParaRPr lang="en-US" dirty="0"/>
          </a:p>
        </p:txBody>
      </p:sp>
      <p:sp>
        <p:nvSpPr>
          <p:cNvPr id="5" name="Text Placeholder 4"/>
          <p:cNvSpPr>
            <a:spLocks noGrp="1"/>
          </p:cNvSpPr>
          <p:nvPr>
            <p:ph type="body" idx="1"/>
          </p:nvPr>
        </p:nvSpPr>
        <p:spPr>
          <a:xfrm>
            <a:off x="530352" y="1905000"/>
            <a:ext cx="7772400" cy="4648200"/>
          </a:xfrm>
        </p:spPr>
        <p:txBody>
          <a:bodyPr/>
          <a:lstStyle/>
          <a:p>
            <a:r>
              <a:rPr lang="en-US" sz="2800" b="1" dirty="0" smtClean="0"/>
              <a:t>SECTION 1 – The Digestive System</a:t>
            </a:r>
          </a:p>
          <a:p>
            <a:r>
              <a:rPr lang="en-US" sz="2000" dirty="0" smtClean="0"/>
              <a:t>Digestive System Introduction          </a:t>
            </a:r>
            <a:r>
              <a:rPr lang="en-US" sz="2000" dirty="0" smtClean="0"/>
              <a:t>1-3</a:t>
            </a:r>
            <a:endParaRPr lang="en-US" sz="2000" dirty="0" smtClean="0"/>
          </a:p>
          <a:p>
            <a:r>
              <a:rPr lang="en-US" sz="2000" dirty="0" smtClean="0"/>
              <a:t>Drawing of the Digestive System          4</a:t>
            </a:r>
            <a:endParaRPr lang="en-US" sz="2000" dirty="0" smtClean="0"/>
          </a:p>
          <a:p>
            <a:r>
              <a:rPr lang="en-US" sz="2000" dirty="0" smtClean="0"/>
              <a:t>Organs of the Digestive System          4-24</a:t>
            </a:r>
          </a:p>
          <a:p>
            <a:r>
              <a:rPr lang="en-US" sz="2000" dirty="0" smtClean="0"/>
              <a:t>Digestion of Large Food Molecules          25</a:t>
            </a:r>
          </a:p>
          <a:p>
            <a:r>
              <a:rPr lang="en-US" sz="2000" dirty="0" smtClean="0"/>
              <a:t>Role of Enzymes in Digestion          26</a:t>
            </a:r>
          </a:p>
          <a:p>
            <a:r>
              <a:rPr lang="en-US" sz="2000" dirty="0" smtClean="0"/>
              <a:t>Physical and Chemical Digestion          27-28</a:t>
            </a:r>
          </a:p>
          <a:p>
            <a:r>
              <a:rPr lang="en-US" sz="2000" dirty="0" smtClean="0"/>
              <a:t>Digestion of Carbohydrates, Proteins, and Lipids          29-31</a:t>
            </a:r>
          </a:p>
          <a:p>
            <a:r>
              <a:rPr lang="en-US" sz="2000" dirty="0" smtClean="0"/>
              <a:t>Lactose Intolerance          32</a:t>
            </a:r>
          </a:p>
          <a:p>
            <a:r>
              <a:rPr lang="en-US" sz="2000" dirty="0" smtClean="0"/>
              <a:t>Stomach Ulcers          33-34</a:t>
            </a:r>
            <a:endParaRPr lang="en-US" sz="2000" dirty="0" smtClean="0"/>
          </a:p>
          <a:p>
            <a:r>
              <a:rPr lang="en-US" sz="2000" dirty="0" smtClean="0"/>
              <a:t>Digestive System Reference Pages          35-36</a:t>
            </a:r>
          </a:p>
          <a:p>
            <a:endParaRPr lang="en-US" sz="2000" dirty="0" smtClean="0"/>
          </a:p>
          <a:p>
            <a:endParaRPr lang="en-US" sz="2000" dirty="0" smtClean="0"/>
          </a:p>
          <a:p>
            <a:endParaRPr lang="en-US" dirty="0" smtClean="0"/>
          </a:p>
          <a:p>
            <a:endParaRPr lang="en-US" dirty="0"/>
          </a:p>
        </p:txBody>
      </p:sp>
      <p:sp>
        <p:nvSpPr>
          <p:cNvPr id="6" name="TextBox 5"/>
          <p:cNvSpPr txBox="1"/>
          <p:nvPr/>
        </p:nvSpPr>
        <p:spPr>
          <a:xfrm>
            <a:off x="533400" y="1447800"/>
            <a:ext cx="7772400" cy="369332"/>
          </a:xfrm>
          <a:prstGeom prst="rect">
            <a:avLst/>
          </a:prstGeom>
          <a:noFill/>
        </p:spPr>
        <p:txBody>
          <a:bodyPr wrap="square" rtlCol="0">
            <a:spAutoFit/>
          </a:bodyPr>
          <a:lstStyle/>
          <a:p>
            <a:r>
              <a:rPr lang="en-US" dirty="0" smtClean="0"/>
              <a:t>*Page numbers are located on bottom right corner of each slide </a:t>
            </a:r>
            <a:endParaRPr lang="en-US" dirty="0"/>
          </a:p>
        </p:txBody>
      </p:sp>
    </p:spTree>
    <p:extLst>
      <p:ext uri="{BB962C8B-B14F-4D97-AF65-F5344CB8AC3E}">
        <p14:creationId xmlns:p14="http://schemas.microsoft.com/office/powerpoint/2010/main" val="2538953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Pancreas</a:t>
            </a:r>
            <a:endParaRPr lang="en-US" dirty="0"/>
          </a:p>
        </p:txBody>
      </p:sp>
      <p:sp>
        <p:nvSpPr>
          <p:cNvPr id="6" name="Content Placeholder 5"/>
          <p:cNvSpPr>
            <a:spLocks noGrp="1"/>
          </p:cNvSpPr>
          <p:nvPr>
            <p:ph idx="1"/>
          </p:nvPr>
        </p:nvSpPr>
        <p:spPr>
          <a:xfrm>
            <a:off x="457200" y="1935480"/>
            <a:ext cx="8534400" cy="4389120"/>
          </a:xfrm>
        </p:spPr>
        <p:txBody>
          <a:bodyPr>
            <a:normAutofit fontScale="92500" lnSpcReduction="20000"/>
          </a:bodyPr>
          <a:lstStyle/>
          <a:p>
            <a:r>
              <a:rPr lang="en-US" dirty="0" smtClean="0"/>
              <a:t>Made primary of </a:t>
            </a:r>
            <a:r>
              <a:rPr lang="en-US" i="1" dirty="0" smtClean="0"/>
              <a:t>creatic acinar cells, </a:t>
            </a:r>
            <a:r>
              <a:rPr lang="en-US" dirty="0" smtClean="0"/>
              <a:t>cells that produce pancreatic juice</a:t>
            </a:r>
          </a:p>
          <a:p>
            <a:r>
              <a:rPr lang="en-US" dirty="0" smtClean="0"/>
              <a:t>Pancreatic juice contains enzymes that digest carbohydrates, fats, proteins, and nucleic acids</a:t>
            </a:r>
          </a:p>
          <a:p>
            <a:pPr lvl="1"/>
            <a:r>
              <a:rPr lang="en-US" b="1" u="sng" dirty="0" smtClean="0"/>
              <a:t>Pancreatic amylase </a:t>
            </a:r>
            <a:r>
              <a:rPr lang="en-US" dirty="0" smtClean="0"/>
              <a:t>– splits molecules of starch or glycogen into disaccharides</a:t>
            </a:r>
          </a:p>
          <a:p>
            <a:pPr lvl="1"/>
            <a:r>
              <a:rPr lang="en-US" b="1" u="sng" dirty="0" smtClean="0"/>
              <a:t>Pancreatic lipase </a:t>
            </a:r>
            <a:r>
              <a:rPr lang="en-US" dirty="0" smtClean="0"/>
              <a:t>– breaks triglyceride molecules into fatty acids and monoglycerides</a:t>
            </a:r>
          </a:p>
          <a:p>
            <a:pPr lvl="1"/>
            <a:r>
              <a:rPr lang="en-US" b="1" u="sng" dirty="0" smtClean="0"/>
              <a:t>Trypsin, chymotrypsin</a:t>
            </a:r>
            <a:r>
              <a:rPr lang="en-US" dirty="0" smtClean="0"/>
              <a:t>, and </a:t>
            </a:r>
            <a:r>
              <a:rPr lang="en-US" b="1" u="sng" dirty="0" err="1" smtClean="0"/>
              <a:t>carboxypeptidase</a:t>
            </a:r>
            <a:r>
              <a:rPr lang="en-US" b="1" u="sng" dirty="0" smtClean="0"/>
              <a:t> </a:t>
            </a:r>
            <a:r>
              <a:rPr lang="en-US" dirty="0" smtClean="0"/>
              <a:t>– each splits the bonds between particular combinations of amino acids in proteins</a:t>
            </a:r>
          </a:p>
          <a:p>
            <a:pPr lvl="1"/>
            <a:r>
              <a:rPr lang="en-US" b="1" u="sng" dirty="0" smtClean="0"/>
              <a:t>Nucleases</a:t>
            </a:r>
            <a:r>
              <a:rPr lang="en-US" dirty="0" smtClean="0"/>
              <a:t> – break down nucleic acid molecules into nucleotides</a:t>
            </a: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14</a:t>
            </a:r>
            <a:endParaRPr lang="en-US" sz="2800" dirty="0"/>
          </a:p>
        </p:txBody>
      </p:sp>
    </p:spTree>
    <p:extLst>
      <p:ext uri="{BB962C8B-B14F-4D97-AF65-F5344CB8AC3E}">
        <p14:creationId xmlns:p14="http://schemas.microsoft.com/office/powerpoint/2010/main" val="2289077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hormone secretin stimulates the pancreas to secrete a large quantity of fluid</a:t>
            </a:r>
          </a:p>
          <a:p>
            <a:r>
              <a:rPr lang="en-US" dirty="0" smtClean="0"/>
              <a:t>Pancreatic juice has a high concentration of bicarbonate ions that neutralizes acidic materials arriving from the stomach</a:t>
            </a:r>
          </a:p>
          <a:p>
            <a:r>
              <a:rPr lang="en-US" dirty="0" smtClean="0"/>
              <a:t>The alkalinity created by the bicarbonate ions also provides a favorable environment for the digestive enzymes</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590800"/>
            <a:ext cx="4114800" cy="2437878"/>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15</a:t>
            </a:r>
            <a:endParaRPr lang="en-US" sz="2800" dirty="0"/>
          </a:p>
        </p:txBody>
      </p:sp>
    </p:spTree>
    <p:extLst>
      <p:ext uri="{BB962C8B-B14F-4D97-AF65-F5344CB8AC3E}">
        <p14:creationId xmlns:p14="http://schemas.microsoft.com/office/powerpoint/2010/main" val="3322228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a:t>
            </a:r>
            <a:endParaRPr lang="en-US" dirty="0"/>
          </a:p>
        </p:txBody>
      </p:sp>
      <p:sp>
        <p:nvSpPr>
          <p:cNvPr id="5" name="Content Placeholder 4"/>
          <p:cNvSpPr>
            <a:spLocks noGrp="1"/>
          </p:cNvSpPr>
          <p:nvPr>
            <p:ph sz="half" idx="1"/>
          </p:nvPr>
        </p:nvSpPr>
        <p:spPr>
          <a:xfrm>
            <a:off x="457200" y="1828800"/>
            <a:ext cx="4038600" cy="4556915"/>
          </a:xfrm>
        </p:spPr>
        <p:txBody>
          <a:bodyPr>
            <a:noAutofit/>
          </a:bodyPr>
          <a:lstStyle/>
          <a:p>
            <a:r>
              <a:rPr lang="en-US" sz="2100" dirty="0" smtClean="0"/>
              <a:t>The liver has many functions, including:</a:t>
            </a:r>
          </a:p>
          <a:p>
            <a:pPr lvl="1"/>
            <a:r>
              <a:rPr lang="en-US" sz="1700" dirty="0" smtClean="0"/>
              <a:t>Storing glycogen, iron, vitamins A, D, and B12</a:t>
            </a:r>
          </a:p>
          <a:p>
            <a:pPr lvl="1"/>
            <a:r>
              <a:rPr lang="en-US" sz="1700" dirty="0" smtClean="0"/>
              <a:t>Removing toxic substances from the blood</a:t>
            </a:r>
          </a:p>
          <a:p>
            <a:pPr lvl="1"/>
            <a:r>
              <a:rPr lang="en-US" sz="1700" dirty="0" smtClean="0"/>
              <a:t>Maintaining iron homeostasis</a:t>
            </a:r>
          </a:p>
          <a:p>
            <a:pPr lvl="1"/>
            <a:r>
              <a:rPr lang="en-US" sz="1700" dirty="0" smtClean="0"/>
              <a:t>Synthesizing lipoproteins, phospholipids, and cholesterol</a:t>
            </a:r>
          </a:p>
          <a:p>
            <a:pPr lvl="1"/>
            <a:r>
              <a:rPr lang="en-US" sz="1700" dirty="0" smtClean="0"/>
              <a:t>Converting carbohydrate molecules into fat</a:t>
            </a:r>
            <a:endParaRPr lang="en-US" sz="1700" dirty="0"/>
          </a:p>
          <a:p>
            <a:pPr marL="274320" lvl="1" indent="-274320">
              <a:buClr>
                <a:schemeClr val="accent3"/>
              </a:buClr>
              <a:buSzPct val="95000"/>
            </a:pPr>
            <a:r>
              <a:rPr lang="en-US" sz="2000" dirty="0"/>
              <a:t>The liver’s function in the digestive system is to secrete </a:t>
            </a:r>
            <a:r>
              <a:rPr lang="en-US" sz="2000" dirty="0" smtClean="0"/>
              <a:t>bile, a yellowish green liquid</a:t>
            </a:r>
            <a:endParaRPr lang="en-US" sz="2000" dirty="0"/>
          </a:p>
        </p:txBody>
      </p:sp>
      <p:sp>
        <p:nvSpPr>
          <p:cNvPr id="6" name="Content Placeholder 5"/>
          <p:cNvSpPr>
            <a:spLocks noGrp="1"/>
          </p:cNvSpPr>
          <p:nvPr>
            <p:ph sz="half" idx="2"/>
          </p:nvPr>
        </p:nvSpPr>
        <p:spPr/>
        <p:txBody>
          <a:bodyPr>
            <a:normAutofit/>
          </a:bodyPr>
          <a:lstStyle/>
          <a:p>
            <a:endParaRPr lang="en-US" dirty="0"/>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142" y="1981200"/>
            <a:ext cx="4060658" cy="41148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8" name="TextBox 7"/>
          <p:cNvSpPr txBox="1"/>
          <p:nvPr/>
        </p:nvSpPr>
        <p:spPr>
          <a:xfrm>
            <a:off x="8382000" y="6334780"/>
            <a:ext cx="762001" cy="523220"/>
          </a:xfrm>
          <a:prstGeom prst="rect">
            <a:avLst/>
          </a:prstGeom>
          <a:noFill/>
        </p:spPr>
        <p:txBody>
          <a:bodyPr wrap="square" rtlCol="0">
            <a:spAutoFit/>
          </a:bodyPr>
          <a:lstStyle/>
          <a:p>
            <a:pPr algn="ctr"/>
            <a:r>
              <a:rPr lang="en-US" sz="2800" dirty="0" smtClean="0"/>
              <a:t>16</a:t>
            </a:r>
            <a:endParaRPr lang="en-US" sz="2800" dirty="0"/>
          </a:p>
        </p:txBody>
      </p:sp>
    </p:spTree>
    <p:extLst>
      <p:ext uri="{BB962C8B-B14F-4D97-AF65-F5344CB8AC3E}">
        <p14:creationId xmlns:p14="http://schemas.microsoft.com/office/powerpoint/2010/main" val="3328941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a:t>
            </a:r>
            <a:endParaRPr lang="en-US" dirty="0"/>
          </a:p>
        </p:txBody>
      </p:sp>
      <p:sp>
        <p:nvSpPr>
          <p:cNvPr id="3" name="Content Placeholder 2"/>
          <p:cNvSpPr>
            <a:spLocks noGrp="1"/>
          </p:cNvSpPr>
          <p:nvPr>
            <p:ph idx="1"/>
          </p:nvPr>
        </p:nvSpPr>
        <p:spPr>
          <a:xfrm>
            <a:off x="457200" y="2087880"/>
            <a:ext cx="8229600" cy="4389120"/>
          </a:xfrm>
        </p:spPr>
        <p:txBody>
          <a:bodyPr/>
          <a:lstStyle/>
          <a:p>
            <a:r>
              <a:rPr lang="en-US" dirty="0" smtClean="0"/>
              <a:t>Bile secreted by the liver is made up of water, bile salts, bile pigments, cholesterol, and electrolytes</a:t>
            </a:r>
          </a:p>
          <a:p>
            <a:r>
              <a:rPr lang="en-US" dirty="0" smtClean="0"/>
              <a:t>Bile salts aid digestive enzymes</a:t>
            </a:r>
          </a:p>
          <a:p>
            <a:pPr lvl="1"/>
            <a:r>
              <a:rPr lang="en-US" dirty="0" smtClean="0"/>
              <a:t>They reduce surface tension and break fat globules (molecules of fats clumped together) into droplets, a process called emulsification</a:t>
            </a:r>
          </a:p>
          <a:p>
            <a:pPr lvl="1"/>
            <a:r>
              <a:rPr lang="en-US" dirty="0" smtClean="0"/>
              <a:t>Allows lipases to digest fat molecules more effectively</a:t>
            </a:r>
          </a:p>
          <a:p>
            <a:pPr lvl="1"/>
            <a:r>
              <a:rPr lang="en-US" dirty="0" smtClean="0"/>
              <a:t>Enhance absorption of fatty acids and cholesterol</a:t>
            </a:r>
          </a:p>
          <a:p>
            <a:pPr lvl="1"/>
            <a:r>
              <a:rPr lang="en-US" dirty="0" smtClean="0"/>
              <a:t>Allows for absorption of fat-soluble vitamins A, D, E, and K</a:t>
            </a: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17</a:t>
            </a:r>
            <a:endParaRPr lang="en-US" sz="2800" dirty="0"/>
          </a:p>
        </p:txBody>
      </p:sp>
    </p:spTree>
    <p:extLst>
      <p:ext uri="{BB962C8B-B14F-4D97-AF65-F5344CB8AC3E}">
        <p14:creationId xmlns:p14="http://schemas.microsoft.com/office/powerpoint/2010/main" val="2741719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Gallbladder</a:t>
            </a:r>
            <a:endParaRPr lang="en-US" dirty="0"/>
          </a:p>
        </p:txBody>
      </p:sp>
      <p:sp>
        <p:nvSpPr>
          <p:cNvPr id="6" name="Content Placeholder 5"/>
          <p:cNvSpPr>
            <a:spLocks noGrp="1"/>
          </p:cNvSpPr>
          <p:nvPr>
            <p:ph sz="half" idx="1"/>
          </p:nvPr>
        </p:nvSpPr>
        <p:spPr/>
        <p:txBody>
          <a:bodyPr/>
          <a:lstStyle/>
          <a:p>
            <a:endParaRPr lang="en-US" dirty="0" smtClean="0"/>
          </a:p>
          <a:p>
            <a:r>
              <a:rPr lang="en-US" dirty="0" smtClean="0"/>
              <a:t>Stores bile between meals</a:t>
            </a:r>
          </a:p>
          <a:p>
            <a:r>
              <a:rPr lang="en-US" dirty="0"/>
              <a:t>C</a:t>
            </a:r>
            <a:r>
              <a:rPr lang="en-US" dirty="0" smtClean="0"/>
              <a:t>oncentrates bile by reabsorbing water</a:t>
            </a:r>
          </a:p>
          <a:p>
            <a:r>
              <a:rPr lang="en-US" dirty="0" smtClean="0"/>
              <a:t>Contracts to release bile into the duodenum when stimulated</a:t>
            </a:r>
          </a:p>
          <a:p>
            <a:endParaRPr lang="en-US" dirty="0"/>
          </a:p>
        </p:txBody>
      </p:sp>
      <p:sp>
        <p:nvSpPr>
          <p:cNvPr id="7" name="Content Placeholder 6"/>
          <p:cNvSpPr>
            <a:spLocks noGrp="1"/>
          </p:cNvSpPr>
          <p:nvPr>
            <p:ph sz="half" idx="2"/>
          </p:nvPr>
        </p:nvSpPr>
        <p:spPr/>
        <p:txBody>
          <a:bodyPr/>
          <a:lstStyle/>
          <a:p>
            <a:endParaRPr lang="en-US"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438400"/>
            <a:ext cx="4000500" cy="3171825"/>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smtClean="0"/>
              <a:t>18</a:t>
            </a:r>
            <a:endParaRPr lang="en-US" sz="2800" dirty="0"/>
          </a:p>
        </p:txBody>
      </p:sp>
    </p:spTree>
    <p:extLst>
      <p:ext uri="{BB962C8B-B14F-4D97-AF65-F5344CB8AC3E}">
        <p14:creationId xmlns:p14="http://schemas.microsoft.com/office/powerpoint/2010/main" val="3646185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Sphincters</a:t>
            </a:r>
            <a:endParaRPr lang="en-US" dirty="0"/>
          </a:p>
        </p:txBody>
      </p:sp>
      <p:sp>
        <p:nvSpPr>
          <p:cNvPr id="5" name="Content Placeholder 4"/>
          <p:cNvSpPr>
            <a:spLocks noGrp="1"/>
          </p:cNvSpPr>
          <p:nvPr>
            <p:ph idx="1"/>
          </p:nvPr>
        </p:nvSpPr>
        <p:spPr>
          <a:xfrm>
            <a:off x="457200" y="2209800"/>
            <a:ext cx="8229600" cy="4389120"/>
          </a:xfrm>
        </p:spPr>
        <p:txBody>
          <a:bodyPr>
            <a:normAutofit lnSpcReduction="10000"/>
          </a:bodyPr>
          <a:lstStyle/>
          <a:p>
            <a:r>
              <a:rPr lang="en-US" dirty="0" smtClean="0"/>
              <a:t>Sphincters are bands of muscle under either voluntary or involuntary control that encircle the hollow organs of the body and contract to close the pathways</a:t>
            </a:r>
          </a:p>
          <a:p>
            <a:pPr lvl="1"/>
            <a:r>
              <a:rPr lang="en-US" dirty="0" smtClean="0"/>
              <a:t>The ileocecal sphincter joins the ileum of the small intestine to the cecum of the large intestine</a:t>
            </a:r>
          </a:p>
          <a:p>
            <a:pPr lvl="1"/>
            <a:r>
              <a:rPr lang="en-US" dirty="0" smtClean="0"/>
              <a:t>The anus has two sphincter muscles, one under voluntary control and the other under involuntary control</a:t>
            </a:r>
          </a:p>
          <a:p>
            <a:pPr lvl="1"/>
            <a:r>
              <a:rPr lang="en-US" dirty="0" smtClean="0"/>
              <a:t>The </a:t>
            </a:r>
            <a:r>
              <a:rPr lang="en-US" b="1" dirty="0" smtClean="0"/>
              <a:t>esophageal sphincter </a:t>
            </a:r>
            <a:r>
              <a:rPr lang="en-US" dirty="0" smtClean="0"/>
              <a:t>allows food to enter the stomach and prevents food from going up into the esophagus, while the </a:t>
            </a:r>
            <a:r>
              <a:rPr lang="en-US" b="1" dirty="0" smtClean="0"/>
              <a:t>pyloric sphincter</a:t>
            </a:r>
            <a:r>
              <a:rPr lang="en-US" dirty="0" smtClean="0"/>
              <a:t> controls gastric emptying</a:t>
            </a: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19</a:t>
            </a:r>
            <a:endParaRPr lang="en-US" sz="2800" dirty="0"/>
          </a:p>
        </p:txBody>
      </p:sp>
    </p:spTree>
    <p:extLst>
      <p:ext uri="{BB962C8B-B14F-4D97-AF65-F5344CB8AC3E}">
        <p14:creationId xmlns:p14="http://schemas.microsoft.com/office/powerpoint/2010/main" val="3915982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Intestine</a:t>
            </a:r>
            <a:endParaRPr lang="en-US" dirty="0"/>
          </a:p>
        </p:txBody>
      </p:sp>
      <p:sp>
        <p:nvSpPr>
          <p:cNvPr id="5" name="Content Placeholder 4"/>
          <p:cNvSpPr>
            <a:spLocks noGrp="1"/>
          </p:cNvSpPr>
          <p:nvPr>
            <p:ph idx="1"/>
          </p:nvPr>
        </p:nvSpPr>
        <p:spPr/>
        <p:txBody>
          <a:bodyPr/>
          <a:lstStyle/>
          <a:p>
            <a:endParaRPr lang="en-US" dirty="0" smtClean="0"/>
          </a:p>
          <a:p>
            <a:r>
              <a:rPr lang="en-US" dirty="0" smtClean="0"/>
              <a:t>Receives secretions from the pancreas and liver</a:t>
            </a:r>
          </a:p>
          <a:p>
            <a:r>
              <a:rPr lang="en-US" dirty="0" smtClean="0"/>
              <a:t>Completes digestion of nutrients in the substance arriving from the stomach</a:t>
            </a:r>
          </a:p>
          <a:p>
            <a:r>
              <a:rPr lang="en-US" dirty="0" smtClean="0"/>
              <a:t>Absorbs the products of digestion</a:t>
            </a:r>
          </a:p>
          <a:p>
            <a:r>
              <a:rPr lang="en-US" dirty="0" smtClean="0"/>
              <a:t>Transports the remaining residues into the large intestine</a:t>
            </a: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20</a:t>
            </a:r>
            <a:endParaRPr lang="en-US" sz="2800" dirty="0"/>
          </a:p>
        </p:txBody>
      </p:sp>
    </p:spTree>
    <p:extLst>
      <p:ext uri="{BB962C8B-B14F-4D97-AF65-F5344CB8AC3E}">
        <p14:creationId xmlns:p14="http://schemas.microsoft.com/office/powerpoint/2010/main" val="2308615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Intestine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Parts of the small intestine include:</a:t>
            </a:r>
          </a:p>
          <a:p>
            <a:pPr lvl="1"/>
            <a:r>
              <a:rPr lang="en-US" b="1" u="sng" dirty="0" smtClean="0"/>
              <a:t>Duodenum</a:t>
            </a:r>
            <a:r>
              <a:rPr lang="en-US" dirty="0" smtClean="0"/>
              <a:t> – the shortest and most fixed portion of the small intestine</a:t>
            </a:r>
          </a:p>
          <a:p>
            <a:pPr lvl="1"/>
            <a:r>
              <a:rPr lang="en-US" b="1" u="sng" dirty="0" smtClean="0"/>
              <a:t>Jejunum</a:t>
            </a:r>
            <a:r>
              <a:rPr lang="en-US" dirty="0" smtClean="0"/>
              <a:t> – the diameter of the jejunum is greater than that of the ilium, and its wall is thicker and more active</a:t>
            </a:r>
          </a:p>
          <a:p>
            <a:pPr lvl="1"/>
            <a:r>
              <a:rPr lang="en-US" b="1" u="sng" dirty="0" smtClean="0"/>
              <a:t>Ilium</a:t>
            </a:r>
            <a:r>
              <a:rPr lang="en-US" dirty="0" smtClean="0"/>
              <a:t> – has a higher bacterial population than the jejunum</a:t>
            </a:r>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895600"/>
            <a:ext cx="4089400" cy="26670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21</a:t>
            </a:r>
            <a:endParaRPr lang="en-US" sz="2800" dirty="0"/>
          </a:p>
        </p:txBody>
      </p:sp>
    </p:spTree>
    <p:extLst>
      <p:ext uri="{BB962C8B-B14F-4D97-AF65-F5344CB8AC3E}">
        <p14:creationId xmlns:p14="http://schemas.microsoft.com/office/powerpoint/2010/main" val="2134024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 in the Small Intestine</a:t>
            </a:r>
            <a:endParaRPr lang="en-US" dirty="0"/>
          </a:p>
        </p:txBody>
      </p:sp>
      <p:sp>
        <p:nvSpPr>
          <p:cNvPr id="5" name="Content Placeholder 4"/>
          <p:cNvSpPr>
            <a:spLocks noGrp="1"/>
          </p:cNvSpPr>
          <p:nvPr>
            <p:ph idx="1"/>
          </p:nvPr>
        </p:nvSpPr>
        <p:spPr/>
        <p:txBody>
          <a:bodyPr>
            <a:normAutofit fontScale="92500"/>
          </a:bodyPr>
          <a:lstStyle/>
          <a:p>
            <a:r>
              <a:rPr lang="en-US" dirty="0" smtClean="0"/>
              <a:t>Digestive enzymes found in the small intestine break down food molecules before absorption takes place. These enzymes include:</a:t>
            </a:r>
          </a:p>
          <a:p>
            <a:pPr lvl="1"/>
            <a:r>
              <a:rPr lang="en-US" b="1" u="sng" dirty="0" smtClean="0"/>
              <a:t>Peptidases</a:t>
            </a:r>
            <a:r>
              <a:rPr lang="en-US" dirty="0" smtClean="0"/>
              <a:t> – split peptides into amino acids</a:t>
            </a:r>
          </a:p>
          <a:p>
            <a:pPr lvl="1"/>
            <a:r>
              <a:rPr lang="en-US" b="1" u="sng" dirty="0" smtClean="0"/>
              <a:t>Sucrase</a:t>
            </a:r>
            <a:r>
              <a:rPr lang="en-US" dirty="0" smtClean="0"/>
              <a:t> – splits disaccharide sucrose into glucose and fructose</a:t>
            </a:r>
          </a:p>
          <a:p>
            <a:pPr lvl="1"/>
            <a:r>
              <a:rPr lang="en-US" b="1" u="sng" dirty="0" smtClean="0"/>
              <a:t>Maltase</a:t>
            </a:r>
            <a:r>
              <a:rPr lang="en-US" dirty="0" smtClean="0"/>
              <a:t> – splits disaccharide maltose into two glucose molecules</a:t>
            </a:r>
          </a:p>
          <a:p>
            <a:pPr lvl="1"/>
            <a:r>
              <a:rPr lang="en-US" b="1" u="sng" dirty="0" smtClean="0"/>
              <a:t>Lactase</a:t>
            </a:r>
            <a:r>
              <a:rPr lang="en-US" dirty="0" smtClean="0"/>
              <a:t> – splits disaccharide lactose into glucose and galactose</a:t>
            </a:r>
          </a:p>
          <a:p>
            <a:pPr lvl="1"/>
            <a:r>
              <a:rPr lang="en-US" b="1" u="sng" dirty="0" smtClean="0"/>
              <a:t>Intestinal lipase</a:t>
            </a:r>
            <a:r>
              <a:rPr lang="en-US" dirty="0" smtClean="0"/>
              <a:t> – splits fats into fatty acids and glycerol</a:t>
            </a: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22</a:t>
            </a:r>
            <a:endParaRPr lang="en-US" sz="2800" dirty="0"/>
          </a:p>
        </p:txBody>
      </p:sp>
    </p:spTree>
    <p:extLst>
      <p:ext uri="{BB962C8B-B14F-4D97-AF65-F5344CB8AC3E}">
        <p14:creationId xmlns:p14="http://schemas.microsoft.com/office/powerpoint/2010/main" val="3633686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 Intestine, Rectum, and Anus</a:t>
            </a:r>
            <a:endParaRPr lang="en-US" dirty="0"/>
          </a:p>
        </p:txBody>
      </p:sp>
      <p:sp>
        <p:nvSpPr>
          <p:cNvPr id="5" name="Text Placeholder 4"/>
          <p:cNvSpPr>
            <a:spLocks noGrp="1"/>
          </p:cNvSpPr>
          <p:nvPr>
            <p:ph type="body" sz="half" idx="3"/>
          </p:nvPr>
        </p:nvSpPr>
        <p:spPr/>
        <p:txBody>
          <a:bodyPr/>
          <a:lstStyle/>
          <a:p>
            <a:r>
              <a:rPr lang="en-US" dirty="0" smtClean="0"/>
              <a:t>Parts of the Large Intestine</a:t>
            </a:r>
            <a:endParaRPr lang="en-US" dirty="0"/>
          </a:p>
        </p:txBody>
      </p:sp>
      <p:sp>
        <p:nvSpPr>
          <p:cNvPr id="3" name="Content Placeholder 2"/>
          <p:cNvSpPr>
            <a:spLocks noGrp="1"/>
          </p:cNvSpPr>
          <p:nvPr>
            <p:ph sz="quarter" idx="2"/>
          </p:nvPr>
        </p:nvSpPr>
        <p:spPr>
          <a:xfrm>
            <a:off x="457200" y="2895600"/>
            <a:ext cx="4040188" cy="2819400"/>
          </a:xfrm>
        </p:spPr>
        <p:txBody>
          <a:bodyPr>
            <a:normAutofit lnSpcReduction="10000"/>
          </a:bodyPr>
          <a:lstStyle/>
          <a:p>
            <a:r>
              <a:rPr lang="en-US" dirty="0" smtClean="0"/>
              <a:t>The </a:t>
            </a:r>
            <a:r>
              <a:rPr lang="en-US" dirty="0"/>
              <a:t>l</a:t>
            </a:r>
            <a:r>
              <a:rPr lang="en-US" dirty="0" smtClean="0"/>
              <a:t>arge intestine absorbs ingested water and electrolytes remaining in the alimentary canal</a:t>
            </a:r>
          </a:p>
          <a:p>
            <a:r>
              <a:rPr lang="en-US" dirty="0" smtClean="0"/>
              <a:t>Reabsorbs and recycles water and remnants of digestive secretions</a:t>
            </a:r>
          </a:p>
          <a:p>
            <a:r>
              <a:rPr lang="en-US" dirty="0" smtClean="0"/>
              <a:t>Forms and stores feces</a:t>
            </a:r>
          </a:p>
          <a:p>
            <a:endParaRPr lang="en-US" dirty="0"/>
          </a:p>
        </p:txBody>
      </p:sp>
      <p:sp>
        <p:nvSpPr>
          <p:cNvPr id="6" name="Content Placeholder 5"/>
          <p:cNvSpPr>
            <a:spLocks noGrp="1"/>
          </p:cNvSpPr>
          <p:nvPr>
            <p:ph sz="quarter" idx="4"/>
          </p:nvPr>
        </p:nvSpPr>
        <p:spPr>
          <a:xfrm>
            <a:off x="4645025" y="2514600"/>
            <a:ext cx="4041775" cy="3962400"/>
          </a:xfrm>
        </p:spPr>
        <p:txBody>
          <a:bodyPr>
            <a:normAutofit fontScale="85000" lnSpcReduction="20000"/>
          </a:bodyPr>
          <a:lstStyle/>
          <a:p>
            <a:r>
              <a:rPr lang="en-US" b="1" u="sng" dirty="0" smtClean="0"/>
              <a:t>Cecum</a:t>
            </a:r>
            <a:r>
              <a:rPr lang="en-US" dirty="0" smtClean="0"/>
              <a:t> – the beginning of the large intestine, connected to the appendix</a:t>
            </a:r>
          </a:p>
          <a:p>
            <a:r>
              <a:rPr lang="en-US" b="1" u="sng" dirty="0" smtClean="0"/>
              <a:t>Ascending colon</a:t>
            </a:r>
            <a:r>
              <a:rPr lang="en-US" dirty="0" smtClean="0"/>
              <a:t> – begins at the cecum and extends upwards</a:t>
            </a:r>
          </a:p>
          <a:p>
            <a:r>
              <a:rPr lang="en-US" b="1" u="sng" dirty="0" smtClean="0"/>
              <a:t>Transverse colon</a:t>
            </a:r>
            <a:r>
              <a:rPr lang="en-US" dirty="0" smtClean="0"/>
              <a:t> – longest, most movable part of the large intestine</a:t>
            </a:r>
          </a:p>
          <a:p>
            <a:r>
              <a:rPr lang="en-US" b="1" u="sng" dirty="0" smtClean="0"/>
              <a:t>Descending colon</a:t>
            </a:r>
            <a:r>
              <a:rPr lang="en-US" dirty="0" smtClean="0"/>
              <a:t> – the transverse colon turns abruptly downward to become the descending colon</a:t>
            </a:r>
          </a:p>
          <a:p>
            <a:r>
              <a:rPr lang="en-US" b="1" u="sng" dirty="0" smtClean="0"/>
              <a:t>Sigmoid colon</a:t>
            </a:r>
            <a:r>
              <a:rPr lang="en-US" dirty="0" smtClean="0"/>
              <a:t> – the descending colon makes an S-shaped curve, where it becomes the sigmoid colon</a:t>
            </a:r>
          </a:p>
        </p:txBody>
      </p:sp>
      <p:sp>
        <p:nvSpPr>
          <p:cNvPr id="7" name="TextBox 6"/>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8" name="TextBox 7"/>
          <p:cNvSpPr txBox="1"/>
          <p:nvPr/>
        </p:nvSpPr>
        <p:spPr>
          <a:xfrm>
            <a:off x="8382000" y="6334780"/>
            <a:ext cx="762001" cy="523220"/>
          </a:xfrm>
          <a:prstGeom prst="rect">
            <a:avLst/>
          </a:prstGeom>
          <a:noFill/>
        </p:spPr>
        <p:txBody>
          <a:bodyPr wrap="square" rtlCol="0">
            <a:spAutoFit/>
          </a:bodyPr>
          <a:lstStyle/>
          <a:p>
            <a:pPr algn="ctr"/>
            <a:r>
              <a:rPr lang="en-US" sz="2800" dirty="0" smtClean="0"/>
              <a:t>23</a:t>
            </a:r>
            <a:endParaRPr lang="en-US" sz="2800" dirty="0"/>
          </a:p>
        </p:txBody>
      </p:sp>
    </p:spTree>
    <p:extLst>
      <p:ext uri="{BB962C8B-B14F-4D97-AF65-F5344CB8AC3E}">
        <p14:creationId xmlns:p14="http://schemas.microsoft.com/office/powerpoint/2010/main" val="3327434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37744"/>
            <a:ext cx="7772400" cy="1362456"/>
          </a:xfrm>
        </p:spPr>
        <p:txBody>
          <a:bodyPr/>
          <a:lstStyle/>
          <a:p>
            <a:r>
              <a:rPr lang="en-US" dirty="0" smtClean="0"/>
              <a:t>Table of Contents</a:t>
            </a:r>
            <a:endParaRPr lang="en-US" dirty="0"/>
          </a:p>
        </p:txBody>
      </p:sp>
      <p:sp>
        <p:nvSpPr>
          <p:cNvPr id="5" name="Text Placeholder 4"/>
          <p:cNvSpPr>
            <a:spLocks noGrp="1"/>
          </p:cNvSpPr>
          <p:nvPr>
            <p:ph type="body" idx="1"/>
          </p:nvPr>
        </p:nvSpPr>
        <p:spPr>
          <a:xfrm>
            <a:off x="530352" y="1676400"/>
            <a:ext cx="7772400" cy="5029200"/>
          </a:xfrm>
        </p:spPr>
        <p:txBody>
          <a:bodyPr/>
          <a:lstStyle/>
          <a:p>
            <a:r>
              <a:rPr lang="en-US" sz="2800" b="1" dirty="0" smtClean="0"/>
              <a:t>SECTION 2 – The Circulatory System</a:t>
            </a:r>
          </a:p>
          <a:p>
            <a:r>
              <a:rPr lang="en-US" sz="2000" dirty="0" smtClean="0"/>
              <a:t>Circulatory System Introduction          37-38</a:t>
            </a:r>
          </a:p>
          <a:p>
            <a:r>
              <a:rPr lang="en-US" sz="2000" dirty="0" smtClean="0"/>
              <a:t>Structure and Function of Blood Vessels          39-42</a:t>
            </a:r>
          </a:p>
          <a:p>
            <a:r>
              <a:rPr lang="en-US" sz="2000" dirty="0" smtClean="0"/>
              <a:t>Drawing of the Heart          43</a:t>
            </a:r>
          </a:p>
          <a:p>
            <a:r>
              <a:rPr lang="en-US" sz="2000" dirty="0" smtClean="0"/>
              <a:t>Pathway of Blood Through the Heart          44-48</a:t>
            </a:r>
          </a:p>
          <a:p>
            <a:r>
              <a:rPr lang="en-US" sz="2000" dirty="0" smtClean="0"/>
              <a:t>Composition of Blood          49-50</a:t>
            </a:r>
          </a:p>
          <a:p>
            <a:r>
              <a:rPr lang="en-US" sz="2000" dirty="0" smtClean="0"/>
              <a:t>Erythrocyte Structure and Function          51</a:t>
            </a:r>
          </a:p>
          <a:p>
            <a:r>
              <a:rPr lang="en-US" sz="2000" dirty="0" smtClean="0"/>
              <a:t>Open and Closed Circulatory Systems          52-53</a:t>
            </a:r>
          </a:p>
          <a:p>
            <a:r>
              <a:rPr lang="en-US" sz="2000" dirty="0" smtClean="0"/>
              <a:t>Variations of the Circulatory System          54-57</a:t>
            </a:r>
          </a:p>
          <a:p>
            <a:r>
              <a:rPr lang="en-US" sz="2000" dirty="0" smtClean="0"/>
              <a:t>Sickle Cell Disease          58-59</a:t>
            </a:r>
          </a:p>
          <a:p>
            <a:r>
              <a:rPr lang="en-US" sz="2000" dirty="0" smtClean="0"/>
              <a:t>Atherosclerosis          60-61</a:t>
            </a:r>
          </a:p>
          <a:p>
            <a:r>
              <a:rPr lang="en-US" sz="2000" dirty="0" smtClean="0"/>
              <a:t>Circulatory System Reference Pages          62-63</a:t>
            </a:r>
          </a:p>
          <a:p>
            <a:endParaRPr lang="en-US" dirty="0" smtClean="0"/>
          </a:p>
          <a:p>
            <a:endParaRPr lang="en-US" dirty="0"/>
          </a:p>
        </p:txBody>
      </p:sp>
    </p:spTree>
    <p:extLst>
      <p:ext uri="{BB962C8B-B14F-4D97-AF65-F5344CB8AC3E}">
        <p14:creationId xmlns:p14="http://schemas.microsoft.com/office/powerpoint/2010/main" val="4195928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Rectum and Anus</a:t>
            </a:r>
            <a:endParaRPr lang="en-US" dirty="0"/>
          </a:p>
        </p:txBody>
      </p:sp>
      <p:sp>
        <p:nvSpPr>
          <p:cNvPr id="8" name="Content Placeholder 7"/>
          <p:cNvSpPr>
            <a:spLocks noGrp="1"/>
          </p:cNvSpPr>
          <p:nvPr>
            <p:ph idx="1"/>
          </p:nvPr>
        </p:nvSpPr>
        <p:spPr/>
        <p:txBody>
          <a:bodyPr/>
          <a:lstStyle/>
          <a:p>
            <a:endParaRPr lang="en-US" dirty="0" smtClean="0"/>
          </a:p>
          <a:p>
            <a:r>
              <a:rPr lang="en-US" dirty="0" smtClean="0"/>
              <a:t>The rectum is continuous with the sigmoid colon. It is attached </a:t>
            </a:r>
            <a:r>
              <a:rPr lang="en-US" dirty="0"/>
              <a:t>to the sacrum, </a:t>
            </a:r>
            <a:r>
              <a:rPr lang="en-US" dirty="0" smtClean="0"/>
              <a:t>and becomes </a:t>
            </a:r>
            <a:r>
              <a:rPr lang="en-US" dirty="0"/>
              <a:t>the anal canal about five centimeters inferior to the tip of the coccyx bone</a:t>
            </a:r>
          </a:p>
          <a:p>
            <a:r>
              <a:rPr lang="en-US" dirty="0" smtClean="0"/>
              <a:t>At the distal end of the anal canal is the anus, which is where the anal canal opens to the outside of the body, the exit for feces</a:t>
            </a:r>
            <a:endParaRPr lang="en-US" b="1"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24</a:t>
            </a:r>
            <a:endParaRPr lang="en-US" sz="2800" dirty="0"/>
          </a:p>
        </p:txBody>
      </p:sp>
    </p:spTree>
    <p:extLst>
      <p:ext uri="{BB962C8B-B14F-4D97-AF65-F5344CB8AC3E}">
        <p14:creationId xmlns:p14="http://schemas.microsoft.com/office/powerpoint/2010/main" val="1939640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Digestion of Large Food Molecules</a:t>
            </a:r>
            <a:endParaRPr lang="en-US" dirty="0"/>
          </a:p>
        </p:txBody>
      </p:sp>
      <p:sp>
        <p:nvSpPr>
          <p:cNvPr id="3" name="Content Placeholder 2"/>
          <p:cNvSpPr>
            <a:spLocks noGrp="1"/>
          </p:cNvSpPr>
          <p:nvPr>
            <p:ph idx="1"/>
          </p:nvPr>
        </p:nvSpPr>
        <p:spPr/>
        <p:txBody>
          <a:bodyPr/>
          <a:lstStyle/>
          <a:p>
            <a:r>
              <a:rPr lang="en-US" dirty="0" smtClean="0"/>
              <a:t>It is important to be able to break down the food we eat into small molecules that can be used by the body</a:t>
            </a:r>
          </a:p>
          <a:p>
            <a:pPr marL="548640" lvl="2" indent="-274320">
              <a:buClr>
                <a:schemeClr val="accent3"/>
              </a:buClr>
              <a:buSzPct val="95000"/>
            </a:pPr>
            <a:r>
              <a:rPr lang="en-US" dirty="0"/>
              <a:t>Ex: the body must convert starches into glucose before it can be used as an energy </a:t>
            </a:r>
            <a:r>
              <a:rPr lang="en-US" dirty="0" smtClean="0"/>
              <a:t>source, proteins must be broken down into amino acids, and fats must be broken down into their glycerol and fatty acid components</a:t>
            </a:r>
            <a:endParaRPr lang="en-US" dirty="0"/>
          </a:p>
          <a:p>
            <a:r>
              <a:rPr lang="en-US" dirty="0" smtClean="0"/>
              <a:t>Molecules </a:t>
            </a:r>
            <a:r>
              <a:rPr lang="en-US" dirty="0"/>
              <a:t>must be small enough to travel through the wall of the small intestine by diffusion, facilitated diffusion, or active transport. Food molecules must be broken down for nutrient absorption to take place.</a:t>
            </a:r>
          </a:p>
          <a:p>
            <a:pPr marL="393192" lvl="1" indent="0">
              <a:buNone/>
            </a:pP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25</a:t>
            </a:r>
            <a:endParaRPr lang="en-US" sz="2800" dirty="0"/>
          </a:p>
        </p:txBody>
      </p:sp>
    </p:spTree>
    <p:extLst>
      <p:ext uri="{BB962C8B-B14F-4D97-AF65-F5344CB8AC3E}">
        <p14:creationId xmlns:p14="http://schemas.microsoft.com/office/powerpoint/2010/main" val="3528631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Enzymes in Digestion</a:t>
            </a:r>
            <a:endParaRPr lang="en-US" dirty="0"/>
          </a:p>
        </p:txBody>
      </p:sp>
      <p:sp>
        <p:nvSpPr>
          <p:cNvPr id="3" name="Content Placeholder 2"/>
          <p:cNvSpPr>
            <a:spLocks noGrp="1"/>
          </p:cNvSpPr>
          <p:nvPr>
            <p:ph idx="1"/>
          </p:nvPr>
        </p:nvSpPr>
        <p:spPr>
          <a:xfrm>
            <a:off x="457200" y="1905000"/>
            <a:ext cx="8229600" cy="4724400"/>
          </a:xfrm>
        </p:spPr>
        <p:txBody>
          <a:bodyPr>
            <a:normAutofit fontScale="85000" lnSpcReduction="20000"/>
          </a:bodyPr>
          <a:lstStyle/>
          <a:p>
            <a:r>
              <a:rPr lang="en-US" dirty="0" smtClean="0"/>
              <a:t>Enzymes in the digestive system are proteins molecules that break down a specific substance</a:t>
            </a:r>
          </a:p>
          <a:p>
            <a:r>
              <a:rPr lang="en-US" dirty="0" smtClean="0"/>
              <a:t>The enzymes mentioned under the description of the pancreas and small intestine are important in breaking down specific components of the human diet (carbohydrates, proteins, fats)</a:t>
            </a:r>
          </a:p>
          <a:p>
            <a:r>
              <a:rPr lang="en-US" dirty="0" smtClean="0"/>
              <a:t>In addition to the enzymes previously mentioned, enzymes involved in digestion include:</a:t>
            </a:r>
          </a:p>
          <a:p>
            <a:pPr lvl="1"/>
            <a:r>
              <a:rPr lang="en-US" b="1" u="sng" dirty="0"/>
              <a:t>Salivary amylase</a:t>
            </a:r>
            <a:r>
              <a:rPr lang="en-US" dirty="0"/>
              <a:t> – breaks down starch in the mouth</a:t>
            </a:r>
          </a:p>
          <a:p>
            <a:pPr lvl="1"/>
            <a:r>
              <a:rPr lang="en-US" b="1" u="sng" dirty="0"/>
              <a:t>Pepsin</a:t>
            </a:r>
            <a:r>
              <a:rPr lang="en-US" dirty="0"/>
              <a:t> – breaks down proteins in the stomach</a:t>
            </a:r>
          </a:p>
          <a:p>
            <a:pPr lvl="1"/>
            <a:r>
              <a:rPr lang="en-US" b="1" u="sng" dirty="0"/>
              <a:t>Gastric lipase</a:t>
            </a:r>
            <a:r>
              <a:rPr lang="en-US" dirty="0"/>
              <a:t> – breaks down fats in the stomach</a:t>
            </a:r>
          </a:p>
          <a:p>
            <a:pPr lvl="1"/>
            <a:r>
              <a:rPr lang="en-US" b="1" u="sng" dirty="0"/>
              <a:t>Trypsin</a:t>
            </a:r>
            <a:r>
              <a:rPr lang="en-US" dirty="0"/>
              <a:t> and </a:t>
            </a:r>
            <a:r>
              <a:rPr lang="en-US" b="1" u="sng" dirty="0" err="1"/>
              <a:t>erepsin</a:t>
            </a:r>
            <a:r>
              <a:rPr lang="en-US" dirty="0"/>
              <a:t> – break down wholly and partially digested proteins into amino acids in the </a:t>
            </a:r>
            <a:r>
              <a:rPr lang="en-US" dirty="0" smtClean="0"/>
              <a:t>duodenum</a:t>
            </a:r>
          </a:p>
          <a:p>
            <a:r>
              <a:rPr lang="en-US" dirty="0" smtClean="0"/>
              <a:t>Without enzymes, we would not be able to break down food into smaller subunits, and therefore would be unable to absorb nutrients</a:t>
            </a:r>
          </a:p>
          <a:p>
            <a:pPr lvl="1"/>
            <a:endParaRPr lang="en-US" dirty="0" smtClean="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26</a:t>
            </a:r>
            <a:endParaRPr lang="en-US" sz="2800" dirty="0"/>
          </a:p>
        </p:txBody>
      </p:sp>
    </p:spTree>
    <p:extLst>
      <p:ext uri="{BB962C8B-B14F-4D97-AF65-F5344CB8AC3E}">
        <p14:creationId xmlns:p14="http://schemas.microsoft.com/office/powerpoint/2010/main" val="1065369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Vs. Chemical Digestion</a:t>
            </a:r>
            <a:endParaRPr lang="en-US" dirty="0"/>
          </a:p>
        </p:txBody>
      </p:sp>
      <p:sp>
        <p:nvSpPr>
          <p:cNvPr id="4" name="Text Placeholder 3"/>
          <p:cNvSpPr>
            <a:spLocks noGrp="1"/>
          </p:cNvSpPr>
          <p:nvPr>
            <p:ph type="body" idx="1"/>
          </p:nvPr>
        </p:nvSpPr>
        <p:spPr/>
        <p:txBody>
          <a:bodyPr/>
          <a:lstStyle/>
          <a:p>
            <a:r>
              <a:rPr lang="en-US" dirty="0" smtClean="0"/>
              <a:t>Physical Digestion</a:t>
            </a:r>
            <a:endParaRPr lang="en-US" dirty="0"/>
          </a:p>
        </p:txBody>
      </p:sp>
      <p:sp>
        <p:nvSpPr>
          <p:cNvPr id="6" name="Text Placeholder 5"/>
          <p:cNvSpPr>
            <a:spLocks noGrp="1"/>
          </p:cNvSpPr>
          <p:nvPr>
            <p:ph type="body" sz="half" idx="3"/>
          </p:nvPr>
        </p:nvSpPr>
        <p:spPr/>
        <p:txBody>
          <a:bodyPr/>
          <a:lstStyle/>
          <a:p>
            <a:r>
              <a:rPr lang="en-US" dirty="0" smtClean="0"/>
              <a:t>Chemical Digestion</a:t>
            </a:r>
            <a:endParaRPr lang="en-US" dirty="0"/>
          </a:p>
        </p:txBody>
      </p:sp>
      <p:sp>
        <p:nvSpPr>
          <p:cNvPr id="5" name="Content Placeholder 4"/>
          <p:cNvSpPr>
            <a:spLocks noGrp="1"/>
          </p:cNvSpPr>
          <p:nvPr>
            <p:ph sz="quarter" idx="2"/>
          </p:nvPr>
        </p:nvSpPr>
        <p:spPr/>
        <p:txBody>
          <a:bodyPr>
            <a:normAutofit fontScale="92500"/>
          </a:bodyPr>
          <a:lstStyle/>
          <a:p>
            <a:r>
              <a:rPr lang="en-US" dirty="0" smtClean="0"/>
              <a:t>The breakdown of food by physical means, no chemical reactions involved</a:t>
            </a:r>
          </a:p>
          <a:p>
            <a:r>
              <a:rPr lang="en-US" dirty="0" smtClean="0"/>
              <a:t>Physical digestion can separate food molecules, but cannot break down the molecules</a:t>
            </a:r>
          </a:p>
          <a:p>
            <a:r>
              <a:rPr lang="en-US" dirty="0" smtClean="0"/>
              <a:t>Chewing food, using smooth muscle to move food down the digestive tract, and the churning of food within the stomach are all examples of physical digestion</a:t>
            </a:r>
          </a:p>
          <a:p>
            <a:endParaRPr lang="en-US" dirty="0"/>
          </a:p>
        </p:txBody>
      </p:sp>
      <p:sp>
        <p:nvSpPr>
          <p:cNvPr id="7" name="Content Placeholder 6"/>
          <p:cNvSpPr>
            <a:spLocks noGrp="1"/>
          </p:cNvSpPr>
          <p:nvPr>
            <p:ph sz="quarter" idx="4"/>
          </p:nvPr>
        </p:nvSpPr>
        <p:spPr>
          <a:xfrm>
            <a:off x="4645025" y="2514600"/>
            <a:ext cx="4194175" cy="3962400"/>
          </a:xfrm>
        </p:spPr>
        <p:txBody>
          <a:bodyPr>
            <a:normAutofit fontScale="85000" lnSpcReduction="10000"/>
          </a:bodyPr>
          <a:lstStyle/>
          <a:p>
            <a:r>
              <a:rPr lang="en-US" dirty="0" smtClean="0"/>
              <a:t>The breakdown of food by chemical means, requiring chemical reactions (enzymes)</a:t>
            </a:r>
          </a:p>
          <a:p>
            <a:r>
              <a:rPr lang="en-US" dirty="0" smtClean="0"/>
              <a:t>Breaks individual molecules apart</a:t>
            </a:r>
          </a:p>
          <a:p>
            <a:r>
              <a:rPr lang="en-US" dirty="0" smtClean="0"/>
              <a:t>Breaking down protein, carbohydrate, and fat molecules are all examples of chemical digestion</a:t>
            </a:r>
          </a:p>
          <a:p>
            <a:r>
              <a:rPr lang="en-US" dirty="0" smtClean="0"/>
              <a:t>Chemical digestion is needed to:</a:t>
            </a:r>
          </a:p>
          <a:p>
            <a:pPr lvl="1"/>
            <a:r>
              <a:rPr lang="en-US" dirty="0" smtClean="0"/>
              <a:t>Make molecules small enough to pass through a cell membrane</a:t>
            </a:r>
          </a:p>
          <a:p>
            <a:pPr lvl="1"/>
            <a:r>
              <a:rPr lang="en-US" dirty="0" smtClean="0"/>
              <a:t>Make nutrients soluble in water (blood)</a:t>
            </a:r>
          </a:p>
          <a:p>
            <a:pPr lvl="1"/>
            <a:r>
              <a:rPr lang="en-US" dirty="0" smtClean="0"/>
              <a:t>Changes food into a form that is usable by the body</a:t>
            </a:r>
            <a:endParaRPr lang="en-US" dirty="0"/>
          </a:p>
        </p:txBody>
      </p:sp>
      <p:sp>
        <p:nvSpPr>
          <p:cNvPr id="8" name="TextBox 7"/>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smtClean="0"/>
              <a:t>27</a:t>
            </a:r>
            <a:endParaRPr lang="en-US" sz="2800" dirty="0"/>
          </a:p>
        </p:txBody>
      </p:sp>
    </p:spTree>
    <p:extLst>
      <p:ext uri="{BB962C8B-B14F-4D97-AF65-F5344CB8AC3E}">
        <p14:creationId xmlns:p14="http://schemas.microsoft.com/office/powerpoint/2010/main" val="1267655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and Chemical Digestion</a:t>
            </a:r>
            <a:endParaRPr lang="en-US" dirty="0"/>
          </a:p>
        </p:txBody>
      </p:sp>
      <p:sp>
        <p:nvSpPr>
          <p:cNvPr id="7" name="Content Placeholder 6"/>
          <p:cNvSpPr>
            <a:spLocks noGrp="1"/>
          </p:cNvSpPr>
          <p:nvPr>
            <p:ph idx="1"/>
          </p:nvPr>
        </p:nvSpPr>
        <p:spPr/>
        <p:txBody>
          <a:bodyPr/>
          <a:lstStyle/>
          <a:p>
            <a:r>
              <a:rPr lang="en-US" dirty="0" smtClean="0"/>
              <a:t>Though physical and chemical digestion differ on a molecular level, the principles are the same.</a:t>
            </a:r>
          </a:p>
          <a:p>
            <a:pPr lvl="1"/>
            <a:r>
              <a:rPr lang="en-US" dirty="0" smtClean="0"/>
              <a:t>In both physical and chemical digestion, food is broken down into smaller pieces to allow for more efficient digestion</a:t>
            </a:r>
          </a:p>
          <a:p>
            <a:pPr lvl="2"/>
            <a:r>
              <a:rPr lang="en-US" b="1" dirty="0" smtClean="0"/>
              <a:t>Physical digestion </a:t>
            </a:r>
            <a:r>
              <a:rPr lang="en-US" dirty="0" smtClean="0"/>
              <a:t>– breaks apart food particles to increase the surface area for chemical digestion</a:t>
            </a:r>
          </a:p>
          <a:p>
            <a:pPr lvl="2"/>
            <a:r>
              <a:rPr lang="en-US" b="1" dirty="0" smtClean="0"/>
              <a:t>Chemical digestion </a:t>
            </a:r>
            <a:r>
              <a:rPr lang="en-US" dirty="0" smtClean="0"/>
              <a:t>– breaks food molecules into smaller molecules to allow for nutrient absorption into the bloodstream and ultimately into body cells</a:t>
            </a:r>
          </a:p>
        </p:txBody>
      </p:sp>
      <p:sp>
        <p:nvSpPr>
          <p:cNvPr id="8" name="TextBox 7"/>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smtClean="0"/>
              <a:t>28</a:t>
            </a:r>
            <a:endParaRPr lang="en-US" sz="2800" dirty="0"/>
          </a:p>
        </p:txBody>
      </p:sp>
    </p:spTree>
    <p:extLst>
      <p:ext uri="{BB962C8B-B14F-4D97-AF65-F5344CB8AC3E}">
        <p14:creationId xmlns:p14="http://schemas.microsoft.com/office/powerpoint/2010/main" val="3983239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 Digestion</a:t>
            </a:r>
            <a:endParaRPr lang="en-US" dirty="0"/>
          </a:p>
        </p:txBody>
      </p:sp>
      <p:sp>
        <p:nvSpPr>
          <p:cNvPr id="3" name="Content Placeholder 2"/>
          <p:cNvSpPr>
            <a:spLocks noGrp="1"/>
          </p:cNvSpPr>
          <p:nvPr>
            <p:ph idx="1"/>
          </p:nvPr>
        </p:nvSpPr>
        <p:spPr/>
        <p:txBody>
          <a:bodyPr>
            <a:normAutofit lnSpcReduction="10000"/>
          </a:bodyPr>
          <a:lstStyle/>
          <a:p>
            <a:r>
              <a:rPr lang="en-US" dirty="0" smtClean="0"/>
              <a:t>Digestion of carbohydrates begins in the mouth when the salivary glands secrete the enzyme salivary amylase</a:t>
            </a:r>
          </a:p>
          <a:p>
            <a:r>
              <a:rPr lang="en-US" dirty="0" smtClean="0"/>
              <a:t>Majority of carbohydrate digestion takes place in the small intestine. As food moves into the duodenum, pancreatic amylase is released into the small intestine.</a:t>
            </a:r>
          </a:p>
          <a:p>
            <a:pPr lvl="1"/>
            <a:r>
              <a:rPr lang="en-US" dirty="0" smtClean="0"/>
              <a:t>Breaks down starch into disaccharides</a:t>
            </a:r>
          </a:p>
          <a:p>
            <a:r>
              <a:rPr lang="en-US" dirty="0" smtClean="0"/>
              <a:t>The small intestine also contains </a:t>
            </a:r>
            <a:r>
              <a:rPr lang="en-US" b="1" dirty="0" err="1" smtClean="0"/>
              <a:t>sucrase</a:t>
            </a:r>
            <a:r>
              <a:rPr lang="en-US" b="1" dirty="0" smtClean="0"/>
              <a:t>, maltase, and lactase</a:t>
            </a:r>
          </a:p>
          <a:p>
            <a:pPr lvl="1"/>
            <a:r>
              <a:rPr lang="en-US" dirty="0" smtClean="0"/>
              <a:t>Break the disaccharides into </a:t>
            </a:r>
            <a:r>
              <a:rPr lang="en-US" dirty="0" err="1" smtClean="0"/>
              <a:t>monosaccharides</a:t>
            </a:r>
            <a:r>
              <a:rPr lang="en-US" dirty="0" smtClean="0"/>
              <a:t>, which then enter the bloodstream and are transported to body cells</a:t>
            </a:r>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29</a:t>
            </a:r>
            <a:endParaRPr lang="en-US" sz="2800" dirty="0"/>
          </a:p>
        </p:txBody>
      </p:sp>
    </p:spTree>
    <p:extLst>
      <p:ext uri="{BB962C8B-B14F-4D97-AF65-F5344CB8AC3E}">
        <p14:creationId xmlns:p14="http://schemas.microsoft.com/office/powerpoint/2010/main" val="1841992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Digestion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Digestion of protein begins in the stomach when the stomach secretes gastric juices containing pepsinogen</a:t>
            </a:r>
          </a:p>
          <a:p>
            <a:r>
              <a:rPr lang="en-US" dirty="0" smtClean="0"/>
              <a:t>As pepsinogen comes into contact with hydrochloric acid, it is converted into an active enzyme called pepsin</a:t>
            </a:r>
          </a:p>
          <a:p>
            <a:r>
              <a:rPr lang="en-US" dirty="0" smtClean="0"/>
              <a:t>When protein reaches the duodenum, a hormone called </a:t>
            </a:r>
            <a:r>
              <a:rPr lang="en-US" dirty="0" err="1" smtClean="0"/>
              <a:t>cholecytokinin</a:t>
            </a:r>
            <a:r>
              <a:rPr lang="en-US" dirty="0" smtClean="0"/>
              <a:t> is released from the intestinal walls, stimulating the release of pancreatic juice</a:t>
            </a:r>
          </a:p>
          <a:p>
            <a:pPr lvl="1"/>
            <a:r>
              <a:rPr lang="en-US" dirty="0" smtClean="0"/>
              <a:t>Pancreatic juice contains three inactive protein splitting enzymes</a:t>
            </a:r>
          </a:p>
          <a:p>
            <a:r>
              <a:rPr lang="en-US" dirty="0" smtClean="0"/>
              <a:t>In the presence of the enzyme trypsin, the inactive enzymes in the pancreatic juice become activated and are able to help break down protein</a:t>
            </a:r>
          </a:p>
          <a:p>
            <a:r>
              <a:rPr lang="en-US" dirty="0" smtClean="0"/>
              <a:t>Peptidase is released, which splits peptide bonds into amino acids, allowing for protein digestion</a:t>
            </a:r>
          </a:p>
          <a:p>
            <a:r>
              <a:rPr lang="en-US" dirty="0" smtClean="0"/>
              <a:t>Digestion is completed in the small intestine. From there the amino acids travel to body cells through the bloodstream</a:t>
            </a:r>
            <a:endParaRPr lang="en-US" dirty="0"/>
          </a:p>
          <a:p>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30</a:t>
            </a:r>
            <a:endParaRPr lang="en-US" sz="2800" dirty="0"/>
          </a:p>
        </p:txBody>
      </p:sp>
    </p:spTree>
    <p:extLst>
      <p:ext uri="{BB962C8B-B14F-4D97-AF65-F5344CB8AC3E}">
        <p14:creationId xmlns:p14="http://schemas.microsoft.com/office/powerpoint/2010/main" val="4272034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 Digestion</a:t>
            </a:r>
            <a:endParaRPr lang="en-US" dirty="0"/>
          </a:p>
        </p:txBody>
      </p:sp>
      <p:sp>
        <p:nvSpPr>
          <p:cNvPr id="3" name="Content Placeholder 2"/>
          <p:cNvSpPr>
            <a:spLocks noGrp="1"/>
          </p:cNvSpPr>
          <p:nvPr>
            <p:ph idx="1"/>
          </p:nvPr>
        </p:nvSpPr>
        <p:spPr>
          <a:xfrm>
            <a:off x="457200" y="1935480"/>
            <a:ext cx="8229600" cy="4693920"/>
          </a:xfrm>
        </p:spPr>
        <p:txBody>
          <a:bodyPr>
            <a:normAutofit fontScale="85000" lnSpcReduction="10000"/>
          </a:bodyPr>
          <a:lstStyle/>
          <a:p>
            <a:r>
              <a:rPr lang="en-US" dirty="0" smtClean="0"/>
              <a:t>Chemical digestion of lipids begins in the stomach</a:t>
            </a:r>
          </a:p>
          <a:p>
            <a:r>
              <a:rPr lang="en-US" dirty="0" smtClean="0"/>
              <a:t>Gastric juices in the stomach contain small amounts of gastric lipase, which begins to break down certain lipids</a:t>
            </a:r>
          </a:p>
          <a:p>
            <a:r>
              <a:rPr lang="en-US" dirty="0" smtClean="0"/>
              <a:t>As the lipids pass into the duodenum, the gallbladder releases bile into the small intestine via the common bile duct</a:t>
            </a:r>
          </a:p>
          <a:p>
            <a:pPr lvl="1"/>
            <a:r>
              <a:rPr lang="en-US" dirty="0" smtClean="0"/>
              <a:t>The function of bile is to emulsify fats – to break them down into smaller droplets for more effective digestion</a:t>
            </a:r>
          </a:p>
          <a:p>
            <a:r>
              <a:rPr lang="en-US" dirty="0" smtClean="0"/>
              <a:t>At the same time, pancreatic juices are released, containing pancreatic lipase. Pancreatic lipase initiates the breaking down of lipids.</a:t>
            </a:r>
          </a:p>
          <a:p>
            <a:r>
              <a:rPr lang="en-US" dirty="0" smtClean="0"/>
              <a:t>Intestinal lipase is released, </a:t>
            </a:r>
            <a:r>
              <a:rPr lang="en-US" dirty="0"/>
              <a:t>which splits fats into fatty acids and </a:t>
            </a:r>
            <a:r>
              <a:rPr lang="en-US" dirty="0" smtClean="0"/>
              <a:t>glycerol</a:t>
            </a:r>
          </a:p>
          <a:p>
            <a:r>
              <a:rPr lang="en-US" dirty="0" smtClean="0"/>
              <a:t>Some fatty acids dissolve into the blood, while others are used by the liver in making lipoproteins</a:t>
            </a:r>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31</a:t>
            </a:r>
            <a:endParaRPr lang="en-US" sz="2800" dirty="0"/>
          </a:p>
        </p:txBody>
      </p:sp>
    </p:spTree>
    <p:extLst>
      <p:ext uri="{BB962C8B-B14F-4D97-AF65-F5344CB8AC3E}">
        <p14:creationId xmlns:p14="http://schemas.microsoft.com/office/powerpoint/2010/main" val="3023196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Lactose Intolerance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People with lactose intolerance lack lactase in the small intestine</a:t>
            </a:r>
          </a:p>
          <a:p>
            <a:r>
              <a:rPr lang="en-US" dirty="0" smtClean="0"/>
              <a:t>Lactase is the enzyme that breaks down lactose, the sugar found in milk products</a:t>
            </a:r>
          </a:p>
          <a:p>
            <a:r>
              <a:rPr lang="en-US" dirty="0" smtClean="0"/>
              <a:t>Can be caused by digestive diseases or injuries to the small intestine</a:t>
            </a:r>
          </a:p>
          <a:p>
            <a:r>
              <a:rPr lang="en-US" dirty="0" smtClean="0"/>
              <a:t>More than 50 million Americans are lactose intolerant</a:t>
            </a:r>
          </a:p>
        </p:txBody>
      </p:sp>
      <p:sp>
        <p:nvSpPr>
          <p:cNvPr id="6" name="Content Placeholder 5"/>
          <p:cNvSpPr>
            <a:spLocks noGrp="1"/>
          </p:cNvSpPr>
          <p:nvPr>
            <p:ph sz="half" idx="2"/>
          </p:nvPr>
        </p:nvSpPr>
        <p:spPr/>
        <p:txBody>
          <a:bodyPr>
            <a:normAutofit fontScale="85000" lnSpcReduction="10000"/>
          </a:bodyPr>
          <a:lstStyle/>
          <a:p>
            <a:pPr marL="274320" lvl="1" indent="-274320">
              <a:buClr>
                <a:schemeClr val="accent3"/>
              </a:buClr>
              <a:buSzPct val="95000"/>
            </a:pPr>
            <a:r>
              <a:rPr lang="en-US" b="1" dirty="0" smtClean="0"/>
              <a:t>Symptoms</a:t>
            </a:r>
            <a:r>
              <a:rPr lang="en-US" dirty="0" smtClean="0"/>
              <a:t> -</a:t>
            </a:r>
            <a:r>
              <a:rPr lang="en-US" b="1" dirty="0" smtClean="0"/>
              <a:t> </a:t>
            </a:r>
            <a:r>
              <a:rPr lang="en-US" dirty="0" smtClean="0"/>
              <a:t>symptoms </a:t>
            </a:r>
            <a:r>
              <a:rPr lang="en-US" dirty="0"/>
              <a:t>worsen when larger portions of milk products are </a:t>
            </a:r>
            <a:r>
              <a:rPr lang="en-US" dirty="0" smtClean="0"/>
              <a:t>consumed, include:</a:t>
            </a:r>
            <a:endParaRPr lang="en-US" dirty="0"/>
          </a:p>
          <a:p>
            <a:pPr lvl="1"/>
            <a:r>
              <a:rPr lang="en-US" dirty="0" smtClean="0"/>
              <a:t>Cramping</a:t>
            </a:r>
          </a:p>
          <a:p>
            <a:pPr lvl="1"/>
            <a:r>
              <a:rPr lang="en-US" dirty="0" smtClean="0"/>
              <a:t>Bloating</a:t>
            </a:r>
          </a:p>
          <a:p>
            <a:pPr lvl="1"/>
            <a:r>
              <a:rPr lang="en-US" dirty="0" smtClean="0"/>
              <a:t>Gas</a:t>
            </a:r>
          </a:p>
          <a:p>
            <a:pPr lvl="1"/>
            <a:r>
              <a:rPr lang="en-US" dirty="0" smtClean="0"/>
              <a:t>Diarrhea</a:t>
            </a:r>
          </a:p>
          <a:p>
            <a:pPr lvl="1"/>
            <a:r>
              <a:rPr lang="en-US" dirty="0"/>
              <a:t>N</a:t>
            </a:r>
            <a:r>
              <a:rPr lang="en-US" dirty="0" smtClean="0"/>
              <a:t>ausea</a:t>
            </a:r>
            <a:endParaRPr lang="en-US" dirty="0"/>
          </a:p>
          <a:p>
            <a:r>
              <a:rPr lang="en-US" dirty="0" smtClean="0"/>
              <a:t>People </a:t>
            </a:r>
            <a:r>
              <a:rPr lang="en-US" dirty="0"/>
              <a:t>with lactose intolerance may avoid symptoms by avoiding milk products or taking lactase supplements or lactase drops</a:t>
            </a:r>
          </a:p>
          <a:p>
            <a:endParaRPr lang="en-US"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32</a:t>
            </a:r>
            <a:endParaRPr lang="en-US" sz="2800" dirty="0"/>
          </a:p>
        </p:txBody>
      </p:sp>
    </p:spTree>
    <p:extLst>
      <p:ext uri="{BB962C8B-B14F-4D97-AF65-F5344CB8AC3E}">
        <p14:creationId xmlns:p14="http://schemas.microsoft.com/office/powerpoint/2010/main" val="931183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 Ulcers</a:t>
            </a:r>
            <a:endParaRPr lang="en-US" dirty="0"/>
          </a:p>
        </p:txBody>
      </p:sp>
      <p:sp>
        <p:nvSpPr>
          <p:cNvPr id="3" name="Content Placeholder 2"/>
          <p:cNvSpPr>
            <a:spLocks noGrp="1"/>
          </p:cNvSpPr>
          <p:nvPr>
            <p:ph idx="1"/>
          </p:nvPr>
        </p:nvSpPr>
        <p:spPr>
          <a:xfrm>
            <a:off x="457200" y="1935480"/>
            <a:ext cx="8229600" cy="4770120"/>
          </a:xfrm>
        </p:spPr>
        <p:txBody>
          <a:bodyPr>
            <a:normAutofit fontScale="77500" lnSpcReduction="20000"/>
          </a:bodyPr>
          <a:lstStyle/>
          <a:p>
            <a:r>
              <a:rPr lang="en-US" dirty="0"/>
              <a:t>A stomach ulcer is a small erosion in the gastrointestinal tract. It most commonly occurs in the duodenum</a:t>
            </a:r>
            <a:r>
              <a:rPr lang="en-US" dirty="0" smtClean="0"/>
              <a:t>.</a:t>
            </a:r>
          </a:p>
          <a:p>
            <a:r>
              <a:rPr lang="en-US" dirty="0" smtClean="0"/>
              <a:t>Caused by the destruction of the gastric or intestinal lining of the stomach by hydrochloric acid</a:t>
            </a:r>
          </a:p>
          <a:p>
            <a:pPr lvl="1"/>
            <a:r>
              <a:rPr lang="en-US" dirty="0" smtClean="0"/>
              <a:t>Excess secretion of hydrochloric acid, genetic predisposition, and stress are all contributing factors</a:t>
            </a:r>
          </a:p>
          <a:p>
            <a:pPr lvl="1"/>
            <a:r>
              <a:rPr lang="en-US" dirty="0" smtClean="0"/>
              <a:t>Chronic use of anti-inflammatory medications such as aspirin may cause ulcers</a:t>
            </a:r>
          </a:p>
          <a:p>
            <a:pPr lvl="1"/>
            <a:r>
              <a:rPr lang="en-US" dirty="0" smtClean="0"/>
              <a:t>Cigarette smoking can cause an ulcer formation and failure of ulcer treatment</a:t>
            </a:r>
          </a:p>
          <a:p>
            <a:r>
              <a:rPr lang="en-US" b="1" dirty="0"/>
              <a:t>Symptoms:</a:t>
            </a:r>
          </a:p>
          <a:p>
            <a:pPr lvl="1"/>
            <a:r>
              <a:rPr lang="en-US" dirty="0"/>
              <a:t>Burning or gnawing feeling in the stomach area</a:t>
            </a:r>
          </a:p>
          <a:p>
            <a:pPr lvl="1"/>
            <a:r>
              <a:rPr lang="en-US" dirty="0"/>
              <a:t>Loss of appetite</a:t>
            </a:r>
          </a:p>
          <a:p>
            <a:pPr lvl="1"/>
            <a:r>
              <a:rPr lang="en-US" dirty="0"/>
              <a:t>Weight loss or weight gain</a:t>
            </a:r>
          </a:p>
          <a:p>
            <a:pPr lvl="1"/>
            <a:r>
              <a:rPr lang="en-US" dirty="0"/>
              <a:t>Vomiting</a:t>
            </a:r>
          </a:p>
          <a:p>
            <a:pPr lvl="1"/>
            <a:r>
              <a:rPr lang="en-US" dirty="0"/>
              <a:t>Blood in the stool</a:t>
            </a:r>
          </a:p>
          <a:p>
            <a:pPr lvl="1"/>
            <a:r>
              <a:rPr lang="en-US" dirty="0" smtClean="0"/>
              <a:t>Anemia</a:t>
            </a:r>
          </a:p>
          <a:p>
            <a:pPr lvl="1"/>
            <a:endParaRPr lang="en-US" dirty="0" smtClean="0"/>
          </a:p>
          <a:p>
            <a:endParaRPr lang="en-US" dirty="0" smtClean="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33</a:t>
            </a:r>
            <a:endParaRPr lang="en-US" sz="2800" dirty="0"/>
          </a:p>
        </p:txBody>
      </p:sp>
    </p:spTree>
    <p:extLst>
      <p:ext uri="{BB962C8B-B14F-4D97-AF65-F5344CB8AC3E}">
        <p14:creationId xmlns:p14="http://schemas.microsoft.com/office/powerpoint/2010/main" val="2029754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448" y="237744"/>
            <a:ext cx="7772400" cy="1362456"/>
          </a:xfrm>
        </p:spPr>
        <p:txBody>
          <a:bodyPr/>
          <a:lstStyle/>
          <a:p>
            <a:r>
              <a:rPr lang="en-US" dirty="0" smtClean="0"/>
              <a:t>Table of Contents</a:t>
            </a:r>
            <a:endParaRPr lang="en-US" dirty="0"/>
          </a:p>
        </p:txBody>
      </p:sp>
      <p:sp>
        <p:nvSpPr>
          <p:cNvPr id="5" name="Text Placeholder 4"/>
          <p:cNvSpPr>
            <a:spLocks noGrp="1"/>
          </p:cNvSpPr>
          <p:nvPr>
            <p:ph type="body" idx="1"/>
          </p:nvPr>
        </p:nvSpPr>
        <p:spPr>
          <a:xfrm>
            <a:off x="533400" y="1676400"/>
            <a:ext cx="7772400" cy="5029200"/>
          </a:xfrm>
        </p:spPr>
        <p:txBody>
          <a:bodyPr/>
          <a:lstStyle/>
          <a:p>
            <a:r>
              <a:rPr lang="en-US" sz="2800" b="1" dirty="0" smtClean="0"/>
              <a:t>SECTION 3 – The Respiratory System</a:t>
            </a:r>
          </a:p>
          <a:p>
            <a:r>
              <a:rPr lang="en-US" sz="2000" dirty="0" smtClean="0"/>
              <a:t>Respiratory System Introduction          </a:t>
            </a:r>
            <a:r>
              <a:rPr lang="en-US" sz="2000" dirty="0" smtClean="0"/>
              <a:t>64-65</a:t>
            </a:r>
          </a:p>
          <a:p>
            <a:r>
              <a:rPr lang="en-US" sz="2000" dirty="0" smtClean="0"/>
              <a:t>Drawing of the Ventilation System          66</a:t>
            </a:r>
            <a:endParaRPr lang="en-US" sz="2000" dirty="0" smtClean="0"/>
          </a:p>
          <a:p>
            <a:r>
              <a:rPr lang="en-US" sz="2000" dirty="0" smtClean="0"/>
              <a:t>Alveoli          </a:t>
            </a:r>
            <a:r>
              <a:rPr lang="en-US" sz="2000" dirty="0" smtClean="0"/>
              <a:t>67</a:t>
            </a:r>
            <a:endParaRPr lang="en-US" sz="2000" dirty="0" smtClean="0"/>
          </a:p>
          <a:p>
            <a:r>
              <a:rPr lang="en-US" sz="2000" dirty="0" smtClean="0"/>
              <a:t>Oxygen and Carbon Dioxide Transportation in the Blood          </a:t>
            </a:r>
            <a:r>
              <a:rPr lang="en-US" sz="2000" dirty="0" smtClean="0"/>
              <a:t>68-69</a:t>
            </a:r>
            <a:endParaRPr lang="en-US" sz="2000" dirty="0" smtClean="0"/>
          </a:p>
          <a:p>
            <a:r>
              <a:rPr lang="en-US" sz="2000" dirty="0" smtClean="0"/>
              <a:t>The Path of Oxygen Into the Bloodstream          </a:t>
            </a:r>
            <a:r>
              <a:rPr lang="en-US" sz="2000" dirty="0" smtClean="0"/>
              <a:t>70-72</a:t>
            </a:r>
            <a:endParaRPr lang="en-US" sz="2000" dirty="0" smtClean="0"/>
          </a:p>
          <a:p>
            <a:r>
              <a:rPr lang="en-US" sz="2000" dirty="0" smtClean="0"/>
              <a:t>Inhalation and Exhalation          </a:t>
            </a:r>
            <a:r>
              <a:rPr lang="en-US" sz="2000" dirty="0" smtClean="0"/>
              <a:t>73-75</a:t>
            </a:r>
            <a:endParaRPr lang="en-US" sz="2000" dirty="0" smtClean="0"/>
          </a:p>
          <a:p>
            <a:r>
              <a:rPr lang="en-US" sz="2000" dirty="0" smtClean="0"/>
              <a:t>Asthma          </a:t>
            </a:r>
            <a:r>
              <a:rPr lang="en-US" sz="2000" dirty="0" smtClean="0"/>
              <a:t>76-77</a:t>
            </a:r>
            <a:endParaRPr lang="en-US" sz="2000" dirty="0" smtClean="0"/>
          </a:p>
          <a:p>
            <a:r>
              <a:rPr lang="en-US" sz="2000" dirty="0" smtClean="0"/>
              <a:t>Pneumonia          </a:t>
            </a:r>
            <a:r>
              <a:rPr lang="en-US" sz="2000" dirty="0" smtClean="0"/>
              <a:t>78-79</a:t>
            </a:r>
            <a:endParaRPr lang="en-US" sz="2000" dirty="0" smtClean="0"/>
          </a:p>
          <a:p>
            <a:r>
              <a:rPr lang="en-US" sz="2000" dirty="0" smtClean="0"/>
              <a:t>Respiratory System Reference Pages          </a:t>
            </a:r>
            <a:r>
              <a:rPr lang="en-US" sz="2000" dirty="0" smtClean="0"/>
              <a:t>80-81</a:t>
            </a:r>
            <a:endParaRPr lang="en-US" dirty="0" smtClean="0"/>
          </a:p>
          <a:p>
            <a:endParaRPr lang="en-US" dirty="0"/>
          </a:p>
        </p:txBody>
      </p:sp>
    </p:spTree>
    <p:extLst>
      <p:ext uri="{BB962C8B-B14F-4D97-AF65-F5344CB8AC3E}">
        <p14:creationId xmlns:p14="http://schemas.microsoft.com/office/powerpoint/2010/main" val="2113499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 Ulcers</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t>Statistics</a:t>
            </a:r>
          </a:p>
          <a:p>
            <a:pPr lvl="1"/>
            <a:r>
              <a:rPr lang="en-US" dirty="0" smtClean="0"/>
              <a:t>About </a:t>
            </a:r>
            <a:r>
              <a:rPr lang="en-US" dirty="0"/>
              <a:t>20 million Americans develop at least one stomach ulcer during their lifetime. </a:t>
            </a:r>
          </a:p>
          <a:p>
            <a:pPr lvl="1"/>
            <a:r>
              <a:rPr lang="en-US" dirty="0"/>
              <a:t>Stomach ulcers affect about 4 million Americans every year.</a:t>
            </a:r>
          </a:p>
          <a:p>
            <a:pPr lvl="1"/>
            <a:r>
              <a:rPr lang="en-US" dirty="0"/>
              <a:t>More than 40,000 Americans have </a:t>
            </a:r>
            <a:r>
              <a:rPr lang="en-US" dirty="0" smtClean="0"/>
              <a:t>surgery </a:t>
            </a:r>
            <a:r>
              <a:rPr lang="en-US" dirty="0"/>
              <a:t>because of persistent symptoms or problems from ulcers every year.</a:t>
            </a:r>
          </a:p>
          <a:p>
            <a:pPr lvl="1"/>
            <a:r>
              <a:rPr lang="en-US" dirty="0"/>
              <a:t>About 6,000 Americans die of stomach ulcer-related complications every year.</a:t>
            </a:r>
          </a:p>
          <a:p>
            <a:endParaRPr lang="en-US" dirty="0"/>
          </a:p>
          <a:p>
            <a:endParaRPr lang="en-US" dirty="0"/>
          </a:p>
        </p:txBody>
      </p:sp>
      <p:sp>
        <p:nvSpPr>
          <p:cNvPr id="4" name="Content Placeholder 3"/>
          <p:cNvSpPr>
            <a:spLocks noGrp="1"/>
          </p:cNvSpPr>
          <p:nvPr>
            <p:ph sz="half" idx="2"/>
          </p:nvPr>
        </p:nvSpPr>
        <p:spPr/>
        <p:txBody>
          <a:bodyPr>
            <a:normAutofit fontScale="85000" lnSpcReduction="10000"/>
          </a:bodyPr>
          <a:lstStyle/>
          <a:p>
            <a:r>
              <a:rPr lang="en-US" b="1" dirty="0"/>
              <a:t>Treatment</a:t>
            </a:r>
          </a:p>
          <a:p>
            <a:pPr lvl="1"/>
            <a:r>
              <a:rPr lang="en-US" dirty="0"/>
              <a:t>Medication to reduce stomach acid or to protect the lining of the stomach and duodenum</a:t>
            </a:r>
          </a:p>
          <a:p>
            <a:pPr lvl="1"/>
            <a:r>
              <a:rPr lang="en-US" dirty="0"/>
              <a:t>Antibiotics</a:t>
            </a:r>
          </a:p>
          <a:p>
            <a:pPr lvl="1"/>
            <a:r>
              <a:rPr lang="en-US" dirty="0"/>
              <a:t>In rare cases, surgery may be required to treat a peptic ulcer</a:t>
            </a:r>
          </a:p>
          <a:p>
            <a:pPr marL="0" indent="0">
              <a:buNone/>
            </a:pPr>
            <a:endParaRPr lang="en-US" dirty="0"/>
          </a:p>
        </p:txBody>
      </p:sp>
      <p:sp>
        <p:nvSpPr>
          <p:cNvPr id="5" name="TextBox 4"/>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34</a:t>
            </a:r>
            <a:endParaRPr lang="en-US" sz="2800" dirty="0"/>
          </a:p>
        </p:txBody>
      </p:sp>
    </p:spTree>
    <p:extLst>
      <p:ext uri="{BB962C8B-B14F-4D97-AF65-F5344CB8AC3E}">
        <p14:creationId xmlns:p14="http://schemas.microsoft.com/office/powerpoint/2010/main" val="2453777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Digestive System Reference Page</a:t>
            </a:r>
            <a:endParaRPr lang="en-US" dirty="0"/>
          </a:p>
        </p:txBody>
      </p:sp>
      <p:sp>
        <p:nvSpPr>
          <p:cNvPr id="8" name="Content Placeholder 7"/>
          <p:cNvSpPr>
            <a:spLocks noGrp="1"/>
          </p:cNvSpPr>
          <p:nvPr>
            <p:ph idx="1"/>
          </p:nvPr>
        </p:nvSpPr>
        <p:spPr/>
        <p:txBody>
          <a:bodyPr>
            <a:normAutofit/>
          </a:bodyPr>
          <a:lstStyle/>
          <a:p>
            <a:r>
              <a:rPr lang="en-US" sz="2000" dirty="0" smtClean="0"/>
              <a:t>Hole’s Human Anatomy &amp; Physiology Textbook (Chapter 17 – Digestive System)</a:t>
            </a:r>
          </a:p>
          <a:p>
            <a:r>
              <a:rPr lang="en-US" sz="2000" dirty="0"/>
              <a:t>http://</a:t>
            </a:r>
            <a:r>
              <a:rPr lang="en-US" sz="2000" dirty="0" smtClean="0"/>
              <a:t>www.colostrumresearch.org/Studys/SO54_The%20Neonate%20and%20Colostrum.htm</a:t>
            </a:r>
            <a:endParaRPr lang="en-US" sz="2000" dirty="0"/>
          </a:p>
          <a:p>
            <a:r>
              <a:rPr lang="en-US" sz="2000" dirty="0"/>
              <a:t>http://www.hyss.sg/escience2/filestorage/2E%20-%20%20Digestion%20-%</a:t>
            </a:r>
            <a:r>
              <a:rPr lang="en-US" sz="2000" dirty="0" smtClean="0"/>
              <a:t>20Introduction.htm</a:t>
            </a:r>
            <a:endParaRPr lang="en-US" sz="2000" dirty="0"/>
          </a:p>
          <a:p>
            <a:r>
              <a:rPr lang="en-US" sz="2000" dirty="0" smtClean="0"/>
              <a:t>http://www.foodallergysolutions.com/lactose-intolerance.html</a:t>
            </a:r>
          </a:p>
          <a:p>
            <a:r>
              <a:rPr lang="en-US" sz="2000" dirty="0"/>
              <a:t>http://www.mamashealth.com/stomach.asp</a:t>
            </a:r>
            <a:endParaRPr lang="en-US" sz="20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marL="393192" lvl="1" indent="0">
              <a:buNone/>
            </a:pPr>
            <a:endParaRPr lang="en-US" dirty="0"/>
          </a:p>
        </p:txBody>
      </p:sp>
      <p:sp>
        <p:nvSpPr>
          <p:cNvPr id="4" name="TextBox 3"/>
          <p:cNvSpPr txBox="1"/>
          <p:nvPr/>
        </p:nvSpPr>
        <p:spPr>
          <a:xfrm>
            <a:off x="6324600" y="1018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35</a:t>
            </a:r>
            <a:endParaRPr lang="en-US" sz="2800" dirty="0"/>
          </a:p>
        </p:txBody>
      </p:sp>
    </p:spTree>
    <p:extLst>
      <p:ext uri="{BB962C8B-B14F-4D97-AF65-F5344CB8AC3E}">
        <p14:creationId xmlns:p14="http://schemas.microsoft.com/office/powerpoint/2010/main" val="1640974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 (continued)</a:t>
            </a:r>
            <a:endParaRPr lang="en-US" dirty="0"/>
          </a:p>
        </p:txBody>
      </p:sp>
      <p:sp>
        <p:nvSpPr>
          <p:cNvPr id="3" name="Content Placeholder 2"/>
          <p:cNvSpPr>
            <a:spLocks noGrp="1"/>
          </p:cNvSpPr>
          <p:nvPr>
            <p:ph idx="1"/>
          </p:nvPr>
        </p:nvSpPr>
        <p:spPr/>
        <p:txBody>
          <a:bodyPr>
            <a:normAutofit/>
          </a:bodyPr>
          <a:lstStyle/>
          <a:p>
            <a:r>
              <a:rPr lang="en-US" sz="2000" dirty="0"/>
              <a:t>Pictures:</a:t>
            </a:r>
          </a:p>
          <a:p>
            <a:pPr lvl="1"/>
            <a:r>
              <a:rPr lang="en-US" sz="1400" dirty="0"/>
              <a:t>http://www.emedicinehealth.com/script/main/art.asp?articlekey=135514&amp;ref=137320</a:t>
            </a:r>
          </a:p>
          <a:p>
            <a:pPr lvl="1"/>
            <a:r>
              <a:rPr lang="en-US" sz="1400" dirty="0"/>
              <a:t>http://automatedaccess.org/rada-describe-human-digestive-system-with-diagram/</a:t>
            </a:r>
          </a:p>
          <a:p>
            <a:pPr lvl="1"/>
            <a:r>
              <a:rPr lang="en-US" sz="1400" dirty="0"/>
              <a:t>http://www.empowher.com/condition/salivary-gland-infection</a:t>
            </a:r>
          </a:p>
          <a:p>
            <a:pPr lvl="1"/>
            <a:r>
              <a:rPr lang="en-US" sz="1400" dirty="0"/>
              <a:t>http://www.epidemic.org/theFacts/essentials/yourLiver/</a:t>
            </a:r>
          </a:p>
          <a:p>
            <a:pPr lvl="1"/>
            <a:r>
              <a:rPr lang="en-US" sz="1400" dirty="0"/>
              <a:t>http://health.allrefer.com/health/gallbladder-disease-gallbladder-anatomy.html</a:t>
            </a:r>
          </a:p>
          <a:p>
            <a:pPr lvl="1"/>
            <a:r>
              <a:rPr lang="en-US" sz="1400" dirty="0"/>
              <a:t>http://www.gastroliverspecialist.com/pancreatic_disease.html</a:t>
            </a:r>
          </a:p>
          <a:p>
            <a:pPr lvl="1"/>
            <a:r>
              <a:rPr lang="en-US" sz="1400" dirty="0"/>
              <a:t>http://www.thisismattjohnson.com/</a:t>
            </a:r>
          </a:p>
          <a:p>
            <a:pPr lvl="1"/>
            <a:r>
              <a:rPr lang="en-US" sz="1400" dirty="0"/>
              <a:t>http://www.subent.com/expertise/salivaryglanddisease.htm</a:t>
            </a:r>
          </a:p>
          <a:p>
            <a:pPr lvl="1"/>
            <a:r>
              <a:rPr lang="en-US" sz="1400" dirty="0"/>
              <a:t>http://www.proprofs.com/flashcards/cardshowall.php?title=respiratory-system_55</a:t>
            </a:r>
          </a:p>
          <a:p>
            <a:pPr lvl="1"/>
            <a:r>
              <a:rPr lang="en-US" sz="1400" dirty="0"/>
              <a:t>http://genericlook.com/anatomy/Stomach/</a:t>
            </a:r>
          </a:p>
          <a:p>
            <a:pPr lvl="1"/>
            <a:r>
              <a:rPr lang="en-US" sz="1400" dirty="0"/>
              <a:t>http://www.daviddarling.info/encyclopedia/P/pancreas.html</a:t>
            </a:r>
          </a:p>
          <a:p>
            <a:pPr lvl="1"/>
            <a:r>
              <a:rPr lang="en-US" sz="1400" dirty="0"/>
              <a:t>http://whydetox.net/liver-detoxification</a:t>
            </a:r>
          </a:p>
          <a:p>
            <a:pPr lvl="1"/>
            <a:r>
              <a:rPr lang="en-US" sz="1400" dirty="0"/>
              <a:t>http://www.gallbladderguy.com/gbfacts.html</a:t>
            </a:r>
          </a:p>
          <a:p>
            <a:pPr lvl="1"/>
            <a:r>
              <a:rPr lang="en-US" sz="1400" dirty="0"/>
              <a:t>http</a:t>
            </a:r>
            <a:r>
              <a:rPr lang="en-US" sz="1400"/>
              <a:t>://</a:t>
            </a:r>
            <a:r>
              <a:rPr lang="en-US" sz="1400" smtClean="0"/>
              <a:t>www.webmd.com/digestive-disorders/small-intestine</a:t>
            </a:r>
            <a:endParaRPr lang="en-US" sz="1400" dirty="0"/>
          </a:p>
        </p:txBody>
      </p:sp>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36</a:t>
            </a:r>
            <a:endParaRPr lang="en-US" sz="2800" dirty="0"/>
          </a:p>
        </p:txBody>
      </p:sp>
    </p:spTree>
    <p:extLst>
      <p:ext uri="{BB962C8B-B14F-4D97-AF65-F5344CB8AC3E}">
        <p14:creationId xmlns:p14="http://schemas.microsoft.com/office/powerpoint/2010/main" val="3974202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Circulatory System</a:t>
            </a:r>
            <a:endParaRPr lang="en-US" dirty="0"/>
          </a:p>
        </p:txBody>
      </p:sp>
      <p:sp>
        <p:nvSpPr>
          <p:cNvPr id="5" name="Text Placeholder 4"/>
          <p:cNvSpPr>
            <a:spLocks noGrp="1"/>
          </p:cNvSpPr>
          <p:nvPr>
            <p:ph type="body" idx="1"/>
          </p:nvPr>
        </p:nvSpPr>
        <p:spPr/>
        <p:txBody>
          <a:bodyPr/>
          <a:lstStyle/>
          <a:p>
            <a:endParaRPr lang="en-US"/>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37</a:t>
            </a:r>
            <a:endParaRPr lang="en-US" sz="2800" dirty="0"/>
          </a:p>
        </p:txBody>
      </p:sp>
    </p:spTree>
    <p:extLst>
      <p:ext uri="{BB962C8B-B14F-4D97-AF65-F5344CB8AC3E}">
        <p14:creationId xmlns:p14="http://schemas.microsoft.com/office/powerpoint/2010/main" val="1167696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Circulatory System</a:t>
            </a:r>
            <a:endParaRPr lang="en-US" dirty="0"/>
          </a:p>
        </p:txBody>
      </p:sp>
      <p:sp>
        <p:nvSpPr>
          <p:cNvPr id="5" name="Content Placeholder 4"/>
          <p:cNvSpPr>
            <a:spLocks noGrp="1"/>
          </p:cNvSpPr>
          <p:nvPr>
            <p:ph idx="1"/>
          </p:nvPr>
        </p:nvSpPr>
        <p:spPr>
          <a:xfrm>
            <a:off x="457200" y="2087880"/>
            <a:ext cx="8229600" cy="4389120"/>
          </a:xfrm>
        </p:spPr>
        <p:txBody>
          <a:bodyPr>
            <a:normAutofit/>
          </a:bodyPr>
          <a:lstStyle/>
          <a:p>
            <a:r>
              <a:rPr lang="en-US" dirty="0" smtClean="0"/>
              <a:t>The circulatory system has multiple functions:</a:t>
            </a:r>
          </a:p>
          <a:p>
            <a:pPr lvl="1"/>
            <a:r>
              <a:rPr lang="en-US" dirty="0"/>
              <a:t>Transporting materials</a:t>
            </a:r>
          </a:p>
          <a:p>
            <a:pPr lvl="2"/>
            <a:r>
              <a:rPr lang="en-US" dirty="0"/>
              <a:t>Transports gases (O2 and Co2)</a:t>
            </a:r>
          </a:p>
          <a:p>
            <a:pPr lvl="2"/>
            <a:r>
              <a:rPr lang="en-US" dirty="0"/>
              <a:t>Transports nutrients to cells</a:t>
            </a:r>
          </a:p>
          <a:p>
            <a:pPr lvl="2"/>
            <a:r>
              <a:rPr lang="en-US" dirty="0"/>
              <a:t>Transports waste materials from cells</a:t>
            </a:r>
          </a:p>
          <a:p>
            <a:pPr lvl="2"/>
            <a:r>
              <a:rPr lang="en-US" dirty="0"/>
              <a:t>Transports </a:t>
            </a:r>
            <a:r>
              <a:rPr lang="en-US" dirty="0" smtClean="0"/>
              <a:t>hormones</a:t>
            </a:r>
          </a:p>
          <a:p>
            <a:r>
              <a:rPr lang="en-US" dirty="0" smtClean="0"/>
              <a:t>Contains white blood cells that fight infection</a:t>
            </a:r>
          </a:p>
          <a:p>
            <a:r>
              <a:rPr lang="en-US" dirty="0" smtClean="0"/>
              <a:t>Maintains body temperature</a:t>
            </a:r>
          </a:p>
          <a:p>
            <a:endParaRPr lang="en-US"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38</a:t>
            </a:r>
            <a:endParaRPr lang="en-US" sz="2800" dirty="0"/>
          </a:p>
        </p:txBody>
      </p:sp>
      <p:sp>
        <p:nvSpPr>
          <p:cNvPr id="7" name="TextBox 6"/>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3614064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Blood Vessel Structure &amp; Function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Types of blood vessels:</a:t>
            </a:r>
          </a:p>
          <a:p>
            <a:pPr lvl="1"/>
            <a:r>
              <a:rPr lang="en-US" b="1" dirty="0"/>
              <a:t>Arteries</a:t>
            </a:r>
            <a:r>
              <a:rPr lang="en-US" dirty="0"/>
              <a:t> – carry oxygenated blood away from the heart</a:t>
            </a:r>
          </a:p>
          <a:p>
            <a:pPr lvl="2"/>
            <a:r>
              <a:rPr lang="en-US" dirty="0"/>
              <a:t>Arterioles – </a:t>
            </a:r>
            <a:r>
              <a:rPr lang="en-US" dirty="0" smtClean="0"/>
              <a:t>small finely branched </a:t>
            </a:r>
            <a:r>
              <a:rPr lang="en-US" dirty="0"/>
              <a:t>arteries</a:t>
            </a:r>
          </a:p>
          <a:p>
            <a:pPr lvl="1"/>
            <a:r>
              <a:rPr lang="en-US" b="1" dirty="0"/>
              <a:t>Capillaries</a:t>
            </a:r>
            <a:r>
              <a:rPr lang="en-US" dirty="0"/>
              <a:t> – smallest, most numerous blood vessels</a:t>
            </a:r>
          </a:p>
          <a:p>
            <a:pPr lvl="1"/>
            <a:r>
              <a:rPr lang="en-US" b="1" dirty="0" smtClean="0"/>
              <a:t>Veins</a:t>
            </a:r>
            <a:r>
              <a:rPr lang="en-US" dirty="0" smtClean="0"/>
              <a:t> </a:t>
            </a:r>
            <a:r>
              <a:rPr lang="en-US" dirty="0"/>
              <a:t>– carry deoxygenated blood back to the </a:t>
            </a:r>
            <a:r>
              <a:rPr lang="en-US" dirty="0" smtClean="0"/>
              <a:t>heart</a:t>
            </a:r>
            <a:endParaRPr lang="en-US" dirty="0"/>
          </a:p>
          <a:p>
            <a:pPr lvl="2"/>
            <a:r>
              <a:rPr lang="en-US" dirty="0" err="1" smtClean="0"/>
              <a:t>Venules</a:t>
            </a:r>
            <a:r>
              <a:rPr lang="en-US" dirty="0" smtClean="0"/>
              <a:t> – small branches of veins, merge to form veins</a:t>
            </a:r>
            <a:endParaRPr lang="en-US" dirty="0"/>
          </a:p>
        </p:txBody>
      </p:sp>
      <p:sp>
        <p:nvSpPr>
          <p:cNvPr id="7" name="Content Placeholder 6"/>
          <p:cNvSpPr>
            <a:spLocks noGrp="1"/>
          </p:cNvSpPr>
          <p:nvPr>
            <p:ph sz="half" idx="2"/>
          </p:nvPr>
        </p:nvSpPr>
        <p:spPr/>
        <p:txBody>
          <a:bodyPr>
            <a:normAutofit fontScale="92500" lnSpcReduction="20000"/>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1801" y="1981200"/>
            <a:ext cx="2346799" cy="39624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39</a:t>
            </a:r>
            <a:endParaRPr lang="en-US" sz="2800" dirty="0"/>
          </a:p>
        </p:txBody>
      </p:sp>
      <p:sp>
        <p:nvSpPr>
          <p:cNvPr id="8" name="TextBox 7"/>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1139555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Defines Function</a:t>
            </a:r>
            <a:endParaRPr lang="en-US" dirty="0"/>
          </a:p>
        </p:txBody>
      </p:sp>
      <p:sp>
        <p:nvSpPr>
          <p:cNvPr id="5" name="Text Placeholder 4"/>
          <p:cNvSpPr>
            <a:spLocks noGrp="1"/>
          </p:cNvSpPr>
          <p:nvPr>
            <p:ph type="body" idx="1"/>
          </p:nvPr>
        </p:nvSpPr>
        <p:spPr/>
        <p:txBody>
          <a:bodyPr/>
          <a:lstStyle/>
          <a:p>
            <a:r>
              <a:rPr lang="en-US" dirty="0" smtClean="0"/>
              <a:t>Arteries</a:t>
            </a:r>
            <a:endParaRPr lang="en-US" dirty="0"/>
          </a:p>
        </p:txBody>
      </p:sp>
      <p:sp>
        <p:nvSpPr>
          <p:cNvPr id="7" name="Text Placeholder 6"/>
          <p:cNvSpPr>
            <a:spLocks noGrp="1"/>
          </p:cNvSpPr>
          <p:nvPr>
            <p:ph type="body" sz="half" idx="3"/>
          </p:nvPr>
        </p:nvSpPr>
        <p:spPr/>
        <p:txBody>
          <a:bodyPr/>
          <a:lstStyle/>
          <a:p>
            <a:r>
              <a:rPr lang="en-US" dirty="0" smtClean="0"/>
              <a:t>Veins</a:t>
            </a:r>
            <a:endParaRPr lang="en-US" dirty="0"/>
          </a:p>
        </p:txBody>
      </p:sp>
      <p:sp>
        <p:nvSpPr>
          <p:cNvPr id="6" name="Content Placeholder 5"/>
          <p:cNvSpPr>
            <a:spLocks noGrp="1"/>
          </p:cNvSpPr>
          <p:nvPr>
            <p:ph sz="quarter" idx="2"/>
          </p:nvPr>
        </p:nvSpPr>
        <p:spPr>
          <a:xfrm>
            <a:off x="457200" y="2514600"/>
            <a:ext cx="4040188" cy="3424142"/>
          </a:xfrm>
        </p:spPr>
        <p:txBody>
          <a:bodyPr/>
          <a:lstStyle/>
          <a:p>
            <a:r>
              <a:rPr lang="en-US" dirty="0" smtClean="0"/>
              <a:t>Function – carry oxygenated blood away from the heart and maintain blood pressure</a:t>
            </a:r>
          </a:p>
          <a:p>
            <a:r>
              <a:rPr lang="en-US" dirty="0" smtClean="0"/>
              <a:t>Structure:</a:t>
            </a:r>
          </a:p>
          <a:p>
            <a:pPr lvl="1"/>
            <a:r>
              <a:rPr lang="en-US" dirty="0" smtClean="0"/>
              <a:t>Strong and elastic, designed for carrying blood away from the heart under high pressure</a:t>
            </a:r>
          </a:p>
          <a:p>
            <a:pPr lvl="1"/>
            <a:endParaRPr lang="en-US" dirty="0"/>
          </a:p>
        </p:txBody>
      </p:sp>
      <p:sp>
        <p:nvSpPr>
          <p:cNvPr id="8" name="Content Placeholder 7"/>
          <p:cNvSpPr>
            <a:spLocks noGrp="1"/>
          </p:cNvSpPr>
          <p:nvPr>
            <p:ph sz="quarter" idx="4"/>
          </p:nvPr>
        </p:nvSpPr>
        <p:spPr>
          <a:xfrm>
            <a:off x="4645025" y="2514600"/>
            <a:ext cx="4194175" cy="3810000"/>
          </a:xfrm>
        </p:spPr>
        <p:txBody>
          <a:bodyPr/>
          <a:lstStyle/>
          <a:p>
            <a:r>
              <a:rPr lang="en-US" dirty="0" smtClean="0"/>
              <a:t>Function – carry deoxygenated blood to heart, not under pressure</a:t>
            </a:r>
          </a:p>
          <a:p>
            <a:r>
              <a:rPr lang="en-US" dirty="0" smtClean="0"/>
              <a:t>Structure:</a:t>
            </a:r>
          </a:p>
          <a:p>
            <a:pPr lvl="1"/>
            <a:r>
              <a:rPr lang="en-US" dirty="0" smtClean="0"/>
              <a:t>Have thinner walls than arteries</a:t>
            </a:r>
          </a:p>
          <a:p>
            <a:pPr lvl="1"/>
            <a:r>
              <a:rPr lang="en-US" dirty="0" smtClean="0"/>
              <a:t>Have a larger lumen than arteries (the lumen is the part of the blood vessel through which blood travels)</a:t>
            </a:r>
            <a:endParaRPr lang="en-US" dirty="0"/>
          </a:p>
        </p:txBody>
      </p:sp>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smtClean="0"/>
              <a:t>40</a:t>
            </a:r>
            <a:endParaRPr lang="en-US" sz="2800" dirty="0"/>
          </a:p>
        </p:txBody>
      </p:sp>
      <p:sp>
        <p:nvSpPr>
          <p:cNvPr id="10" name="TextBox 9"/>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1400984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870371" cy="59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 y="6029980"/>
            <a:ext cx="5715000" cy="523220"/>
          </a:xfrm>
          <a:prstGeom prst="rect">
            <a:avLst/>
          </a:prstGeom>
          <a:noFill/>
        </p:spPr>
        <p:txBody>
          <a:bodyPr wrap="square" rtlCol="0">
            <a:spAutoFit/>
          </a:bodyPr>
          <a:lstStyle/>
          <a:p>
            <a:r>
              <a:rPr lang="en-US" sz="2800" dirty="0" smtClean="0"/>
              <a:t>Vein Structure Vs. Artery Structure</a:t>
            </a:r>
            <a:endParaRPr lang="en-US" sz="2800" dirty="0"/>
          </a:p>
        </p:txBody>
      </p:sp>
      <p:sp>
        <p:nvSpPr>
          <p:cNvPr id="13" name="TextBox 12"/>
          <p:cNvSpPr txBox="1"/>
          <p:nvPr/>
        </p:nvSpPr>
        <p:spPr>
          <a:xfrm>
            <a:off x="8382000" y="6334780"/>
            <a:ext cx="762001" cy="523220"/>
          </a:xfrm>
          <a:prstGeom prst="rect">
            <a:avLst/>
          </a:prstGeom>
          <a:noFill/>
        </p:spPr>
        <p:txBody>
          <a:bodyPr wrap="square" rtlCol="0">
            <a:spAutoFit/>
          </a:bodyPr>
          <a:lstStyle/>
          <a:p>
            <a:pPr algn="ctr"/>
            <a:r>
              <a:rPr lang="en-US" sz="2800" dirty="0" smtClean="0"/>
              <a:t>41</a:t>
            </a:r>
            <a:endParaRPr lang="en-US" sz="2800" dirty="0"/>
          </a:p>
        </p:txBody>
      </p:sp>
      <p:sp>
        <p:nvSpPr>
          <p:cNvPr id="14" name="TextBox 13"/>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1301233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Defines Function</a:t>
            </a:r>
            <a:endParaRPr lang="en-US" dirty="0"/>
          </a:p>
        </p:txBody>
      </p:sp>
      <p:sp>
        <p:nvSpPr>
          <p:cNvPr id="5" name="Content Placeholder 4"/>
          <p:cNvSpPr>
            <a:spLocks noGrp="1"/>
          </p:cNvSpPr>
          <p:nvPr>
            <p:ph idx="1"/>
          </p:nvPr>
        </p:nvSpPr>
        <p:spPr>
          <a:xfrm>
            <a:off x="457200" y="2438400"/>
            <a:ext cx="8229600" cy="3962400"/>
          </a:xfrm>
        </p:spPr>
        <p:txBody>
          <a:bodyPr>
            <a:normAutofit fontScale="92500" lnSpcReduction="10000"/>
          </a:bodyPr>
          <a:lstStyle/>
          <a:p>
            <a:r>
              <a:rPr lang="en-US" dirty="0" smtClean="0"/>
              <a:t>Function – allow for exchange of nutrients and oxygen from red blood cells to body cells and exchange of waste products and carbon dioxide from body cells to red blood cells</a:t>
            </a:r>
          </a:p>
          <a:p>
            <a:r>
              <a:rPr lang="en-US" dirty="0" smtClean="0"/>
              <a:t>Structure:</a:t>
            </a:r>
          </a:p>
          <a:p>
            <a:pPr lvl="1"/>
            <a:r>
              <a:rPr lang="en-US" dirty="0" smtClean="0"/>
              <a:t>The smallest blood vessels</a:t>
            </a:r>
          </a:p>
          <a:p>
            <a:pPr lvl="1"/>
            <a:r>
              <a:rPr lang="en-US" dirty="0" smtClean="0"/>
              <a:t>Have no smooth muscle fibers, unlike arteries and veins</a:t>
            </a:r>
          </a:p>
          <a:p>
            <a:pPr lvl="1"/>
            <a:r>
              <a:rPr lang="en-US" dirty="0" smtClean="0"/>
              <a:t>Have thin walls that form a semipermeable layer through which substances are exchanged</a:t>
            </a:r>
          </a:p>
          <a:p>
            <a:pPr lvl="1"/>
            <a:r>
              <a:rPr lang="en-US" dirty="0" smtClean="0"/>
              <a:t>Allow only one red blood cell through at a time to allow for efficient nutrient and gas exchange</a:t>
            </a:r>
            <a:endParaRPr lang="en-US" dirty="0"/>
          </a:p>
        </p:txBody>
      </p:sp>
      <p:sp>
        <p:nvSpPr>
          <p:cNvPr id="7" name="Text Placeholder 4"/>
          <p:cNvSpPr txBox="1">
            <a:spLocks/>
          </p:cNvSpPr>
          <p:nvPr/>
        </p:nvSpPr>
        <p:spPr>
          <a:xfrm>
            <a:off x="457200" y="1905000"/>
            <a:ext cx="4040188" cy="65935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400" b="1" dirty="0" smtClean="0">
                <a:solidFill>
                  <a:schemeClr val="tx2"/>
                </a:solidFill>
              </a:rPr>
              <a:t>Capillaries</a:t>
            </a:r>
            <a:endParaRPr lang="en-US" sz="2400" b="1" dirty="0">
              <a:solidFill>
                <a:schemeClr val="tx2"/>
              </a:solidFill>
            </a:endParaRPr>
          </a:p>
        </p:txBody>
      </p:sp>
      <p:sp>
        <p:nvSpPr>
          <p:cNvPr id="8" name="TextBox 7"/>
          <p:cNvSpPr txBox="1"/>
          <p:nvPr/>
        </p:nvSpPr>
        <p:spPr>
          <a:xfrm>
            <a:off x="8382000" y="6334780"/>
            <a:ext cx="762001" cy="523220"/>
          </a:xfrm>
          <a:prstGeom prst="rect">
            <a:avLst/>
          </a:prstGeom>
          <a:noFill/>
        </p:spPr>
        <p:txBody>
          <a:bodyPr wrap="square" rtlCol="0">
            <a:spAutoFit/>
          </a:bodyPr>
          <a:lstStyle/>
          <a:p>
            <a:pPr algn="ctr"/>
            <a:r>
              <a:rPr lang="en-US" sz="2800" dirty="0" smtClean="0"/>
              <a:t>42</a:t>
            </a:r>
            <a:endParaRPr lang="en-US" sz="2800" dirty="0"/>
          </a:p>
        </p:txBody>
      </p:sp>
      <p:sp>
        <p:nvSpPr>
          <p:cNvPr id="9" name="TextBox 8"/>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2850109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0"/>
            <a:ext cx="8915401" cy="69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43</a:t>
            </a:r>
            <a:endParaRPr lang="en-US" sz="2800" dirty="0"/>
          </a:p>
        </p:txBody>
      </p:sp>
      <p:sp>
        <p:nvSpPr>
          <p:cNvPr id="8" name="TextBox 7"/>
          <p:cNvSpPr txBox="1"/>
          <p:nvPr/>
        </p:nvSpPr>
        <p:spPr>
          <a:xfrm>
            <a:off x="6019800" y="22860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3348008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448" y="237744"/>
            <a:ext cx="7772400" cy="1362456"/>
          </a:xfrm>
        </p:spPr>
        <p:txBody>
          <a:bodyPr/>
          <a:lstStyle/>
          <a:p>
            <a:r>
              <a:rPr lang="en-US" dirty="0" smtClean="0"/>
              <a:t>Table of Contents</a:t>
            </a:r>
            <a:endParaRPr lang="en-US" dirty="0"/>
          </a:p>
        </p:txBody>
      </p:sp>
      <p:sp>
        <p:nvSpPr>
          <p:cNvPr id="5" name="Text Placeholder 4"/>
          <p:cNvSpPr>
            <a:spLocks noGrp="1"/>
          </p:cNvSpPr>
          <p:nvPr>
            <p:ph type="body" idx="1"/>
          </p:nvPr>
        </p:nvSpPr>
        <p:spPr>
          <a:xfrm>
            <a:off x="533400" y="1676400"/>
            <a:ext cx="7772400" cy="5029200"/>
          </a:xfrm>
        </p:spPr>
        <p:txBody>
          <a:bodyPr/>
          <a:lstStyle/>
          <a:p>
            <a:r>
              <a:rPr lang="en-US" sz="2800" b="1" dirty="0" smtClean="0"/>
              <a:t>SECTION </a:t>
            </a:r>
            <a:r>
              <a:rPr lang="en-US" sz="2800" b="1" dirty="0"/>
              <a:t>4</a:t>
            </a:r>
            <a:r>
              <a:rPr lang="en-US" sz="2800" b="1" dirty="0" smtClean="0"/>
              <a:t> – The Immune System</a:t>
            </a:r>
          </a:p>
          <a:p>
            <a:r>
              <a:rPr lang="en-US" sz="2000" dirty="0" smtClean="0"/>
              <a:t>Immune System Introduction          </a:t>
            </a:r>
            <a:r>
              <a:rPr lang="en-US" sz="2000" dirty="0" smtClean="0"/>
              <a:t>82-83</a:t>
            </a:r>
            <a:endParaRPr lang="en-US" sz="2000" dirty="0" smtClean="0"/>
          </a:p>
          <a:p>
            <a:r>
              <a:rPr lang="en-US" sz="2000" dirty="0" smtClean="0"/>
              <a:t>Recognition of Pathogens          </a:t>
            </a:r>
            <a:r>
              <a:rPr lang="en-US" sz="2000" dirty="0" smtClean="0"/>
              <a:t>84-85</a:t>
            </a:r>
          </a:p>
          <a:p>
            <a:r>
              <a:rPr lang="en-US" sz="2000" dirty="0" smtClean="0"/>
              <a:t>Innate and Acquired Immunity          86</a:t>
            </a:r>
          </a:p>
          <a:p>
            <a:r>
              <a:rPr lang="en-US" sz="2000" dirty="0" smtClean="0"/>
              <a:t>Active and Passive Immunity          87</a:t>
            </a:r>
          </a:p>
          <a:p>
            <a:r>
              <a:rPr lang="en-US" sz="2000" dirty="0" err="1" smtClean="0"/>
              <a:t>Humoral</a:t>
            </a:r>
            <a:r>
              <a:rPr lang="en-US" sz="2000" dirty="0" smtClean="0"/>
              <a:t> and Cell-Mediated Immunity          88</a:t>
            </a:r>
          </a:p>
          <a:p>
            <a:r>
              <a:rPr lang="en-US" sz="2000" dirty="0" smtClean="0"/>
              <a:t>B and T Lymphocytes          89</a:t>
            </a:r>
          </a:p>
          <a:p>
            <a:r>
              <a:rPr lang="en-US" sz="2000" dirty="0" smtClean="0"/>
              <a:t>Antibiotics and Bacteria          90</a:t>
            </a:r>
          </a:p>
          <a:p>
            <a:r>
              <a:rPr lang="en-US" sz="2000" dirty="0" smtClean="0"/>
              <a:t>Allergies          91-92</a:t>
            </a:r>
          </a:p>
          <a:p>
            <a:r>
              <a:rPr lang="en-US" sz="2000" dirty="0" smtClean="0"/>
              <a:t>HIV/AIDS          93-94</a:t>
            </a:r>
          </a:p>
          <a:p>
            <a:r>
              <a:rPr lang="en-US" sz="2000" dirty="0" smtClean="0"/>
              <a:t>Immune System Reference Pages          95-96</a:t>
            </a:r>
            <a:endParaRPr lang="en-US" sz="2000" dirty="0" smtClean="0"/>
          </a:p>
          <a:p>
            <a:endParaRPr lang="en-US" sz="2000" dirty="0"/>
          </a:p>
        </p:txBody>
      </p:sp>
    </p:spTree>
    <p:extLst>
      <p:ext uri="{BB962C8B-B14F-4D97-AF65-F5344CB8AC3E}">
        <p14:creationId xmlns:p14="http://schemas.microsoft.com/office/powerpoint/2010/main" val="40510184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The heart has four chambers, two atria and two ventricles</a:t>
            </a:r>
          </a:p>
          <a:p>
            <a:pPr lvl="1"/>
            <a:r>
              <a:rPr lang="en-US" dirty="0" smtClean="0"/>
              <a:t>The atria are the smaller upper chambers</a:t>
            </a:r>
          </a:p>
          <a:p>
            <a:pPr lvl="1"/>
            <a:r>
              <a:rPr lang="en-US" dirty="0" smtClean="0"/>
              <a:t>The ventricles are the larger lower chambers</a:t>
            </a:r>
          </a:p>
          <a:p>
            <a:r>
              <a:rPr lang="en-US" dirty="0" smtClean="0"/>
              <a:t>The </a:t>
            </a:r>
            <a:r>
              <a:rPr lang="en-US" b="1" dirty="0" smtClean="0">
                <a:solidFill>
                  <a:schemeClr val="accent1">
                    <a:lumMod val="75000"/>
                  </a:schemeClr>
                </a:solidFill>
              </a:rPr>
              <a:t>right</a:t>
            </a:r>
            <a:r>
              <a:rPr lang="en-US" b="1" dirty="0" smtClean="0"/>
              <a:t> </a:t>
            </a:r>
            <a:r>
              <a:rPr lang="en-US" dirty="0" smtClean="0"/>
              <a:t>atrium and ventricle are located on the right side of the body, or the left side when shown in diagrams. The </a:t>
            </a:r>
            <a:r>
              <a:rPr lang="en-US" b="1" dirty="0" smtClean="0">
                <a:solidFill>
                  <a:srgbClr val="FF0000"/>
                </a:solidFill>
              </a:rPr>
              <a:t>left</a:t>
            </a:r>
            <a:r>
              <a:rPr lang="en-US" dirty="0" smtClean="0"/>
              <a:t> atrium and ventricles are on the </a:t>
            </a:r>
            <a:r>
              <a:rPr lang="en-US" b="1" dirty="0" smtClean="0"/>
              <a:t>right</a:t>
            </a:r>
            <a:r>
              <a:rPr lang="en-US" dirty="0" smtClean="0"/>
              <a:t> side in diagrams. </a:t>
            </a:r>
            <a:endParaRPr lang="en-US" b="1" dirty="0" smtClean="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752600"/>
            <a:ext cx="3833812" cy="4293869"/>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76800" y="4876800"/>
            <a:ext cx="1219200" cy="430887"/>
          </a:xfrm>
          <a:prstGeom prst="rect">
            <a:avLst/>
          </a:prstGeom>
          <a:noFill/>
        </p:spPr>
        <p:txBody>
          <a:bodyPr wrap="square" rtlCol="0">
            <a:spAutoFit/>
          </a:bodyPr>
          <a:lstStyle/>
          <a:p>
            <a:r>
              <a:rPr lang="en-US" sz="2200" b="1" dirty="0" smtClean="0">
                <a:solidFill>
                  <a:schemeClr val="accent1">
                    <a:lumMod val="75000"/>
                  </a:schemeClr>
                </a:solidFill>
              </a:rPr>
              <a:t>RIGHT</a:t>
            </a:r>
            <a:endParaRPr lang="en-US" sz="2200" b="1" dirty="0">
              <a:solidFill>
                <a:schemeClr val="accent1">
                  <a:lumMod val="75000"/>
                </a:schemeClr>
              </a:solidFill>
            </a:endParaRPr>
          </a:p>
        </p:txBody>
      </p:sp>
      <p:sp>
        <p:nvSpPr>
          <p:cNvPr id="9" name="TextBox 8"/>
          <p:cNvSpPr txBox="1"/>
          <p:nvPr/>
        </p:nvSpPr>
        <p:spPr>
          <a:xfrm>
            <a:off x="7848600" y="3562290"/>
            <a:ext cx="1066800" cy="400110"/>
          </a:xfrm>
          <a:prstGeom prst="rect">
            <a:avLst/>
          </a:prstGeom>
          <a:noFill/>
        </p:spPr>
        <p:txBody>
          <a:bodyPr wrap="square" rtlCol="0">
            <a:spAutoFit/>
          </a:bodyPr>
          <a:lstStyle/>
          <a:p>
            <a:r>
              <a:rPr lang="en-US" sz="2000" b="1" dirty="0" smtClean="0">
                <a:solidFill>
                  <a:srgbClr val="FF0000"/>
                </a:solidFill>
              </a:rPr>
              <a:t>LEFT</a:t>
            </a:r>
            <a:endParaRPr lang="en-US" sz="2000" b="1" dirty="0">
              <a:solidFill>
                <a:srgbClr val="FF0000"/>
              </a:solidFill>
            </a:endParaRPr>
          </a:p>
        </p:txBody>
      </p:sp>
      <p:sp>
        <p:nvSpPr>
          <p:cNvPr id="10" name="TextBox 9"/>
          <p:cNvSpPr txBox="1"/>
          <p:nvPr/>
        </p:nvSpPr>
        <p:spPr>
          <a:xfrm>
            <a:off x="8382000" y="6334780"/>
            <a:ext cx="762001" cy="523220"/>
          </a:xfrm>
          <a:prstGeom prst="rect">
            <a:avLst/>
          </a:prstGeom>
          <a:noFill/>
        </p:spPr>
        <p:txBody>
          <a:bodyPr wrap="square" rtlCol="0">
            <a:spAutoFit/>
          </a:bodyPr>
          <a:lstStyle/>
          <a:p>
            <a:pPr algn="ctr"/>
            <a:r>
              <a:rPr lang="en-US" sz="2800" dirty="0" smtClean="0"/>
              <a:t>44</a:t>
            </a:r>
            <a:endParaRPr lang="en-US" sz="2800" dirty="0"/>
          </a:p>
        </p:txBody>
      </p:sp>
      <p:sp>
        <p:nvSpPr>
          <p:cNvPr id="11" name="TextBox 10"/>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3498432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610600" cy="1143000"/>
          </a:xfrm>
        </p:spPr>
        <p:txBody>
          <a:bodyPr>
            <a:normAutofit fontScale="90000"/>
          </a:bodyPr>
          <a:lstStyle/>
          <a:p>
            <a:pPr algn="ctr"/>
            <a:r>
              <a:rPr lang="en-US" dirty="0" smtClean="0"/>
              <a:t>Pathway of Blood Through the Heart</a:t>
            </a:r>
            <a:endParaRPr lang="en-US" dirty="0"/>
          </a:p>
        </p:txBody>
      </p:sp>
      <p:sp>
        <p:nvSpPr>
          <p:cNvPr id="3" name="Content Placeholder 2"/>
          <p:cNvSpPr>
            <a:spLocks noGrp="1"/>
          </p:cNvSpPr>
          <p:nvPr>
            <p:ph sz="half" idx="1"/>
          </p:nvPr>
        </p:nvSpPr>
        <p:spPr>
          <a:xfrm>
            <a:off x="457200" y="1828800"/>
            <a:ext cx="4038600" cy="4876800"/>
          </a:xfrm>
        </p:spPr>
        <p:txBody>
          <a:bodyPr>
            <a:normAutofit lnSpcReduction="10000"/>
          </a:bodyPr>
          <a:lstStyle/>
          <a:p>
            <a:pPr marL="514350" indent="-514350">
              <a:buAutoNum type="arabicPeriod"/>
            </a:pPr>
            <a:r>
              <a:rPr lang="en-US" dirty="0" smtClean="0"/>
              <a:t>Deoxygenated blood returns from the body to the heart in veins leading into the </a:t>
            </a:r>
            <a:r>
              <a:rPr lang="en-US" b="1" dirty="0" smtClean="0"/>
              <a:t>right atrium</a:t>
            </a:r>
          </a:p>
          <a:p>
            <a:pPr marL="514350" indent="-514350">
              <a:buAutoNum type="arabicPeriod"/>
            </a:pPr>
            <a:r>
              <a:rPr lang="en-US" dirty="0" smtClean="0"/>
              <a:t>Blood passes through the </a:t>
            </a:r>
            <a:r>
              <a:rPr lang="en-US" b="1" dirty="0" smtClean="0"/>
              <a:t>tricuspid valve </a:t>
            </a:r>
            <a:r>
              <a:rPr lang="en-US" dirty="0" smtClean="0"/>
              <a:t>into the </a:t>
            </a:r>
            <a:r>
              <a:rPr lang="en-US" b="1" dirty="0" smtClean="0"/>
              <a:t>right ventricle</a:t>
            </a:r>
            <a:r>
              <a:rPr lang="en-US" dirty="0" smtClean="0"/>
              <a:t>. The tricuspid valve prevents blood from flowing back into the right atrium.</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000" y="2590800"/>
            <a:ext cx="4064000" cy="30480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45</a:t>
            </a:r>
            <a:endParaRPr lang="en-US" sz="2800" dirty="0"/>
          </a:p>
        </p:txBody>
      </p:sp>
      <p:sp>
        <p:nvSpPr>
          <p:cNvPr id="7" name="TextBox 6"/>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2140628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534400" cy="1143000"/>
          </a:xfrm>
        </p:spPr>
        <p:txBody>
          <a:bodyPr>
            <a:normAutofit fontScale="90000"/>
          </a:bodyPr>
          <a:lstStyle/>
          <a:p>
            <a:pPr algn="ctr"/>
            <a:r>
              <a:rPr lang="en-US" dirty="0" smtClean="0"/>
              <a:t>Pathway of Blood Through the Heart</a:t>
            </a:r>
            <a:endParaRPr lang="en-US" dirty="0"/>
          </a:p>
        </p:txBody>
      </p:sp>
      <p:sp>
        <p:nvSpPr>
          <p:cNvPr id="3" name="Content Placeholder 2"/>
          <p:cNvSpPr>
            <a:spLocks noGrp="1"/>
          </p:cNvSpPr>
          <p:nvPr>
            <p:ph sz="half" idx="1"/>
          </p:nvPr>
        </p:nvSpPr>
        <p:spPr>
          <a:xfrm>
            <a:off x="457200" y="1920084"/>
            <a:ext cx="4038600" cy="4556915"/>
          </a:xfrm>
        </p:spPr>
        <p:txBody>
          <a:bodyPr>
            <a:normAutofit fontScale="85000" lnSpcReduction="20000"/>
          </a:bodyPr>
          <a:lstStyle/>
          <a:p>
            <a:pPr marL="514350" indent="-514350">
              <a:buFont typeface="+mj-lt"/>
              <a:buAutoNum type="arabicPeriod" startAt="3"/>
            </a:pPr>
            <a:r>
              <a:rPr lang="en-US" dirty="0" smtClean="0"/>
              <a:t>The ventricles contract, forcing blood out of the right ventricle into the </a:t>
            </a:r>
            <a:r>
              <a:rPr lang="en-US" b="1" dirty="0" smtClean="0"/>
              <a:t>pulmonary artery</a:t>
            </a:r>
            <a:r>
              <a:rPr lang="en-US" dirty="0" smtClean="0"/>
              <a:t>. The blood passes through the </a:t>
            </a:r>
            <a:r>
              <a:rPr lang="en-US" b="1" dirty="0" smtClean="0"/>
              <a:t>pulmonary valve</a:t>
            </a:r>
            <a:r>
              <a:rPr lang="en-US" dirty="0" smtClean="0"/>
              <a:t>, preventing the blood from flowing back into the right ventricle</a:t>
            </a:r>
          </a:p>
          <a:p>
            <a:pPr marL="514350" indent="-514350">
              <a:buAutoNum type="arabicPeriod" startAt="3"/>
            </a:pPr>
            <a:r>
              <a:rPr lang="en-US" dirty="0" smtClean="0"/>
              <a:t>Blood in the pulmonary artery goes to the lungs to receive oxygen. The pulmonary artery is the only artery that carries deoxygenated blood</a:t>
            </a:r>
            <a:endParaRPr lang="en-US" dirty="0"/>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605132"/>
            <a:ext cx="4038600" cy="306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81800" y="2089275"/>
            <a:ext cx="2209800" cy="369332"/>
          </a:xfrm>
          <a:prstGeom prst="rect">
            <a:avLst/>
          </a:prstGeom>
          <a:noFill/>
        </p:spPr>
        <p:txBody>
          <a:bodyPr wrap="square" rtlCol="0">
            <a:spAutoFit/>
          </a:bodyPr>
          <a:lstStyle/>
          <a:p>
            <a:r>
              <a:rPr lang="en-US" dirty="0" smtClean="0"/>
              <a:t>Pulmonary artery</a:t>
            </a:r>
            <a:endParaRPr lang="en-US" dirty="0"/>
          </a:p>
        </p:txBody>
      </p:sp>
      <p:cxnSp>
        <p:nvCxnSpPr>
          <p:cNvPr id="9" name="Straight Connector 8"/>
          <p:cNvCxnSpPr/>
          <p:nvPr/>
        </p:nvCxnSpPr>
        <p:spPr>
          <a:xfrm flipH="1">
            <a:off x="6705600" y="2458607"/>
            <a:ext cx="457200" cy="1503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0" y="6334780"/>
            <a:ext cx="762001" cy="523220"/>
          </a:xfrm>
          <a:prstGeom prst="rect">
            <a:avLst/>
          </a:prstGeom>
          <a:noFill/>
        </p:spPr>
        <p:txBody>
          <a:bodyPr wrap="square" rtlCol="0">
            <a:spAutoFit/>
          </a:bodyPr>
          <a:lstStyle/>
          <a:p>
            <a:pPr algn="ctr"/>
            <a:r>
              <a:rPr lang="en-US" sz="2800" dirty="0" smtClean="0"/>
              <a:t>46</a:t>
            </a:r>
            <a:endParaRPr lang="en-US" sz="2800" dirty="0"/>
          </a:p>
        </p:txBody>
      </p:sp>
      <p:sp>
        <p:nvSpPr>
          <p:cNvPr id="12" name="TextBox 11"/>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3145959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534400" cy="1143000"/>
          </a:xfrm>
        </p:spPr>
        <p:txBody>
          <a:bodyPr>
            <a:normAutofit fontScale="90000"/>
          </a:bodyPr>
          <a:lstStyle/>
          <a:p>
            <a:pPr algn="ctr"/>
            <a:r>
              <a:rPr lang="en-US" dirty="0" smtClean="0"/>
              <a:t>Pathway of Blood Through the Heart</a:t>
            </a:r>
            <a:endParaRPr lang="en-US" dirty="0"/>
          </a:p>
        </p:txBody>
      </p:sp>
      <p:sp>
        <p:nvSpPr>
          <p:cNvPr id="3" name="Content Placeholder 2"/>
          <p:cNvSpPr>
            <a:spLocks noGrp="1"/>
          </p:cNvSpPr>
          <p:nvPr>
            <p:ph sz="half" idx="1"/>
          </p:nvPr>
        </p:nvSpPr>
        <p:spPr>
          <a:xfrm>
            <a:off x="457200" y="1920084"/>
            <a:ext cx="4114800" cy="4556915"/>
          </a:xfrm>
        </p:spPr>
        <p:txBody>
          <a:bodyPr>
            <a:normAutofit fontScale="92500" lnSpcReduction="10000"/>
          </a:bodyPr>
          <a:lstStyle/>
          <a:p>
            <a:pPr marL="514350" indent="-514350">
              <a:buFont typeface="+mj-lt"/>
              <a:buAutoNum type="arabicPeriod" startAt="5"/>
            </a:pPr>
            <a:r>
              <a:rPr lang="en-US" dirty="0" smtClean="0"/>
              <a:t>After receiving oxygen, blood returns from the lungs to the </a:t>
            </a:r>
            <a:r>
              <a:rPr lang="en-US" b="1" dirty="0" smtClean="0"/>
              <a:t>left atrium </a:t>
            </a:r>
            <a:r>
              <a:rPr lang="en-US" dirty="0" smtClean="0"/>
              <a:t>via the </a:t>
            </a:r>
            <a:r>
              <a:rPr lang="en-US" b="1" dirty="0" smtClean="0"/>
              <a:t>pulmonary veins</a:t>
            </a:r>
          </a:p>
          <a:p>
            <a:pPr marL="514350" indent="-514350">
              <a:buFont typeface="+mj-lt"/>
              <a:buAutoNum type="arabicPeriod" startAt="5"/>
            </a:pPr>
            <a:r>
              <a:rPr lang="en-US" dirty="0" smtClean="0"/>
              <a:t>The atria contract, forcing blood from the left atrium to the </a:t>
            </a:r>
            <a:r>
              <a:rPr lang="en-US" b="1" dirty="0" smtClean="0"/>
              <a:t>left ventricle</a:t>
            </a:r>
            <a:r>
              <a:rPr lang="en-US" dirty="0" smtClean="0"/>
              <a:t>. Blood passes through the </a:t>
            </a:r>
            <a:r>
              <a:rPr lang="en-US" b="1" dirty="0" smtClean="0"/>
              <a:t>Mitral (Bicuspid) Valve </a:t>
            </a:r>
            <a:r>
              <a:rPr lang="en-US" dirty="0" smtClean="0"/>
              <a:t>which prevents blood from flowing back into the left atrium.</a:t>
            </a:r>
            <a:endParaRPr lang="en-US" b="1" dirty="0"/>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605132"/>
            <a:ext cx="4038600" cy="306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77743" y="2002189"/>
            <a:ext cx="2133600" cy="369332"/>
          </a:xfrm>
          <a:prstGeom prst="rect">
            <a:avLst/>
          </a:prstGeom>
          <a:noFill/>
        </p:spPr>
        <p:txBody>
          <a:bodyPr wrap="square" rtlCol="0">
            <a:spAutoFit/>
          </a:bodyPr>
          <a:lstStyle/>
          <a:p>
            <a:r>
              <a:rPr lang="en-US" dirty="0" smtClean="0"/>
              <a:t>Pulmonary veins</a:t>
            </a:r>
            <a:endParaRPr lang="en-US" dirty="0"/>
          </a:p>
        </p:txBody>
      </p:sp>
      <p:cxnSp>
        <p:nvCxnSpPr>
          <p:cNvPr id="7" name="Straight Connector 6"/>
          <p:cNvCxnSpPr/>
          <p:nvPr/>
        </p:nvCxnSpPr>
        <p:spPr>
          <a:xfrm flipH="1">
            <a:off x="7467600" y="2371521"/>
            <a:ext cx="152400" cy="14384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543800" y="2371521"/>
            <a:ext cx="76200" cy="1667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867400" y="2371521"/>
            <a:ext cx="1752600" cy="15908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67400" y="2371521"/>
            <a:ext cx="1752600" cy="17432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82000" y="6334780"/>
            <a:ext cx="762001" cy="523220"/>
          </a:xfrm>
          <a:prstGeom prst="rect">
            <a:avLst/>
          </a:prstGeom>
          <a:noFill/>
        </p:spPr>
        <p:txBody>
          <a:bodyPr wrap="square" rtlCol="0">
            <a:spAutoFit/>
          </a:bodyPr>
          <a:lstStyle/>
          <a:p>
            <a:pPr algn="ctr"/>
            <a:r>
              <a:rPr lang="en-US" sz="2800" dirty="0" smtClean="0"/>
              <a:t>47</a:t>
            </a:r>
            <a:endParaRPr lang="en-US" sz="2800" dirty="0"/>
          </a:p>
        </p:txBody>
      </p:sp>
      <p:sp>
        <p:nvSpPr>
          <p:cNvPr id="19" name="TextBox 18"/>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39926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534400" cy="1143000"/>
          </a:xfrm>
        </p:spPr>
        <p:txBody>
          <a:bodyPr>
            <a:normAutofit fontScale="90000"/>
          </a:bodyPr>
          <a:lstStyle/>
          <a:p>
            <a:pPr algn="ctr"/>
            <a:r>
              <a:rPr lang="en-US" dirty="0" smtClean="0"/>
              <a:t>Pathway of Blood Through the Heart</a:t>
            </a:r>
            <a:endParaRPr lang="en-US" dirty="0"/>
          </a:p>
        </p:txBody>
      </p:sp>
      <p:sp>
        <p:nvSpPr>
          <p:cNvPr id="3" name="Content Placeholder 2"/>
          <p:cNvSpPr>
            <a:spLocks noGrp="1"/>
          </p:cNvSpPr>
          <p:nvPr>
            <p:ph sz="half" idx="1"/>
          </p:nvPr>
        </p:nvSpPr>
        <p:spPr/>
        <p:txBody>
          <a:bodyPr>
            <a:normAutofit fontScale="92500" lnSpcReduction="10000"/>
          </a:bodyPr>
          <a:lstStyle/>
          <a:p>
            <a:pPr marL="514350" indent="-514350">
              <a:buFont typeface="+mj-lt"/>
              <a:buAutoNum type="arabicPeriod" startAt="7"/>
            </a:pPr>
            <a:r>
              <a:rPr lang="en-US" dirty="0" smtClean="0"/>
              <a:t>The ventricles contract, forcing blood out of the left ventricle and into the </a:t>
            </a:r>
            <a:r>
              <a:rPr lang="en-US" b="1" dirty="0" smtClean="0"/>
              <a:t>aorta</a:t>
            </a:r>
            <a:r>
              <a:rPr lang="en-US" dirty="0" smtClean="0"/>
              <a:t>, the largest artery of the body. The </a:t>
            </a:r>
            <a:r>
              <a:rPr lang="en-US" b="1" dirty="0" smtClean="0"/>
              <a:t>aortic valve </a:t>
            </a:r>
            <a:r>
              <a:rPr lang="en-US" dirty="0" smtClean="0"/>
              <a:t>prevents backflow of blood into the left ventricle from the aorta</a:t>
            </a:r>
          </a:p>
          <a:p>
            <a:pPr marL="514350" indent="-514350">
              <a:buFont typeface="+mj-lt"/>
              <a:buAutoNum type="arabicPeriod" startAt="7"/>
            </a:pPr>
            <a:r>
              <a:rPr lang="en-US" dirty="0" smtClean="0"/>
              <a:t>Blood travels to the rest of the body, returning through the veins to the right atrium (step 1)</a:t>
            </a:r>
            <a:endParaRPr lang="en-US" dirty="0"/>
          </a:p>
        </p:txBody>
      </p:sp>
      <p:pic>
        <p:nvPicPr>
          <p:cNvPr id="717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9549" y="2604542"/>
            <a:ext cx="4035902" cy="306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34200" y="2089275"/>
            <a:ext cx="1295400" cy="369332"/>
          </a:xfrm>
          <a:prstGeom prst="rect">
            <a:avLst/>
          </a:prstGeom>
          <a:noFill/>
        </p:spPr>
        <p:txBody>
          <a:bodyPr wrap="square" rtlCol="0">
            <a:spAutoFit/>
          </a:bodyPr>
          <a:lstStyle/>
          <a:p>
            <a:r>
              <a:rPr lang="en-US" dirty="0"/>
              <a:t>A</a:t>
            </a:r>
            <a:r>
              <a:rPr lang="en-US" dirty="0" smtClean="0"/>
              <a:t>orta</a:t>
            </a:r>
            <a:endParaRPr lang="en-US" dirty="0"/>
          </a:p>
        </p:txBody>
      </p:sp>
      <p:cxnSp>
        <p:nvCxnSpPr>
          <p:cNvPr id="8" name="Straight Connector 7"/>
          <p:cNvCxnSpPr/>
          <p:nvPr/>
        </p:nvCxnSpPr>
        <p:spPr>
          <a:xfrm flipH="1">
            <a:off x="6705600" y="2458607"/>
            <a:ext cx="381000" cy="7417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781800" y="4267200"/>
            <a:ext cx="3048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477000" y="3733800"/>
            <a:ext cx="762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6600" y="3962400"/>
            <a:ext cx="762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34000" y="3962400"/>
            <a:ext cx="3048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696200" y="3733800"/>
            <a:ext cx="6858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019800" y="2829503"/>
            <a:ext cx="76200" cy="3708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96000" y="4191000"/>
            <a:ext cx="4191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515100" y="3771900"/>
            <a:ext cx="266700" cy="952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43400" y="5638800"/>
            <a:ext cx="4953000" cy="369332"/>
          </a:xfrm>
          <a:prstGeom prst="rect">
            <a:avLst/>
          </a:prstGeom>
          <a:noFill/>
        </p:spPr>
        <p:txBody>
          <a:bodyPr wrap="square" rtlCol="0">
            <a:spAutoFit/>
          </a:bodyPr>
          <a:lstStyle/>
          <a:p>
            <a:r>
              <a:rPr lang="en-US" dirty="0" smtClean="0"/>
              <a:t>Overall pathway of the blood through the heart</a:t>
            </a:r>
            <a:endParaRPr lang="en-US" dirty="0"/>
          </a:p>
        </p:txBody>
      </p:sp>
      <p:sp>
        <p:nvSpPr>
          <p:cNvPr id="29" name="TextBox 28"/>
          <p:cNvSpPr txBox="1"/>
          <p:nvPr/>
        </p:nvSpPr>
        <p:spPr>
          <a:xfrm>
            <a:off x="4724400" y="3667780"/>
            <a:ext cx="838200" cy="523220"/>
          </a:xfrm>
          <a:prstGeom prst="rect">
            <a:avLst/>
          </a:prstGeom>
          <a:noFill/>
        </p:spPr>
        <p:txBody>
          <a:bodyPr wrap="square" rtlCol="0">
            <a:spAutoFit/>
          </a:bodyPr>
          <a:lstStyle/>
          <a:p>
            <a:r>
              <a:rPr lang="en-US" sz="1400" dirty="0" smtClean="0"/>
              <a:t>To left atrium</a:t>
            </a:r>
            <a:endParaRPr lang="en-US" sz="1400" dirty="0"/>
          </a:p>
        </p:txBody>
      </p:sp>
      <p:sp>
        <p:nvSpPr>
          <p:cNvPr id="31" name="TextBox 30"/>
          <p:cNvSpPr txBox="1"/>
          <p:nvPr/>
        </p:nvSpPr>
        <p:spPr>
          <a:xfrm>
            <a:off x="8382000" y="6334780"/>
            <a:ext cx="762001" cy="523220"/>
          </a:xfrm>
          <a:prstGeom prst="rect">
            <a:avLst/>
          </a:prstGeom>
          <a:noFill/>
        </p:spPr>
        <p:txBody>
          <a:bodyPr wrap="square" rtlCol="0">
            <a:spAutoFit/>
          </a:bodyPr>
          <a:lstStyle/>
          <a:p>
            <a:pPr algn="ctr"/>
            <a:r>
              <a:rPr lang="en-US" sz="2800" dirty="0" smtClean="0"/>
              <a:t>48</a:t>
            </a:r>
            <a:endParaRPr lang="en-US" sz="2800" dirty="0"/>
          </a:p>
        </p:txBody>
      </p:sp>
      <p:sp>
        <p:nvSpPr>
          <p:cNvPr id="32" name="TextBox 31"/>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2731280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Composition of Blood</a:t>
            </a:r>
            <a:endParaRPr lang="en-US" dirty="0"/>
          </a:p>
        </p:txBody>
      </p:sp>
      <p:sp>
        <p:nvSpPr>
          <p:cNvPr id="7" name="Text Placeholder 6"/>
          <p:cNvSpPr>
            <a:spLocks noGrp="1"/>
          </p:cNvSpPr>
          <p:nvPr>
            <p:ph type="body" idx="1"/>
          </p:nvPr>
        </p:nvSpPr>
        <p:spPr>
          <a:xfrm>
            <a:off x="457200" y="2438400"/>
            <a:ext cx="4040188" cy="659352"/>
          </a:xfrm>
        </p:spPr>
        <p:txBody>
          <a:bodyPr/>
          <a:lstStyle/>
          <a:p>
            <a:r>
              <a:rPr lang="en-US" dirty="0" smtClean="0"/>
              <a:t>Plasma</a:t>
            </a:r>
            <a:endParaRPr lang="en-US" dirty="0"/>
          </a:p>
        </p:txBody>
      </p:sp>
      <p:sp>
        <p:nvSpPr>
          <p:cNvPr id="8" name="Text Placeholder 7"/>
          <p:cNvSpPr>
            <a:spLocks noGrp="1"/>
          </p:cNvSpPr>
          <p:nvPr>
            <p:ph type="body" sz="half" idx="3"/>
          </p:nvPr>
        </p:nvSpPr>
        <p:spPr>
          <a:xfrm>
            <a:off x="4645025" y="2438400"/>
            <a:ext cx="4041775" cy="654843"/>
          </a:xfrm>
        </p:spPr>
        <p:txBody>
          <a:bodyPr/>
          <a:lstStyle/>
          <a:p>
            <a:r>
              <a:rPr lang="en-US" dirty="0" smtClean="0"/>
              <a:t>The Formed Elements</a:t>
            </a:r>
            <a:endParaRPr lang="en-US" dirty="0"/>
          </a:p>
        </p:txBody>
      </p:sp>
      <p:sp>
        <p:nvSpPr>
          <p:cNvPr id="6" name="Content Placeholder 5"/>
          <p:cNvSpPr>
            <a:spLocks noGrp="1"/>
          </p:cNvSpPr>
          <p:nvPr>
            <p:ph sz="quarter" idx="2"/>
          </p:nvPr>
        </p:nvSpPr>
        <p:spPr>
          <a:xfrm>
            <a:off x="457200" y="2971800"/>
            <a:ext cx="4040188" cy="3388520"/>
          </a:xfrm>
        </p:spPr>
        <p:txBody>
          <a:bodyPr>
            <a:normAutofit/>
          </a:bodyPr>
          <a:lstStyle/>
          <a:p>
            <a:r>
              <a:rPr lang="en-US" b="1" dirty="0" smtClean="0"/>
              <a:t>Plasma</a:t>
            </a:r>
            <a:r>
              <a:rPr lang="en-US" dirty="0" smtClean="0"/>
              <a:t> – the watery portion of the blood containing dissolved amino acids, proteins, carbohydrates, lipids, vitamins, hormones, electrolytes, and cellular wastes</a:t>
            </a:r>
          </a:p>
          <a:p>
            <a:pPr lvl="1"/>
            <a:r>
              <a:rPr lang="en-US" dirty="0" smtClean="0"/>
              <a:t>Makes up about 55% of a blood sample</a:t>
            </a:r>
            <a:endParaRPr lang="en-US" dirty="0"/>
          </a:p>
        </p:txBody>
      </p:sp>
      <p:sp>
        <p:nvSpPr>
          <p:cNvPr id="9" name="Content Placeholder 8"/>
          <p:cNvSpPr>
            <a:spLocks noGrp="1"/>
          </p:cNvSpPr>
          <p:nvPr>
            <p:ph sz="quarter" idx="4"/>
          </p:nvPr>
        </p:nvSpPr>
        <p:spPr>
          <a:xfrm>
            <a:off x="4645025" y="2971800"/>
            <a:ext cx="4041775" cy="3388520"/>
          </a:xfrm>
        </p:spPr>
        <p:txBody>
          <a:bodyPr/>
          <a:lstStyle/>
          <a:p>
            <a:r>
              <a:rPr lang="en-US" dirty="0" smtClean="0"/>
              <a:t>The formed elements of the blood include erythrocytes, leukocytes, and platelets</a:t>
            </a:r>
            <a:endParaRPr lang="en-US" dirty="0"/>
          </a:p>
        </p:txBody>
      </p:sp>
      <p:sp>
        <p:nvSpPr>
          <p:cNvPr id="10" name="TextBox 9"/>
          <p:cNvSpPr txBox="1"/>
          <p:nvPr/>
        </p:nvSpPr>
        <p:spPr>
          <a:xfrm>
            <a:off x="457200" y="1828800"/>
            <a:ext cx="8229600" cy="707886"/>
          </a:xfrm>
          <a:prstGeom prst="rect">
            <a:avLst/>
          </a:prstGeom>
          <a:noFill/>
        </p:spPr>
        <p:txBody>
          <a:bodyPr wrap="square" rtlCol="0">
            <a:spAutoFit/>
          </a:bodyPr>
          <a:lstStyle/>
          <a:p>
            <a:r>
              <a:rPr lang="en-US" sz="2000" dirty="0"/>
              <a:t>Blood is made up of plasma, red blood cells (erythrocytes), white blood cells (leukocytes), and platelets</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221480"/>
            <a:ext cx="3009900" cy="240792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382000" y="6334780"/>
            <a:ext cx="762001" cy="523220"/>
          </a:xfrm>
          <a:prstGeom prst="rect">
            <a:avLst/>
          </a:prstGeom>
          <a:noFill/>
        </p:spPr>
        <p:txBody>
          <a:bodyPr wrap="square" rtlCol="0">
            <a:spAutoFit/>
          </a:bodyPr>
          <a:lstStyle/>
          <a:p>
            <a:pPr algn="ctr"/>
            <a:r>
              <a:rPr lang="en-US" sz="2800" dirty="0" smtClean="0"/>
              <a:t>4</a:t>
            </a:r>
            <a:r>
              <a:rPr lang="en-US" sz="2800" dirty="0"/>
              <a:t>9</a:t>
            </a:r>
          </a:p>
        </p:txBody>
      </p:sp>
      <p:sp>
        <p:nvSpPr>
          <p:cNvPr id="13" name="TextBox 12"/>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9077708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Formed Elements</a:t>
            </a:r>
            <a:endParaRPr lang="en-US" dirty="0"/>
          </a:p>
        </p:txBody>
      </p:sp>
      <p:sp>
        <p:nvSpPr>
          <p:cNvPr id="8" name="Content Placeholder 7"/>
          <p:cNvSpPr>
            <a:spLocks noGrp="1"/>
          </p:cNvSpPr>
          <p:nvPr>
            <p:ph idx="1"/>
          </p:nvPr>
        </p:nvSpPr>
        <p:spPr>
          <a:xfrm>
            <a:off x="457200" y="2057400"/>
            <a:ext cx="8229600" cy="4389120"/>
          </a:xfrm>
        </p:spPr>
        <p:txBody>
          <a:bodyPr>
            <a:normAutofit/>
          </a:bodyPr>
          <a:lstStyle/>
          <a:p>
            <a:r>
              <a:rPr lang="en-US" b="1" dirty="0" smtClean="0"/>
              <a:t>Erythrocytes</a:t>
            </a:r>
            <a:r>
              <a:rPr lang="en-US" dirty="0" smtClean="0"/>
              <a:t> – transport oxygen and carbon dioxide, make up approximately 45% of a blood sample</a:t>
            </a:r>
          </a:p>
          <a:p>
            <a:r>
              <a:rPr lang="en-US" b="1" dirty="0" smtClean="0"/>
              <a:t>Leukocytes</a:t>
            </a:r>
            <a:r>
              <a:rPr lang="en-US" dirty="0" smtClean="0"/>
              <a:t> – protect against disease, make up less than 1% of a blood sample</a:t>
            </a:r>
          </a:p>
          <a:p>
            <a:pPr lvl="1"/>
            <a:r>
              <a:rPr lang="en-US" dirty="0" smtClean="0"/>
              <a:t>The five types of white blood cells are neutrophils, </a:t>
            </a:r>
            <a:r>
              <a:rPr lang="en-US" dirty="0" err="1" smtClean="0"/>
              <a:t>eosinophils</a:t>
            </a:r>
            <a:r>
              <a:rPr lang="en-US" dirty="0" smtClean="0"/>
              <a:t>, basophils, monocytes, and lymphocytes</a:t>
            </a:r>
          </a:p>
          <a:p>
            <a:r>
              <a:rPr lang="en-US" b="1" dirty="0" smtClean="0"/>
              <a:t>Platelets </a:t>
            </a:r>
            <a:r>
              <a:rPr lang="en-US" dirty="0" smtClean="0"/>
              <a:t>– cell fragments, less than half the size of an erythrocyte. Helps control blood loss from broken vessels</a:t>
            </a:r>
            <a:endParaRPr lang="en-US" b="1" dirty="0" smtClean="0"/>
          </a:p>
          <a:p>
            <a:pPr marL="393192" lvl="1" indent="0">
              <a:buNone/>
            </a:pPr>
            <a:endParaRPr lang="en-US" dirty="0"/>
          </a:p>
        </p:txBody>
      </p:sp>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smtClean="0"/>
              <a:t>50</a:t>
            </a:r>
            <a:endParaRPr lang="en-US" sz="2800" dirty="0"/>
          </a:p>
        </p:txBody>
      </p:sp>
      <p:sp>
        <p:nvSpPr>
          <p:cNvPr id="10" name="TextBox 9"/>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38258592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Erythrocyte Structure and Function</a:t>
            </a:r>
            <a:endParaRPr lang="en-US" dirty="0"/>
          </a:p>
        </p:txBody>
      </p:sp>
      <p:sp>
        <p:nvSpPr>
          <p:cNvPr id="4" name="Text Placeholder 3"/>
          <p:cNvSpPr>
            <a:spLocks noGrp="1"/>
          </p:cNvSpPr>
          <p:nvPr>
            <p:ph type="body" idx="1"/>
          </p:nvPr>
        </p:nvSpPr>
        <p:spPr/>
        <p:txBody>
          <a:bodyPr/>
          <a:lstStyle/>
          <a:p>
            <a:r>
              <a:rPr lang="en-US" dirty="0" smtClean="0"/>
              <a:t>Function</a:t>
            </a:r>
            <a:endParaRPr lang="en-US" dirty="0"/>
          </a:p>
        </p:txBody>
      </p:sp>
      <p:sp>
        <p:nvSpPr>
          <p:cNvPr id="6" name="Text Placeholder 5"/>
          <p:cNvSpPr>
            <a:spLocks noGrp="1"/>
          </p:cNvSpPr>
          <p:nvPr>
            <p:ph type="body" sz="half" idx="3"/>
          </p:nvPr>
        </p:nvSpPr>
        <p:spPr/>
        <p:txBody>
          <a:bodyPr/>
          <a:lstStyle/>
          <a:p>
            <a:r>
              <a:rPr lang="en-US" dirty="0" smtClean="0"/>
              <a:t>Structure</a:t>
            </a:r>
            <a:endParaRPr lang="en-US" dirty="0"/>
          </a:p>
        </p:txBody>
      </p:sp>
      <p:sp>
        <p:nvSpPr>
          <p:cNvPr id="5" name="Content Placeholder 4"/>
          <p:cNvSpPr>
            <a:spLocks noGrp="1"/>
          </p:cNvSpPr>
          <p:nvPr>
            <p:ph sz="quarter" idx="2"/>
          </p:nvPr>
        </p:nvSpPr>
        <p:spPr/>
        <p:txBody>
          <a:bodyPr/>
          <a:lstStyle/>
          <a:p>
            <a:r>
              <a:rPr lang="en-US" dirty="0" smtClean="0"/>
              <a:t>Travel through the bloodstream and transport gases</a:t>
            </a:r>
            <a:endParaRPr lang="en-US" dirty="0"/>
          </a:p>
        </p:txBody>
      </p:sp>
      <p:sp>
        <p:nvSpPr>
          <p:cNvPr id="7" name="Content Placeholder 6"/>
          <p:cNvSpPr>
            <a:spLocks noGrp="1"/>
          </p:cNvSpPr>
          <p:nvPr>
            <p:ph sz="quarter" idx="4"/>
          </p:nvPr>
        </p:nvSpPr>
        <p:spPr>
          <a:xfrm>
            <a:off x="4645025" y="2514600"/>
            <a:ext cx="4194175" cy="4114800"/>
          </a:xfrm>
        </p:spPr>
        <p:txBody>
          <a:bodyPr>
            <a:normAutofit lnSpcReduction="10000"/>
          </a:bodyPr>
          <a:lstStyle/>
          <a:p>
            <a:r>
              <a:rPr lang="en-US" dirty="0" smtClean="0"/>
              <a:t>Erythrocytes are </a:t>
            </a:r>
            <a:r>
              <a:rPr lang="en-US" b="1" dirty="0" smtClean="0"/>
              <a:t>biconcave discs</a:t>
            </a:r>
            <a:r>
              <a:rPr lang="en-US" dirty="0" smtClean="0"/>
              <a:t>, meaning that they are thin near their centers and thicker around their rims. This adaptation increases the surface area through which gases can diffuse.</a:t>
            </a:r>
          </a:p>
          <a:p>
            <a:r>
              <a:rPr lang="en-US" dirty="0" smtClean="0"/>
              <a:t>Their shape allows them to squeeze through narrow capillaries</a:t>
            </a:r>
          </a:p>
          <a:p>
            <a:r>
              <a:rPr lang="en-US" dirty="0" smtClean="0"/>
              <a:t>Don’t have nuclei, which provides more space in the cell for hemoglobin molecules</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810000"/>
            <a:ext cx="3810000" cy="257175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smtClean="0"/>
              <a:t>51</a:t>
            </a:r>
            <a:endParaRPr lang="en-US" sz="2800" dirty="0"/>
          </a:p>
        </p:txBody>
      </p:sp>
      <p:sp>
        <p:nvSpPr>
          <p:cNvPr id="10" name="TextBox 9"/>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18690662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&amp; Closed Circulatory Systems</a:t>
            </a:r>
            <a:endParaRPr lang="en-US" dirty="0"/>
          </a:p>
        </p:txBody>
      </p:sp>
      <p:sp>
        <p:nvSpPr>
          <p:cNvPr id="3" name="Text Placeholder 2"/>
          <p:cNvSpPr>
            <a:spLocks noGrp="1"/>
          </p:cNvSpPr>
          <p:nvPr>
            <p:ph type="body" idx="1"/>
          </p:nvPr>
        </p:nvSpPr>
        <p:spPr/>
        <p:txBody>
          <a:bodyPr/>
          <a:lstStyle/>
          <a:p>
            <a:r>
              <a:rPr lang="en-US" dirty="0" smtClean="0"/>
              <a:t>Open Circulatory System</a:t>
            </a:r>
            <a:endParaRPr lang="en-US" dirty="0"/>
          </a:p>
        </p:txBody>
      </p:sp>
      <p:sp>
        <p:nvSpPr>
          <p:cNvPr id="4" name="Text Placeholder 3"/>
          <p:cNvSpPr>
            <a:spLocks noGrp="1"/>
          </p:cNvSpPr>
          <p:nvPr>
            <p:ph type="body" sz="half" idx="3"/>
          </p:nvPr>
        </p:nvSpPr>
        <p:spPr/>
        <p:txBody>
          <a:bodyPr/>
          <a:lstStyle/>
          <a:p>
            <a:r>
              <a:rPr lang="en-US" dirty="0" smtClean="0"/>
              <a:t>Closed Circulatory System</a:t>
            </a:r>
            <a:endParaRPr lang="en-US" dirty="0"/>
          </a:p>
        </p:txBody>
      </p:sp>
      <p:sp>
        <p:nvSpPr>
          <p:cNvPr id="5" name="Content Placeholder 4"/>
          <p:cNvSpPr>
            <a:spLocks noGrp="1"/>
          </p:cNvSpPr>
          <p:nvPr>
            <p:ph sz="quarter" idx="2"/>
          </p:nvPr>
        </p:nvSpPr>
        <p:spPr/>
        <p:txBody>
          <a:bodyPr>
            <a:normAutofit/>
          </a:bodyPr>
          <a:lstStyle/>
          <a:p>
            <a:r>
              <a:rPr lang="en-US" dirty="0" smtClean="0"/>
              <a:t>Blood is pumped from the heart and enters body cavities, where the tissues are bathed in the blood</a:t>
            </a:r>
          </a:p>
          <a:p>
            <a:r>
              <a:rPr lang="en-US" dirty="0" smtClean="0"/>
              <a:t>No network of blood vessels</a:t>
            </a:r>
          </a:p>
          <a:p>
            <a:r>
              <a:rPr lang="en-US" dirty="0" smtClean="0"/>
              <a:t>Blood flows slowly because there is no blood pressure. The animal must move in order to move the blood in its body</a:t>
            </a:r>
          </a:p>
        </p:txBody>
      </p:sp>
      <p:sp>
        <p:nvSpPr>
          <p:cNvPr id="6" name="Content Placeholder 5"/>
          <p:cNvSpPr>
            <a:spLocks noGrp="1"/>
          </p:cNvSpPr>
          <p:nvPr>
            <p:ph sz="quarter" idx="4"/>
          </p:nvPr>
        </p:nvSpPr>
        <p:spPr/>
        <p:txBody>
          <a:bodyPr/>
          <a:lstStyle/>
          <a:p>
            <a:r>
              <a:rPr lang="en-US" dirty="0" smtClean="0"/>
              <a:t>Blood is contained within blood vessels, it is not free in a cavity</a:t>
            </a:r>
          </a:p>
          <a:p>
            <a:r>
              <a:rPr lang="en-US" dirty="0" smtClean="0"/>
              <a:t>Valves exist to prevent the backflow of blood</a:t>
            </a:r>
            <a:endParaRPr lang="en-US"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52</a:t>
            </a:r>
            <a:endParaRPr lang="en-US" sz="2800" dirty="0"/>
          </a:p>
        </p:txBody>
      </p:sp>
      <p:sp>
        <p:nvSpPr>
          <p:cNvPr id="8" name="TextBox 7"/>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21015339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177" y="5070022"/>
            <a:ext cx="2226623"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Open &amp; Closed Circulatory Systems</a:t>
            </a:r>
            <a:endParaRPr lang="en-US" dirty="0"/>
          </a:p>
        </p:txBody>
      </p:sp>
      <p:sp>
        <p:nvSpPr>
          <p:cNvPr id="3" name="Text Placeholder 2"/>
          <p:cNvSpPr>
            <a:spLocks noGrp="1"/>
          </p:cNvSpPr>
          <p:nvPr>
            <p:ph type="body" idx="1"/>
          </p:nvPr>
        </p:nvSpPr>
        <p:spPr>
          <a:xfrm>
            <a:off x="228600" y="1855248"/>
            <a:ext cx="4267200" cy="659352"/>
          </a:xfrm>
        </p:spPr>
        <p:txBody>
          <a:bodyPr/>
          <a:lstStyle/>
          <a:p>
            <a:r>
              <a:rPr lang="en-US" sz="2000" dirty="0" smtClean="0"/>
              <a:t>Example: Open Circulatory System</a:t>
            </a:r>
            <a:endParaRPr lang="en-US" sz="2000" dirty="0"/>
          </a:p>
        </p:txBody>
      </p:sp>
      <p:sp>
        <p:nvSpPr>
          <p:cNvPr id="4" name="Text Placeholder 3"/>
          <p:cNvSpPr>
            <a:spLocks noGrp="1"/>
          </p:cNvSpPr>
          <p:nvPr>
            <p:ph type="body" sz="half" idx="3"/>
          </p:nvPr>
        </p:nvSpPr>
        <p:spPr>
          <a:xfrm>
            <a:off x="4648200" y="1859757"/>
            <a:ext cx="4419600" cy="654843"/>
          </a:xfrm>
        </p:spPr>
        <p:txBody>
          <a:bodyPr>
            <a:normAutofit/>
          </a:bodyPr>
          <a:lstStyle/>
          <a:p>
            <a:r>
              <a:rPr lang="en-US" sz="2000" dirty="0" smtClean="0"/>
              <a:t>Example: Closed Circulatory System</a:t>
            </a:r>
            <a:endParaRPr lang="en-US" sz="2000" dirty="0"/>
          </a:p>
        </p:txBody>
      </p:sp>
      <p:sp>
        <p:nvSpPr>
          <p:cNvPr id="5" name="Content Placeholder 4"/>
          <p:cNvSpPr>
            <a:spLocks noGrp="1"/>
          </p:cNvSpPr>
          <p:nvPr>
            <p:ph sz="quarter" idx="2"/>
          </p:nvPr>
        </p:nvSpPr>
        <p:spPr/>
        <p:txBody>
          <a:bodyPr/>
          <a:lstStyle/>
          <a:p>
            <a:r>
              <a:rPr lang="en-US" dirty="0" smtClean="0"/>
              <a:t>Arthropods and most mollusks have an open circulatory system</a:t>
            </a:r>
            <a:endParaRPr lang="en-US" dirty="0"/>
          </a:p>
        </p:txBody>
      </p:sp>
      <p:sp>
        <p:nvSpPr>
          <p:cNvPr id="6" name="Content Placeholder 5"/>
          <p:cNvSpPr>
            <a:spLocks noGrp="1"/>
          </p:cNvSpPr>
          <p:nvPr>
            <p:ph sz="quarter" idx="4"/>
          </p:nvPr>
        </p:nvSpPr>
        <p:spPr/>
        <p:txBody>
          <a:bodyPr/>
          <a:lstStyle/>
          <a:p>
            <a:r>
              <a:rPr lang="en-US" dirty="0" smtClean="0"/>
              <a:t>Found in vertebrates </a:t>
            </a:r>
            <a:r>
              <a:rPr lang="en-US" dirty="0"/>
              <a:t>and </a:t>
            </a:r>
            <a:r>
              <a:rPr lang="en-US" dirty="0" smtClean="0"/>
              <a:t>some </a:t>
            </a:r>
            <a:r>
              <a:rPr lang="en-US" dirty="0"/>
              <a:t>invertebrates including </a:t>
            </a:r>
            <a:r>
              <a:rPr lang="en-US" dirty="0" smtClean="0"/>
              <a:t>annelids, squids, and octopuses</a:t>
            </a:r>
            <a:endParaRPr lang="en-US"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652281"/>
            <a:ext cx="2714172" cy="203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http://www.netartsbaytoday.org/assets/images/Butter-clam-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657600"/>
            <a:ext cx="2499173"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977" y="3899993"/>
            <a:ext cx="2362200" cy="185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458199" y="6248400"/>
            <a:ext cx="762001" cy="523220"/>
          </a:xfrm>
          <a:prstGeom prst="rect">
            <a:avLst/>
          </a:prstGeom>
          <a:noFill/>
        </p:spPr>
        <p:txBody>
          <a:bodyPr wrap="square" rtlCol="0">
            <a:spAutoFit/>
          </a:bodyPr>
          <a:lstStyle/>
          <a:p>
            <a:pPr algn="ctr"/>
            <a:r>
              <a:rPr lang="en-US" sz="2800" dirty="0" smtClean="0">
                <a:solidFill>
                  <a:schemeClr val="bg1"/>
                </a:solidFill>
              </a:rPr>
              <a:t>53</a:t>
            </a:r>
            <a:endParaRPr lang="en-US" sz="2800" dirty="0">
              <a:solidFill>
                <a:schemeClr val="bg1"/>
              </a:solidFill>
            </a:endParaRPr>
          </a:p>
        </p:txBody>
      </p:sp>
      <p:sp>
        <p:nvSpPr>
          <p:cNvPr id="12" name="TextBox 11"/>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96992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448" y="237744"/>
            <a:ext cx="7772400" cy="1362456"/>
          </a:xfrm>
        </p:spPr>
        <p:txBody>
          <a:bodyPr/>
          <a:lstStyle/>
          <a:p>
            <a:r>
              <a:rPr lang="en-US" dirty="0" smtClean="0"/>
              <a:t>Table of Contents</a:t>
            </a:r>
            <a:endParaRPr lang="en-US" dirty="0"/>
          </a:p>
        </p:txBody>
      </p:sp>
      <p:sp>
        <p:nvSpPr>
          <p:cNvPr id="5" name="Text Placeholder 4"/>
          <p:cNvSpPr>
            <a:spLocks noGrp="1"/>
          </p:cNvSpPr>
          <p:nvPr>
            <p:ph type="body" idx="1"/>
          </p:nvPr>
        </p:nvSpPr>
        <p:spPr>
          <a:xfrm>
            <a:off x="533400" y="1676400"/>
            <a:ext cx="7772400" cy="5029200"/>
          </a:xfrm>
        </p:spPr>
        <p:txBody>
          <a:bodyPr/>
          <a:lstStyle/>
          <a:p>
            <a:r>
              <a:rPr lang="en-US" sz="2800" b="1" dirty="0" smtClean="0"/>
              <a:t>SECTION 5 – The Excretory System</a:t>
            </a:r>
          </a:p>
          <a:p>
            <a:r>
              <a:rPr lang="en-US" sz="2000" dirty="0" smtClean="0"/>
              <a:t>Excretory System Introduction          </a:t>
            </a:r>
            <a:r>
              <a:rPr lang="en-US" sz="2000" dirty="0" smtClean="0"/>
              <a:t>97-98</a:t>
            </a:r>
            <a:endParaRPr lang="en-US" sz="2000" dirty="0" smtClean="0"/>
          </a:p>
          <a:p>
            <a:r>
              <a:rPr lang="en-US" sz="2000" dirty="0" smtClean="0"/>
              <a:t>Types of Nitrogenous Wastes          </a:t>
            </a:r>
            <a:r>
              <a:rPr lang="en-US" sz="2000" dirty="0" smtClean="0"/>
              <a:t>99-101</a:t>
            </a:r>
          </a:p>
          <a:p>
            <a:r>
              <a:rPr lang="en-US" sz="2000" dirty="0" smtClean="0"/>
              <a:t>Drawing of the Kidney          102</a:t>
            </a:r>
          </a:p>
          <a:p>
            <a:r>
              <a:rPr lang="en-US" sz="2000" dirty="0" smtClean="0"/>
              <a:t>Drawing of the Nephron          103</a:t>
            </a:r>
            <a:endParaRPr lang="en-US" sz="2000" dirty="0" smtClean="0"/>
          </a:p>
          <a:p>
            <a:r>
              <a:rPr lang="en-US" sz="2000" dirty="0" smtClean="0"/>
              <a:t>The </a:t>
            </a:r>
            <a:r>
              <a:rPr lang="en-US" sz="2000" dirty="0" smtClean="0"/>
              <a:t>Nephron          104-109</a:t>
            </a:r>
            <a:endParaRPr lang="en-US" sz="2000" dirty="0" smtClean="0"/>
          </a:p>
          <a:p>
            <a:r>
              <a:rPr lang="en-US" sz="2000" dirty="0" smtClean="0"/>
              <a:t>Filtration, Reabsorption, Secretion, and Excretion          </a:t>
            </a:r>
            <a:r>
              <a:rPr lang="en-US" sz="2000" dirty="0" smtClean="0"/>
              <a:t>110-112</a:t>
            </a:r>
            <a:endParaRPr lang="en-US" sz="2000" dirty="0" smtClean="0"/>
          </a:p>
          <a:p>
            <a:r>
              <a:rPr lang="en-US" sz="2000" dirty="0" smtClean="0"/>
              <a:t>Gout          </a:t>
            </a:r>
            <a:r>
              <a:rPr lang="en-US" sz="2000" dirty="0" smtClean="0"/>
              <a:t>113-114</a:t>
            </a:r>
            <a:endParaRPr lang="en-US" sz="2000" dirty="0" smtClean="0"/>
          </a:p>
          <a:p>
            <a:r>
              <a:rPr lang="en-US" sz="2000" dirty="0" smtClean="0"/>
              <a:t>Urinary Tract Infection          </a:t>
            </a:r>
            <a:r>
              <a:rPr lang="en-US" sz="2000" dirty="0" smtClean="0"/>
              <a:t>115-116</a:t>
            </a:r>
            <a:endParaRPr lang="en-US" sz="2000" dirty="0" smtClean="0"/>
          </a:p>
          <a:p>
            <a:r>
              <a:rPr lang="en-US" sz="2000" dirty="0" smtClean="0"/>
              <a:t>Excretory System Reference </a:t>
            </a:r>
            <a:r>
              <a:rPr lang="en-US" sz="2000" smtClean="0"/>
              <a:t>Pages          </a:t>
            </a:r>
            <a:r>
              <a:rPr lang="en-US" sz="2000" smtClean="0"/>
              <a:t>117-118</a:t>
            </a:r>
            <a:endParaRPr lang="en-US" sz="2000" dirty="0" smtClean="0"/>
          </a:p>
          <a:p>
            <a:endParaRPr lang="en-US" sz="2000" dirty="0" smtClean="0"/>
          </a:p>
          <a:p>
            <a:endParaRPr lang="en-US" dirty="0"/>
          </a:p>
        </p:txBody>
      </p:sp>
    </p:spTree>
    <p:extLst>
      <p:ext uri="{BB962C8B-B14F-4D97-AF65-F5344CB8AC3E}">
        <p14:creationId xmlns:p14="http://schemas.microsoft.com/office/powerpoint/2010/main" val="30958076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Circulatory System in Fish</a:t>
            </a:r>
            <a:endParaRPr lang="en-US" dirty="0"/>
          </a:p>
        </p:txBody>
      </p:sp>
      <p:sp>
        <p:nvSpPr>
          <p:cNvPr id="8" name="Content Placeholder 7"/>
          <p:cNvSpPr>
            <a:spLocks noGrp="1"/>
          </p:cNvSpPr>
          <p:nvPr>
            <p:ph sz="half" idx="1"/>
          </p:nvPr>
        </p:nvSpPr>
        <p:spPr/>
        <p:txBody>
          <a:bodyPr>
            <a:normAutofit/>
          </a:bodyPr>
          <a:lstStyle/>
          <a:p>
            <a:r>
              <a:rPr lang="en-US" dirty="0" smtClean="0"/>
              <a:t>Fish have a two-chambered heart, one atrium and one ventricle</a:t>
            </a:r>
          </a:p>
          <a:p>
            <a:r>
              <a:rPr lang="en-US" dirty="0" smtClean="0"/>
              <a:t>Deoxygenated blood enters the heart and is pumped to the gills. The newly oxygenated blood travels throughout the body before returning to the heart</a:t>
            </a:r>
            <a:endParaRPr lang="en-US" dirty="0"/>
          </a:p>
        </p:txBody>
      </p:sp>
      <p:sp>
        <p:nvSpPr>
          <p:cNvPr id="9" name="Content Placeholder 8"/>
          <p:cNvSpPr>
            <a:spLocks noGrp="1"/>
          </p:cNvSpPr>
          <p:nvPr>
            <p:ph sz="half" idx="2"/>
          </p:nvPr>
        </p:nvSpPr>
        <p:spPr/>
        <p:txBody>
          <a:bodyPr>
            <a:normAutofit/>
          </a:bodyPr>
          <a:lstStyle/>
          <a:p>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05000"/>
            <a:ext cx="2819400" cy="451104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382000" y="6334780"/>
            <a:ext cx="762001" cy="523220"/>
          </a:xfrm>
          <a:prstGeom prst="rect">
            <a:avLst/>
          </a:prstGeom>
          <a:noFill/>
        </p:spPr>
        <p:txBody>
          <a:bodyPr wrap="square" rtlCol="0">
            <a:spAutoFit/>
          </a:bodyPr>
          <a:lstStyle/>
          <a:p>
            <a:pPr algn="ctr"/>
            <a:r>
              <a:rPr lang="en-US" sz="2800" dirty="0" smtClean="0"/>
              <a:t>54</a:t>
            </a:r>
            <a:endParaRPr lang="en-US" sz="2800" dirty="0"/>
          </a:p>
        </p:txBody>
      </p:sp>
      <p:sp>
        <p:nvSpPr>
          <p:cNvPr id="13" name="TextBox 12"/>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874496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Circulatory System in Amphibians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Amphibians have a three-chambered heart with two atria and one ventricle</a:t>
            </a:r>
          </a:p>
          <a:p>
            <a:r>
              <a:rPr lang="en-US" dirty="0" smtClean="0"/>
              <a:t>Blood coming from the lungs goes to the left atrium. Blood coming from the body goes to the right atrium</a:t>
            </a:r>
          </a:p>
          <a:p>
            <a:r>
              <a:rPr lang="en-US" dirty="0" smtClean="0"/>
              <a:t>Both </a:t>
            </a:r>
            <a:r>
              <a:rPr lang="en-US" dirty="0"/>
              <a:t>atria empty into the </a:t>
            </a:r>
            <a:r>
              <a:rPr lang="en-US" dirty="0" smtClean="0"/>
              <a:t>ventricle, </a:t>
            </a:r>
            <a:r>
              <a:rPr lang="en-US" dirty="0"/>
              <a:t>where some mixing </a:t>
            </a:r>
            <a:r>
              <a:rPr lang="en-US" dirty="0" smtClean="0"/>
              <a:t>occurs</a:t>
            </a:r>
            <a:endParaRPr lang="en-US" dirty="0"/>
          </a:p>
          <a:p>
            <a:r>
              <a:rPr lang="en-US" dirty="0"/>
              <a:t>The advantage of this system is that there is high pressure in vessels that lead to both the lungs and body.</a:t>
            </a:r>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951416"/>
            <a:ext cx="2971800" cy="4525584"/>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55</a:t>
            </a:r>
            <a:endParaRPr lang="en-US" sz="2800" dirty="0"/>
          </a:p>
        </p:txBody>
      </p:sp>
      <p:sp>
        <p:nvSpPr>
          <p:cNvPr id="7" name="TextBox 6"/>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16849352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System in Reptiles</a:t>
            </a:r>
            <a:endParaRPr lang="en-US" dirty="0"/>
          </a:p>
        </p:txBody>
      </p:sp>
      <p:sp>
        <p:nvSpPr>
          <p:cNvPr id="3" name="Content Placeholder 2"/>
          <p:cNvSpPr>
            <a:spLocks noGrp="1"/>
          </p:cNvSpPr>
          <p:nvPr>
            <p:ph sz="half" idx="1"/>
          </p:nvPr>
        </p:nvSpPr>
        <p:spPr/>
        <p:txBody>
          <a:bodyPr/>
          <a:lstStyle/>
          <a:p>
            <a:r>
              <a:rPr lang="en-US" dirty="0" smtClean="0"/>
              <a:t>Reptiles, like amphibians, have a three-chambered heart</a:t>
            </a:r>
          </a:p>
          <a:p>
            <a:pPr lvl="1"/>
            <a:r>
              <a:rPr lang="en-US" dirty="0" smtClean="0"/>
              <a:t>Two atria</a:t>
            </a:r>
          </a:p>
          <a:p>
            <a:pPr lvl="1"/>
            <a:r>
              <a:rPr lang="en-US" dirty="0" smtClean="0"/>
              <a:t>The ventricle is </a:t>
            </a:r>
            <a:r>
              <a:rPr lang="en-US" b="1" dirty="0" smtClean="0"/>
              <a:t>partially divided </a:t>
            </a:r>
            <a:r>
              <a:rPr lang="en-US" dirty="0" smtClean="0"/>
              <a:t>to reduce the mixing of oxygenated and deoxygenated blood</a:t>
            </a:r>
          </a:p>
        </p:txBody>
      </p:sp>
      <p:sp>
        <p:nvSpPr>
          <p:cNvPr id="4" name="Content Placeholder 3"/>
          <p:cNvSpPr>
            <a:spLocks noGrp="1"/>
          </p:cNvSpPr>
          <p:nvPr>
            <p:ph sz="half" idx="2"/>
          </p:nvPr>
        </p:nvSpPr>
        <p:spPr/>
        <p:txBody>
          <a:bodyPr/>
          <a:lstStyle/>
          <a:p>
            <a:endParaRPr lang="en-US"/>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5000" y="2667000"/>
            <a:ext cx="4041800" cy="2490788"/>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p:spPr>
      </p:pic>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56</a:t>
            </a:r>
            <a:endParaRPr lang="en-US" sz="2800" dirty="0"/>
          </a:p>
        </p:txBody>
      </p:sp>
      <p:sp>
        <p:nvSpPr>
          <p:cNvPr id="7" name="TextBox 6"/>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40409399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1143000"/>
          </a:xfrm>
        </p:spPr>
        <p:txBody>
          <a:bodyPr>
            <a:noAutofit/>
          </a:bodyPr>
          <a:lstStyle/>
          <a:p>
            <a:r>
              <a:rPr lang="en-US" sz="4200" dirty="0" smtClean="0"/>
              <a:t>Circulatory System in Birds and Mammals</a:t>
            </a:r>
            <a:endParaRPr lang="en-US" sz="4200" dirty="0"/>
          </a:p>
        </p:txBody>
      </p:sp>
      <p:sp>
        <p:nvSpPr>
          <p:cNvPr id="3" name="Content Placeholder 2"/>
          <p:cNvSpPr>
            <a:spLocks noGrp="1"/>
          </p:cNvSpPr>
          <p:nvPr>
            <p:ph sz="half" idx="1"/>
          </p:nvPr>
        </p:nvSpPr>
        <p:spPr>
          <a:xfrm>
            <a:off x="381000" y="2042160"/>
            <a:ext cx="4114800" cy="4434840"/>
          </a:xfrm>
        </p:spPr>
        <p:txBody>
          <a:bodyPr>
            <a:normAutofit fontScale="85000" lnSpcReduction="10000"/>
          </a:bodyPr>
          <a:lstStyle/>
          <a:p>
            <a:r>
              <a:rPr lang="en-US" dirty="0" smtClean="0"/>
              <a:t>Four-chambered heart which acts as two separate pumps</a:t>
            </a:r>
          </a:p>
          <a:p>
            <a:r>
              <a:rPr lang="en-US" dirty="0" smtClean="0"/>
              <a:t>After passing through the body, blood is pumped under high pressure to the lungs</a:t>
            </a:r>
          </a:p>
          <a:p>
            <a:r>
              <a:rPr lang="en-US" dirty="0" smtClean="0"/>
              <a:t>After returning from the lungs, blood is pumped under high pressure to the body</a:t>
            </a:r>
          </a:p>
          <a:p>
            <a:r>
              <a:rPr lang="en-US" dirty="0" smtClean="0"/>
              <a:t>High rate of oxygen-rich blood flow through the body enables birds and mammals to maintain high activity levels</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977658"/>
            <a:ext cx="2015331" cy="4499342"/>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57</a:t>
            </a:r>
            <a:endParaRPr lang="en-US" sz="2800" dirty="0"/>
          </a:p>
        </p:txBody>
      </p:sp>
      <p:sp>
        <p:nvSpPr>
          <p:cNvPr id="7" name="TextBox 6"/>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41822785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Sickle Cell Disease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Hemoglobin crystallizes in a low oxygen environment due to an incorrect amino acid in the protein portion of hemoglobin</a:t>
            </a:r>
          </a:p>
          <a:p>
            <a:r>
              <a:rPr lang="en-US" dirty="0" smtClean="0"/>
              <a:t>The red blood cells bend into a sickle shape, blocking circulation in small vessels</a:t>
            </a:r>
          </a:p>
          <a:p>
            <a:r>
              <a:rPr lang="en-US" b="1" dirty="0" smtClean="0"/>
              <a:t>Symptoms:</a:t>
            </a:r>
          </a:p>
          <a:p>
            <a:pPr lvl="1"/>
            <a:r>
              <a:rPr lang="en-US" dirty="0" smtClean="0"/>
              <a:t>Joint pain</a:t>
            </a:r>
          </a:p>
          <a:p>
            <a:pPr lvl="1"/>
            <a:r>
              <a:rPr lang="en-US" dirty="0" smtClean="0"/>
              <a:t>Frequent infections</a:t>
            </a:r>
          </a:p>
          <a:p>
            <a:pPr lvl="1"/>
            <a:r>
              <a:rPr lang="en-US" dirty="0" smtClean="0"/>
              <a:t>Anemia</a:t>
            </a:r>
          </a:p>
          <a:p>
            <a:pPr lvl="1"/>
            <a:r>
              <a:rPr lang="en-US" dirty="0" smtClean="0"/>
              <a:t>Swelling in hands and feet</a:t>
            </a:r>
          </a:p>
          <a:p>
            <a:pPr lvl="1"/>
            <a:r>
              <a:rPr lang="en-US" dirty="0" smtClean="0"/>
              <a:t>Swelling of abdomen</a:t>
            </a:r>
          </a:p>
          <a:p>
            <a:pPr lvl="1"/>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6475" y="3657600"/>
            <a:ext cx="3857925" cy="25146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58</a:t>
            </a:r>
            <a:endParaRPr lang="en-US" sz="2800" dirty="0"/>
          </a:p>
        </p:txBody>
      </p:sp>
      <p:sp>
        <p:nvSpPr>
          <p:cNvPr id="6" name="TextBox 5"/>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38847205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Sickle Cell Disease</a:t>
            </a:r>
            <a:endParaRPr lang="en-US" dirty="0"/>
          </a:p>
        </p:txBody>
      </p:sp>
      <p:sp>
        <p:nvSpPr>
          <p:cNvPr id="3" name="Content Placeholder 2"/>
          <p:cNvSpPr>
            <a:spLocks noGrp="1"/>
          </p:cNvSpPr>
          <p:nvPr>
            <p:ph idx="1"/>
          </p:nvPr>
        </p:nvSpPr>
        <p:spPr/>
        <p:txBody>
          <a:bodyPr>
            <a:normAutofit lnSpcReduction="10000"/>
          </a:bodyPr>
          <a:lstStyle/>
          <a:p>
            <a:r>
              <a:rPr lang="en-US" b="1" dirty="0" smtClean="0"/>
              <a:t>Statistics:</a:t>
            </a:r>
          </a:p>
          <a:p>
            <a:pPr lvl="1"/>
            <a:r>
              <a:rPr lang="en-US" dirty="0" smtClean="0"/>
              <a:t>Affects 90,000 to 100,000 Americans</a:t>
            </a:r>
          </a:p>
          <a:p>
            <a:pPr lvl="1"/>
            <a:r>
              <a:rPr lang="en-US" dirty="0" smtClean="0"/>
              <a:t>Occurs among about 1 in every 500 Black or African-American births</a:t>
            </a:r>
          </a:p>
          <a:p>
            <a:pPr lvl="1"/>
            <a:r>
              <a:rPr lang="en-US" dirty="0" smtClean="0"/>
              <a:t>Sickle cell trait </a:t>
            </a:r>
            <a:r>
              <a:rPr lang="en-US" dirty="0"/>
              <a:t>occurs among about 1 in 12 Blacks or African </a:t>
            </a:r>
            <a:r>
              <a:rPr lang="en-US" dirty="0" smtClean="0"/>
              <a:t>Americans, provides resistance to malaria</a:t>
            </a:r>
          </a:p>
          <a:p>
            <a:r>
              <a:rPr lang="en-US" b="1" dirty="0" smtClean="0"/>
              <a:t>Treatment:</a:t>
            </a:r>
          </a:p>
          <a:p>
            <a:pPr lvl="1"/>
            <a:r>
              <a:rPr lang="en-US" dirty="0" smtClean="0"/>
              <a:t>A bone marrow transplant can completely cure sickle cell disease but has a 15% risk of causing death</a:t>
            </a:r>
          </a:p>
          <a:p>
            <a:pPr lvl="1"/>
            <a:r>
              <a:rPr lang="en-US" dirty="0" smtClean="0"/>
              <a:t>The drug </a:t>
            </a:r>
            <a:r>
              <a:rPr lang="en-US" dirty="0" err="1" smtClean="0"/>
              <a:t>hydroxyurea</a:t>
            </a:r>
            <a:r>
              <a:rPr lang="en-US" dirty="0" smtClean="0"/>
              <a:t> reactivates production of a slightly different form of hemoglobin, delays sickling</a:t>
            </a:r>
          </a:p>
          <a:p>
            <a:endParaRPr lang="en-US" dirty="0"/>
          </a:p>
          <a:p>
            <a:endParaRPr lang="en-US" dirty="0"/>
          </a:p>
        </p:txBody>
      </p:sp>
      <p:sp>
        <p:nvSpPr>
          <p:cNvPr id="4" name="TextBox 3"/>
          <p:cNvSpPr txBox="1"/>
          <p:nvPr/>
        </p:nvSpPr>
        <p:spPr>
          <a:xfrm>
            <a:off x="8382000" y="6334780"/>
            <a:ext cx="762001" cy="523220"/>
          </a:xfrm>
          <a:prstGeom prst="rect">
            <a:avLst/>
          </a:prstGeom>
          <a:noFill/>
        </p:spPr>
        <p:txBody>
          <a:bodyPr wrap="square" rtlCol="0">
            <a:spAutoFit/>
          </a:bodyPr>
          <a:lstStyle/>
          <a:p>
            <a:pPr algn="ctr"/>
            <a:r>
              <a:rPr lang="en-US" sz="2800" dirty="0" smtClean="0"/>
              <a:t>5</a:t>
            </a:r>
            <a:r>
              <a:rPr lang="en-US" sz="2800" dirty="0"/>
              <a:t>9</a:t>
            </a:r>
          </a:p>
        </p:txBody>
      </p:sp>
      <p:sp>
        <p:nvSpPr>
          <p:cNvPr id="5" name="TextBox 4"/>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16825699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Atherosclerosis</a:t>
            </a:r>
            <a:endParaRPr lang="en-US" dirty="0"/>
          </a:p>
        </p:txBody>
      </p:sp>
      <p:sp>
        <p:nvSpPr>
          <p:cNvPr id="3" name="Content Placeholder 2"/>
          <p:cNvSpPr>
            <a:spLocks noGrp="1"/>
          </p:cNvSpPr>
          <p:nvPr>
            <p:ph idx="1"/>
          </p:nvPr>
        </p:nvSpPr>
        <p:spPr/>
        <p:txBody>
          <a:bodyPr>
            <a:normAutofit lnSpcReduction="10000"/>
          </a:bodyPr>
          <a:lstStyle/>
          <a:p>
            <a:r>
              <a:rPr lang="en-US" dirty="0" smtClean="0"/>
              <a:t>Deposits of fatty materials, particularly cholesterol, form on the inner lining of the arterial walls</a:t>
            </a:r>
          </a:p>
          <a:p>
            <a:r>
              <a:rPr lang="en-US" dirty="0" smtClean="0"/>
              <a:t>The deposits, called plaque, protrude into the lumens of the vessels and interfere with blood flow</a:t>
            </a:r>
          </a:p>
          <a:p>
            <a:r>
              <a:rPr lang="en-US" dirty="0" smtClean="0"/>
              <a:t>Walls of affected arteries lose their elasticity and become hardened</a:t>
            </a:r>
          </a:p>
          <a:p>
            <a:r>
              <a:rPr lang="en-US" b="1" dirty="0" smtClean="0"/>
              <a:t>Signs and Symptoms:</a:t>
            </a:r>
          </a:p>
          <a:p>
            <a:pPr lvl="1"/>
            <a:r>
              <a:rPr lang="en-US" dirty="0" smtClean="0"/>
              <a:t>Chest pain and tightness during activity</a:t>
            </a:r>
          </a:p>
          <a:p>
            <a:pPr lvl="1"/>
            <a:r>
              <a:rPr lang="en-US" dirty="0" smtClean="0"/>
              <a:t>Numbness or weakness in arms or legs</a:t>
            </a:r>
          </a:p>
          <a:p>
            <a:pPr lvl="1"/>
            <a:r>
              <a:rPr lang="en-US" dirty="0" smtClean="0"/>
              <a:t>Shortness of breath</a:t>
            </a:r>
          </a:p>
        </p:txBody>
      </p:sp>
      <p:sp>
        <p:nvSpPr>
          <p:cNvPr id="4" name="TextBox 3"/>
          <p:cNvSpPr txBox="1"/>
          <p:nvPr/>
        </p:nvSpPr>
        <p:spPr>
          <a:xfrm>
            <a:off x="8382000" y="6334780"/>
            <a:ext cx="762001" cy="523220"/>
          </a:xfrm>
          <a:prstGeom prst="rect">
            <a:avLst/>
          </a:prstGeom>
          <a:noFill/>
        </p:spPr>
        <p:txBody>
          <a:bodyPr wrap="square" rtlCol="0">
            <a:spAutoFit/>
          </a:bodyPr>
          <a:lstStyle/>
          <a:p>
            <a:pPr algn="ctr"/>
            <a:r>
              <a:rPr lang="en-US" sz="2800" dirty="0" smtClean="0"/>
              <a:t>60</a:t>
            </a:r>
            <a:endParaRPr lang="en-US" sz="2800" dirty="0"/>
          </a:p>
        </p:txBody>
      </p:sp>
      <p:sp>
        <p:nvSpPr>
          <p:cNvPr id="5" name="TextBox 4"/>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26647242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Atherosclerosis</a:t>
            </a:r>
            <a:endParaRPr lang="en-US" dirty="0"/>
          </a:p>
        </p:txBody>
      </p:sp>
      <p:sp>
        <p:nvSpPr>
          <p:cNvPr id="3" name="Content Placeholder 2"/>
          <p:cNvSpPr>
            <a:spLocks noGrp="1"/>
          </p:cNvSpPr>
          <p:nvPr>
            <p:ph idx="1"/>
          </p:nvPr>
        </p:nvSpPr>
        <p:spPr/>
        <p:txBody>
          <a:bodyPr>
            <a:normAutofit/>
          </a:bodyPr>
          <a:lstStyle/>
          <a:p>
            <a:r>
              <a:rPr lang="en-US" dirty="0"/>
              <a:t>Approximately 14 million Americans have </a:t>
            </a:r>
            <a:r>
              <a:rPr lang="en-US" dirty="0" smtClean="0"/>
              <a:t>Coronary Artery Disease (atherosclerosis is the main cause of Coronary Artery Disease)</a:t>
            </a:r>
          </a:p>
          <a:p>
            <a:r>
              <a:rPr lang="en-US" b="1" dirty="0" smtClean="0"/>
              <a:t>Treatment:</a:t>
            </a:r>
          </a:p>
          <a:p>
            <a:pPr lvl="1"/>
            <a:r>
              <a:rPr lang="en-US" dirty="0" smtClean="0"/>
              <a:t>Lifestyle changes such as eating a healthy diet and exercising</a:t>
            </a:r>
          </a:p>
          <a:p>
            <a:pPr lvl="1"/>
            <a:r>
              <a:rPr lang="en-US" dirty="0" smtClean="0"/>
              <a:t>Drugs that slow the effects of atherosclerosis</a:t>
            </a:r>
          </a:p>
          <a:p>
            <a:pPr lvl="1"/>
            <a:r>
              <a:rPr lang="en-US" dirty="0" smtClean="0"/>
              <a:t>Angioplasty (balloon treatment)</a:t>
            </a:r>
          </a:p>
          <a:p>
            <a:pPr lvl="1"/>
            <a:r>
              <a:rPr lang="en-US" dirty="0" err="1" smtClean="0"/>
              <a:t>Endarterectomy</a:t>
            </a:r>
            <a:r>
              <a:rPr lang="en-US" dirty="0" smtClean="0"/>
              <a:t> (surgical removal of fatty deposits</a:t>
            </a:r>
            <a:r>
              <a:rPr lang="en-US" b="1" dirty="0"/>
              <a:t>)</a:t>
            </a:r>
            <a:endParaRPr lang="en-US" dirty="0"/>
          </a:p>
        </p:txBody>
      </p:sp>
      <p:sp>
        <p:nvSpPr>
          <p:cNvPr id="4" name="TextBox 3"/>
          <p:cNvSpPr txBox="1"/>
          <p:nvPr/>
        </p:nvSpPr>
        <p:spPr>
          <a:xfrm>
            <a:off x="8382000" y="6334780"/>
            <a:ext cx="762001" cy="523220"/>
          </a:xfrm>
          <a:prstGeom prst="rect">
            <a:avLst/>
          </a:prstGeom>
          <a:noFill/>
        </p:spPr>
        <p:txBody>
          <a:bodyPr wrap="square" rtlCol="0">
            <a:spAutoFit/>
          </a:bodyPr>
          <a:lstStyle/>
          <a:p>
            <a:pPr algn="ctr"/>
            <a:r>
              <a:rPr lang="en-US" sz="2800" dirty="0" smtClean="0"/>
              <a:t>61</a:t>
            </a:r>
            <a:endParaRPr lang="en-US" sz="2800" dirty="0"/>
          </a:p>
        </p:txBody>
      </p:sp>
      <p:sp>
        <p:nvSpPr>
          <p:cNvPr id="5" name="TextBox 4"/>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12357931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Circulatory System Reference Page</a:t>
            </a:r>
            <a:endParaRPr lang="en-US" dirty="0"/>
          </a:p>
        </p:txBody>
      </p:sp>
      <p:sp>
        <p:nvSpPr>
          <p:cNvPr id="5" name="Content Placeholder 4"/>
          <p:cNvSpPr>
            <a:spLocks noGrp="1"/>
          </p:cNvSpPr>
          <p:nvPr>
            <p:ph idx="1"/>
          </p:nvPr>
        </p:nvSpPr>
        <p:spPr/>
        <p:txBody>
          <a:bodyPr>
            <a:normAutofit/>
          </a:bodyPr>
          <a:lstStyle/>
          <a:p>
            <a:r>
              <a:rPr lang="en-US" sz="2000" dirty="0" smtClean="0"/>
              <a:t>Hole’s Human Anatomy &amp; Physiology Textbook                            (Chapter 14 – Blood, Chapter 15 – Cardiovascular System)</a:t>
            </a:r>
          </a:p>
          <a:p>
            <a:r>
              <a:rPr lang="en-US" sz="2000" dirty="0" smtClean="0"/>
              <a:t>http</a:t>
            </a:r>
            <a:r>
              <a:rPr lang="en-US" sz="2000" dirty="0"/>
              <a:t>://</a:t>
            </a:r>
            <a:r>
              <a:rPr lang="en-US" sz="2000" dirty="0" smtClean="0"/>
              <a:t>faculty.clintoncc.suny.edu/faculty/michael.gregory/files/bio%20102/bio%20102%20lectures/circulatory%20system/circulat.htm</a:t>
            </a:r>
          </a:p>
          <a:p>
            <a:r>
              <a:rPr lang="en-US" sz="2000" dirty="0"/>
              <a:t>http://</a:t>
            </a:r>
            <a:r>
              <a:rPr lang="en-US" sz="2000" dirty="0" smtClean="0"/>
              <a:t>www.cdc.gov/ncbddd/sicklecell/data.html</a:t>
            </a:r>
          </a:p>
          <a:p>
            <a:r>
              <a:rPr lang="en-US" sz="2000" dirty="0"/>
              <a:t>http://emedicine.medscape.com/article/153647-overview</a:t>
            </a:r>
            <a:endParaRPr lang="en-US" sz="2000" dirty="0" smtClean="0"/>
          </a:p>
          <a:p>
            <a:pPr lvl="1"/>
            <a:endParaRPr lang="en-US" sz="1400" dirty="0" smtClean="0"/>
          </a:p>
          <a:p>
            <a:pPr lvl="1"/>
            <a:endParaRPr lang="en-US" sz="1400" dirty="0" smtClean="0"/>
          </a:p>
          <a:p>
            <a:pPr lvl="1"/>
            <a:endParaRPr lang="en-US" dirty="0" smtClean="0"/>
          </a:p>
          <a:p>
            <a:endParaRPr lang="en-US"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62</a:t>
            </a:r>
            <a:endParaRPr lang="en-US" sz="2800" dirty="0"/>
          </a:p>
        </p:txBody>
      </p:sp>
      <p:sp>
        <p:nvSpPr>
          <p:cNvPr id="7" name="TextBox 6"/>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32089385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 (continued)</a:t>
            </a:r>
            <a:endParaRPr lang="en-US" dirty="0"/>
          </a:p>
        </p:txBody>
      </p:sp>
      <p:sp>
        <p:nvSpPr>
          <p:cNvPr id="3" name="Content Placeholder 2"/>
          <p:cNvSpPr>
            <a:spLocks noGrp="1"/>
          </p:cNvSpPr>
          <p:nvPr>
            <p:ph idx="1"/>
          </p:nvPr>
        </p:nvSpPr>
        <p:spPr/>
        <p:txBody>
          <a:bodyPr/>
          <a:lstStyle/>
          <a:p>
            <a:r>
              <a:rPr lang="en-US" dirty="0"/>
              <a:t>Pictures</a:t>
            </a:r>
          </a:p>
          <a:p>
            <a:pPr lvl="1"/>
            <a:r>
              <a:rPr lang="en-US" sz="1400" dirty="0"/>
              <a:t>http://en.tcm-china.info/medical/human/75477_4.shtml</a:t>
            </a:r>
          </a:p>
          <a:p>
            <a:pPr lvl="1"/>
            <a:r>
              <a:rPr lang="en-US" sz="1400" dirty="0"/>
              <a:t>http://biologiabm.wordpress.com/</a:t>
            </a:r>
          </a:p>
          <a:p>
            <a:pPr lvl="1"/>
            <a:r>
              <a:rPr lang="en-US" sz="1400" dirty="0"/>
              <a:t>http://en.wikipedia.org/wiki/Cardiology</a:t>
            </a:r>
          </a:p>
          <a:p>
            <a:pPr lvl="1"/>
            <a:r>
              <a:rPr lang="en-US" sz="1400" dirty="0"/>
              <a:t>http://www.beliefnet.com/healthandhealing/getcontent.aspx?cid=618443</a:t>
            </a:r>
          </a:p>
          <a:p>
            <a:pPr lvl="1"/>
            <a:r>
              <a:rPr lang="en-US" sz="1400" dirty="0"/>
              <a:t>http://</a:t>
            </a:r>
            <a:r>
              <a:rPr lang="en-US" sz="1400" dirty="0" smtClean="0"/>
              <a:t>adam.about.net/care/Step-2-The-components-of-blood.htm</a:t>
            </a:r>
          </a:p>
          <a:p>
            <a:pPr lvl="1"/>
            <a:r>
              <a:rPr lang="en-US" sz="1400" dirty="0"/>
              <a:t>http://www.fi.edu/learn/heart/blood/red.html</a:t>
            </a:r>
          </a:p>
          <a:p>
            <a:pPr lvl="1"/>
            <a:r>
              <a:rPr lang="en-US" sz="1400" dirty="0"/>
              <a:t>http://www.netartsbaytoday.org/html/clams_.html</a:t>
            </a:r>
          </a:p>
          <a:p>
            <a:pPr lvl="1"/>
            <a:r>
              <a:rPr lang="en-US" sz="1400" dirty="0"/>
              <a:t>http://www.deshow.net/animal/Insect_photography_art_464.html</a:t>
            </a:r>
          </a:p>
          <a:p>
            <a:pPr lvl="1"/>
            <a:r>
              <a:rPr lang="en-US" sz="1400" dirty="0"/>
              <a:t>http://thefutureofthings.com/news/6276/frozen-organs-live-longer.html</a:t>
            </a:r>
          </a:p>
          <a:p>
            <a:pPr lvl="1"/>
            <a:r>
              <a:rPr lang="en-US" sz="1400" dirty="0"/>
              <a:t>http://animal-wildlife.blogspot.com/2011/09/octopus.html</a:t>
            </a:r>
          </a:p>
          <a:p>
            <a:pPr lvl="1"/>
            <a:r>
              <a:rPr lang="en-US" sz="1400" dirty="0"/>
              <a:t>http://sharonapbio-taxonomy.wikispaces.com/Animalia-Chordata--</a:t>
            </a:r>
            <a:r>
              <a:rPr lang="en-US" sz="1400" dirty="0" smtClean="0"/>
              <a:t>Fishes</a:t>
            </a:r>
          </a:p>
          <a:p>
            <a:pPr lvl="1"/>
            <a:r>
              <a:rPr lang="en-US" sz="1400" dirty="0"/>
              <a:t>http://dtc.pima.edu/~</a:t>
            </a:r>
            <a:r>
              <a:rPr lang="en-US" sz="1400" dirty="0" smtClean="0"/>
              <a:t>biology/182/lesson11/11step3/11step3page1.htm</a:t>
            </a:r>
          </a:p>
          <a:p>
            <a:pPr lvl="1"/>
            <a:r>
              <a:rPr lang="en-US" sz="1400" dirty="0"/>
              <a:t>http://zeitzer.com/biologysite</a:t>
            </a:r>
            <a:r>
              <a:rPr lang="en-US" sz="1400" dirty="0" smtClean="0"/>
              <a:t>/</a:t>
            </a:r>
          </a:p>
          <a:p>
            <a:pPr lvl="1"/>
            <a:r>
              <a:rPr lang="en-US" sz="1400" dirty="0"/>
              <a:t>http://</a:t>
            </a:r>
            <a:r>
              <a:rPr lang="en-US" sz="1400" dirty="0" smtClean="0"/>
              <a:t>www.chelationtherapyonline.com/articles/p198.htm</a:t>
            </a:r>
          </a:p>
          <a:p>
            <a:pPr lvl="1"/>
            <a:r>
              <a:rPr lang="en-US" sz="1400" dirty="0"/>
              <a:t>http://www.meghmiller.com/the-adventure-continues-an-unexpected-chapter/</a:t>
            </a:r>
          </a:p>
          <a:p>
            <a:endParaRPr lang="en-US" dirty="0"/>
          </a:p>
        </p:txBody>
      </p:sp>
      <p:sp>
        <p:nvSpPr>
          <p:cNvPr id="4" name="TextBox 3"/>
          <p:cNvSpPr txBox="1"/>
          <p:nvPr/>
        </p:nvSpPr>
        <p:spPr>
          <a:xfrm>
            <a:off x="8382000" y="6334780"/>
            <a:ext cx="762001" cy="523220"/>
          </a:xfrm>
          <a:prstGeom prst="rect">
            <a:avLst/>
          </a:prstGeom>
          <a:noFill/>
        </p:spPr>
        <p:txBody>
          <a:bodyPr wrap="square" rtlCol="0">
            <a:spAutoFit/>
          </a:bodyPr>
          <a:lstStyle/>
          <a:p>
            <a:pPr algn="ctr"/>
            <a:r>
              <a:rPr lang="en-US" sz="2800" dirty="0" smtClean="0"/>
              <a:t>63</a:t>
            </a:r>
            <a:endParaRPr lang="en-US" sz="2800" dirty="0"/>
          </a:p>
        </p:txBody>
      </p:sp>
      <p:sp>
        <p:nvSpPr>
          <p:cNvPr id="5" name="TextBox 4"/>
          <p:cNvSpPr txBox="1"/>
          <p:nvPr/>
        </p:nvSpPr>
        <p:spPr>
          <a:xfrm>
            <a:off x="6019800" y="0"/>
            <a:ext cx="3124200" cy="523220"/>
          </a:xfrm>
          <a:prstGeom prst="rect">
            <a:avLst/>
          </a:prstGeom>
          <a:noFill/>
        </p:spPr>
        <p:txBody>
          <a:bodyPr wrap="square" rtlCol="0">
            <a:spAutoFit/>
          </a:bodyPr>
          <a:lstStyle/>
          <a:p>
            <a:r>
              <a:rPr lang="en-US" sz="2800" dirty="0" smtClean="0"/>
              <a:t>Circulatory System</a:t>
            </a:r>
            <a:endParaRPr lang="en-US" sz="2800" dirty="0"/>
          </a:p>
        </p:txBody>
      </p:sp>
    </p:spTree>
    <p:extLst>
      <p:ext uri="{BB962C8B-B14F-4D97-AF65-F5344CB8AC3E}">
        <p14:creationId xmlns:p14="http://schemas.microsoft.com/office/powerpoint/2010/main" val="2842290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Digestive System</a:t>
            </a:r>
            <a:endParaRPr lang="en-US" dirty="0"/>
          </a:p>
        </p:txBody>
      </p:sp>
      <p:sp>
        <p:nvSpPr>
          <p:cNvPr id="5" name="Text Placeholder 4"/>
          <p:cNvSpPr>
            <a:spLocks noGrp="1"/>
          </p:cNvSpPr>
          <p:nvPr>
            <p:ph type="body" idx="1"/>
          </p:nvPr>
        </p:nvSpPr>
        <p:spPr/>
        <p:txBody>
          <a:bodyPr/>
          <a:lstStyle/>
          <a:p>
            <a:endParaRPr lang="en-US"/>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1</a:t>
            </a:r>
            <a:endParaRPr lang="en-US" sz="2800" dirty="0"/>
          </a:p>
        </p:txBody>
      </p:sp>
    </p:spTree>
    <p:extLst>
      <p:ext uri="{BB962C8B-B14F-4D97-AF65-F5344CB8AC3E}">
        <p14:creationId xmlns:p14="http://schemas.microsoft.com/office/powerpoint/2010/main" val="423837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Respiratory System</a:t>
            </a:r>
            <a:endParaRPr lang="en-US" dirty="0"/>
          </a:p>
        </p:txBody>
      </p:sp>
      <p:sp>
        <p:nvSpPr>
          <p:cNvPr id="7" name="Text Placeholder 6"/>
          <p:cNvSpPr>
            <a:spLocks noGrp="1"/>
          </p:cNvSpPr>
          <p:nvPr>
            <p:ph type="body" idx="1"/>
          </p:nvPr>
        </p:nvSpPr>
        <p:spPr/>
        <p:txBody>
          <a:bodyPr/>
          <a:lstStyle/>
          <a:p>
            <a:endParaRPr lang="en-US"/>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64</a:t>
            </a:r>
            <a:endParaRPr lang="en-US"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Respiratory System</a:t>
            </a:r>
            <a:endParaRPr lang="en-US" dirty="0"/>
          </a:p>
        </p:txBody>
      </p:sp>
      <p:sp>
        <p:nvSpPr>
          <p:cNvPr id="5" name="Content Placeholder 4"/>
          <p:cNvSpPr>
            <a:spLocks noGrp="1"/>
          </p:cNvSpPr>
          <p:nvPr>
            <p:ph sz="half" idx="1"/>
          </p:nvPr>
        </p:nvSpPr>
        <p:spPr/>
        <p:txBody>
          <a:bodyPr/>
          <a:lstStyle/>
          <a:p>
            <a:r>
              <a:rPr lang="en-US" dirty="0" smtClean="0"/>
              <a:t>The primary function of the respiratory system is to supply the blood with oxygen in order for the blood to deliver oxygen to all parts of the body</a:t>
            </a:r>
          </a:p>
          <a:p>
            <a:r>
              <a:rPr lang="en-US" dirty="0" smtClean="0"/>
              <a:t>Eliminates carbon dioxide from the body in order to maintain the pH of the blood</a:t>
            </a:r>
            <a:endParaRPr lang="en-US" dirty="0"/>
          </a:p>
        </p:txBody>
      </p:sp>
      <p:sp>
        <p:nvSpPr>
          <p:cNvPr id="6" name="Content Placeholder 5"/>
          <p:cNvSpPr>
            <a:spLocks noGrp="1"/>
          </p:cNvSpPr>
          <p:nvPr>
            <p:ph sz="half" idx="2"/>
          </p:nvPr>
        </p:nvSpPr>
        <p:spPr/>
        <p:txBody>
          <a:bodyPr/>
          <a:lstStyle/>
          <a:p>
            <a:endParaRPr lang="en-US"/>
          </a:p>
        </p:txBody>
      </p:sp>
      <p:pic>
        <p:nvPicPr>
          <p:cNvPr id="1026" name="Picture 2" descr="http://www.healthcentral.com/common/images/9/9828_12548_5.jpg"/>
          <p:cNvPicPr>
            <a:picLocks noChangeAspect="1" noChangeArrowheads="1"/>
          </p:cNvPicPr>
          <p:nvPr/>
        </p:nvPicPr>
        <p:blipFill>
          <a:blip r:embed="rId2" cstate="print"/>
          <a:srcRect/>
          <a:stretch>
            <a:fillRect/>
          </a:stretch>
        </p:blipFill>
        <p:spPr bwMode="auto">
          <a:xfrm>
            <a:off x="4800600" y="2590799"/>
            <a:ext cx="3810000" cy="3048001"/>
          </a:xfrm>
          <a:prstGeom prst="rect">
            <a:avLst/>
          </a:prstGeom>
          <a:noFill/>
          <a:ln w="76200">
            <a:solidFill>
              <a:schemeClr val="accent1">
                <a:lumMod val="60000"/>
                <a:lumOff val="40000"/>
              </a:schemeClr>
            </a:solidFill>
          </a:ln>
        </p:spPr>
      </p:pic>
      <p:sp>
        <p:nvSpPr>
          <p:cNvPr id="7" name="TextBox 6"/>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8" name="TextBox 7"/>
          <p:cNvSpPr txBox="1"/>
          <p:nvPr/>
        </p:nvSpPr>
        <p:spPr>
          <a:xfrm>
            <a:off x="8382000" y="6334780"/>
            <a:ext cx="762001" cy="523220"/>
          </a:xfrm>
          <a:prstGeom prst="rect">
            <a:avLst/>
          </a:prstGeom>
          <a:noFill/>
        </p:spPr>
        <p:txBody>
          <a:bodyPr wrap="square" rtlCol="0">
            <a:spAutoFit/>
          </a:bodyPr>
          <a:lstStyle/>
          <a:p>
            <a:pPr algn="ctr"/>
            <a:r>
              <a:rPr lang="en-US" sz="2800" dirty="0" smtClean="0"/>
              <a:t>65</a:t>
            </a:r>
            <a:endParaRPr lang="en-US" sz="2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924800" y="4762"/>
            <a:ext cx="1219200" cy="685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762"/>
            <a:ext cx="8874843"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66</a:t>
            </a:r>
            <a:endParaRPr lang="en-US" sz="2800" dirty="0"/>
          </a:p>
        </p:txBody>
      </p:sp>
      <p:sp>
        <p:nvSpPr>
          <p:cNvPr id="6" name="TextBox 5"/>
          <p:cNvSpPr txBox="1"/>
          <p:nvPr/>
        </p:nvSpPr>
        <p:spPr>
          <a:xfrm>
            <a:off x="0" y="0"/>
            <a:ext cx="3124200" cy="523220"/>
          </a:xfrm>
          <a:prstGeom prst="rect">
            <a:avLst/>
          </a:prstGeom>
          <a:noFill/>
        </p:spPr>
        <p:txBody>
          <a:bodyPr wrap="square" rtlCol="0">
            <a:spAutoFit/>
          </a:bodyPr>
          <a:lstStyle/>
          <a:p>
            <a:r>
              <a:rPr lang="en-US" sz="2800" dirty="0" smtClean="0"/>
              <a:t>Respiratory System</a:t>
            </a:r>
            <a:endParaRPr lang="en-US" sz="2800" dirty="0"/>
          </a:p>
        </p:txBody>
      </p:sp>
    </p:spTree>
    <p:extLst>
      <p:ext uri="{BB962C8B-B14F-4D97-AF65-F5344CB8AC3E}">
        <p14:creationId xmlns:p14="http://schemas.microsoft.com/office/powerpoint/2010/main" val="2579420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Alveoli</a:t>
            </a:r>
            <a:endParaRPr lang="en-US" dirty="0"/>
          </a:p>
        </p:txBody>
      </p:sp>
      <p:sp>
        <p:nvSpPr>
          <p:cNvPr id="3" name="Content Placeholder 2"/>
          <p:cNvSpPr>
            <a:spLocks noGrp="1"/>
          </p:cNvSpPr>
          <p:nvPr>
            <p:ph sz="half" idx="1"/>
          </p:nvPr>
        </p:nvSpPr>
        <p:spPr>
          <a:xfrm>
            <a:off x="457200" y="1828800"/>
            <a:ext cx="4038600" cy="4724400"/>
          </a:xfrm>
        </p:spPr>
        <p:txBody>
          <a:bodyPr>
            <a:normAutofit lnSpcReduction="10000"/>
          </a:bodyPr>
          <a:lstStyle/>
          <a:p>
            <a:r>
              <a:rPr lang="en-US" dirty="0" smtClean="0"/>
              <a:t>Alveoli have a structure specialized for efficient exchange of gases</a:t>
            </a:r>
          </a:p>
          <a:p>
            <a:pPr lvl="1"/>
            <a:r>
              <a:rPr lang="en-US" dirty="0" smtClean="0"/>
              <a:t>Walls are thin and made of epithelial cells</a:t>
            </a:r>
          </a:p>
          <a:p>
            <a:pPr lvl="1"/>
            <a:r>
              <a:rPr lang="en-US" dirty="0" smtClean="0"/>
              <a:t>Large surface area to volume ratio</a:t>
            </a:r>
          </a:p>
          <a:p>
            <a:pPr lvl="1"/>
            <a:r>
              <a:rPr lang="en-US" dirty="0" smtClean="0"/>
              <a:t>Surrounded by a network of capillaries. Oxygen diffuses through the walls of alveoli and enters into the capillaries.</a:t>
            </a:r>
          </a:p>
          <a:p>
            <a:pPr lvl="1"/>
            <a:endParaRPr lang="en-US" dirty="0" smtClean="0"/>
          </a:p>
          <a:p>
            <a:pPr lvl="1"/>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81922" name="Picture 2" descr="http://oac.med.jhmi.edu/res_phys/Encyclopedia/Alveoli/AlveoliDrawing.GIF"/>
          <p:cNvPicPr>
            <a:picLocks noChangeAspect="1" noChangeArrowheads="1"/>
          </p:cNvPicPr>
          <p:nvPr/>
        </p:nvPicPr>
        <p:blipFill>
          <a:blip r:embed="rId2" cstate="print"/>
          <a:srcRect/>
          <a:stretch>
            <a:fillRect/>
          </a:stretch>
        </p:blipFill>
        <p:spPr bwMode="auto">
          <a:xfrm>
            <a:off x="5058519" y="2038349"/>
            <a:ext cx="3247281" cy="3981451"/>
          </a:xfrm>
          <a:prstGeom prst="rect">
            <a:avLst/>
          </a:prstGeom>
          <a:noFill/>
          <a:ln w="76200">
            <a:solidFill>
              <a:schemeClr val="accent1">
                <a:lumMod val="60000"/>
                <a:lumOff val="40000"/>
              </a:schemeClr>
            </a:solidFill>
          </a:ln>
        </p:spPr>
      </p:pic>
      <p:sp>
        <p:nvSpPr>
          <p:cNvPr id="6" name="TextBox 5"/>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67</a:t>
            </a:r>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Oxygen Transport in the Blood</a:t>
            </a:r>
            <a:endParaRPr lang="en-US" dirty="0"/>
          </a:p>
        </p:txBody>
      </p:sp>
      <p:sp>
        <p:nvSpPr>
          <p:cNvPr id="3" name="Content Placeholder 2"/>
          <p:cNvSpPr>
            <a:spLocks noGrp="1"/>
          </p:cNvSpPr>
          <p:nvPr>
            <p:ph idx="1"/>
          </p:nvPr>
        </p:nvSpPr>
        <p:spPr/>
        <p:txBody>
          <a:bodyPr>
            <a:normAutofit/>
          </a:bodyPr>
          <a:lstStyle/>
          <a:p>
            <a:r>
              <a:rPr lang="en-US" dirty="0" smtClean="0"/>
              <a:t>Oxygen enters the blood stream and is carried by red blood cells</a:t>
            </a:r>
          </a:p>
          <a:p>
            <a:pPr lvl="1"/>
            <a:r>
              <a:rPr lang="en-US" dirty="0" smtClean="0"/>
              <a:t>In RBC’s, oxygen combines with hemoglobin to become </a:t>
            </a:r>
            <a:r>
              <a:rPr lang="en-US" dirty="0" err="1" smtClean="0"/>
              <a:t>oxyhemoglobin</a:t>
            </a:r>
            <a:endParaRPr lang="en-US" dirty="0" smtClean="0"/>
          </a:p>
          <a:p>
            <a:r>
              <a:rPr lang="en-US" dirty="0" smtClean="0"/>
              <a:t>When the RBC reaches the capillaries of the body cells, the </a:t>
            </a:r>
            <a:r>
              <a:rPr lang="en-US" dirty="0" err="1" smtClean="0"/>
              <a:t>oxyhemoglobin</a:t>
            </a:r>
            <a:r>
              <a:rPr lang="en-US" dirty="0" smtClean="0"/>
              <a:t> breaks up and releases its oxygen, becoming </a:t>
            </a:r>
            <a:r>
              <a:rPr lang="en-US" dirty="0" err="1" smtClean="0"/>
              <a:t>deoxyhemoglobin</a:t>
            </a:r>
            <a:endParaRPr lang="en-US" dirty="0" smtClean="0"/>
          </a:p>
          <a:p>
            <a:r>
              <a:rPr lang="en-US" dirty="0" smtClean="0"/>
              <a:t>Oxygen is transported to cells of the body</a:t>
            </a:r>
          </a:p>
          <a:p>
            <a:pPr marL="0" indent="0">
              <a:buNone/>
            </a:pPr>
            <a:endParaRPr lang="en-US" dirty="0"/>
          </a:p>
        </p:txBody>
      </p:sp>
      <p:sp>
        <p:nvSpPr>
          <p:cNvPr id="4" name="TextBox 3"/>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68</a:t>
            </a:r>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Dioxide Transport In Blood</a:t>
            </a:r>
            <a:endParaRPr lang="en-US" dirty="0"/>
          </a:p>
        </p:txBody>
      </p:sp>
      <p:sp>
        <p:nvSpPr>
          <p:cNvPr id="3" name="Content Placeholder 2"/>
          <p:cNvSpPr>
            <a:spLocks noGrp="1"/>
          </p:cNvSpPr>
          <p:nvPr>
            <p:ph idx="1"/>
          </p:nvPr>
        </p:nvSpPr>
        <p:spPr/>
        <p:txBody>
          <a:bodyPr>
            <a:normAutofit/>
          </a:bodyPr>
          <a:lstStyle/>
          <a:p>
            <a:r>
              <a:rPr lang="en-US" dirty="0" smtClean="0"/>
              <a:t>Carbon dioxide, a waste product created by cells, passes through a membrane and into the bloodstream</a:t>
            </a:r>
          </a:p>
          <a:p>
            <a:r>
              <a:rPr lang="en-US" dirty="0" smtClean="0"/>
              <a:t>Carbon dioxide is transported in the blood as:</a:t>
            </a:r>
          </a:p>
          <a:p>
            <a:pPr lvl="1"/>
            <a:r>
              <a:rPr lang="en-US" smtClean="0"/>
              <a:t>Bicarbonate ions (70%)</a:t>
            </a:r>
            <a:endParaRPr lang="en-US" dirty="0" smtClean="0"/>
          </a:p>
          <a:p>
            <a:pPr lvl="1"/>
            <a:r>
              <a:rPr lang="en-US" dirty="0" smtClean="0"/>
              <a:t>Bicarbonates of sodium and potassium</a:t>
            </a:r>
          </a:p>
          <a:p>
            <a:pPr lvl="1"/>
            <a:r>
              <a:rPr lang="en-US" dirty="0" err="1" smtClean="0"/>
              <a:t>Carbaminohemoglobin</a:t>
            </a:r>
            <a:r>
              <a:rPr lang="en-US" dirty="0" smtClean="0"/>
              <a:t> (15-25%)</a:t>
            </a:r>
          </a:p>
          <a:p>
            <a:r>
              <a:rPr lang="en-US" dirty="0" smtClean="0"/>
              <a:t>Carbon dioxide is removed from the bloodstream by diffusion before the blood leaves the lungs</a:t>
            </a:r>
            <a:endParaRPr lang="en-US" dirty="0"/>
          </a:p>
        </p:txBody>
      </p:sp>
      <p:sp>
        <p:nvSpPr>
          <p:cNvPr id="4" name="TextBox 3"/>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69</a:t>
            </a:r>
            <a:endParaRPr lang="en-US" sz="2800" dirty="0"/>
          </a:p>
        </p:txBody>
      </p:sp>
    </p:spTree>
    <p:extLst>
      <p:ext uri="{BB962C8B-B14F-4D97-AF65-F5344CB8AC3E}">
        <p14:creationId xmlns:p14="http://schemas.microsoft.com/office/powerpoint/2010/main" val="19966463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8610600" cy="1143000"/>
          </a:xfrm>
        </p:spPr>
        <p:txBody>
          <a:bodyPr>
            <a:normAutofit fontScale="90000"/>
          </a:bodyPr>
          <a:lstStyle/>
          <a:p>
            <a:r>
              <a:rPr lang="en-US" dirty="0" smtClean="0"/>
              <a:t>Path of Oxygen into the Bloodstream</a:t>
            </a:r>
            <a:endParaRPr lang="en-US" dirty="0"/>
          </a:p>
        </p:txBody>
      </p:sp>
      <p:sp>
        <p:nvSpPr>
          <p:cNvPr id="8" name="Content Placeholder 7"/>
          <p:cNvSpPr>
            <a:spLocks noGrp="1"/>
          </p:cNvSpPr>
          <p:nvPr>
            <p:ph sz="half" idx="1"/>
          </p:nvPr>
        </p:nvSpPr>
        <p:spPr/>
        <p:txBody>
          <a:bodyPr>
            <a:normAutofit/>
          </a:bodyPr>
          <a:lstStyle/>
          <a:p>
            <a:pPr marL="514350" indent="-514350">
              <a:buAutoNum type="arabicPeriod"/>
            </a:pPr>
            <a:r>
              <a:rPr lang="en-US" dirty="0" smtClean="0"/>
              <a:t>Oxygen enters the body through the external nares of the </a:t>
            </a:r>
            <a:r>
              <a:rPr lang="en-US" b="1" dirty="0" smtClean="0"/>
              <a:t>nose</a:t>
            </a:r>
          </a:p>
          <a:p>
            <a:r>
              <a:rPr lang="en-US" dirty="0" smtClean="0"/>
              <a:t>Passes through the:</a:t>
            </a:r>
          </a:p>
          <a:p>
            <a:pPr marL="880110" lvl="1" indent="-514350">
              <a:buFont typeface="+mj-lt"/>
              <a:buAutoNum type="arabicPeriod" startAt="2"/>
            </a:pPr>
            <a:r>
              <a:rPr lang="en-US" b="1" dirty="0" err="1"/>
              <a:t>N</a:t>
            </a:r>
            <a:r>
              <a:rPr lang="en-US" b="1" dirty="0" err="1" smtClean="0"/>
              <a:t>asopharynx</a:t>
            </a:r>
            <a:endParaRPr lang="en-US" b="1" dirty="0" smtClean="0"/>
          </a:p>
          <a:p>
            <a:pPr marL="880110" lvl="1" indent="-514350">
              <a:buAutoNum type="arabicPeriod" startAt="2"/>
            </a:pPr>
            <a:r>
              <a:rPr lang="en-US" b="1" dirty="0" smtClean="0"/>
              <a:t>Oropharynx</a:t>
            </a:r>
          </a:p>
          <a:p>
            <a:pPr marL="880110" lvl="1" indent="-514350">
              <a:buAutoNum type="arabicPeriod" startAt="2"/>
            </a:pPr>
            <a:r>
              <a:rPr lang="en-US" b="1" dirty="0" smtClean="0"/>
              <a:t>Laryngopharynx</a:t>
            </a:r>
          </a:p>
          <a:p>
            <a:pPr marL="880110" lvl="1" indent="-514350">
              <a:buAutoNum type="arabicPeriod" startAt="2"/>
            </a:pPr>
            <a:r>
              <a:rPr lang="en-US" b="1" dirty="0" smtClean="0"/>
              <a:t>Larynx</a:t>
            </a:r>
          </a:p>
          <a:p>
            <a:pPr marL="514350" indent="-514350">
              <a:buFont typeface="+mj-lt"/>
              <a:buAutoNum type="arabicPeriod" startAt="6"/>
            </a:pPr>
            <a:r>
              <a:rPr lang="en-US" b="1" dirty="0" smtClean="0"/>
              <a:t>Trachea</a:t>
            </a:r>
          </a:p>
          <a:p>
            <a:pPr marL="514350" indent="-514350">
              <a:buAutoNum type="arabicPeriod" startAt="2"/>
            </a:pPr>
            <a:endParaRPr lang="en-US" dirty="0" smtClean="0"/>
          </a:p>
          <a:p>
            <a:pPr marL="514350" indent="-514350">
              <a:buAutoNum type="arabicPeriod" startAt="2"/>
            </a:pPr>
            <a:endParaRPr lang="en-US" dirty="0"/>
          </a:p>
          <a:p>
            <a:pPr marL="514350" indent="-514350">
              <a:buAutoNum type="arabicPeriod" startAt="2"/>
            </a:pPr>
            <a:endParaRPr lang="en-US" dirty="0" smtClean="0"/>
          </a:p>
        </p:txBody>
      </p:sp>
      <p:graphicFrame>
        <p:nvGraphicFramePr>
          <p:cNvPr id="10" name="Content Placeholder 9"/>
          <p:cNvGraphicFramePr>
            <a:graphicFrameLocks noGrp="1"/>
          </p:cNvGraphicFramePr>
          <p:nvPr>
            <p:ph sz="half" idx="2"/>
          </p:nvPr>
        </p:nvGraphicFramePr>
        <p:xfrm>
          <a:off x="4648200" y="3492212"/>
          <a:ext cx="4038600" cy="1291214"/>
        </p:xfrm>
        <a:graphic>
          <a:graphicData uri="http://schemas.openxmlformats.org/drawingml/2006/table">
            <a:tbl>
              <a:tblPr/>
              <a:tblGrid>
                <a:gridCol w="2249666"/>
                <a:gridCol w="1788934"/>
              </a:tblGrid>
              <a:tr h="273032">
                <a:tc>
                  <a:txBody>
                    <a:bodyPr/>
                    <a:lstStyle/>
                    <a:p>
                      <a:endParaRPr lang="en-US" sz="1300"/>
                    </a:p>
                  </a:txBody>
                  <a:tcPr marL="14220" marR="14220" marT="14220" marB="14220">
                    <a:lnL>
                      <a:noFill/>
                    </a:lnL>
                    <a:lnR>
                      <a:noFill/>
                    </a:lnR>
                    <a:lnT>
                      <a:noFill/>
                    </a:lnT>
                    <a:lnB>
                      <a:noFill/>
                    </a:lnB>
                    <a:solidFill>
                      <a:srgbClr val="FFFFFF"/>
                    </a:solidFill>
                  </a:tcPr>
                </a:tc>
                <a:tc>
                  <a:txBody>
                    <a:bodyPr/>
                    <a:lstStyle/>
                    <a:p>
                      <a:endParaRPr lang="en-US" sz="1300"/>
                    </a:p>
                  </a:txBody>
                  <a:tcPr marL="68258" marR="68258" marT="34129" marB="34129">
                    <a:lnL>
                      <a:noFill/>
                    </a:lnL>
                  </a:tcPr>
                </a:tc>
              </a:tr>
              <a:tr h="509091">
                <a:tc>
                  <a:txBody>
                    <a:bodyPr/>
                    <a:lstStyle/>
                    <a:p>
                      <a:r>
                        <a:rPr lang="en-US" sz="1300">
                          <a:latin typeface="Verdana"/>
                        </a:rPr>
                        <a:t>Oropharynx</a:t>
                      </a:r>
                      <a:endParaRPr lang="en-US" sz="1300"/>
                    </a:p>
                  </a:txBody>
                  <a:tcPr marL="49771" marR="49771" marT="49771" marB="49771">
                    <a:lnL>
                      <a:noFill/>
                    </a:lnL>
                    <a:lnR>
                      <a:noFill/>
                    </a:lnR>
                    <a:lnT>
                      <a:noFill/>
                    </a:lnT>
                    <a:lnB>
                      <a:noFill/>
                    </a:lnB>
                    <a:solidFill>
                      <a:srgbClr val="FFFFFF"/>
                    </a:solidFill>
                  </a:tcPr>
                </a:tc>
                <a:tc>
                  <a:txBody>
                    <a:bodyPr/>
                    <a:lstStyle/>
                    <a:p>
                      <a:r>
                        <a:rPr lang="en-US" sz="1300">
                          <a:latin typeface="Verdana"/>
                        </a:rPr>
                        <a:t>Passageway for air and food</a:t>
                      </a:r>
                      <a:endParaRPr lang="en-US" sz="1300"/>
                    </a:p>
                  </a:txBody>
                  <a:tcPr marL="49771" marR="49771" marT="49771" marB="49771">
                    <a:lnL>
                      <a:noFill/>
                    </a:lnL>
                    <a:lnR>
                      <a:noFill/>
                    </a:lnR>
                    <a:lnB>
                      <a:noFill/>
                    </a:lnB>
                    <a:solidFill>
                      <a:srgbClr val="FFFFFF"/>
                    </a:solidFill>
                  </a:tcPr>
                </a:tc>
              </a:tr>
              <a:tr h="509091">
                <a:tc>
                  <a:txBody>
                    <a:bodyPr/>
                    <a:lstStyle/>
                    <a:p>
                      <a:r>
                        <a:rPr lang="en-US" sz="1300">
                          <a:latin typeface="Verdana"/>
                        </a:rPr>
                        <a:t>Laryngopharynx</a:t>
                      </a:r>
                      <a:endParaRPr lang="en-US" sz="1300"/>
                    </a:p>
                  </a:txBody>
                  <a:tcPr marL="49771" marR="49771" marT="49771" marB="49771">
                    <a:lnL>
                      <a:noFill/>
                    </a:lnL>
                    <a:lnR>
                      <a:noFill/>
                    </a:lnR>
                    <a:lnT>
                      <a:noFill/>
                    </a:lnT>
                    <a:lnB>
                      <a:noFill/>
                    </a:lnB>
                    <a:solidFill>
                      <a:srgbClr val="FFFFFF"/>
                    </a:solidFill>
                  </a:tcPr>
                </a:tc>
                <a:tc>
                  <a:txBody>
                    <a:bodyPr/>
                    <a:lstStyle/>
                    <a:p>
                      <a:r>
                        <a:rPr lang="en-US" sz="1300" dirty="0">
                          <a:latin typeface="Verdana"/>
                        </a:rPr>
                        <a:t>Passageway for air and food</a:t>
                      </a:r>
                      <a:endParaRPr lang="en-US" sz="1300" dirty="0"/>
                    </a:p>
                  </a:txBody>
                  <a:tcPr marL="49771" marR="49771" marT="49771" marB="49771">
                    <a:lnL>
                      <a:noFill/>
                    </a:lnL>
                    <a:lnR>
                      <a:noFill/>
                    </a:lnR>
                    <a:lnT>
                      <a:noFill/>
                    </a:lnT>
                    <a:lnB>
                      <a:noFill/>
                    </a:lnB>
                    <a:solidFill>
                      <a:srgbClr val="FFFFFF"/>
                    </a:solid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037" y="2667000"/>
            <a:ext cx="4420763" cy="28956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70</a:t>
            </a:r>
            <a:endParaRPr lang="en-US" sz="2800" dirty="0"/>
          </a:p>
        </p:txBody>
      </p:sp>
    </p:spTree>
    <p:extLst>
      <p:ext uri="{BB962C8B-B14F-4D97-AF65-F5344CB8AC3E}">
        <p14:creationId xmlns:p14="http://schemas.microsoft.com/office/powerpoint/2010/main" val="26208728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18360"/>
            <a:ext cx="4724400" cy="4434840"/>
          </a:xfrm>
        </p:spPr>
        <p:txBody>
          <a:bodyPr>
            <a:normAutofit/>
          </a:bodyPr>
          <a:lstStyle/>
          <a:p>
            <a:r>
              <a:rPr lang="en-US" dirty="0" smtClean="0"/>
              <a:t>Oxygen enters the bronchi</a:t>
            </a:r>
          </a:p>
          <a:p>
            <a:pPr marL="880110" lvl="1" indent="-514350">
              <a:buFont typeface="+mj-lt"/>
              <a:buAutoNum type="arabicPeriod" startAt="7"/>
            </a:pPr>
            <a:r>
              <a:rPr lang="en-US" b="1" dirty="0" smtClean="0"/>
              <a:t>Primary bronchi</a:t>
            </a:r>
          </a:p>
          <a:p>
            <a:pPr marL="880110" lvl="1" indent="-514350">
              <a:buFont typeface="+mj-lt"/>
              <a:buAutoNum type="arabicPeriod" startAt="7"/>
            </a:pPr>
            <a:r>
              <a:rPr lang="en-US" b="1" dirty="0" smtClean="0"/>
              <a:t>Secondary bronchi</a:t>
            </a:r>
          </a:p>
          <a:p>
            <a:pPr marL="880110" lvl="1" indent="-514350">
              <a:buFont typeface="+mj-lt"/>
              <a:buAutoNum type="arabicPeriod" startAt="7"/>
            </a:pPr>
            <a:r>
              <a:rPr lang="en-US" b="1" dirty="0" smtClean="0"/>
              <a:t>Tertiary bronchi</a:t>
            </a:r>
          </a:p>
          <a:p>
            <a:r>
              <a:rPr lang="en-US" dirty="0" smtClean="0"/>
              <a:t>Passes through the:</a:t>
            </a:r>
          </a:p>
          <a:p>
            <a:pPr marL="880110" lvl="1" indent="-514350">
              <a:buFont typeface="+mj-lt"/>
              <a:buAutoNum type="arabicPeriod" startAt="10"/>
            </a:pPr>
            <a:r>
              <a:rPr lang="en-US" b="1" dirty="0" err="1" smtClean="0"/>
              <a:t>Intralobular</a:t>
            </a:r>
            <a:r>
              <a:rPr lang="en-US" b="1" dirty="0" smtClean="0"/>
              <a:t> bronchioles</a:t>
            </a:r>
          </a:p>
          <a:p>
            <a:pPr marL="880110" lvl="1" indent="-514350">
              <a:buFont typeface="+mj-lt"/>
              <a:buAutoNum type="arabicPeriod" startAt="10"/>
            </a:pPr>
            <a:r>
              <a:rPr lang="en-US" b="1" dirty="0" smtClean="0"/>
              <a:t>Terminal bronchioles</a:t>
            </a:r>
          </a:p>
          <a:p>
            <a:pPr marL="880110" lvl="1" indent="-514350">
              <a:buFont typeface="+mj-lt"/>
              <a:buAutoNum type="arabicPeriod" startAt="10"/>
            </a:pPr>
            <a:r>
              <a:rPr lang="en-US" b="1" dirty="0" smtClean="0"/>
              <a:t>Respiratory bronchioles</a:t>
            </a:r>
          </a:p>
          <a:p>
            <a:pPr marL="365760" lvl="1" indent="0">
              <a:buNone/>
            </a:pPr>
            <a:endParaRPr lang="en-US" dirty="0" smtClean="0"/>
          </a:p>
          <a:p>
            <a:pPr marL="880110" lvl="1" indent="-514350">
              <a:buFont typeface="+mj-lt"/>
              <a:buAutoNum type="arabicPeriod" startAt="10"/>
            </a:pPr>
            <a:endParaRPr lang="en-US" dirty="0"/>
          </a:p>
          <a:p>
            <a:pPr marL="880110" lvl="1" indent="-514350">
              <a:buFont typeface="+mj-lt"/>
              <a:buAutoNum type="arabicPeriod" startAt="10"/>
            </a:pPr>
            <a:endParaRPr lang="en-US" dirty="0" smtClean="0"/>
          </a:p>
          <a:p>
            <a:pPr marL="880110" lvl="1" indent="-514350">
              <a:buFont typeface="+mj-lt"/>
              <a:buAutoNum type="arabicPeriod" startAt="10"/>
            </a:pPr>
            <a:endParaRPr lang="en-US" dirty="0"/>
          </a:p>
          <a:p>
            <a:pPr marL="708660" lvl="1" indent="-342900">
              <a:buFont typeface="Arial" pitchFamily="34" charset="0"/>
              <a:buChar char="•"/>
            </a:pPr>
            <a:endParaRPr lang="en-US" dirty="0"/>
          </a:p>
        </p:txBody>
      </p:sp>
      <p:sp>
        <p:nvSpPr>
          <p:cNvPr id="4" name="Content Placeholder 3"/>
          <p:cNvSpPr>
            <a:spLocks noGrp="1"/>
          </p:cNvSpPr>
          <p:nvPr>
            <p:ph sz="half" idx="2"/>
          </p:nvPr>
        </p:nvSpPr>
        <p:spPr/>
        <p:txBody>
          <a:bodyPr>
            <a:normAutofit/>
          </a:bodyPr>
          <a:lstStyle/>
          <a:p>
            <a:endParaRPr lang="en-US"/>
          </a:p>
        </p:txBody>
      </p:sp>
      <p:sp>
        <p:nvSpPr>
          <p:cNvPr id="6" name="Title 1"/>
          <p:cNvSpPr txBox="1">
            <a:spLocks/>
          </p:cNvSpPr>
          <p:nvPr/>
        </p:nvSpPr>
        <p:spPr>
          <a:xfrm>
            <a:off x="304800" y="704088"/>
            <a:ext cx="8610600" cy="1143000"/>
          </a:xfrm>
          <a:prstGeom prst="rect">
            <a:avLst/>
          </a:prstGeom>
        </p:spPr>
        <p:txBody>
          <a:bodyPr vert="horz" lIns="0" rIns="0" bIns="0" anchor="b">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Path of Oxygen into the Bloodstream</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9971" y="2619270"/>
            <a:ext cx="4397829" cy="279093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8" name="TextBox 7"/>
          <p:cNvSpPr txBox="1"/>
          <p:nvPr/>
        </p:nvSpPr>
        <p:spPr>
          <a:xfrm>
            <a:off x="8382000" y="6334780"/>
            <a:ext cx="762001" cy="523220"/>
          </a:xfrm>
          <a:prstGeom prst="rect">
            <a:avLst/>
          </a:prstGeom>
          <a:noFill/>
        </p:spPr>
        <p:txBody>
          <a:bodyPr wrap="square" rtlCol="0">
            <a:spAutoFit/>
          </a:bodyPr>
          <a:lstStyle/>
          <a:p>
            <a:pPr algn="ctr"/>
            <a:r>
              <a:rPr lang="en-US" sz="2800" dirty="0" smtClean="0"/>
              <a:t>71</a:t>
            </a:r>
            <a:endParaRPr lang="en-US" sz="2800" dirty="0"/>
          </a:p>
        </p:txBody>
      </p:sp>
    </p:spTree>
    <p:extLst>
      <p:ext uri="{BB962C8B-B14F-4D97-AF65-F5344CB8AC3E}">
        <p14:creationId xmlns:p14="http://schemas.microsoft.com/office/powerpoint/2010/main" val="12057089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5943" y="1828800"/>
            <a:ext cx="4299857" cy="4937916"/>
          </a:xfrm>
        </p:spPr>
        <p:txBody>
          <a:bodyPr>
            <a:normAutofit fontScale="92500" lnSpcReduction="20000"/>
          </a:bodyPr>
          <a:lstStyle/>
          <a:p>
            <a:pPr marL="514350" indent="-514350">
              <a:buFont typeface="+mj-lt"/>
              <a:buAutoNum type="arabicPeriod" startAt="13"/>
            </a:pPr>
            <a:r>
              <a:rPr lang="en-US" dirty="0" smtClean="0"/>
              <a:t>Oxygen enters the </a:t>
            </a:r>
            <a:r>
              <a:rPr lang="en-US" b="1" dirty="0" smtClean="0"/>
              <a:t>alveolar ducts</a:t>
            </a:r>
          </a:p>
          <a:p>
            <a:pPr marL="514350" indent="-514350">
              <a:buFont typeface="+mj-lt"/>
              <a:buAutoNum type="arabicPeriod" startAt="13"/>
            </a:pPr>
            <a:r>
              <a:rPr lang="en-US" dirty="0" smtClean="0"/>
              <a:t>Passes into the </a:t>
            </a:r>
            <a:r>
              <a:rPr lang="en-US" b="1" dirty="0" smtClean="0"/>
              <a:t>alveolar sacs</a:t>
            </a:r>
          </a:p>
          <a:p>
            <a:pPr marL="514350" indent="-514350">
              <a:buFont typeface="+mj-lt"/>
              <a:buAutoNum type="arabicPeriod" startAt="13"/>
            </a:pPr>
            <a:r>
              <a:rPr lang="en-US" dirty="0" smtClean="0"/>
              <a:t>Enters the </a:t>
            </a:r>
            <a:r>
              <a:rPr lang="en-US" b="1" dirty="0" smtClean="0"/>
              <a:t>alveoli</a:t>
            </a:r>
          </a:p>
          <a:p>
            <a:pPr lvl="1"/>
            <a:r>
              <a:rPr lang="en-US" dirty="0" smtClean="0"/>
              <a:t>Once oxygen enters the alveoli, it diffuses through the alveolar walls and enters the blood through nearby capillaries</a:t>
            </a:r>
          </a:p>
          <a:p>
            <a:pPr lvl="1"/>
            <a:r>
              <a:rPr lang="en-US" dirty="0" smtClean="0"/>
              <a:t>Oxygen reacts with hemoglobin in a red blood cell to form </a:t>
            </a:r>
            <a:r>
              <a:rPr lang="en-US" dirty="0" err="1" smtClean="0"/>
              <a:t>oxyhemoglobin</a:t>
            </a:r>
            <a:endParaRPr lang="en-US" dirty="0" smtClean="0"/>
          </a:p>
          <a:p>
            <a:pPr lvl="1"/>
            <a:r>
              <a:rPr lang="en-US" dirty="0" smtClean="0"/>
              <a:t>Carried in the form of </a:t>
            </a:r>
            <a:r>
              <a:rPr lang="en-US" dirty="0" err="1" smtClean="0"/>
              <a:t>oxyhemoglobin</a:t>
            </a:r>
            <a:r>
              <a:rPr lang="en-US" dirty="0" smtClean="0"/>
              <a:t> to cells of the body</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sp>
        <p:nvSpPr>
          <p:cNvPr id="5" name="Title 1"/>
          <p:cNvSpPr txBox="1">
            <a:spLocks/>
          </p:cNvSpPr>
          <p:nvPr/>
        </p:nvSpPr>
        <p:spPr>
          <a:xfrm>
            <a:off x="304800" y="704088"/>
            <a:ext cx="8610600" cy="1143000"/>
          </a:xfrm>
          <a:prstGeom prst="rect">
            <a:avLst/>
          </a:prstGeom>
        </p:spPr>
        <p:txBody>
          <a:bodyPr vert="horz" lIns="0" rIns="0" bIns="0" anchor="b">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smtClean="0"/>
              <a:t>Path of Oxygen into the Bloodstream</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567940"/>
            <a:ext cx="3933825" cy="314706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72</a:t>
            </a:r>
            <a:endParaRPr lang="en-US" sz="2800" dirty="0"/>
          </a:p>
        </p:txBody>
      </p:sp>
    </p:spTree>
    <p:extLst>
      <p:ext uri="{BB962C8B-B14F-4D97-AF65-F5344CB8AC3E}">
        <p14:creationId xmlns:p14="http://schemas.microsoft.com/office/powerpoint/2010/main" val="32554392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Inhalation</a:t>
            </a:r>
            <a:endParaRPr lang="en-US" dirty="0"/>
          </a:p>
        </p:txBody>
      </p:sp>
      <p:sp>
        <p:nvSpPr>
          <p:cNvPr id="5" name="Content Placeholder 4"/>
          <p:cNvSpPr>
            <a:spLocks noGrp="1"/>
          </p:cNvSpPr>
          <p:nvPr>
            <p:ph idx="1"/>
          </p:nvPr>
        </p:nvSpPr>
        <p:spPr/>
        <p:txBody>
          <a:bodyPr/>
          <a:lstStyle/>
          <a:p>
            <a:r>
              <a:rPr lang="en-US" dirty="0" smtClean="0"/>
              <a:t>Atmospheric pressure is the force that moves air into the lungs</a:t>
            </a:r>
          </a:p>
          <a:p>
            <a:r>
              <a:rPr lang="en-US" dirty="0" smtClean="0"/>
              <a:t>When the respiratory muscles are at rest, the pressures on the inside of the lungs and on the outside of the thoracic wall are about the same</a:t>
            </a:r>
          </a:p>
          <a:p>
            <a:r>
              <a:rPr lang="en-US" dirty="0" smtClean="0"/>
              <a:t>The </a:t>
            </a:r>
            <a:r>
              <a:rPr lang="en-US" dirty="0"/>
              <a:t>external </a:t>
            </a:r>
            <a:r>
              <a:rPr lang="en-US" dirty="0" err="1"/>
              <a:t>intercostals</a:t>
            </a:r>
            <a:r>
              <a:rPr lang="en-US" dirty="0"/>
              <a:t> are the skeletal muscle directly involved in breathing</a:t>
            </a:r>
          </a:p>
          <a:p>
            <a:endParaRPr lang="en-US" dirty="0"/>
          </a:p>
        </p:txBody>
      </p:sp>
      <p:sp>
        <p:nvSpPr>
          <p:cNvPr id="4" name="TextBox 3"/>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a:t>7</a:t>
            </a:r>
            <a:r>
              <a:rPr lang="en-US" sz="2800" dirty="0" smtClean="0"/>
              <a:t>3</a:t>
            </a:r>
            <a:endParaRPr lang="en-US" sz="2800" dirty="0"/>
          </a:p>
        </p:txBody>
      </p:sp>
    </p:spTree>
    <p:extLst>
      <p:ext uri="{BB962C8B-B14F-4D97-AF65-F5344CB8AC3E}">
        <p14:creationId xmlns:p14="http://schemas.microsoft.com/office/powerpoint/2010/main" val="170338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The digestive system’s function is to break food down into molecules the body can absorb</a:t>
            </a:r>
          </a:p>
          <a:p>
            <a:r>
              <a:rPr lang="en-US" dirty="0" smtClean="0"/>
              <a:t>Allows us to absorb nutrients and use food as fuel for ATP production</a:t>
            </a:r>
            <a:endParaRPr lang="en-US" dirty="0"/>
          </a:p>
        </p:txBody>
      </p:sp>
      <p:sp>
        <p:nvSpPr>
          <p:cNvPr id="6" name="Content Placeholder 5"/>
          <p:cNvSpPr>
            <a:spLocks noGrp="1"/>
          </p:cNvSpPr>
          <p:nvPr>
            <p:ph sz="half" idx="2"/>
          </p:nvPr>
        </p:nvSpPr>
        <p:spPr/>
        <p:txBody>
          <a:bodyPr/>
          <a:lstStyle/>
          <a:p>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900" y="2476500"/>
            <a:ext cx="4381500" cy="285750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a:t>2</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Boyle’s Law and Breathing</a:t>
            </a:r>
            <a:endParaRPr lang="en-US" dirty="0"/>
          </a:p>
        </p:txBody>
      </p:sp>
      <p:sp>
        <p:nvSpPr>
          <p:cNvPr id="3" name="Content Placeholder 2"/>
          <p:cNvSpPr>
            <a:spLocks noGrp="1"/>
          </p:cNvSpPr>
          <p:nvPr>
            <p:ph idx="1"/>
          </p:nvPr>
        </p:nvSpPr>
        <p:spPr/>
        <p:txBody>
          <a:bodyPr>
            <a:normAutofit fontScale="92500"/>
          </a:bodyPr>
          <a:lstStyle/>
          <a:p>
            <a:r>
              <a:rPr lang="en-US" dirty="0" smtClean="0"/>
              <a:t>Boyle’s Law involves the inverse relationships between volume and pressure</a:t>
            </a:r>
          </a:p>
          <a:p>
            <a:pPr lvl="1"/>
            <a:r>
              <a:rPr lang="en-US" dirty="0" smtClean="0"/>
              <a:t>If the pressure inside the lungs and alveoli decreases, outside air will be pushed into the airways by atmospheric pressure</a:t>
            </a:r>
          </a:p>
          <a:p>
            <a:pPr lvl="1"/>
            <a:r>
              <a:rPr lang="en-US" dirty="0" smtClean="0"/>
              <a:t>This is what happens during normal breathing, also involves the action of the diaphragm</a:t>
            </a:r>
          </a:p>
          <a:p>
            <a:r>
              <a:rPr lang="en-US" dirty="0" smtClean="0"/>
              <a:t>The diaphragm contracts and move downward, while the external intercostal muscles contract, increasing the size of the thoracic cavity</a:t>
            </a:r>
          </a:p>
          <a:p>
            <a:r>
              <a:rPr lang="en-US" dirty="0" smtClean="0"/>
              <a:t>The pressure inside the lungs falls farther, and atmospheric pressure forces more air into the body’s airways</a:t>
            </a:r>
          </a:p>
          <a:p>
            <a:endParaRPr lang="en-US" dirty="0" smtClean="0"/>
          </a:p>
          <a:p>
            <a:endParaRPr lang="en-US" dirty="0"/>
          </a:p>
        </p:txBody>
      </p:sp>
      <p:sp>
        <p:nvSpPr>
          <p:cNvPr id="4" name="TextBox 3"/>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74</a:t>
            </a:r>
            <a:endParaRPr lang="en-US" sz="2800" dirty="0"/>
          </a:p>
        </p:txBody>
      </p:sp>
    </p:spTree>
    <p:extLst>
      <p:ext uri="{BB962C8B-B14F-4D97-AF65-F5344CB8AC3E}">
        <p14:creationId xmlns:p14="http://schemas.microsoft.com/office/powerpoint/2010/main" val="19375384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Exhalation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the diaphragm and the external intercostal muscles relax, the elastic tissues cause the lungs to recoil and return to their original shapes</a:t>
            </a:r>
          </a:p>
          <a:p>
            <a:r>
              <a:rPr lang="en-US" dirty="0" smtClean="0"/>
              <a:t>The abdominal organs spring back into their previous shapes, pushing the diaphragm upward</a:t>
            </a:r>
          </a:p>
          <a:p>
            <a:r>
              <a:rPr lang="en-US" dirty="0" smtClean="0"/>
              <a:t>Surface tension causes the alveoli to shrink</a:t>
            </a:r>
          </a:p>
          <a:p>
            <a:r>
              <a:rPr lang="en-US" dirty="0" smtClean="0"/>
              <a:t>These actions cause the pressure inside the lungs to increase about 1 mm Hg above atmospheric pressure</a:t>
            </a:r>
          </a:p>
          <a:p>
            <a:pPr lvl="1"/>
            <a:r>
              <a:rPr lang="en-US" dirty="0" smtClean="0"/>
              <a:t>The air inside the lungs is forced out through the respiratory passages</a:t>
            </a:r>
          </a:p>
          <a:p>
            <a:pPr lvl="1"/>
            <a:r>
              <a:rPr lang="en-US" dirty="0" smtClean="0"/>
              <a:t>Normal resting expiration occurs without the contraction of skeletal muscles, considered a passive process</a:t>
            </a:r>
            <a:endParaRPr lang="en-US" dirty="0"/>
          </a:p>
        </p:txBody>
      </p:sp>
      <p:sp>
        <p:nvSpPr>
          <p:cNvPr id="4" name="TextBox 3"/>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75</a:t>
            </a:r>
            <a:endParaRPr lang="en-US" sz="2800" dirty="0"/>
          </a:p>
        </p:txBody>
      </p:sp>
    </p:spTree>
    <p:extLst>
      <p:ext uri="{BB962C8B-B14F-4D97-AF65-F5344CB8AC3E}">
        <p14:creationId xmlns:p14="http://schemas.microsoft.com/office/powerpoint/2010/main" val="4651196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Asthma is a chronic disease that affects the airways</a:t>
            </a:r>
          </a:p>
          <a:p>
            <a:r>
              <a:rPr lang="en-US" dirty="0" smtClean="0"/>
              <a:t>The airways become swollen and narrowed</a:t>
            </a:r>
          </a:p>
          <a:p>
            <a:r>
              <a:rPr lang="en-US" dirty="0" smtClean="0"/>
              <a:t>Produce extra mucus, breathing becomes difficult</a:t>
            </a:r>
          </a:p>
          <a:p>
            <a:r>
              <a:rPr lang="en-US" b="1" dirty="0" smtClean="0"/>
              <a:t>Common symptoms:</a:t>
            </a:r>
          </a:p>
          <a:p>
            <a:pPr lvl="1"/>
            <a:r>
              <a:rPr lang="en-US" dirty="0" smtClean="0"/>
              <a:t>Coughing</a:t>
            </a:r>
          </a:p>
          <a:p>
            <a:pPr lvl="1"/>
            <a:r>
              <a:rPr lang="en-US" dirty="0" smtClean="0"/>
              <a:t>Wheezing</a:t>
            </a:r>
          </a:p>
          <a:p>
            <a:pPr lvl="1"/>
            <a:r>
              <a:rPr lang="en-US" dirty="0" smtClean="0"/>
              <a:t>Shortness of breath</a:t>
            </a:r>
          </a:p>
          <a:p>
            <a:r>
              <a:rPr lang="en-US" dirty="0" smtClean="0"/>
              <a:t>Asthma cannot be cured, but the symptoms can be controlled by:</a:t>
            </a:r>
          </a:p>
          <a:p>
            <a:pPr lvl="1"/>
            <a:r>
              <a:rPr lang="en-US" dirty="0" smtClean="0"/>
              <a:t>Avoiding situations that may trigger an asthma attack</a:t>
            </a:r>
          </a:p>
          <a:p>
            <a:pPr lvl="1"/>
            <a:r>
              <a:rPr lang="en-US" dirty="0" smtClean="0"/>
              <a:t>Using long-term control medications to prevent flare-ups</a:t>
            </a:r>
          </a:p>
          <a:p>
            <a:pPr lvl="1"/>
            <a:r>
              <a:rPr lang="en-US" dirty="0" smtClean="0"/>
              <a:t>Using a quick-relief inhaler to control symptoms once they start</a:t>
            </a:r>
          </a:p>
          <a:p>
            <a:pPr lvl="1"/>
            <a:endParaRPr lang="en-US" dirty="0" smtClean="0"/>
          </a:p>
          <a:p>
            <a:pPr lvl="1"/>
            <a:endParaRPr lang="en-US" dirty="0" smtClean="0"/>
          </a:p>
          <a:p>
            <a:pPr marL="0" indent="0">
              <a:buNone/>
            </a:pPr>
            <a:endParaRPr lang="en-US" dirty="0" smtClean="0"/>
          </a:p>
          <a:p>
            <a:endParaRPr lang="en-US" dirty="0" smtClean="0"/>
          </a:p>
          <a:p>
            <a:endParaRPr lang="en-US" dirty="0"/>
          </a:p>
        </p:txBody>
      </p:sp>
      <p:sp>
        <p:nvSpPr>
          <p:cNvPr id="4" name="TextBox 3"/>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76</a:t>
            </a:r>
            <a:endParaRPr lang="en-US" sz="2800" dirty="0"/>
          </a:p>
        </p:txBody>
      </p:sp>
    </p:spTree>
    <p:extLst>
      <p:ext uri="{BB962C8B-B14F-4D97-AF65-F5344CB8AC3E}">
        <p14:creationId xmlns:p14="http://schemas.microsoft.com/office/powerpoint/2010/main" val="27667524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 Statistics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An estimated 300 million people worldwide suffer from </a:t>
            </a:r>
            <a:r>
              <a:rPr lang="en-US" dirty="0" smtClean="0"/>
              <a:t>asthma</a:t>
            </a:r>
          </a:p>
          <a:p>
            <a:pPr lvl="1"/>
            <a:r>
              <a:rPr lang="en-US" dirty="0" smtClean="0"/>
              <a:t>250,000 </a:t>
            </a:r>
            <a:r>
              <a:rPr lang="en-US" dirty="0"/>
              <a:t>annual deaths </a:t>
            </a:r>
            <a:r>
              <a:rPr lang="en-US" dirty="0" smtClean="0"/>
              <a:t>caused by asthma</a:t>
            </a:r>
            <a:endParaRPr lang="en-US" dirty="0"/>
          </a:p>
          <a:p>
            <a:r>
              <a:rPr lang="en-US" dirty="0"/>
              <a:t>Workplace conditions, such as exposure to fumes, </a:t>
            </a:r>
            <a:r>
              <a:rPr lang="en-US" dirty="0" smtClean="0"/>
              <a:t>gases, </a:t>
            </a:r>
            <a:r>
              <a:rPr lang="en-US" dirty="0"/>
              <a:t>or dust, are responsible for 11% of asthma cases </a:t>
            </a:r>
            <a:r>
              <a:rPr lang="en-US" dirty="0" smtClean="0"/>
              <a:t>worldwide</a:t>
            </a:r>
            <a:endParaRPr lang="en-US" dirty="0"/>
          </a:p>
          <a:p>
            <a:r>
              <a:rPr lang="en-US" dirty="0"/>
              <a:t>About 70% of </a:t>
            </a:r>
            <a:r>
              <a:rPr lang="en-US" dirty="0" smtClean="0"/>
              <a:t>people with asthma also </a:t>
            </a:r>
            <a:r>
              <a:rPr lang="en-US" dirty="0"/>
              <a:t>have </a:t>
            </a:r>
            <a:r>
              <a:rPr lang="en-US" dirty="0" smtClean="0"/>
              <a:t>allergies</a:t>
            </a:r>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743200"/>
            <a:ext cx="4495800" cy="2600325"/>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77</a:t>
            </a:r>
            <a:endParaRPr lang="en-US" sz="2800" dirty="0"/>
          </a:p>
        </p:txBody>
      </p:sp>
    </p:spTree>
    <p:extLst>
      <p:ext uri="{BB962C8B-B14F-4D97-AF65-F5344CB8AC3E}">
        <p14:creationId xmlns:p14="http://schemas.microsoft.com/office/powerpoint/2010/main" val="16714297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Pneumonia</a:t>
            </a:r>
            <a:endParaRPr lang="en-US" dirty="0"/>
          </a:p>
        </p:txBody>
      </p:sp>
      <p:sp>
        <p:nvSpPr>
          <p:cNvPr id="5" name="Content Placeholder 4"/>
          <p:cNvSpPr>
            <a:spLocks noGrp="1"/>
          </p:cNvSpPr>
          <p:nvPr>
            <p:ph idx="1"/>
          </p:nvPr>
        </p:nvSpPr>
        <p:spPr/>
        <p:txBody>
          <a:bodyPr>
            <a:normAutofit lnSpcReduction="10000"/>
          </a:bodyPr>
          <a:lstStyle/>
          <a:p>
            <a:r>
              <a:rPr lang="en-US" dirty="0" smtClean="0"/>
              <a:t>An inflammation of the lungs, caused by infection</a:t>
            </a:r>
          </a:p>
          <a:p>
            <a:r>
              <a:rPr lang="en-US" dirty="0" smtClean="0"/>
              <a:t>Caused by infection – bacteria, viruses, fungi, or parasites</a:t>
            </a:r>
          </a:p>
          <a:p>
            <a:r>
              <a:rPr lang="en-US" dirty="0" smtClean="0"/>
              <a:t>Can range from mild to life-threatening</a:t>
            </a:r>
          </a:p>
          <a:p>
            <a:r>
              <a:rPr lang="en-US" dirty="0" smtClean="0"/>
              <a:t>Often is a complication of another condition, such as the flu</a:t>
            </a:r>
          </a:p>
          <a:p>
            <a:r>
              <a:rPr lang="en-US" dirty="0" smtClean="0"/>
              <a:t>Concern for people:</a:t>
            </a:r>
          </a:p>
          <a:p>
            <a:pPr lvl="1"/>
            <a:r>
              <a:rPr lang="en-US" dirty="0" smtClean="0"/>
              <a:t>Older than 65</a:t>
            </a:r>
          </a:p>
          <a:p>
            <a:pPr lvl="1"/>
            <a:r>
              <a:rPr lang="en-US" dirty="0" smtClean="0"/>
              <a:t>With a chronic illness</a:t>
            </a:r>
          </a:p>
          <a:p>
            <a:pPr lvl="1"/>
            <a:r>
              <a:rPr lang="en-US" dirty="0" smtClean="0"/>
              <a:t>With a weak immune system</a:t>
            </a:r>
            <a:endParaRPr lang="en-US" dirty="0"/>
          </a:p>
        </p:txBody>
      </p:sp>
      <p:sp>
        <p:nvSpPr>
          <p:cNvPr id="6" name="TextBox 5"/>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78</a:t>
            </a:r>
            <a:endParaRPr lang="en-US" sz="2800" dirty="0"/>
          </a:p>
        </p:txBody>
      </p:sp>
    </p:spTree>
    <p:extLst>
      <p:ext uri="{BB962C8B-B14F-4D97-AF65-F5344CB8AC3E}">
        <p14:creationId xmlns:p14="http://schemas.microsoft.com/office/powerpoint/2010/main" val="301931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Pneumonia</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Symptoms:</a:t>
            </a:r>
          </a:p>
          <a:p>
            <a:pPr lvl="1"/>
            <a:r>
              <a:rPr lang="en-US" dirty="0" smtClean="0"/>
              <a:t>Fever</a:t>
            </a:r>
          </a:p>
          <a:p>
            <a:pPr lvl="1"/>
            <a:r>
              <a:rPr lang="en-US" dirty="0" smtClean="0"/>
              <a:t>Cough</a:t>
            </a:r>
          </a:p>
          <a:p>
            <a:pPr lvl="1"/>
            <a:r>
              <a:rPr lang="en-US" dirty="0" smtClean="0"/>
              <a:t>Shortness of breath</a:t>
            </a:r>
          </a:p>
          <a:p>
            <a:pPr lvl="1"/>
            <a:r>
              <a:rPr lang="en-US" dirty="0" smtClean="0"/>
              <a:t>Sweating</a:t>
            </a:r>
          </a:p>
          <a:p>
            <a:pPr lvl="1"/>
            <a:r>
              <a:rPr lang="en-US" dirty="0" smtClean="0"/>
              <a:t>Headache</a:t>
            </a:r>
          </a:p>
          <a:p>
            <a:pPr lvl="1"/>
            <a:r>
              <a:rPr lang="en-US" dirty="0" smtClean="0"/>
              <a:t>Fatigue</a:t>
            </a:r>
          </a:p>
          <a:p>
            <a:r>
              <a:rPr lang="en-US" dirty="0" smtClean="0"/>
              <a:t>Estimated 500,000 cases of pneumonia each year in the U.S.</a:t>
            </a:r>
          </a:p>
          <a:p>
            <a:pPr lvl="1"/>
            <a:r>
              <a:rPr lang="en-US" dirty="0" smtClean="0"/>
              <a:t>40,000 deaths resulting from pneumonia</a:t>
            </a:r>
          </a:p>
          <a:p>
            <a:endParaRPr lang="en-US" dirty="0" smtClean="0"/>
          </a:p>
        </p:txBody>
      </p:sp>
      <p:sp>
        <p:nvSpPr>
          <p:cNvPr id="4" name="Content Placeholder 3"/>
          <p:cNvSpPr>
            <a:spLocks noGrp="1"/>
          </p:cNvSpPr>
          <p:nvPr>
            <p:ph sz="half" idx="2"/>
          </p:nvPr>
        </p:nvSpPr>
        <p:spPr/>
        <p:txBody>
          <a:bodyPr>
            <a:normAutofit fontScale="92500" lnSpcReduction="10000"/>
          </a:bodyPr>
          <a:lstStyle/>
          <a:p>
            <a:r>
              <a:rPr lang="en-US" b="1" dirty="0" smtClean="0"/>
              <a:t>Treatment:</a:t>
            </a:r>
          </a:p>
          <a:p>
            <a:pPr lvl="1"/>
            <a:r>
              <a:rPr lang="en-US" dirty="0" smtClean="0"/>
              <a:t>Most </a:t>
            </a:r>
            <a:r>
              <a:rPr lang="en-US" dirty="0"/>
              <a:t>bacterial pneumonias can be treated with antibiotics, but antibiotic-resistant strains are a growing problem</a:t>
            </a:r>
          </a:p>
          <a:p>
            <a:pPr lvl="1"/>
            <a:r>
              <a:rPr lang="en-US" dirty="0"/>
              <a:t>Best approach is to prevent infection</a:t>
            </a:r>
          </a:p>
          <a:p>
            <a:endParaRPr lang="en-US" dirty="0"/>
          </a:p>
        </p:txBody>
      </p:sp>
      <p:sp>
        <p:nvSpPr>
          <p:cNvPr id="5" name="TextBox 4"/>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79</a:t>
            </a:r>
            <a:endParaRPr lang="en-US" sz="2800" dirty="0"/>
          </a:p>
        </p:txBody>
      </p:sp>
    </p:spTree>
    <p:extLst>
      <p:ext uri="{BB962C8B-B14F-4D97-AF65-F5344CB8AC3E}">
        <p14:creationId xmlns:p14="http://schemas.microsoft.com/office/powerpoint/2010/main" val="42461737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Respiratory System Reference Page</a:t>
            </a:r>
            <a:endParaRPr lang="en-US" dirty="0"/>
          </a:p>
        </p:txBody>
      </p:sp>
      <p:sp>
        <p:nvSpPr>
          <p:cNvPr id="5" name="Content Placeholder 4"/>
          <p:cNvSpPr>
            <a:spLocks noGrp="1"/>
          </p:cNvSpPr>
          <p:nvPr>
            <p:ph idx="1"/>
          </p:nvPr>
        </p:nvSpPr>
        <p:spPr/>
        <p:txBody>
          <a:bodyPr>
            <a:normAutofit fontScale="92500" lnSpcReduction="10000"/>
          </a:bodyPr>
          <a:lstStyle/>
          <a:p>
            <a:r>
              <a:rPr lang="en-US" sz="2300" dirty="0" smtClean="0"/>
              <a:t>Hole’s Human Anatomy &amp; Physiology Textbook                          (Chapter 19 – Respiratory System)</a:t>
            </a:r>
          </a:p>
          <a:p>
            <a:r>
              <a:rPr lang="en-US" sz="2300" dirty="0" smtClean="0"/>
              <a:t>http://www.fi.edu/learn/heart/systems/respiration.html</a:t>
            </a:r>
          </a:p>
          <a:p>
            <a:r>
              <a:rPr lang="en-US" sz="2300" dirty="0" smtClean="0"/>
              <a:t>http://www.preservearticles.com/201102264268/transport-of-oxygen-and-carbon-dioxide-through-blood-during-respiration.html</a:t>
            </a:r>
          </a:p>
          <a:p>
            <a:r>
              <a:rPr lang="en-US" sz="2300" dirty="0"/>
              <a:t>http://</a:t>
            </a:r>
            <a:r>
              <a:rPr lang="en-US" sz="2300" dirty="0" smtClean="0"/>
              <a:t>www.ann.com.au/MedSci/oxygen.htm</a:t>
            </a:r>
          </a:p>
          <a:p>
            <a:r>
              <a:rPr lang="en-US" sz="2300" dirty="0"/>
              <a:t>http://</a:t>
            </a:r>
            <a:r>
              <a:rPr lang="en-US" sz="2300" dirty="0" smtClean="0"/>
              <a:t>www.mayoclinic.com/health/asthma/DS00021</a:t>
            </a:r>
          </a:p>
          <a:p>
            <a:r>
              <a:rPr lang="en-US" sz="2300" dirty="0"/>
              <a:t>http://</a:t>
            </a:r>
            <a:r>
              <a:rPr lang="en-US" sz="2300" dirty="0" smtClean="0"/>
              <a:t>www.aaaai.org/about-the-aaaai/newsroom/asthma-statistics.aspx</a:t>
            </a:r>
          </a:p>
          <a:p>
            <a:r>
              <a:rPr lang="en-US" sz="2300" dirty="0"/>
              <a:t>http://</a:t>
            </a:r>
            <a:r>
              <a:rPr lang="en-US" sz="2300" dirty="0" smtClean="0"/>
              <a:t>www.mayoclinic.com/health/pneumonia/DS00135/DSECTION=symptoms</a:t>
            </a:r>
          </a:p>
          <a:p>
            <a:r>
              <a:rPr lang="en-US" sz="2300" dirty="0"/>
              <a:t>https://</a:t>
            </a:r>
            <a:r>
              <a:rPr lang="en-US" sz="2300" dirty="0" smtClean="0"/>
              <a:t>www.askaamc.org/quality/quality_measures.php?cat=pneu</a:t>
            </a:r>
          </a:p>
          <a:p>
            <a:endParaRPr lang="en-US" dirty="0" smtClean="0"/>
          </a:p>
          <a:p>
            <a:endParaRPr lang="en-US" dirty="0"/>
          </a:p>
        </p:txBody>
      </p:sp>
      <p:sp>
        <p:nvSpPr>
          <p:cNvPr id="6" name="TextBox 5"/>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80</a:t>
            </a:r>
            <a:endParaRPr lang="en-US" sz="2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 Page (continued)</a:t>
            </a:r>
            <a:endParaRPr lang="en-US" dirty="0"/>
          </a:p>
        </p:txBody>
      </p:sp>
      <p:sp>
        <p:nvSpPr>
          <p:cNvPr id="3" name="Content Placeholder 2"/>
          <p:cNvSpPr>
            <a:spLocks noGrp="1"/>
          </p:cNvSpPr>
          <p:nvPr>
            <p:ph idx="1"/>
          </p:nvPr>
        </p:nvSpPr>
        <p:spPr/>
        <p:txBody>
          <a:bodyPr/>
          <a:lstStyle/>
          <a:p>
            <a:r>
              <a:rPr lang="en-US" dirty="0" smtClean="0"/>
              <a:t>Pictures:</a:t>
            </a:r>
          </a:p>
          <a:p>
            <a:pPr lvl="1"/>
            <a:r>
              <a:rPr lang="en-US" sz="1600" dirty="0" smtClean="0"/>
              <a:t>http://www.healthcentral.com/asthma/h/respiratory-system-of-asthma-diagram.html</a:t>
            </a:r>
          </a:p>
          <a:p>
            <a:pPr lvl="1"/>
            <a:r>
              <a:rPr lang="en-US" sz="1600" dirty="0" smtClean="0"/>
              <a:t>http://oac.med.jhmi.edu/res_phys/Encyclopedia/Alveoli/Alveoli.HTML</a:t>
            </a:r>
          </a:p>
          <a:p>
            <a:pPr lvl="1"/>
            <a:r>
              <a:rPr lang="en-US" sz="1600" dirty="0"/>
              <a:t>http://home.comcast.net/~</a:t>
            </a:r>
            <a:r>
              <a:rPr lang="en-US" sz="1600" dirty="0" smtClean="0"/>
              <a:t>pegglestoncbsd/respiratory.htm</a:t>
            </a:r>
          </a:p>
          <a:p>
            <a:pPr lvl="1"/>
            <a:r>
              <a:rPr lang="en-US" sz="1600" dirty="0"/>
              <a:t>http://</a:t>
            </a:r>
            <a:r>
              <a:rPr lang="en-US" sz="1600" dirty="0" smtClean="0"/>
              <a:t>en.wikibooks.org/wiki/Human_Physiology/The_respiratory_system</a:t>
            </a:r>
          </a:p>
          <a:p>
            <a:pPr lvl="1"/>
            <a:r>
              <a:rPr lang="en-US" sz="1600" dirty="0"/>
              <a:t>http://</a:t>
            </a:r>
            <a:r>
              <a:rPr lang="en-US" sz="1600" dirty="0" smtClean="0"/>
              <a:t>medical-dictionary.thefreedictionary.com/sac</a:t>
            </a:r>
          </a:p>
          <a:p>
            <a:pPr lvl="1"/>
            <a:r>
              <a:rPr lang="en-US" sz="1600" dirty="0"/>
              <a:t>http://www.mediafreedominternational.org/2012/02/20/why-are-asthma-drugs-killing-more-people-than-asthma/</a:t>
            </a:r>
            <a:endParaRPr lang="en-US" sz="1600" dirty="0" smtClean="0"/>
          </a:p>
          <a:p>
            <a:pPr lvl="1"/>
            <a:endParaRPr lang="en-US" dirty="0" smtClean="0"/>
          </a:p>
          <a:p>
            <a:pPr lvl="1"/>
            <a:endParaRPr lang="en-US" dirty="0"/>
          </a:p>
        </p:txBody>
      </p:sp>
      <p:sp>
        <p:nvSpPr>
          <p:cNvPr id="4" name="TextBox 3"/>
          <p:cNvSpPr txBox="1"/>
          <p:nvPr/>
        </p:nvSpPr>
        <p:spPr>
          <a:xfrm>
            <a:off x="6019800" y="0"/>
            <a:ext cx="3124200" cy="523220"/>
          </a:xfrm>
          <a:prstGeom prst="rect">
            <a:avLst/>
          </a:prstGeom>
          <a:noFill/>
        </p:spPr>
        <p:txBody>
          <a:bodyPr wrap="square" rtlCol="0">
            <a:spAutoFit/>
          </a:bodyPr>
          <a:lstStyle/>
          <a:p>
            <a:r>
              <a:rPr lang="en-US" sz="2800" dirty="0" smtClean="0"/>
              <a:t>Respiratory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81</a:t>
            </a:r>
            <a:endParaRPr lang="en-US" sz="28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Immune System</a:t>
            </a:r>
            <a:endParaRPr lang="en-US" dirty="0"/>
          </a:p>
        </p:txBody>
      </p:sp>
      <p:sp>
        <p:nvSpPr>
          <p:cNvPr id="7" name="Text Placeholder 6"/>
          <p:cNvSpPr>
            <a:spLocks noGrp="1"/>
          </p:cNvSpPr>
          <p:nvPr>
            <p:ph type="body" idx="1"/>
          </p:nvPr>
        </p:nvSpPr>
        <p:spPr/>
        <p:txBody>
          <a:bodyPr/>
          <a:lstStyle/>
          <a:p>
            <a:endParaRPr lang="en-US"/>
          </a:p>
        </p:txBody>
      </p:sp>
      <p:sp>
        <p:nvSpPr>
          <p:cNvPr id="4" name="TextBox 3"/>
          <p:cNvSpPr txBox="1"/>
          <p:nvPr/>
        </p:nvSpPr>
        <p:spPr>
          <a:xfrm>
            <a:off x="8382000" y="6334780"/>
            <a:ext cx="762001" cy="523220"/>
          </a:xfrm>
          <a:prstGeom prst="rect">
            <a:avLst/>
          </a:prstGeom>
          <a:noFill/>
        </p:spPr>
        <p:txBody>
          <a:bodyPr wrap="square" rtlCol="0">
            <a:spAutoFit/>
          </a:bodyPr>
          <a:lstStyle/>
          <a:p>
            <a:pPr algn="ctr"/>
            <a:r>
              <a:rPr lang="en-US" sz="2800" dirty="0" smtClean="0"/>
              <a:t>82</a:t>
            </a:r>
            <a:endParaRPr lang="en-US" sz="2800" dirty="0"/>
          </a:p>
        </p:txBody>
      </p:sp>
    </p:spTree>
    <p:extLst>
      <p:ext uri="{BB962C8B-B14F-4D97-AF65-F5344CB8AC3E}">
        <p14:creationId xmlns:p14="http://schemas.microsoft.com/office/powerpoint/2010/main" val="24780270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Immune System</a:t>
            </a:r>
            <a:endParaRPr lang="en-US" dirty="0"/>
          </a:p>
        </p:txBody>
      </p:sp>
      <p:sp>
        <p:nvSpPr>
          <p:cNvPr id="7" name="Content Placeholder 6"/>
          <p:cNvSpPr>
            <a:spLocks noGrp="1"/>
          </p:cNvSpPr>
          <p:nvPr>
            <p:ph sz="half" idx="1"/>
          </p:nvPr>
        </p:nvSpPr>
        <p:spPr/>
        <p:txBody>
          <a:bodyPr>
            <a:normAutofit/>
          </a:bodyPr>
          <a:lstStyle/>
          <a:p>
            <a:r>
              <a:rPr lang="en-US" dirty="0" smtClean="0"/>
              <a:t>Function: protects the body from bacterial, parasitic, fungal, and viral infections, as well as from the growth of tumor cells by recognizing and responding to antigens</a:t>
            </a:r>
          </a:p>
        </p:txBody>
      </p:sp>
      <p:sp>
        <p:nvSpPr>
          <p:cNvPr id="8" name="Content Placeholder 7"/>
          <p:cNvSpPr>
            <a:spLocks noGrp="1"/>
          </p:cNvSpPr>
          <p:nvPr>
            <p:ph sz="half" idx="2"/>
          </p:nvPr>
        </p:nvSpPr>
        <p:spPr/>
        <p:txBody>
          <a:bodyPr/>
          <a:lstStyle/>
          <a:p>
            <a:r>
              <a:rPr lang="en-US" dirty="0" smtClean="0"/>
              <a:t>Body Parts Involved in Immunity</a:t>
            </a:r>
          </a:p>
          <a:p>
            <a:pPr lvl="1"/>
            <a:r>
              <a:rPr lang="en-US" dirty="0" smtClean="0"/>
              <a:t>Bone marrow</a:t>
            </a:r>
          </a:p>
          <a:p>
            <a:pPr lvl="1"/>
            <a:r>
              <a:rPr lang="en-US" dirty="0" smtClean="0"/>
              <a:t>Thymus</a:t>
            </a:r>
          </a:p>
          <a:p>
            <a:pPr lvl="1"/>
            <a:r>
              <a:rPr lang="en-US" dirty="0" smtClean="0"/>
              <a:t>Spleen</a:t>
            </a:r>
          </a:p>
          <a:p>
            <a:pPr lvl="1"/>
            <a:r>
              <a:rPr lang="en-US" dirty="0" smtClean="0"/>
              <a:t>Lymph nodes</a:t>
            </a:r>
          </a:p>
          <a:p>
            <a:pPr lvl="1"/>
            <a:endParaRPr lang="en-US" dirty="0"/>
          </a:p>
        </p:txBody>
      </p:sp>
      <p:sp>
        <p:nvSpPr>
          <p:cNvPr id="5" name="TextBox 4"/>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a:t>8</a:t>
            </a:r>
            <a:r>
              <a:rPr lang="en-US" sz="2800" dirty="0" smtClean="0"/>
              <a:t>3</a:t>
            </a:r>
            <a:endParaRPr lang="en-US" sz="2800" dirty="0"/>
          </a:p>
        </p:txBody>
      </p:sp>
    </p:spTree>
    <p:extLst>
      <p:ext uri="{BB962C8B-B14F-4D97-AF65-F5344CB8AC3E}">
        <p14:creationId xmlns:p14="http://schemas.microsoft.com/office/powerpoint/2010/main" val="383895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 of the Digestive System</a:t>
            </a:r>
            <a:endParaRPr lang="en-US" dirty="0"/>
          </a:p>
        </p:txBody>
      </p:sp>
      <p:sp>
        <p:nvSpPr>
          <p:cNvPr id="8" name="Text Placeholder 7"/>
          <p:cNvSpPr>
            <a:spLocks noGrp="1"/>
          </p:cNvSpPr>
          <p:nvPr>
            <p:ph type="body" idx="1"/>
          </p:nvPr>
        </p:nvSpPr>
        <p:spPr>
          <a:xfrm>
            <a:off x="511629" y="1905000"/>
            <a:ext cx="4040188" cy="659352"/>
          </a:xfrm>
        </p:spPr>
        <p:txBody>
          <a:bodyPr/>
          <a:lstStyle/>
          <a:p>
            <a:r>
              <a:rPr lang="en-US" dirty="0" smtClean="0"/>
              <a:t>Alimentary Canal Organs</a:t>
            </a:r>
            <a:endParaRPr lang="en-US" dirty="0"/>
          </a:p>
        </p:txBody>
      </p:sp>
      <p:sp>
        <p:nvSpPr>
          <p:cNvPr id="9" name="Text Placeholder 8"/>
          <p:cNvSpPr>
            <a:spLocks noGrp="1"/>
          </p:cNvSpPr>
          <p:nvPr>
            <p:ph type="body" sz="half" idx="3"/>
          </p:nvPr>
        </p:nvSpPr>
        <p:spPr>
          <a:xfrm>
            <a:off x="4699454" y="1909509"/>
            <a:ext cx="4041775" cy="654843"/>
          </a:xfrm>
        </p:spPr>
        <p:txBody>
          <a:bodyPr/>
          <a:lstStyle/>
          <a:p>
            <a:r>
              <a:rPr lang="en-US" dirty="0" smtClean="0"/>
              <a:t>Accessory Organs</a:t>
            </a:r>
            <a:endParaRPr lang="en-US" dirty="0"/>
          </a:p>
        </p:txBody>
      </p:sp>
      <p:sp>
        <p:nvSpPr>
          <p:cNvPr id="3" name="Content Placeholder 2"/>
          <p:cNvSpPr>
            <a:spLocks noGrp="1"/>
          </p:cNvSpPr>
          <p:nvPr>
            <p:ph sz="quarter" idx="2"/>
          </p:nvPr>
        </p:nvSpPr>
        <p:spPr>
          <a:xfrm>
            <a:off x="511629" y="2564352"/>
            <a:ext cx="4040188" cy="3845720"/>
          </a:xfrm>
        </p:spPr>
        <p:txBody>
          <a:bodyPr>
            <a:normAutofit/>
          </a:bodyPr>
          <a:lstStyle/>
          <a:p>
            <a:r>
              <a:rPr lang="en-US" dirty="0" smtClean="0"/>
              <a:t>Mouth</a:t>
            </a:r>
          </a:p>
          <a:p>
            <a:r>
              <a:rPr lang="en-US" dirty="0" smtClean="0"/>
              <a:t>Pharynx</a:t>
            </a:r>
          </a:p>
          <a:p>
            <a:r>
              <a:rPr lang="en-US" dirty="0" smtClean="0"/>
              <a:t>Esophagus</a:t>
            </a:r>
          </a:p>
          <a:p>
            <a:r>
              <a:rPr lang="en-US" dirty="0" smtClean="0"/>
              <a:t>Stomach</a:t>
            </a:r>
          </a:p>
          <a:p>
            <a:r>
              <a:rPr lang="en-US" dirty="0" smtClean="0"/>
              <a:t>Small intestine</a:t>
            </a:r>
          </a:p>
          <a:p>
            <a:r>
              <a:rPr lang="en-US" dirty="0" smtClean="0"/>
              <a:t>Large intestine</a:t>
            </a:r>
          </a:p>
          <a:p>
            <a:r>
              <a:rPr lang="en-US" dirty="0" smtClean="0"/>
              <a:t>Rectum</a:t>
            </a:r>
          </a:p>
          <a:p>
            <a:r>
              <a:rPr lang="en-US" dirty="0" smtClean="0"/>
              <a:t>Anus</a:t>
            </a:r>
          </a:p>
          <a:p>
            <a:pPr marL="0" indent="0">
              <a:buNone/>
            </a:pPr>
            <a:endParaRPr lang="en-US" dirty="0" smtClean="0"/>
          </a:p>
          <a:p>
            <a:pPr>
              <a:buNone/>
            </a:pPr>
            <a:endParaRPr lang="en-US" dirty="0" smtClean="0"/>
          </a:p>
        </p:txBody>
      </p:sp>
      <p:sp>
        <p:nvSpPr>
          <p:cNvPr id="10" name="Content Placeholder 9"/>
          <p:cNvSpPr>
            <a:spLocks noGrp="1"/>
          </p:cNvSpPr>
          <p:nvPr>
            <p:ph sz="quarter" idx="4"/>
          </p:nvPr>
        </p:nvSpPr>
        <p:spPr>
          <a:xfrm>
            <a:off x="4699454" y="2564352"/>
            <a:ext cx="4041775" cy="3845720"/>
          </a:xfrm>
        </p:spPr>
        <p:txBody>
          <a:bodyPr/>
          <a:lstStyle/>
          <a:p>
            <a:r>
              <a:rPr lang="en-US" dirty="0" smtClean="0"/>
              <a:t>Salivary glands</a:t>
            </a:r>
          </a:p>
          <a:p>
            <a:r>
              <a:rPr lang="en-US" dirty="0" smtClean="0"/>
              <a:t>Liver</a:t>
            </a:r>
          </a:p>
          <a:p>
            <a:r>
              <a:rPr lang="en-US" dirty="0" smtClean="0"/>
              <a:t>Gallbladder</a:t>
            </a:r>
          </a:p>
          <a:p>
            <a:r>
              <a:rPr lang="en-US" dirty="0" smtClean="0"/>
              <a:t>Pancreas</a:t>
            </a:r>
          </a:p>
          <a:p>
            <a:pPr marL="0" indent="0">
              <a:buNone/>
            </a:pPr>
            <a:endParaRPr lang="en-US" dirty="0"/>
          </a:p>
        </p:txBody>
      </p:sp>
      <p:sp>
        <p:nvSpPr>
          <p:cNvPr id="4" name="Content Placeholder 2"/>
          <p:cNvSpPr txBox="1">
            <a:spLocks/>
          </p:cNvSpPr>
          <p:nvPr/>
        </p:nvSpPr>
        <p:spPr>
          <a:xfrm>
            <a:off x="4724400" y="1935480"/>
            <a:ext cx="4038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2"/>
              <a:buNone/>
            </a:pPr>
            <a:endParaRPr lang="en-US" dirty="0" smtClean="0"/>
          </a:p>
        </p:txBody>
      </p:sp>
      <p:sp>
        <p:nvSpPr>
          <p:cNvPr id="5" name="Content Placeholder 2"/>
          <p:cNvSpPr txBox="1">
            <a:spLocks/>
          </p:cNvSpPr>
          <p:nvPr/>
        </p:nvSpPr>
        <p:spPr>
          <a:xfrm>
            <a:off x="4572000" y="2240280"/>
            <a:ext cx="4038600" cy="37033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smtClean="0"/>
          </a:p>
        </p:txBody>
      </p:sp>
      <p:sp>
        <p:nvSpPr>
          <p:cNvPr id="11" name="TextBox 10"/>
          <p:cNvSpPr txBox="1"/>
          <p:nvPr/>
        </p:nvSpPr>
        <p:spPr>
          <a:xfrm>
            <a:off x="6324600" y="0"/>
            <a:ext cx="2819400" cy="523220"/>
          </a:xfrm>
          <a:prstGeom prst="rect">
            <a:avLst/>
          </a:prstGeom>
          <a:noFill/>
        </p:spPr>
        <p:txBody>
          <a:bodyPr wrap="square" rtlCol="0">
            <a:spAutoFit/>
          </a:bodyPr>
          <a:lstStyle/>
          <a:p>
            <a:r>
              <a:rPr lang="en-US" sz="2800" dirty="0" smtClean="0"/>
              <a:t>Digestive System</a:t>
            </a:r>
            <a:endParaRPr lang="en-US" sz="2800" dirty="0"/>
          </a:p>
        </p:txBody>
      </p:sp>
      <p:sp>
        <p:nvSpPr>
          <p:cNvPr id="12" name="TextBox 11"/>
          <p:cNvSpPr txBox="1"/>
          <p:nvPr/>
        </p:nvSpPr>
        <p:spPr>
          <a:xfrm>
            <a:off x="8382000" y="6334780"/>
            <a:ext cx="762001" cy="523220"/>
          </a:xfrm>
          <a:prstGeom prst="rect">
            <a:avLst/>
          </a:prstGeom>
          <a:noFill/>
        </p:spPr>
        <p:txBody>
          <a:bodyPr wrap="square" rtlCol="0">
            <a:spAutoFit/>
          </a:bodyPr>
          <a:lstStyle/>
          <a:p>
            <a:pPr algn="ctr"/>
            <a:r>
              <a:rPr lang="en-US" sz="2800" dirty="0"/>
              <a:t>3</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Recognition of Pathogens</a:t>
            </a:r>
            <a:endParaRPr lang="en-US" dirty="0"/>
          </a:p>
        </p:txBody>
      </p:sp>
      <p:sp>
        <p:nvSpPr>
          <p:cNvPr id="3" name="Content Placeholder 2"/>
          <p:cNvSpPr>
            <a:spLocks noGrp="1"/>
          </p:cNvSpPr>
          <p:nvPr>
            <p:ph idx="1"/>
          </p:nvPr>
        </p:nvSpPr>
        <p:spPr/>
        <p:txBody>
          <a:bodyPr>
            <a:normAutofit/>
          </a:bodyPr>
          <a:lstStyle/>
          <a:p>
            <a:r>
              <a:rPr lang="en-US" dirty="0" smtClean="0"/>
              <a:t>Cells in our body recognize pathogens by their antigens</a:t>
            </a:r>
          </a:p>
          <a:p>
            <a:pPr lvl="1"/>
            <a:r>
              <a:rPr lang="en-US" dirty="0" smtClean="0"/>
              <a:t>Antigens are molecules (usually proteins) on the surface of cells and viruses. Nonliving substances such as toxins, chemicals, and drugs can also have antigens.</a:t>
            </a:r>
          </a:p>
          <a:p>
            <a:r>
              <a:rPr lang="en-US" dirty="0" smtClean="0"/>
              <a:t>The body has antigens that are seen as normal to the immune system. Therefore, the immune system usually doesn’t react against the body’s own antigens.</a:t>
            </a:r>
          </a:p>
          <a:p>
            <a:r>
              <a:rPr lang="en-US" dirty="0"/>
              <a:t>The immune system recognizes foreign antigens and destroys the substance that contains them</a:t>
            </a:r>
          </a:p>
          <a:p>
            <a:endParaRPr lang="en-US" dirty="0"/>
          </a:p>
          <a:p>
            <a:endParaRPr lang="en-US" dirty="0"/>
          </a:p>
        </p:txBody>
      </p:sp>
      <p:sp>
        <p:nvSpPr>
          <p:cNvPr id="4" name="TextBox 3"/>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6" name="TextBox 5"/>
          <p:cNvSpPr txBox="1"/>
          <p:nvPr/>
        </p:nvSpPr>
        <p:spPr>
          <a:xfrm>
            <a:off x="8382000" y="6334780"/>
            <a:ext cx="762001" cy="523220"/>
          </a:xfrm>
          <a:prstGeom prst="rect">
            <a:avLst/>
          </a:prstGeom>
          <a:noFill/>
        </p:spPr>
        <p:txBody>
          <a:bodyPr wrap="square" rtlCol="0">
            <a:spAutoFit/>
          </a:bodyPr>
          <a:lstStyle/>
          <a:p>
            <a:pPr algn="ctr"/>
            <a:r>
              <a:rPr lang="en-US" sz="2800" dirty="0" smtClean="0"/>
              <a:t>84</a:t>
            </a:r>
            <a:endParaRPr lang="en-US" sz="2800" dirty="0"/>
          </a:p>
        </p:txBody>
      </p:sp>
    </p:spTree>
    <p:extLst>
      <p:ext uri="{BB962C8B-B14F-4D97-AF65-F5344CB8AC3E}">
        <p14:creationId xmlns:p14="http://schemas.microsoft.com/office/powerpoint/2010/main" val="2225022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of Pathogens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After exposure to a foreign antigen and destroying the substance, the body creates antibodies that will specifically recognize the foreign antigen it has been exposed to</a:t>
            </a:r>
          </a:p>
          <a:p>
            <a:pPr lvl="1"/>
            <a:r>
              <a:rPr lang="en-US" dirty="0" smtClean="0"/>
              <a:t>The antibodies will recognize the antigen and trigger the immune system to agglutinate and destroy the foreign substance with that particular antigen</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1026" name="Picture 2" descr="http://www.web-books.com/eLibrary/Medicine/Physiology/Immune/Antigen_Antibody.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387" y="2667000"/>
            <a:ext cx="4458213" cy="2571750"/>
          </a:xfrm>
          <a:prstGeom prst="rect">
            <a:avLst/>
          </a:prstGeom>
          <a:noFill/>
          <a:ln w="762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85</a:t>
            </a:r>
            <a:endParaRPr lang="en-US" sz="2800" dirty="0"/>
          </a:p>
        </p:txBody>
      </p:sp>
    </p:spTree>
    <p:extLst>
      <p:ext uri="{BB962C8B-B14F-4D97-AF65-F5344CB8AC3E}">
        <p14:creationId xmlns:p14="http://schemas.microsoft.com/office/powerpoint/2010/main" val="42501493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and Acquired Immunity</a:t>
            </a:r>
            <a:endParaRPr lang="en-US" dirty="0"/>
          </a:p>
        </p:txBody>
      </p:sp>
      <p:sp>
        <p:nvSpPr>
          <p:cNvPr id="5" name="Text Placeholder 4"/>
          <p:cNvSpPr>
            <a:spLocks noGrp="1"/>
          </p:cNvSpPr>
          <p:nvPr>
            <p:ph type="body" idx="1"/>
          </p:nvPr>
        </p:nvSpPr>
        <p:spPr/>
        <p:txBody>
          <a:bodyPr/>
          <a:lstStyle/>
          <a:p>
            <a:r>
              <a:rPr lang="en-US" dirty="0" smtClean="0"/>
              <a:t>Innate Immunity</a:t>
            </a:r>
            <a:endParaRPr lang="en-US" dirty="0"/>
          </a:p>
        </p:txBody>
      </p:sp>
      <p:sp>
        <p:nvSpPr>
          <p:cNvPr id="7" name="Text Placeholder 6"/>
          <p:cNvSpPr>
            <a:spLocks noGrp="1"/>
          </p:cNvSpPr>
          <p:nvPr>
            <p:ph type="body" sz="half" idx="3"/>
          </p:nvPr>
        </p:nvSpPr>
        <p:spPr/>
        <p:txBody>
          <a:bodyPr/>
          <a:lstStyle/>
          <a:p>
            <a:r>
              <a:rPr lang="en-US" dirty="0" smtClean="0"/>
              <a:t>Acquired Immunity</a:t>
            </a:r>
            <a:endParaRPr lang="en-US" dirty="0"/>
          </a:p>
        </p:txBody>
      </p:sp>
      <p:sp>
        <p:nvSpPr>
          <p:cNvPr id="6" name="Content Placeholder 5"/>
          <p:cNvSpPr>
            <a:spLocks noGrp="1"/>
          </p:cNvSpPr>
          <p:nvPr>
            <p:ph sz="quarter" idx="2"/>
          </p:nvPr>
        </p:nvSpPr>
        <p:spPr/>
        <p:txBody>
          <a:bodyPr>
            <a:normAutofit fontScale="77500" lnSpcReduction="20000"/>
          </a:bodyPr>
          <a:lstStyle/>
          <a:p>
            <a:r>
              <a:rPr lang="en-US" dirty="0" smtClean="0"/>
              <a:t>The defense system the body was born with</a:t>
            </a:r>
          </a:p>
          <a:p>
            <a:r>
              <a:rPr lang="en-US" dirty="0" smtClean="0"/>
              <a:t>Protects the body against all foreign antigens</a:t>
            </a:r>
          </a:p>
          <a:p>
            <a:r>
              <a:rPr lang="en-US" dirty="0" smtClean="0"/>
              <a:t>Innate immunity involves barriers that keep harmful materials from entering the body</a:t>
            </a:r>
          </a:p>
          <a:p>
            <a:pPr lvl="1"/>
            <a:r>
              <a:rPr lang="en-US" dirty="0" smtClean="0"/>
              <a:t>Examples:</a:t>
            </a:r>
          </a:p>
          <a:p>
            <a:pPr lvl="2"/>
            <a:r>
              <a:rPr lang="en-US" dirty="0" smtClean="0"/>
              <a:t>Cough reflex</a:t>
            </a:r>
          </a:p>
          <a:p>
            <a:pPr lvl="2"/>
            <a:r>
              <a:rPr lang="en-US" dirty="0" smtClean="0"/>
              <a:t>Enzymes in tears and skin oils</a:t>
            </a:r>
          </a:p>
          <a:p>
            <a:pPr lvl="2"/>
            <a:r>
              <a:rPr lang="en-US" dirty="0" smtClean="0"/>
              <a:t>Mucus</a:t>
            </a:r>
          </a:p>
          <a:p>
            <a:pPr lvl="2"/>
            <a:r>
              <a:rPr lang="en-US" dirty="0" smtClean="0"/>
              <a:t>Skin</a:t>
            </a:r>
          </a:p>
          <a:p>
            <a:pPr lvl="2"/>
            <a:r>
              <a:rPr lang="en-US" dirty="0" smtClean="0"/>
              <a:t>Stomach acid</a:t>
            </a:r>
          </a:p>
          <a:p>
            <a:r>
              <a:rPr lang="en-US" dirty="0" smtClean="0"/>
              <a:t>If an antigen gets past these barriers, it is attacked and destroyed by other parts of the immune system</a:t>
            </a:r>
            <a:endParaRPr lang="en-US" dirty="0"/>
          </a:p>
        </p:txBody>
      </p:sp>
      <p:sp>
        <p:nvSpPr>
          <p:cNvPr id="8" name="Content Placeholder 7"/>
          <p:cNvSpPr>
            <a:spLocks noGrp="1"/>
          </p:cNvSpPr>
          <p:nvPr>
            <p:ph sz="quarter" idx="4"/>
          </p:nvPr>
        </p:nvSpPr>
        <p:spPr>
          <a:xfrm>
            <a:off x="4645025" y="2514600"/>
            <a:ext cx="4041775" cy="4038600"/>
          </a:xfrm>
        </p:spPr>
        <p:txBody>
          <a:bodyPr>
            <a:normAutofit/>
          </a:bodyPr>
          <a:lstStyle/>
          <a:p>
            <a:r>
              <a:rPr lang="en-US" dirty="0" smtClean="0"/>
              <a:t>Acquired immunity is immunity that develops with exposure to various antigens</a:t>
            </a:r>
          </a:p>
          <a:p>
            <a:r>
              <a:rPr lang="en-US" dirty="0" smtClean="0"/>
              <a:t>The immune system builds a defense that is specific to that antigen</a:t>
            </a:r>
          </a:p>
          <a:p>
            <a:r>
              <a:rPr lang="en-US" dirty="0" smtClean="0"/>
              <a:t>Examples:</a:t>
            </a:r>
          </a:p>
          <a:p>
            <a:pPr lvl="1"/>
            <a:r>
              <a:rPr lang="en-US" dirty="0" smtClean="0"/>
              <a:t>Immunity produced by a vaccination</a:t>
            </a:r>
          </a:p>
          <a:p>
            <a:pPr lvl="1"/>
            <a:r>
              <a:rPr lang="en-US" dirty="0" smtClean="0"/>
              <a:t>The body produces antigens after being exposed to a virus</a:t>
            </a:r>
          </a:p>
        </p:txBody>
      </p:sp>
      <p:sp>
        <p:nvSpPr>
          <p:cNvPr id="9" name="TextBox 8"/>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10" name="TextBox 9"/>
          <p:cNvSpPr txBox="1"/>
          <p:nvPr/>
        </p:nvSpPr>
        <p:spPr>
          <a:xfrm>
            <a:off x="8382000" y="6334780"/>
            <a:ext cx="762001" cy="523220"/>
          </a:xfrm>
          <a:prstGeom prst="rect">
            <a:avLst/>
          </a:prstGeom>
          <a:noFill/>
        </p:spPr>
        <p:txBody>
          <a:bodyPr wrap="square" rtlCol="0">
            <a:spAutoFit/>
          </a:bodyPr>
          <a:lstStyle/>
          <a:p>
            <a:pPr algn="ctr"/>
            <a:r>
              <a:rPr lang="en-US" sz="2800" dirty="0" smtClean="0"/>
              <a:t>86</a:t>
            </a:r>
            <a:endParaRPr lang="en-US" sz="2800" dirty="0"/>
          </a:p>
        </p:txBody>
      </p:sp>
    </p:spTree>
    <p:extLst>
      <p:ext uri="{BB962C8B-B14F-4D97-AF65-F5344CB8AC3E}">
        <p14:creationId xmlns:p14="http://schemas.microsoft.com/office/powerpoint/2010/main" val="20533220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Active and Passive Immunity</a:t>
            </a:r>
            <a:endParaRPr lang="en-US" dirty="0"/>
          </a:p>
        </p:txBody>
      </p:sp>
      <p:sp>
        <p:nvSpPr>
          <p:cNvPr id="9" name="Text Placeholder 8"/>
          <p:cNvSpPr>
            <a:spLocks noGrp="1"/>
          </p:cNvSpPr>
          <p:nvPr>
            <p:ph type="body" idx="1"/>
          </p:nvPr>
        </p:nvSpPr>
        <p:spPr/>
        <p:txBody>
          <a:bodyPr/>
          <a:lstStyle/>
          <a:p>
            <a:r>
              <a:rPr lang="en-US" dirty="0" smtClean="0"/>
              <a:t>Active Immunity</a:t>
            </a:r>
            <a:endParaRPr lang="en-US" dirty="0"/>
          </a:p>
        </p:txBody>
      </p:sp>
      <p:sp>
        <p:nvSpPr>
          <p:cNvPr id="11" name="Text Placeholder 10"/>
          <p:cNvSpPr>
            <a:spLocks noGrp="1"/>
          </p:cNvSpPr>
          <p:nvPr>
            <p:ph type="body" sz="half" idx="3"/>
          </p:nvPr>
        </p:nvSpPr>
        <p:spPr/>
        <p:txBody>
          <a:bodyPr/>
          <a:lstStyle/>
          <a:p>
            <a:r>
              <a:rPr lang="en-US" smtClean="0"/>
              <a:t>Passive Immunity</a:t>
            </a:r>
            <a:endParaRPr lang="en-US" dirty="0"/>
          </a:p>
        </p:txBody>
      </p:sp>
      <p:sp>
        <p:nvSpPr>
          <p:cNvPr id="10" name="Content Placeholder 9"/>
          <p:cNvSpPr>
            <a:spLocks noGrp="1"/>
          </p:cNvSpPr>
          <p:nvPr>
            <p:ph sz="quarter" idx="2"/>
          </p:nvPr>
        </p:nvSpPr>
        <p:spPr>
          <a:xfrm>
            <a:off x="457200" y="2438400"/>
            <a:ext cx="4040188" cy="4267200"/>
          </a:xfrm>
        </p:spPr>
        <p:txBody>
          <a:bodyPr>
            <a:normAutofit fontScale="85000" lnSpcReduction="20000"/>
          </a:bodyPr>
          <a:lstStyle/>
          <a:p>
            <a:r>
              <a:rPr lang="en-US" dirty="0" smtClean="0"/>
              <a:t>Occurs when a person is exposed to a pathogen, develops the disease, and becomes immune as a result of the primary immune disease</a:t>
            </a:r>
          </a:p>
          <a:p>
            <a:pPr lvl="1"/>
            <a:r>
              <a:rPr lang="en-US" dirty="0" smtClean="0"/>
              <a:t>Can be caused by a vaccine</a:t>
            </a:r>
          </a:p>
          <a:p>
            <a:r>
              <a:rPr lang="en-US" dirty="0" smtClean="0"/>
              <a:t>Vaccines are used to expose the body to a particular antigen for health purposes</a:t>
            </a:r>
          </a:p>
          <a:p>
            <a:r>
              <a:rPr lang="en-US" dirty="0" smtClean="0"/>
              <a:t>Antigens are usually killed or severely weakened to decrease their potency</a:t>
            </a:r>
          </a:p>
          <a:p>
            <a:r>
              <a:rPr lang="en-US" dirty="0" smtClean="0"/>
              <a:t>The body stores T cells as memory cells</a:t>
            </a:r>
          </a:p>
          <a:p>
            <a:pPr lvl="1"/>
            <a:r>
              <a:rPr lang="en-US" dirty="0" smtClean="0"/>
              <a:t>Way of artificially acquiring immunity</a:t>
            </a:r>
          </a:p>
          <a:p>
            <a:r>
              <a:rPr lang="en-US" dirty="0" smtClean="0"/>
              <a:t>Example: vaccines</a:t>
            </a:r>
          </a:p>
          <a:p>
            <a:endParaRPr lang="en-US" dirty="0"/>
          </a:p>
        </p:txBody>
      </p:sp>
      <p:sp>
        <p:nvSpPr>
          <p:cNvPr id="12" name="Content Placeholder 11"/>
          <p:cNvSpPr>
            <a:spLocks noGrp="1"/>
          </p:cNvSpPr>
          <p:nvPr>
            <p:ph sz="quarter" idx="4"/>
          </p:nvPr>
        </p:nvSpPr>
        <p:spPr/>
        <p:txBody>
          <a:bodyPr>
            <a:normAutofit/>
          </a:bodyPr>
          <a:lstStyle/>
          <a:p>
            <a:r>
              <a:rPr lang="en-US" dirty="0" smtClean="0"/>
              <a:t>The body has immunity to particular antigens as a result of genetic traits passed on from parents to offspring</a:t>
            </a:r>
          </a:p>
          <a:p>
            <a:pPr lvl="1"/>
            <a:r>
              <a:rPr lang="en-US" dirty="0" smtClean="0"/>
              <a:t>Offspring are immune to the particular pathogenic threat</a:t>
            </a:r>
            <a:endParaRPr lang="en-US" dirty="0"/>
          </a:p>
          <a:p>
            <a:r>
              <a:rPr lang="en-US" dirty="0" smtClean="0"/>
              <a:t>Example: pregnancy, in which certain antibodies are passed from the mother into the baby’s bloodstream</a:t>
            </a:r>
          </a:p>
        </p:txBody>
      </p:sp>
      <p:sp>
        <p:nvSpPr>
          <p:cNvPr id="8" name="TextBox 7"/>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13" name="TextBox 12"/>
          <p:cNvSpPr txBox="1"/>
          <p:nvPr/>
        </p:nvSpPr>
        <p:spPr>
          <a:xfrm>
            <a:off x="8382000" y="6334780"/>
            <a:ext cx="762001" cy="523220"/>
          </a:xfrm>
          <a:prstGeom prst="rect">
            <a:avLst/>
          </a:prstGeom>
          <a:noFill/>
        </p:spPr>
        <p:txBody>
          <a:bodyPr wrap="square" rtlCol="0">
            <a:spAutoFit/>
          </a:bodyPr>
          <a:lstStyle/>
          <a:p>
            <a:pPr algn="ctr"/>
            <a:r>
              <a:rPr lang="en-US" sz="2800" dirty="0" smtClean="0"/>
              <a:t>87</a:t>
            </a:r>
            <a:endParaRPr lang="en-US" sz="2800" dirty="0"/>
          </a:p>
        </p:txBody>
      </p:sp>
    </p:spTree>
    <p:extLst>
      <p:ext uri="{BB962C8B-B14F-4D97-AF65-F5344CB8AC3E}">
        <p14:creationId xmlns:p14="http://schemas.microsoft.com/office/powerpoint/2010/main" val="1810293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143000"/>
          </a:xfrm>
        </p:spPr>
        <p:txBody>
          <a:bodyPr>
            <a:normAutofit fontScale="90000"/>
          </a:bodyPr>
          <a:lstStyle/>
          <a:p>
            <a:r>
              <a:rPr lang="en-US" dirty="0" err="1" smtClean="0"/>
              <a:t>Humoral</a:t>
            </a:r>
            <a:r>
              <a:rPr lang="en-US" dirty="0" smtClean="0"/>
              <a:t> and Cell Mediated Immunity</a:t>
            </a:r>
            <a:endParaRPr lang="en-US" dirty="0"/>
          </a:p>
        </p:txBody>
      </p:sp>
      <p:sp>
        <p:nvSpPr>
          <p:cNvPr id="3" name="Text Placeholder 2"/>
          <p:cNvSpPr>
            <a:spLocks noGrp="1"/>
          </p:cNvSpPr>
          <p:nvPr>
            <p:ph type="body" idx="1"/>
          </p:nvPr>
        </p:nvSpPr>
        <p:spPr/>
        <p:txBody>
          <a:bodyPr/>
          <a:lstStyle/>
          <a:p>
            <a:r>
              <a:rPr lang="en-US" dirty="0" err="1" smtClean="0"/>
              <a:t>Humoral</a:t>
            </a:r>
            <a:r>
              <a:rPr lang="en-US" dirty="0" smtClean="0"/>
              <a:t> Immunity</a:t>
            </a:r>
            <a:endParaRPr lang="en-US" dirty="0"/>
          </a:p>
        </p:txBody>
      </p:sp>
      <p:sp>
        <p:nvSpPr>
          <p:cNvPr id="4" name="Text Placeholder 3"/>
          <p:cNvSpPr>
            <a:spLocks noGrp="1"/>
          </p:cNvSpPr>
          <p:nvPr>
            <p:ph type="body" sz="half" idx="3"/>
          </p:nvPr>
        </p:nvSpPr>
        <p:spPr/>
        <p:txBody>
          <a:bodyPr/>
          <a:lstStyle/>
          <a:p>
            <a:r>
              <a:rPr lang="en-US" dirty="0" smtClean="0"/>
              <a:t>Cell Mediated Immunity</a:t>
            </a:r>
            <a:endParaRPr lang="en-US" dirty="0"/>
          </a:p>
        </p:txBody>
      </p:sp>
      <p:sp>
        <p:nvSpPr>
          <p:cNvPr id="5" name="Content Placeholder 4"/>
          <p:cNvSpPr>
            <a:spLocks noGrp="1"/>
          </p:cNvSpPr>
          <p:nvPr>
            <p:ph sz="quarter" idx="2"/>
          </p:nvPr>
        </p:nvSpPr>
        <p:spPr/>
        <p:txBody>
          <a:bodyPr>
            <a:normAutofit/>
          </a:bodyPr>
          <a:lstStyle/>
          <a:p>
            <a:r>
              <a:rPr lang="en-US" dirty="0" err="1" smtClean="0"/>
              <a:t>Humoral</a:t>
            </a:r>
            <a:r>
              <a:rPr lang="en-US" dirty="0" smtClean="0"/>
              <a:t> immunity involves fighting infectious agents in the body tissues in the blood</a:t>
            </a:r>
          </a:p>
          <a:p>
            <a:r>
              <a:rPr lang="en-US" dirty="0" smtClean="0"/>
              <a:t>Managed by the B cells with the help of T cells</a:t>
            </a:r>
            <a:endParaRPr lang="en-US" dirty="0"/>
          </a:p>
        </p:txBody>
      </p:sp>
      <p:sp>
        <p:nvSpPr>
          <p:cNvPr id="6" name="Content Placeholder 5"/>
          <p:cNvSpPr>
            <a:spLocks noGrp="1"/>
          </p:cNvSpPr>
          <p:nvPr>
            <p:ph sz="quarter" idx="4"/>
          </p:nvPr>
        </p:nvSpPr>
        <p:spPr/>
        <p:txBody>
          <a:bodyPr>
            <a:normAutofit/>
          </a:bodyPr>
          <a:lstStyle/>
          <a:p>
            <a:r>
              <a:rPr lang="en-US" dirty="0" smtClean="0"/>
              <a:t>Cell mediated immunity deals with the body cells that have been infected with some foreign bodies or antigens</a:t>
            </a:r>
          </a:p>
          <a:p>
            <a:r>
              <a:rPr lang="en-US" dirty="0" smtClean="0"/>
              <a:t>Managed by T cells</a:t>
            </a:r>
          </a:p>
        </p:txBody>
      </p:sp>
      <p:sp>
        <p:nvSpPr>
          <p:cNvPr id="7" name="TextBox 6"/>
          <p:cNvSpPr txBox="1"/>
          <p:nvPr/>
        </p:nvSpPr>
        <p:spPr>
          <a:xfrm>
            <a:off x="1676400" y="4615696"/>
            <a:ext cx="5867400" cy="1785104"/>
          </a:xfrm>
          <a:prstGeom prst="rect">
            <a:avLst/>
          </a:prstGeom>
          <a:noFill/>
        </p:spPr>
        <p:txBody>
          <a:bodyPr wrap="square" rtlCol="0">
            <a:spAutoFit/>
          </a:bodyPr>
          <a:lstStyle/>
          <a:p>
            <a:r>
              <a:rPr lang="en-US" sz="2200" dirty="0"/>
              <a:t>Both </a:t>
            </a:r>
            <a:r>
              <a:rPr lang="en-US" sz="2200" dirty="0" err="1"/>
              <a:t>humoral</a:t>
            </a:r>
            <a:r>
              <a:rPr lang="en-US" sz="2200" dirty="0"/>
              <a:t> and cell mediated immunity feature impressive complexity and  an interrelationship that enables them to modify the immune reactions to almost any kind of antigen or molecule</a:t>
            </a:r>
          </a:p>
        </p:txBody>
      </p:sp>
      <p:sp>
        <p:nvSpPr>
          <p:cNvPr id="8" name="TextBox 7"/>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smtClean="0"/>
              <a:t>88</a:t>
            </a:r>
            <a:endParaRPr lang="en-US" sz="2800" dirty="0"/>
          </a:p>
        </p:txBody>
      </p:sp>
    </p:spTree>
    <p:extLst>
      <p:ext uri="{BB962C8B-B14F-4D97-AF65-F5344CB8AC3E}">
        <p14:creationId xmlns:p14="http://schemas.microsoft.com/office/powerpoint/2010/main" val="31043279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and T Lymphocytes</a:t>
            </a:r>
            <a:endParaRPr lang="en-US" dirty="0"/>
          </a:p>
        </p:txBody>
      </p:sp>
      <p:sp>
        <p:nvSpPr>
          <p:cNvPr id="3" name="Text Placeholder 2"/>
          <p:cNvSpPr>
            <a:spLocks noGrp="1"/>
          </p:cNvSpPr>
          <p:nvPr>
            <p:ph type="body" idx="1"/>
          </p:nvPr>
        </p:nvSpPr>
        <p:spPr/>
        <p:txBody>
          <a:bodyPr/>
          <a:lstStyle/>
          <a:p>
            <a:r>
              <a:rPr lang="en-US" dirty="0" smtClean="0"/>
              <a:t>B Lymphocytes</a:t>
            </a:r>
            <a:endParaRPr lang="en-US" dirty="0"/>
          </a:p>
        </p:txBody>
      </p:sp>
      <p:sp>
        <p:nvSpPr>
          <p:cNvPr id="4" name="Text Placeholder 3"/>
          <p:cNvSpPr>
            <a:spLocks noGrp="1"/>
          </p:cNvSpPr>
          <p:nvPr>
            <p:ph type="body" sz="half" idx="3"/>
          </p:nvPr>
        </p:nvSpPr>
        <p:spPr/>
        <p:txBody>
          <a:bodyPr/>
          <a:lstStyle/>
          <a:p>
            <a:r>
              <a:rPr lang="en-US" dirty="0" smtClean="0"/>
              <a:t>T Lymphocytes</a:t>
            </a:r>
            <a:endParaRPr lang="en-US" dirty="0"/>
          </a:p>
        </p:txBody>
      </p:sp>
      <p:sp>
        <p:nvSpPr>
          <p:cNvPr id="5" name="Content Placeholder 4"/>
          <p:cNvSpPr>
            <a:spLocks noGrp="1"/>
          </p:cNvSpPr>
          <p:nvPr>
            <p:ph sz="quarter" idx="2"/>
          </p:nvPr>
        </p:nvSpPr>
        <p:spPr/>
        <p:txBody>
          <a:bodyPr>
            <a:normAutofit fontScale="92500" lnSpcReduction="10000"/>
          </a:bodyPr>
          <a:lstStyle/>
          <a:p>
            <a:r>
              <a:rPr lang="en-US" dirty="0" smtClean="0"/>
              <a:t>Used in the production of antibodies</a:t>
            </a:r>
          </a:p>
          <a:p>
            <a:r>
              <a:rPr lang="en-US" dirty="0" smtClean="0"/>
              <a:t>When they encounter a new antigen, the B Lymphocytes divide to form plasma cells and memory cells</a:t>
            </a:r>
          </a:p>
          <a:p>
            <a:pPr lvl="1"/>
            <a:r>
              <a:rPr lang="en-US" dirty="0" smtClean="0"/>
              <a:t>The memory cell remembers the antigen and which antibody to use for the specific antigen</a:t>
            </a:r>
          </a:p>
          <a:p>
            <a:pPr lvl="1"/>
            <a:r>
              <a:rPr lang="en-US" dirty="0" smtClean="0"/>
              <a:t>The plasma cell makes antibodies to fight a particular antigen</a:t>
            </a:r>
            <a:endParaRPr lang="en-US" dirty="0"/>
          </a:p>
        </p:txBody>
      </p:sp>
      <p:sp>
        <p:nvSpPr>
          <p:cNvPr id="6" name="Content Placeholder 5"/>
          <p:cNvSpPr>
            <a:spLocks noGrp="1"/>
          </p:cNvSpPr>
          <p:nvPr>
            <p:ph sz="quarter" idx="4"/>
          </p:nvPr>
        </p:nvSpPr>
        <p:spPr/>
        <p:txBody>
          <a:bodyPr/>
          <a:lstStyle/>
          <a:p>
            <a:r>
              <a:rPr lang="en-US" dirty="0" smtClean="0"/>
              <a:t>Mainly used in identifying antigens and releasing chemicals that attract macrophages to destroy the antigen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267200"/>
            <a:ext cx="2438400" cy="2430272"/>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9" name="TextBox 8"/>
          <p:cNvSpPr txBox="1"/>
          <p:nvPr/>
        </p:nvSpPr>
        <p:spPr>
          <a:xfrm>
            <a:off x="8382000" y="6334780"/>
            <a:ext cx="762001" cy="523220"/>
          </a:xfrm>
          <a:prstGeom prst="rect">
            <a:avLst/>
          </a:prstGeom>
          <a:noFill/>
        </p:spPr>
        <p:txBody>
          <a:bodyPr wrap="square" rtlCol="0">
            <a:spAutoFit/>
          </a:bodyPr>
          <a:lstStyle/>
          <a:p>
            <a:pPr algn="ctr"/>
            <a:r>
              <a:rPr lang="en-US" sz="2800" dirty="0" smtClean="0"/>
              <a:t>89</a:t>
            </a:r>
            <a:endParaRPr lang="en-US" sz="2800" dirty="0"/>
          </a:p>
        </p:txBody>
      </p:sp>
    </p:spTree>
    <p:extLst>
      <p:ext uri="{BB962C8B-B14F-4D97-AF65-F5344CB8AC3E}">
        <p14:creationId xmlns:p14="http://schemas.microsoft.com/office/powerpoint/2010/main" val="31909348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Antibiotics and Bacteria</a:t>
            </a:r>
            <a:endParaRPr lang="en-US" dirty="0"/>
          </a:p>
        </p:txBody>
      </p:sp>
      <p:sp>
        <p:nvSpPr>
          <p:cNvPr id="8" name="Content Placeholder 7"/>
          <p:cNvSpPr>
            <a:spLocks noGrp="1"/>
          </p:cNvSpPr>
          <p:nvPr>
            <p:ph idx="1"/>
          </p:nvPr>
        </p:nvSpPr>
        <p:spPr/>
        <p:txBody>
          <a:bodyPr>
            <a:normAutofit/>
          </a:bodyPr>
          <a:lstStyle/>
          <a:p>
            <a:r>
              <a:rPr lang="en-US" dirty="0" smtClean="0"/>
              <a:t>Antibiotics work by interrupting metabolic pathways in prokaryotic cells. Some bacteria prevent the proper formation of a cell wall, while others prevent bacteria from completing cell division</a:t>
            </a:r>
          </a:p>
          <a:p>
            <a:r>
              <a:rPr lang="en-US" dirty="0" smtClean="0"/>
              <a:t>Antibiotics are not effective against viruses because viruses lack metabolic pathways. They reproduce by infecting eukaryotic cells and hijacking their metabolic pathways, which are not affected by antibiotics</a:t>
            </a:r>
            <a:r>
              <a:rPr lang="en-US" dirty="0"/>
              <a:t/>
            </a:r>
            <a:br>
              <a:rPr lang="en-US" dirty="0"/>
            </a:br>
            <a:endParaRPr lang="en-US" dirty="0"/>
          </a:p>
        </p:txBody>
      </p:sp>
      <p:sp>
        <p:nvSpPr>
          <p:cNvPr id="4" name="TextBox 3"/>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90</a:t>
            </a:r>
            <a:endParaRPr lang="en-US" sz="2800" dirty="0"/>
          </a:p>
        </p:txBody>
      </p:sp>
    </p:spTree>
    <p:extLst>
      <p:ext uri="{BB962C8B-B14F-4D97-AF65-F5344CB8AC3E}">
        <p14:creationId xmlns:p14="http://schemas.microsoft.com/office/powerpoint/2010/main" val="25049256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Allergies</a:t>
            </a:r>
            <a:endParaRPr lang="en-US" dirty="0"/>
          </a:p>
        </p:txBody>
      </p:sp>
      <p:sp>
        <p:nvSpPr>
          <p:cNvPr id="3" name="Content Placeholder 2"/>
          <p:cNvSpPr>
            <a:spLocks noGrp="1"/>
          </p:cNvSpPr>
          <p:nvPr>
            <p:ph idx="1"/>
          </p:nvPr>
        </p:nvSpPr>
        <p:spPr/>
        <p:txBody>
          <a:bodyPr>
            <a:normAutofit fontScale="92500"/>
          </a:bodyPr>
          <a:lstStyle/>
          <a:p>
            <a:r>
              <a:rPr lang="en-US" dirty="0" smtClean="0"/>
              <a:t>Allergies occur when the immune system reacts to a foreign substance such as pollen, bee venom or pet dander</a:t>
            </a:r>
          </a:p>
          <a:p>
            <a:r>
              <a:rPr lang="en-US" dirty="0" smtClean="0"/>
              <a:t>In a person with allergies, the immune system makes antibodies that identify the allergen as something harmful, even though it isn’t. When a person comes into contact with the allergen, the immune system reacts by inflaming the skin, sinuses, airways, or digestive system</a:t>
            </a:r>
          </a:p>
          <a:p>
            <a:r>
              <a:rPr lang="en-US" dirty="0" smtClean="0"/>
              <a:t>Allergies can range from minor irritation to anaphylaxis, a potentially life-threatening emergency</a:t>
            </a:r>
          </a:p>
          <a:p>
            <a:r>
              <a:rPr lang="en-US" dirty="0" smtClean="0"/>
              <a:t>Allergies can't </a:t>
            </a:r>
            <a:r>
              <a:rPr lang="en-US" dirty="0"/>
              <a:t>be cured, </a:t>
            </a:r>
            <a:r>
              <a:rPr lang="en-US" dirty="0" smtClean="0"/>
              <a:t>but a </a:t>
            </a:r>
            <a:r>
              <a:rPr lang="en-US" dirty="0"/>
              <a:t>number of treatments can help </a:t>
            </a:r>
            <a:r>
              <a:rPr lang="en-US" dirty="0" smtClean="0"/>
              <a:t>relieve </a:t>
            </a:r>
            <a:r>
              <a:rPr lang="en-US" dirty="0"/>
              <a:t>allergy </a:t>
            </a:r>
            <a:r>
              <a:rPr lang="en-US" dirty="0" smtClean="0"/>
              <a:t>symptoms</a:t>
            </a:r>
            <a:endParaRPr lang="en-US" dirty="0"/>
          </a:p>
          <a:p>
            <a:endParaRPr lang="en-US" dirty="0"/>
          </a:p>
        </p:txBody>
      </p:sp>
      <p:sp>
        <p:nvSpPr>
          <p:cNvPr id="4" name="TextBox 3"/>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5" name="TextBox 4"/>
          <p:cNvSpPr txBox="1"/>
          <p:nvPr/>
        </p:nvSpPr>
        <p:spPr>
          <a:xfrm>
            <a:off x="8382000" y="6334780"/>
            <a:ext cx="762001" cy="523220"/>
          </a:xfrm>
          <a:prstGeom prst="rect">
            <a:avLst/>
          </a:prstGeom>
          <a:noFill/>
        </p:spPr>
        <p:txBody>
          <a:bodyPr wrap="square" rtlCol="0">
            <a:spAutoFit/>
          </a:bodyPr>
          <a:lstStyle/>
          <a:p>
            <a:pPr algn="ctr"/>
            <a:r>
              <a:rPr lang="en-US" sz="2800" dirty="0" smtClean="0"/>
              <a:t>91</a:t>
            </a:r>
            <a:endParaRPr lang="en-US" sz="2800" dirty="0"/>
          </a:p>
        </p:txBody>
      </p:sp>
    </p:spTree>
    <p:extLst>
      <p:ext uri="{BB962C8B-B14F-4D97-AF65-F5344CB8AC3E}">
        <p14:creationId xmlns:p14="http://schemas.microsoft.com/office/powerpoint/2010/main" val="39939389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Allergies</a:t>
            </a:r>
            <a:endParaRPr lang="en-US" dirty="0"/>
          </a:p>
        </p:txBody>
      </p:sp>
      <p:sp>
        <p:nvSpPr>
          <p:cNvPr id="4" name="Content Placeholder 3"/>
          <p:cNvSpPr>
            <a:spLocks noGrp="1"/>
          </p:cNvSpPr>
          <p:nvPr>
            <p:ph sz="half" idx="1"/>
          </p:nvPr>
        </p:nvSpPr>
        <p:spPr/>
        <p:txBody>
          <a:bodyPr>
            <a:normAutofit fontScale="85000" lnSpcReduction="10000"/>
          </a:bodyPr>
          <a:lstStyle/>
          <a:p>
            <a:r>
              <a:rPr lang="en-US" dirty="0" smtClean="0"/>
              <a:t>Symptoms:</a:t>
            </a:r>
          </a:p>
          <a:p>
            <a:pPr lvl="1"/>
            <a:r>
              <a:rPr lang="en-US" b="1" dirty="0" smtClean="0"/>
              <a:t>Hay Fever</a:t>
            </a:r>
          </a:p>
          <a:p>
            <a:pPr lvl="2"/>
            <a:r>
              <a:rPr lang="en-US" dirty="0" smtClean="0"/>
              <a:t>Congestion</a:t>
            </a:r>
          </a:p>
          <a:p>
            <a:pPr lvl="2"/>
            <a:r>
              <a:rPr lang="en-US" dirty="0" smtClean="0"/>
              <a:t>Itchy, runny nose</a:t>
            </a:r>
          </a:p>
          <a:p>
            <a:pPr lvl="1"/>
            <a:r>
              <a:rPr lang="en-US" b="1" dirty="0" smtClean="0"/>
              <a:t>Food Allergy</a:t>
            </a:r>
          </a:p>
          <a:p>
            <a:pPr lvl="2"/>
            <a:r>
              <a:rPr lang="en-US" dirty="0" smtClean="0"/>
              <a:t>Swelling of the lips, tongue, face, or throat</a:t>
            </a:r>
          </a:p>
          <a:p>
            <a:pPr lvl="1"/>
            <a:r>
              <a:rPr lang="en-US" b="1" dirty="0" smtClean="0"/>
              <a:t>Insect Allergy</a:t>
            </a:r>
          </a:p>
          <a:p>
            <a:pPr lvl="2"/>
            <a:r>
              <a:rPr lang="en-US" dirty="0" smtClean="0"/>
              <a:t>Cough, chest tightness, wheezing, or shortness of breath</a:t>
            </a:r>
          </a:p>
          <a:p>
            <a:pPr lvl="2"/>
            <a:r>
              <a:rPr lang="en-US" dirty="0" smtClean="0"/>
              <a:t>Anaphylaxis</a:t>
            </a:r>
          </a:p>
          <a:p>
            <a:pPr lvl="1"/>
            <a:r>
              <a:rPr lang="en-US" b="1" dirty="0" smtClean="0"/>
              <a:t>Drug Allergy</a:t>
            </a:r>
          </a:p>
          <a:p>
            <a:pPr lvl="2"/>
            <a:r>
              <a:rPr lang="en-US" dirty="0" smtClean="0"/>
              <a:t>Hives</a:t>
            </a:r>
          </a:p>
          <a:p>
            <a:pPr lvl="2"/>
            <a:r>
              <a:rPr lang="en-US" dirty="0" smtClean="0"/>
              <a:t>Rash</a:t>
            </a:r>
          </a:p>
        </p:txBody>
      </p:sp>
      <p:sp>
        <p:nvSpPr>
          <p:cNvPr id="5" name="Content Placeholder 4"/>
          <p:cNvSpPr>
            <a:spLocks noGrp="1"/>
          </p:cNvSpPr>
          <p:nvPr>
            <p:ph sz="half" idx="2"/>
          </p:nvPr>
        </p:nvSpPr>
        <p:spPr/>
        <p:txBody>
          <a:bodyPr>
            <a:normAutofit fontScale="85000" lnSpcReduction="10000"/>
          </a:bodyPr>
          <a:lstStyle/>
          <a:p>
            <a:r>
              <a:rPr lang="en-US" dirty="0" smtClean="0"/>
              <a:t>Statistics:</a:t>
            </a:r>
          </a:p>
          <a:p>
            <a:pPr lvl="1"/>
            <a:r>
              <a:rPr lang="en-US" dirty="0" smtClean="0"/>
              <a:t>1 in 5 people have allergies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6275" y="3276600"/>
            <a:ext cx="4048125" cy="2686050"/>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92</a:t>
            </a:r>
            <a:endParaRPr lang="en-US" sz="2800" dirty="0"/>
          </a:p>
        </p:txBody>
      </p:sp>
    </p:spTree>
    <p:extLst>
      <p:ext uri="{BB962C8B-B14F-4D97-AF65-F5344CB8AC3E}">
        <p14:creationId xmlns:p14="http://schemas.microsoft.com/office/powerpoint/2010/main" val="42008223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HIV/AIDS</a:t>
            </a:r>
            <a:endParaRPr lang="en-US"/>
          </a:p>
        </p:txBody>
      </p:sp>
      <p:sp>
        <p:nvSpPr>
          <p:cNvPr id="3" name="Content Placeholder 2"/>
          <p:cNvSpPr>
            <a:spLocks noGrp="1"/>
          </p:cNvSpPr>
          <p:nvPr>
            <p:ph sz="half" idx="1"/>
          </p:nvPr>
        </p:nvSpPr>
        <p:spPr/>
        <p:txBody>
          <a:bodyPr>
            <a:normAutofit fontScale="77500" lnSpcReduction="20000"/>
          </a:bodyPr>
          <a:lstStyle/>
          <a:p>
            <a:r>
              <a:rPr lang="en-US" dirty="0" smtClean="0"/>
              <a:t>AIDS is a chronic, potentially life-threatening condition caused by the human immunodeficiency virus (HIV)</a:t>
            </a:r>
          </a:p>
          <a:p>
            <a:pPr lvl="1"/>
            <a:r>
              <a:rPr lang="en-US" dirty="0" smtClean="0"/>
              <a:t>HIV damages the immune system and interferes with the body’s ability to fight disease</a:t>
            </a:r>
          </a:p>
          <a:p>
            <a:r>
              <a:rPr lang="en-US" dirty="0" smtClean="0"/>
              <a:t>HIV is a sexually transmitted disease</a:t>
            </a:r>
          </a:p>
          <a:p>
            <a:pPr lvl="1"/>
            <a:r>
              <a:rPr lang="en-US" dirty="0" smtClean="0"/>
              <a:t>Can also be spread by:</a:t>
            </a:r>
          </a:p>
          <a:p>
            <a:pPr lvl="2"/>
            <a:r>
              <a:rPr lang="en-US" dirty="0" smtClean="0"/>
              <a:t>Contact with infected blood</a:t>
            </a:r>
          </a:p>
          <a:p>
            <a:pPr lvl="2"/>
            <a:r>
              <a:rPr lang="en-US" dirty="0" smtClean="0"/>
              <a:t>Mother to child during pregnancy</a:t>
            </a:r>
          </a:p>
          <a:p>
            <a:pPr lvl="2"/>
            <a:r>
              <a:rPr lang="en-US" dirty="0" smtClean="0"/>
              <a:t>Breastfeeding</a:t>
            </a:r>
            <a:endParaRPr lang="en-US" dirty="0"/>
          </a:p>
          <a:p>
            <a:r>
              <a:rPr lang="en-US" dirty="0" smtClean="0"/>
              <a:t>It can take years before HIV weakens the immune system enough to cause AIDS</a:t>
            </a:r>
          </a:p>
        </p:txBody>
      </p:sp>
      <p:sp>
        <p:nvSpPr>
          <p:cNvPr id="4" name="Content Placeholder 3"/>
          <p:cNvSpPr>
            <a:spLocks noGrp="1"/>
          </p:cNvSpPr>
          <p:nvPr>
            <p:ph sz="half" idx="2"/>
          </p:nvPr>
        </p:nvSpPr>
        <p:spPr/>
        <p:txBody>
          <a:bodyPr>
            <a:normAutofit fontScale="77500" lnSpcReduction="20000"/>
          </a:bodyPr>
          <a:lstStyle/>
          <a:p>
            <a:r>
              <a:rPr lang="en-US" dirty="0" smtClean="0"/>
              <a:t>There is </a:t>
            </a:r>
            <a:r>
              <a:rPr lang="en-US" b="1" dirty="0"/>
              <a:t>no cure </a:t>
            </a:r>
            <a:r>
              <a:rPr lang="en-US" dirty="0"/>
              <a:t>for HIV/AIDS, but there are medications that can dramatically slow the progression of the </a:t>
            </a:r>
            <a:r>
              <a:rPr lang="en-US" dirty="0" smtClean="0"/>
              <a:t>disease</a:t>
            </a:r>
          </a:p>
          <a:p>
            <a:pPr lvl="1"/>
            <a:r>
              <a:rPr lang="en-US" dirty="0" smtClean="0"/>
              <a:t>These </a:t>
            </a:r>
            <a:r>
              <a:rPr lang="en-US" dirty="0"/>
              <a:t>drugs have reduced AIDS deaths in many developed </a:t>
            </a:r>
            <a:r>
              <a:rPr lang="en-US" dirty="0" smtClean="0"/>
              <a:t>nations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958998"/>
            <a:ext cx="3187680" cy="2409825"/>
          </a:xfrm>
          <a:prstGeom prst="rect">
            <a:avLst/>
          </a:prstGeom>
          <a:noFill/>
          <a:ln w="762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77000" y="0"/>
            <a:ext cx="2667000" cy="523220"/>
          </a:xfrm>
          <a:prstGeom prst="rect">
            <a:avLst/>
          </a:prstGeom>
          <a:noFill/>
        </p:spPr>
        <p:txBody>
          <a:bodyPr wrap="square" rtlCol="0">
            <a:spAutoFit/>
          </a:bodyPr>
          <a:lstStyle/>
          <a:p>
            <a:r>
              <a:rPr lang="en-US" sz="2800" dirty="0" smtClean="0"/>
              <a:t>Immune System</a:t>
            </a:r>
            <a:endParaRPr lang="en-US" sz="2800" dirty="0"/>
          </a:p>
        </p:txBody>
      </p:sp>
      <p:sp>
        <p:nvSpPr>
          <p:cNvPr id="7" name="TextBox 6"/>
          <p:cNvSpPr txBox="1"/>
          <p:nvPr/>
        </p:nvSpPr>
        <p:spPr>
          <a:xfrm>
            <a:off x="8382000" y="6334780"/>
            <a:ext cx="762001" cy="523220"/>
          </a:xfrm>
          <a:prstGeom prst="rect">
            <a:avLst/>
          </a:prstGeom>
          <a:noFill/>
        </p:spPr>
        <p:txBody>
          <a:bodyPr wrap="square" rtlCol="0">
            <a:spAutoFit/>
          </a:bodyPr>
          <a:lstStyle/>
          <a:p>
            <a:pPr algn="ctr"/>
            <a:r>
              <a:rPr lang="en-US" sz="2800" dirty="0" smtClean="0"/>
              <a:t>93</a:t>
            </a:r>
            <a:endParaRPr lang="en-US" sz="2800" dirty="0"/>
          </a:p>
        </p:txBody>
      </p:sp>
    </p:spTree>
    <p:extLst>
      <p:ext uri="{BB962C8B-B14F-4D97-AF65-F5344CB8AC3E}">
        <p14:creationId xmlns:p14="http://schemas.microsoft.com/office/powerpoint/2010/main" val="1285428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1738</TotalTime>
  <Words>7394</Words>
  <Application>Microsoft Office PowerPoint</Application>
  <PresentationFormat>On-screen Show (4:3)</PresentationFormat>
  <Paragraphs>1089</Paragraphs>
  <Slides>124</Slides>
  <Notes>1</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Flow</vt:lpstr>
      <vt:lpstr>Human Body Systems</vt:lpstr>
      <vt:lpstr>Table of Contents</vt:lpstr>
      <vt:lpstr>Table of Contents</vt:lpstr>
      <vt:lpstr>Table of Contents</vt:lpstr>
      <vt:lpstr>Table of Contents</vt:lpstr>
      <vt:lpstr>Table of Contents</vt:lpstr>
      <vt:lpstr>The Digestive System</vt:lpstr>
      <vt:lpstr>Digestive System</vt:lpstr>
      <vt:lpstr>Organs of the Digestive System</vt:lpstr>
      <vt:lpstr>PowerPoint Presentation</vt:lpstr>
      <vt:lpstr>Alimentary Organs</vt:lpstr>
      <vt:lpstr>Accessory Organs</vt:lpstr>
      <vt:lpstr>The Mouth</vt:lpstr>
      <vt:lpstr>Salivary Glands</vt:lpstr>
      <vt:lpstr>Major Salivary Glands</vt:lpstr>
      <vt:lpstr>Pharynx</vt:lpstr>
      <vt:lpstr>PowerPoint Presentation</vt:lpstr>
      <vt:lpstr>Esophagus</vt:lpstr>
      <vt:lpstr>Stomach</vt:lpstr>
      <vt:lpstr>Pancreas</vt:lpstr>
      <vt:lpstr>Pancreas</vt:lpstr>
      <vt:lpstr>Liver</vt:lpstr>
      <vt:lpstr>Liver</vt:lpstr>
      <vt:lpstr>Gallbladder</vt:lpstr>
      <vt:lpstr>Sphincters</vt:lpstr>
      <vt:lpstr>Small Intestine</vt:lpstr>
      <vt:lpstr>Small Intestine</vt:lpstr>
      <vt:lpstr>Enzymes in the Small Intestine</vt:lpstr>
      <vt:lpstr>Large Intestine, Rectum, and Anus</vt:lpstr>
      <vt:lpstr>Rectum and Anus</vt:lpstr>
      <vt:lpstr>Digestion of Large Food Molecules</vt:lpstr>
      <vt:lpstr>Role of Enzymes in Digestion</vt:lpstr>
      <vt:lpstr>Physical Vs. Chemical Digestion</vt:lpstr>
      <vt:lpstr>Physical and Chemical Digestion</vt:lpstr>
      <vt:lpstr>Carbohydrate Digestion</vt:lpstr>
      <vt:lpstr>Protein Digestion</vt:lpstr>
      <vt:lpstr>Lipid Digestion</vt:lpstr>
      <vt:lpstr>Lactose Intolerance</vt:lpstr>
      <vt:lpstr>Stomach Ulcers</vt:lpstr>
      <vt:lpstr>Stomach Ulcers</vt:lpstr>
      <vt:lpstr>Digestive System Reference Page</vt:lpstr>
      <vt:lpstr>Reference Page (continued)</vt:lpstr>
      <vt:lpstr>The Circulatory System</vt:lpstr>
      <vt:lpstr>Circulatory System</vt:lpstr>
      <vt:lpstr>Blood Vessel Structure &amp; Function</vt:lpstr>
      <vt:lpstr>Structure Defines Function</vt:lpstr>
      <vt:lpstr>PowerPoint Presentation</vt:lpstr>
      <vt:lpstr>Structure Defines Function</vt:lpstr>
      <vt:lpstr>PowerPoint Presentation</vt:lpstr>
      <vt:lpstr>The Heart</vt:lpstr>
      <vt:lpstr>Pathway of Blood Through the Heart</vt:lpstr>
      <vt:lpstr>Pathway of Blood Through the Heart</vt:lpstr>
      <vt:lpstr>Pathway of Blood Through the Heart</vt:lpstr>
      <vt:lpstr>Pathway of Blood Through the Heart</vt:lpstr>
      <vt:lpstr>Composition of Blood</vt:lpstr>
      <vt:lpstr>The Formed Elements</vt:lpstr>
      <vt:lpstr>Erythrocyte Structure and Function</vt:lpstr>
      <vt:lpstr>Open &amp; Closed Circulatory Systems</vt:lpstr>
      <vt:lpstr>Open &amp; Closed Circulatory Systems</vt:lpstr>
      <vt:lpstr>Circulatory System in Fish</vt:lpstr>
      <vt:lpstr>Circulatory System in Amphibians</vt:lpstr>
      <vt:lpstr>Circulatory System in Reptiles</vt:lpstr>
      <vt:lpstr>Circulatory System in Birds and Mammals</vt:lpstr>
      <vt:lpstr>Sickle Cell Disease</vt:lpstr>
      <vt:lpstr>Sickle Cell Disease</vt:lpstr>
      <vt:lpstr>Atherosclerosis</vt:lpstr>
      <vt:lpstr>Atherosclerosis</vt:lpstr>
      <vt:lpstr>Circulatory System Reference Page</vt:lpstr>
      <vt:lpstr>Reference Page (continued)</vt:lpstr>
      <vt:lpstr>The Respiratory System</vt:lpstr>
      <vt:lpstr>Respiratory System</vt:lpstr>
      <vt:lpstr>PowerPoint Presentation</vt:lpstr>
      <vt:lpstr>Alveoli</vt:lpstr>
      <vt:lpstr>Oxygen Transport in the Blood</vt:lpstr>
      <vt:lpstr>Carbon Dioxide Transport In Blood</vt:lpstr>
      <vt:lpstr>Path of Oxygen into the Bloodstream</vt:lpstr>
      <vt:lpstr>PowerPoint Presentation</vt:lpstr>
      <vt:lpstr>PowerPoint Presentation</vt:lpstr>
      <vt:lpstr>Inhalation</vt:lpstr>
      <vt:lpstr>Boyle’s Law and Breathing</vt:lpstr>
      <vt:lpstr>Exhalation</vt:lpstr>
      <vt:lpstr>Asthma</vt:lpstr>
      <vt:lpstr>Asthma Statistics</vt:lpstr>
      <vt:lpstr>Pneumonia</vt:lpstr>
      <vt:lpstr>Pneumonia</vt:lpstr>
      <vt:lpstr>Respiratory System Reference Page</vt:lpstr>
      <vt:lpstr>Reference Page (continued)</vt:lpstr>
      <vt:lpstr>The Immune System</vt:lpstr>
      <vt:lpstr>Immune System</vt:lpstr>
      <vt:lpstr>Recognition of Pathogens</vt:lpstr>
      <vt:lpstr>Recognition of Pathogens</vt:lpstr>
      <vt:lpstr>Innate and Acquired Immunity</vt:lpstr>
      <vt:lpstr>Active and Passive Immunity</vt:lpstr>
      <vt:lpstr>Humoral and Cell Mediated Immunity</vt:lpstr>
      <vt:lpstr>B and T Lymphocytes</vt:lpstr>
      <vt:lpstr>Antibiotics and Bacteria</vt:lpstr>
      <vt:lpstr>Allergies</vt:lpstr>
      <vt:lpstr>Allergies</vt:lpstr>
      <vt:lpstr>HIV/AIDS</vt:lpstr>
      <vt:lpstr>HIV/AIDS</vt:lpstr>
      <vt:lpstr>Immune System Reference Page</vt:lpstr>
      <vt:lpstr>Reference Page (continued)</vt:lpstr>
      <vt:lpstr>The Excretory System </vt:lpstr>
      <vt:lpstr>Excretory System</vt:lpstr>
      <vt:lpstr>Nitrogen Excretion - Ammonia</vt:lpstr>
      <vt:lpstr>Nitrogen Excretion - Urea</vt:lpstr>
      <vt:lpstr>Nitrogen Excretion – Uric Acid</vt:lpstr>
      <vt:lpstr>PowerPoint Presentation</vt:lpstr>
      <vt:lpstr>PowerPoint Presentation</vt:lpstr>
      <vt:lpstr>The Nephron</vt:lpstr>
      <vt:lpstr>The Nephron</vt:lpstr>
      <vt:lpstr>Glomerulus and Bowman’s Capsule</vt:lpstr>
      <vt:lpstr>Proximal Convoluted Tubule</vt:lpstr>
      <vt:lpstr>Loop of Henlé</vt:lpstr>
      <vt:lpstr>Distal Convoluted Tubule</vt:lpstr>
      <vt:lpstr>Glomerular Filtration</vt:lpstr>
      <vt:lpstr>Tubular Reabsorption</vt:lpstr>
      <vt:lpstr>Tubular Secretion and Excretion</vt:lpstr>
      <vt:lpstr>Gout</vt:lpstr>
      <vt:lpstr>Gout</vt:lpstr>
      <vt:lpstr>Urinary Tract Infection</vt:lpstr>
      <vt:lpstr>Urinary Tract Infection</vt:lpstr>
      <vt:lpstr>Excretory System Reference Page</vt:lpstr>
      <vt:lpstr>Reference Page (continued)</vt:lpstr>
    </vt:vector>
  </TitlesOfParts>
  <Company>SDSU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Body</dc:title>
  <dc:creator>owner</dc:creator>
  <cp:lastModifiedBy>Alyssa</cp:lastModifiedBy>
  <cp:revision>311</cp:revision>
  <dcterms:created xsi:type="dcterms:W3CDTF">2012-02-16T02:33:03Z</dcterms:created>
  <dcterms:modified xsi:type="dcterms:W3CDTF">2012-03-28T21:55:49Z</dcterms:modified>
</cp:coreProperties>
</file>