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B36C-8413-1042-A356-A70642F7A65E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DC5BC-A98E-4840-8205-51E7BC36E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B36C-8413-1042-A356-A70642F7A65E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C5BC-A98E-4840-8205-51E7BC36E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B36C-8413-1042-A356-A70642F7A65E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C5BC-A98E-4840-8205-51E7BC36E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F9B36C-8413-1042-A356-A70642F7A65E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7BDC5BC-A98E-4840-8205-51E7BC36E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B36C-8413-1042-A356-A70642F7A65E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C5BC-A98E-4840-8205-51E7BC36E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B36C-8413-1042-A356-A70642F7A65E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C5BC-A98E-4840-8205-51E7BC36E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C5BC-A98E-4840-8205-51E7BC36E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B36C-8413-1042-A356-A70642F7A65E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B36C-8413-1042-A356-A70642F7A65E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C5BC-A98E-4840-8205-51E7BC36E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B36C-8413-1042-A356-A70642F7A65E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C5BC-A98E-4840-8205-51E7BC36E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F9B36C-8413-1042-A356-A70642F7A65E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7BDC5BC-A98E-4840-8205-51E7BC36E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B36C-8413-1042-A356-A70642F7A65E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DC5BC-A98E-4840-8205-51E7BC36E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F9B36C-8413-1042-A356-A70642F7A65E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7BDC5BC-A98E-4840-8205-51E7BC36E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ffsnotes.com/study_guide/Skeletons-in-Animals.topicArticleId-8741,articleId-8716.html" TargetMode="External"/><Relationship Id="rId4" Type="http://schemas.openxmlformats.org/officeDocument/2006/relationships/hyperlink" Target="http://www.ncbi.nlm.nih.gov/pubmedhealth/PMH0002276/" TargetMode="External"/><Relationship Id="rId5" Type="http://schemas.openxmlformats.org/officeDocument/2006/relationships/hyperlink" Target="http://www.ncbi.nlm.nih.gov/pubmedhealth/PMH0001400/" TargetMode="External"/><Relationship Id="rId6" Type="http://schemas.openxmlformats.org/officeDocument/2006/relationships/hyperlink" Target="http://www.webmd.com/cancer/tc/leukemia-treatment-overview" TargetMode="External"/><Relationship Id="rId7" Type="http://schemas.openxmlformats.org/officeDocument/2006/relationships/hyperlink" Target="http://seer.cancer.gov/statfacts/html/leuks.html" TargetMode="External"/><Relationship Id="rId8" Type="http://schemas.openxmlformats.org/officeDocument/2006/relationships/hyperlink" Target="http://www.nof.org/advocacy/resources/prevalencerepor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vy-rose.co.uk/HumanBody/Skeletal/Skeletal_System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</a:t>
            </a:r>
            <a:r>
              <a:rPr lang="en-US" dirty="0" err="1" smtClean="0"/>
              <a:t>Wiemann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Skeletal System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Support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Protection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Movement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Produce blood cells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Store minerals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Bones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Fit</a:t>
                      </a:r>
                      <a:r>
                        <a:rPr lang="en-US" baseline="0" dirty="0" smtClean="0"/>
                        <a:t> together at joints, which allow movement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Ligaments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 bones together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Tendons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Attach muscles to bones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Muscles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 bones by extending</a:t>
                      </a:r>
                      <a:r>
                        <a:rPr lang="en-US" baseline="0" dirty="0" smtClean="0"/>
                        <a:t> or flexing a joint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Nerves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r>
                        <a:rPr lang="en-US" baseline="0" dirty="0" smtClean="0"/>
                        <a:t> contraction and relaxation of muscles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Structural Roles in Movement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Hydrostatic skeleton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Exoskeleton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Endoskeleton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not contain hard structures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Hard,</a:t>
                      </a:r>
                      <a:r>
                        <a:rPr lang="en-US" baseline="0" dirty="0" smtClean="0"/>
                        <a:t> protective, outer covering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skeleton</a:t>
                      </a:r>
                      <a:r>
                        <a:rPr lang="en-US" baseline="0" dirty="0" smtClean="0"/>
                        <a:t> which is a framework of bones and cartilage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Muscles surround fluid-filled body cavity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Muscles are in the hard body surface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Movements occurs with muscle</a:t>
                      </a:r>
                      <a:r>
                        <a:rPr lang="en-US" baseline="0" dirty="0" smtClean="0"/>
                        <a:t> contractions moving bones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Movement</a:t>
                      </a:r>
                      <a:r>
                        <a:rPr lang="en-US" baseline="0" dirty="0" smtClean="0"/>
                        <a:t> occurs when muscle contracts and squeeze internal fluid causing the organism to stiffen and the body to shorten and widen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Movement occurs</a:t>
                      </a:r>
                      <a:r>
                        <a:rPr lang="en-US" baseline="0" dirty="0" smtClean="0"/>
                        <a:t> with propelling or contracting “wings”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Provides support for body and protection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Examples: worms, sea anemones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Examples:</a:t>
                      </a:r>
                      <a:r>
                        <a:rPr lang="en-US" baseline="0" dirty="0" smtClean="0"/>
                        <a:t> lobsters, crabs, mollusks, clams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Examples: lions, human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Animal Skeletal Systems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Long Bone</a:t>
            </a:r>
            <a:endParaRPr lang="en-US" dirty="0"/>
          </a:p>
        </p:txBody>
      </p:sp>
      <p:pic>
        <p:nvPicPr>
          <p:cNvPr id="5" name="Picture 4" descr="b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-1152458"/>
            <a:ext cx="6602024" cy="90772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Description: type of blood cancer that begins in bone marrow</a:t>
            </a:r>
          </a:p>
          <a:p>
            <a:r>
              <a:rPr lang="en-US" dirty="0" smtClean="0"/>
              <a:t>Signs and symptoms: fever, night sweats, headaches, bruising, joint pain, fatigue, weak, weight loss</a:t>
            </a:r>
          </a:p>
          <a:p>
            <a:r>
              <a:rPr lang="en-US" dirty="0" smtClean="0"/>
              <a:t>Prevalence: about 47,150 people will die of leukemia in 2012, 23,540 will be diagnosed</a:t>
            </a:r>
          </a:p>
          <a:p>
            <a:r>
              <a:rPr lang="en-US" dirty="0" smtClean="0"/>
              <a:t>Treatment: chemotherapy, radiation, stem cell transplant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Leukemia</a:t>
            </a:r>
            <a:endParaRPr lang="en-US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Description: thinning of bone tissue and loss of density over time</a:t>
            </a:r>
          </a:p>
          <a:p>
            <a:r>
              <a:rPr lang="en-US" dirty="0" smtClean="0"/>
              <a:t>Signs and symptoms: bone pain, fractures, loss of height, low back pain, neck pain, stooped posture</a:t>
            </a:r>
          </a:p>
          <a:p>
            <a:r>
              <a:rPr lang="en-US" dirty="0" smtClean="0"/>
              <a:t>Prevalence: 44 million in U.S. ages &gt; 50</a:t>
            </a:r>
          </a:p>
          <a:p>
            <a:r>
              <a:rPr lang="en-US" dirty="0" smtClean="0"/>
              <a:t>Treatment: </a:t>
            </a:r>
            <a:r>
              <a:rPr lang="en-US" dirty="0" err="1" smtClean="0"/>
              <a:t>calcitonin</a:t>
            </a:r>
            <a:r>
              <a:rPr lang="en-US" dirty="0" smtClean="0"/>
              <a:t>, hormone replacement therapy, parathyroid hormone, exercise, diet of high calcium foods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5333" dirty="0" smtClean="0"/>
              <a:t>Osteoporosis</a:t>
            </a:r>
            <a:endParaRPr lang="en-US" sz="5333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u="sng" dirty="0">
                <a:hlinkClick r:id="rId2"/>
              </a:rPr>
              <a:t>http://www.ivy-rose.co.uk/HumanBody/Skeletal/Skeletal_System.</a:t>
            </a:r>
            <a:r>
              <a:rPr u="sng" dirty="0" smtClean="0">
                <a:hlinkClick r:id="rId2"/>
              </a:rPr>
              <a:t>php</a:t>
            </a:r>
            <a:endParaRPr lang="en-US" u="sng" dirty="0"/>
          </a:p>
          <a:p>
            <a:r>
              <a:rPr u="sng" dirty="0" smtClean="0">
                <a:hlinkClick r:id="rId3"/>
              </a:rPr>
              <a:t>http</a:t>
            </a:r>
            <a:r>
              <a:rPr u="sng" dirty="0">
                <a:hlinkClick r:id="rId3"/>
              </a:rPr>
              <a:t>://www.cliffsnotes.com/study_guide/Skeletons-in-Animals.topicArticleId-8741,articleId-8716.</a:t>
            </a:r>
            <a:r>
              <a:rPr u="sng" dirty="0" smtClean="0">
                <a:hlinkClick r:id="rId3"/>
              </a:rPr>
              <a:t>html</a:t>
            </a:r>
            <a:endParaRPr lang="en-US" u="sng" dirty="0"/>
          </a:p>
          <a:p>
            <a:r>
              <a:rPr u="sng" dirty="0" smtClean="0">
                <a:hlinkClick r:id="rId4"/>
              </a:rPr>
              <a:t>http</a:t>
            </a:r>
            <a:r>
              <a:rPr u="sng" dirty="0">
                <a:hlinkClick r:id="rId4"/>
              </a:rPr>
              <a:t>://www.ncbi.nlm.nih.gov/pubmedhealth/PMH0002276</a:t>
            </a:r>
            <a:r>
              <a:rPr u="sng" dirty="0" smtClean="0">
                <a:hlinkClick r:id="rId4"/>
              </a:rPr>
              <a:t>/</a:t>
            </a:r>
            <a:endParaRPr lang="en-US" u="sng" dirty="0"/>
          </a:p>
          <a:p>
            <a:r>
              <a:rPr u="sng" dirty="0" smtClean="0">
                <a:hlinkClick r:id="rId5"/>
              </a:rPr>
              <a:t>http</a:t>
            </a:r>
            <a:r>
              <a:rPr u="sng" dirty="0">
                <a:hlinkClick r:id="rId5"/>
              </a:rPr>
              <a:t>://www.ncbi.nlm.nih.gov/pubmedhealth/PMH0001400</a:t>
            </a:r>
            <a:r>
              <a:rPr u="sng" dirty="0" smtClean="0">
                <a:hlinkClick r:id="rId5"/>
              </a:rPr>
              <a:t>/</a:t>
            </a:r>
            <a:endParaRPr lang="en-US" u="sng" dirty="0"/>
          </a:p>
          <a:p>
            <a:r>
              <a:rPr u="sng" dirty="0" smtClean="0">
                <a:hlinkClick r:id="rId6"/>
              </a:rPr>
              <a:t>http</a:t>
            </a:r>
            <a:r>
              <a:rPr u="sng" dirty="0">
                <a:hlinkClick r:id="rId6"/>
              </a:rPr>
              <a:t>://www.webmd.com/cancer/tc/leukemia-treatment-</a:t>
            </a:r>
            <a:r>
              <a:rPr u="sng" dirty="0" smtClean="0">
                <a:hlinkClick r:id="rId6"/>
              </a:rPr>
              <a:t>overview</a:t>
            </a:r>
            <a:endParaRPr lang="en-US" u="sng" dirty="0"/>
          </a:p>
          <a:p>
            <a:r>
              <a:rPr u="sng" dirty="0" smtClean="0">
                <a:hlinkClick r:id="rId7"/>
              </a:rPr>
              <a:t>http</a:t>
            </a:r>
            <a:r>
              <a:rPr u="sng" dirty="0">
                <a:hlinkClick r:id="rId7"/>
              </a:rPr>
              <a:t>://seer.cancer.gov/statfacts/html/leuks.</a:t>
            </a:r>
            <a:r>
              <a:rPr u="sng" dirty="0" smtClean="0">
                <a:hlinkClick r:id="rId7"/>
              </a:rPr>
              <a:t>html</a:t>
            </a:r>
            <a:endParaRPr lang="en-US" u="sng" dirty="0"/>
          </a:p>
          <a:p>
            <a:r>
              <a:rPr dirty="0" smtClean="0">
                <a:hlinkClick r:id="rId8"/>
              </a:rPr>
              <a:t>http</a:t>
            </a:r>
            <a:r>
              <a:rPr dirty="0">
                <a:hlinkClick r:id="rId8"/>
              </a:rPr>
              <a:t>://www.nof.org/advocacy/resources/</a:t>
            </a:r>
            <a:r>
              <a:rPr dirty="0" smtClean="0">
                <a:hlinkClick r:id="rId8"/>
              </a:rPr>
              <a:t>prevalencereport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37</TotalTime>
  <Words>375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Skeletal System</vt:lpstr>
      <vt:lpstr>Function</vt:lpstr>
      <vt:lpstr>Structural Roles in Movement</vt:lpstr>
      <vt:lpstr>Animal Skeletal Systems</vt:lpstr>
      <vt:lpstr>Long Bone</vt:lpstr>
      <vt:lpstr>Leukemia</vt:lpstr>
      <vt:lpstr> Osteoporosis</vt:lpstr>
      <vt:lpstr>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 System</dc:title>
  <dc:creator>Megan</dc:creator>
  <cp:lastModifiedBy>Shelly Wiemann</cp:lastModifiedBy>
  <cp:revision>5</cp:revision>
  <dcterms:created xsi:type="dcterms:W3CDTF">2012-04-26T04:48:24Z</dcterms:created>
  <dcterms:modified xsi:type="dcterms:W3CDTF">2012-04-26T04:49:27Z</dcterms:modified>
</cp:coreProperties>
</file>