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70" r:id="rId13"/>
    <p:sldId id="271" r:id="rId14"/>
    <p:sldId id="272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24" y="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16EBD58C-553A-3C43-865D-CE2A59BACCB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C572AD18-BBE9-3647-9F6E-0C0F282FA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D58C-553A-3C43-865D-CE2A59BACCB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AD18-BBE9-3647-9F6E-0C0F282FA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16EBD58C-553A-3C43-865D-CE2A59BACCB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72AD18-BBE9-3647-9F6E-0C0F282FA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D58C-553A-3C43-865D-CE2A59BACCB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AD18-BBE9-3647-9F6E-0C0F282FA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EBD58C-553A-3C43-865D-CE2A59BACCB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C572AD18-BBE9-3647-9F6E-0C0F282FA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D58C-553A-3C43-865D-CE2A59BACCB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AD18-BBE9-3647-9F6E-0C0F282FA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D58C-553A-3C43-865D-CE2A59BACCB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AD18-BBE9-3647-9F6E-0C0F282FA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D58C-553A-3C43-865D-CE2A59BACCB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AD18-BBE9-3647-9F6E-0C0F282FA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EBD58C-553A-3C43-865D-CE2A59BACCB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AD18-BBE9-3647-9F6E-0C0F282FA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D58C-553A-3C43-865D-CE2A59BACCB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AD18-BBE9-3647-9F6E-0C0F282FA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D58C-553A-3C43-865D-CE2A59BACCB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AD18-BBE9-3647-9F6E-0C0F282FA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16EBD58C-553A-3C43-865D-CE2A59BACCB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C572AD18-BBE9-3647-9F6E-0C0F282FA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iology.about.com/od/genetics/ss/Asexual-Reproduction.htm" TargetMode="External"/><Relationship Id="rId4" Type="http://schemas.openxmlformats.org/officeDocument/2006/relationships/hyperlink" Target="http://php.med.unsw.edu.au/embryology/index.php?title=Menstrual_Cycle" TargetMode="External"/><Relationship Id="rId5" Type="http://schemas.openxmlformats.org/officeDocument/2006/relationships/hyperlink" Target="http://www.uwyo.edu/wjm/repro/estrous.htm" TargetMode="External"/><Relationship Id="rId6" Type="http://schemas.openxmlformats.org/officeDocument/2006/relationships/hyperlink" Target="http://www.sumanasinc.com/webcontent/animations/content/ovarianuterine.html" TargetMode="External"/><Relationship Id="rId7" Type="http://schemas.openxmlformats.org/officeDocument/2006/relationships/hyperlink" Target="http://users.rcn.com/jkimball.ma.ultranet/BiologyPages/E/EmbryonicDevelopment.html" TargetMode="External"/><Relationship Id="rId8" Type="http://schemas.openxmlformats.org/officeDocument/2006/relationships/hyperlink" Target="http://www.mansfield.ohio-state.edu/~sabedon/biol1130.htm" TargetMode="External"/><Relationship Id="rId9" Type="http://schemas.openxmlformats.org/officeDocument/2006/relationships/hyperlink" Target="http://women.webmd.com/endometriosis/endometriosis-treatment-overview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ci.rutgers.edu/~uzwiak/HumanSexuality/HSSpringLect3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Reproductive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 </a:t>
            </a:r>
            <a:r>
              <a:rPr lang="en-US" dirty="0" err="1" smtClean="0"/>
              <a:t>Wiemann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Menstrual Cycle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Hormonal control</a:t>
            </a:r>
          </a:p>
          <a:p>
            <a:pPr lvl="1"/>
            <a:r>
              <a:rPr lang="en-US" dirty="0" smtClean="0"/>
              <a:t>Luteinizing hormone, follicle-stimulating hormone – stimulate </a:t>
            </a:r>
            <a:r>
              <a:rPr lang="en-US" dirty="0" err="1" smtClean="0"/>
              <a:t>oocytes</a:t>
            </a:r>
            <a:r>
              <a:rPr lang="en-US" dirty="0" smtClean="0"/>
              <a:t> to develop and ovaries to release estrogen and progesterone</a:t>
            </a:r>
          </a:p>
          <a:p>
            <a:pPr lvl="1"/>
            <a:r>
              <a:rPr lang="en-US" dirty="0" smtClean="0"/>
              <a:t>estrogen and progesterone - stimulate development of uterine lining</a:t>
            </a:r>
          </a:p>
          <a:p>
            <a:r>
              <a:rPr lang="en-US" dirty="0" smtClean="0"/>
              <a:t>Feedback mechanisms</a:t>
            </a:r>
          </a:p>
          <a:p>
            <a:pPr lvl="1"/>
            <a:r>
              <a:rPr lang="en-US" dirty="0" smtClean="0"/>
              <a:t>Progesterone/estrogen inhibit hypothalamus and anterior pituitary gland from release </a:t>
            </a:r>
            <a:r>
              <a:rPr lang="en-US" dirty="0" err="1" smtClean="0"/>
              <a:t>GnRH</a:t>
            </a:r>
            <a:r>
              <a:rPr lang="en-US" dirty="0" smtClean="0"/>
              <a:t> which stimulates release of LH and FSH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Embryonic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Morula</a:t>
            </a:r>
            <a:r>
              <a:rPr lang="en-US" dirty="0" smtClean="0"/>
              <a:t>: earliest stage of embryonic development, after fertilization but before implantation</a:t>
            </a:r>
          </a:p>
          <a:p>
            <a:r>
              <a:rPr lang="en-US" dirty="0" smtClean="0"/>
              <a:t>Cleavage: zygote produces identical copies</a:t>
            </a:r>
          </a:p>
          <a:p>
            <a:pPr lvl="1"/>
            <a:r>
              <a:rPr lang="en-US" dirty="0" smtClean="0"/>
              <a:t>Blastula: ball of cells – end product of cleavage</a:t>
            </a:r>
          </a:p>
          <a:p>
            <a:r>
              <a:rPr lang="en-US" dirty="0" err="1" smtClean="0"/>
              <a:t>Gastrulation</a:t>
            </a:r>
            <a:r>
              <a:rPr lang="en-US" dirty="0" smtClean="0"/>
              <a:t>: organization of cleaved cells into germ layers</a:t>
            </a:r>
          </a:p>
          <a:p>
            <a:pPr lvl="1"/>
            <a:r>
              <a:rPr lang="en-US" dirty="0" smtClean="0"/>
              <a:t>Gastrula: end product of </a:t>
            </a:r>
            <a:r>
              <a:rPr lang="en-US" dirty="0" err="1" smtClean="0"/>
              <a:t>gastrulation</a:t>
            </a:r>
            <a:endParaRPr lang="en-US" dirty="0" smtClean="0"/>
          </a:p>
          <a:p>
            <a:r>
              <a:rPr lang="en-US" dirty="0" smtClean="0"/>
              <a:t>Organogenesis: initial formation of organs starting with less differentiated tissues found in the early embryo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Ectoderm</a:t>
            </a:r>
          </a:p>
          <a:p>
            <a:pPr lvl="1"/>
            <a:r>
              <a:rPr lang="en-US" dirty="0" smtClean="0"/>
              <a:t>Nervous tissue</a:t>
            </a:r>
          </a:p>
          <a:p>
            <a:r>
              <a:rPr lang="en-US" dirty="0" smtClean="0"/>
              <a:t>Mesoderm</a:t>
            </a:r>
          </a:p>
          <a:p>
            <a:pPr lvl="1"/>
            <a:r>
              <a:rPr lang="en-US" dirty="0" smtClean="0"/>
              <a:t>Muscle and connective tissue</a:t>
            </a:r>
          </a:p>
          <a:p>
            <a:r>
              <a:rPr lang="en-US" dirty="0" smtClean="0"/>
              <a:t>Endoderm</a:t>
            </a:r>
          </a:p>
          <a:p>
            <a:pPr lvl="1"/>
            <a:r>
              <a:rPr lang="en-US" dirty="0" smtClean="0"/>
              <a:t>epithelial tissue: digestive tube, lungs, liver, urinary bladder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Endometriosis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condition involving endometrial tissue bleeding into abdominal cavity monthly</a:t>
            </a:r>
          </a:p>
          <a:p>
            <a:r>
              <a:rPr lang="en-US" dirty="0" smtClean="0"/>
              <a:t>Signs and symptoms: pelvic pain, severe menstrual cramps</a:t>
            </a:r>
          </a:p>
          <a:p>
            <a:r>
              <a:rPr lang="en-US" dirty="0" smtClean="0"/>
              <a:t>Prevalence: 3-10% of women in reproductive age</a:t>
            </a:r>
          </a:p>
          <a:p>
            <a:r>
              <a:rPr lang="en-US" dirty="0" smtClean="0"/>
              <a:t>Treatment: anti-inflammatory drugs, laparoscopic surgery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222" dirty="0" smtClean="0"/>
              <a:t>Infertility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inability to conceive children </a:t>
            </a:r>
          </a:p>
          <a:p>
            <a:r>
              <a:rPr lang="en-US" dirty="0" smtClean="0"/>
              <a:t>Signs and symptoms: inability to conceive</a:t>
            </a:r>
          </a:p>
          <a:p>
            <a:r>
              <a:rPr lang="en-US" dirty="0" smtClean="0"/>
              <a:t>Prevalence: varies based on definition, 1 in 5 untreated couples will eventually conceive</a:t>
            </a:r>
          </a:p>
          <a:p>
            <a:r>
              <a:rPr lang="en-US" dirty="0" smtClean="0"/>
              <a:t>Treatment: education and counseling, intrauterine insemination, medicines to treat infections/clotting disorders, medications to release eggs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dirty="0"/>
              <a:t>www.montgomerycollege.edu/~kmarshal/BI205/ppt/chap27-8.pdf</a:t>
            </a:r>
            <a:r>
              <a:rPr dirty="0" smtClean="0"/>
              <a:t/>
            </a:r>
            <a:br>
              <a:rPr dirty="0" smtClean="0"/>
            </a:br>
            <a:r>
              <a:rPr dirty="0"/>
              <a:t>www2.gi.alaska.edu/STEP/lessons_database/lessons/scan/scan_68_LifeScience_SexualAndAsexualReproduction.pdf+site:.edu+sexual+asexual+reproduction&amp;hl=en&amp;gl=us&amp;pid=bl&amp;srcid=ADGEESh9HAJZJx7OI6OFQfJnh73a3YXgpoCJ2sjOOeRwBHzMC5i7FnunvDx1ht7u81Cwl7KdX5ZW1eN4pDeaDMpZEffBjxF_FrFxYRsOx11gtvZmoAFZdzH6Mn_lE_sOwhICn2wOqoov&amp;sig=</a:t>
            </a:r>
            <a:r>
              <a:rPr dirty="0" smtClean="0"/>
              <a:t>AHIEtbQk7ftIdDjFbEBBFI1AMqHvjIiHDg</a:t>
            </a:r>
            <a:br>
              <a:rPr dirty="0" smtClean="0"/>
            </a:br>
            <a:r>
              <a:rPr u="sng" dirty="0">
                <a:hlinkClick r:id="rId2"/>
              </a:rPr>
              <a:t>http://www.rci.rutgers.edu/~uzwiak/HumanSexuality/HSSpringLect3.html</a:t>
            </a:r>
            <a:r>
              <a:rPr dirty="0" smtClean="0"/>
              <a:t/>
            </a:r>
            <a:br>
              <a:rPr dirty="0" smtClean="0"/>
            </a:br>
            <a:r>
              <a:rPr dirty="0">
                <a:hlinkClick r:id="rId3"/>
              </a:rPr>
              <a:t>http://biology.about.com/od/genetics/ss/Asexual-Reproduction.</a:t>
            </a:r>
            <a:r>
              <a:rPr dirty="0" smtClean="0">
                <a:hlinkClick r:id="rId3"/>
              </a:rPr>
              <a:t>htm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http://php.med.unsw.edu.au/embryology/index.php?title=Menstrual_Cycle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http://www.uwyo.edu/wjm/repro/estrous.htm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http://www.sumanasinc.com/webcontent/animations/content/ovarianuterine.html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http://users.rcn.com/jkimball.ma.ultranet/BiologyPages/E/EmbryonicDevelopment.html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http://www.mansfield.ohio-state.edu/~sabedon/biol1130.htm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http://women.webmd.com/endometriosis/endometriosis-treatment-overview</a:t>
            </a:r>
            <a:endParaRPr lang="en-US" dirty="0" smtClean="0"/>
          </a:p>
          <a:p>
            <a:r>
              <a:rPr lang="en-US" dirty="0" smtClean="0"/>
              <a:t>http://www.ncbi.nlm.nih.gov/pubmedhealth/PMH0002173/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The function of the reproductive system is to produce offspring.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Sexual vs. Asexual Reproduction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5257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557142">
                <a:tc>
                  <a:txBody>
                    <a:bodyPr/>
                    <a:lstStyle/>
                    <a:p>
                      <a:r>
                        <a:rPr lang="en-US" dirty="0" smtClean="0"/>
                        <a:t>Sexual Reproduction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Asexual Reproduction</a:t>
                      </a:r>
                      <a:endParaRPr lang="en-US" dirty="0"/>
                    </a:p>
                  </a:txBody>
                  <a:tcPr marL="80433" marR="80433"/>
                </a:tc>
              </a:tr>
              <a:tr h="1354114">
                <a:tc>
                  <a:txBody>
                    <a:bodyPr/>
                    <a:lstStyle/>
                    <a:p>
                      <a:r>
                        <a:rPr lang="en-US" dirty="0" smtClean="0"/>
                        <a:t>Male/female gametes fuse to produce offspring</a:t>
                      </a: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Unicellular organisms</a:t>
                      </a:r>
                      <a:r>
                        <a:rPr lang="en-US" baseline="0" dirty="0" smtClean="0"/>
                        <a:t> produce single organism to reproduce on its own – genetically identical</a:t>
                      </a:r>
                      <a:endParaRPr lang="en-US" dirty="0"/>
                    </a:p>
                  </a:txBody>
                  <a:tcPr marL="80433" marR="80433"/>
                </a:tc>
              </a:tr>
              <a:tr h="3346545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Examples: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Sponges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releas</a:t>
                      </a:r>
                      <a:r>
                        <a:rPr lang="en-US" sz="1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specialized mass of cells, called a gemmule</a:t>
                      </a:r>
                      <a:endParaRPr lang="en-US" sz="1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Planarians use fragmentation, breaking off a part of their body into distinct piece</a:t>
                      </a:r>
                      <a:endParaRPr lang="en-US" sz="1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Echinoderms use regeneration by detaching a piece of the parent to develop into offspring</a:t>
                      </a:r>
                      <a:endParaRPr lang="en-US" sz="1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Spermatogenesis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of producing sperm</a:t>
            </a:r>
          </a:p>
          <a:p>
            <a:r>
              <a:rPr lang="en-US" dirty="0" smtClean="0"/>
              <a:t>Meiosis I: Diploid cell containing 46 chromosomes differentiates into primary </a:t>
            </a:r>
            <a:r>
              <a:rPr lang="en-US" dirty="0" err="1" smtClean="0"/>
              <a:t>spermatocyte</a:t>
            </a:r>
            <a:r>
              <a:rPr lang="en-US" dirty="0" smtClean="0"/>
              <a:t>, which splits into two</a:t>
            </a:r>
          </a:p>
          <a:p>
            <a:r>
              <a:rPr lang="en-US" dirty="0" smtClean="0"/>
              <a:t>Meiosis II: secondary </a:t>
            </a:r>
            <a:r>
              <a:rPr lang="en-US" dirty="0" err="1" smtClean="0"/>
              <a:t>spermatocytes</a:t>
            </a:r>
            <a:r>
              <a:rPr lang="en-US" dirty="0" smtClean="0"/>
              <a:t> divides into sperm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Spermatogenesis</a:t>
            </a:r>
            <a:endParaRPr lang="en-US" dirty="0"/>
          </a:p>
        </p:txBody>
      </p:sp>
      <p:pic>
        <p:nvPicPr>
          <p:cNvPr id="5" name="Picture 4" descr="reproduc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463040"/>
            <a:ext cx="7010400" cy="509714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of egg cells </a:t>
            </a:r>
          </a:p>
          <a:p>
            <a:r>
              <a:rPr lang="en-US" dirty="0" smtClean="0"/>
              <a:t>Occurs almost entirely in ovaries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Oogenesis</a:t>
            </a:r>
            <a:endParaRPr lang="en-US" dirty="0"/>
          </a:p>
        </p:txBody>
      </p:sp>
      <p:pic>
        <p:nvPicPr>
          <p:cNvPr id="4" name="Content Placeholder 3" descr="Oogenesi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52708" r="-52708"/>
          <a:stretch>
            <a:fillRect/>
          </a:stretch>
        </p:blipFill>
        <p:spPr>
          <a:xfrm rot="16200000">
            <a:off x="-469493" y="1002894"/>
            <a:ext cx="9296042" cy="622345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229600" cy="5562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Menstrual</a:t>
                      </a:r>
                      <a:r>
                        <a:rPr lang="en-US" sz="2200" baseline="0" dirty="0" smtClean="0"/>
                        <a:t> Cycle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Estrous Cycle</a:t>
                      </a:r>
                      <a:endParaRPr lang="en-US" sz="22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Humans/Primates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Non-primate</a:t>
                      </a:r>
                      <a:r>
                        <a:rPr lang="en-US" baseline="0" dirty="0" smtClean="0"/>
                        <a:t> female vertebrates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Occurs every 28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period d</a:t>
                      </a:r>
                      <a:r>
                        <a:rPr lang="en-US" dirty="0" smtClean="0"/>
                        <a:t>iffers between</a:t>
                      </a:r>
                      <a:r>
                        <a:rPr lang="en-US" baseline="0" dirty="0" smtClean="0"/>
                        <a:t> animals </a:t>
                      </a:r>
                    </a:p>
                    <a:p>
                      <a:r>
                        <a:rPr lang="en-US" baseline="0" dirty="0" smtClean="0"/>
                        <a:t>-rats every 4-5 days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Ovulation occurs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Ovulation occurs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Uterine epithelial</a:t>
                      </a:r>
                      <a:r>
                        <a:rPr lang="en-US" baseline="0" dirty="0" smtClean="0"/>
                        <a:t> layer sheds through menstruation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Reabsorbs</a:t>
                      </a:r>
                      <a:r>
                        <a:rPr lang="en-US" baseline="0" dirty="0" smtClean="0"/>
                        <a:t> the </a:t>
                      </a:r>
                      <a:r>
                        <a:rPr lang="en-US" baseline="0" dirty="0" err="1" smtClean="0"/>
                        <a:t>endometrium</a:t>
                      </a:r>
                      <a:r>
                        <a:rPr lang="en-US" baseline="0" dirty="0" smtClean="0"/>
                        <a:t> if conception does not occur during a cycle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Reproduction only</a:t>
                      </a:r>
                      <a:r>
                        <a:rPr lang="en-US" baseline="0" dirty="0" smtClean="0"/>
                        <a:t> occurs at a time coinciding with ovulation – estrous phase – “in heat”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Stages: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proestrus</a:t>
                      </a:r>
                      <a:r>
                        <a:rPr lang="en-US" baseline="0" dirty="0" smtClean="0"/>
                        <a:t>, estrus, </a:t>
                      </a:r>
                      <a:r>
                        <a:rPr lang="en-US" baseline="0" dirty="0" err="1" smtClean="0"/>
                        <a:t>metestrus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diestrus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Menstrual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Ovarian cycle</a:t>
            </a:r>
          </a:p>
          <a:p>
            <a:pPr lvl="1"/>
            <a:r>
              <a:rPr lang="en-US" dirty="0" smtClean="0"/>
              <a:t>Lasts 28 days, beginning at 1</a:t>
            </a:r>
            <a:r>
              <a:rPr lang="en-US" baseline="30000" dirty="0" smtClean="0"/>
              <a:t>st</a:t>
            </a:r>
            <a:r>
              <a:rPr lang="en-US" dirty="0" smtClean="0"/>
              <a:t> day of menstruation</a:t>
            </a:r>
          </a:p>
          <a:p>
            <a:pPr lvl="1"/>
            <a:r>
              <a:rPr lang="en-US" dirty="0" err="1"/>
              <a:t>O</a:t>
            </a:r>
            <a:r>
              <a:rPr lang="en-US" dirty="0" err="1" smtClean="0"/>
              <a:t>ocytes</a:t>
            </a:r>
            <a:r>
              <a:rPr lang="en-US" dirty="0" smtClean="0"/>
              <a:t> mature and divide until fertilization</a:t>
            </a:r>
          </a:p>
          <a:p>
            <a:r>
              <a:rPr lang="en-US" dirty="0" smtClean="0"/>
              <a:t>Uterine cycle</a:t>
            </a:r>
          </a:p>
          <a:p>
            <a:pPr lvl="1"/>
            <a:r>
              <a:rPr lang="en-US" dirty="0" smtClean="0"/>
              <a:t>If no fertilization, uterine lining sloughs off – called menses or menstruation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Opulent.thmx</Template>
  <TotalTime>62</TotalTime>
  <Words>656</Words>
  <Application>Microsoft Macintosh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Reproductive System</vt:lpstr>
      <vt:lpstr>Function</vt:lpstr>
      <vt:lpstr>Sexual vs. Asexual Reproduction</vt:lpstr>
      <vt:lpstr>Spermatogenesis</vt:lpstr>
      <vt:lpstr>Spermatogenesis</vt:lpstr>
      <vt:lpstr>Oogenesis</vt:lpstr>
      <vt:lpstr>Oogenesis</vt:lpstr>
      <vt:lpstr>Slide 8</vt:lpstr>
      <vt:lpstr>Menstrual Cycle</vt:lpstr>
      <vt:lpstr>Menstrual Cycle (cont.)</vt:lpstr>
      <vt:lpstr>Embryonic Development</vt:lpstr>
      <vt:lpstr>Germ Layers</vt:lpstr>
      <vt:lpstr> Endometriosis </vt:lpstr>
      <vt:lpstr> Infertility </vt:lpstr>
      <vt:lpstr>Resources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System</dc:title>
  <dc:creator>Megan</dc:creator>
  <cp:lastModifiedBy>Shelly Wiemann</cp:lastModifiedBy>
  <cp:revision>9</cp:revision>
  <dcterms:created xsi:type="dcterms:W3CDTF">2012-04-27T04:25:05Z</dcterms:created>
  <dcterms:modified xsi:type="dcterms:W3CDTF">2012-04-27T04:26:22Z</dcterms:modified>
</cp:coreProperties>
</file>