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0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6368-3AE3-5642-9813-3AD8E2455DB7}" type="datetimeFigureOut">
              <a:rPr lang="en-US" smtClean="0"/>
              <a:t>3/11/12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4F6C-A7BC-9B41-BC95-382DADC61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6368-3AE3-5642-9813-3AD8E2455DB7}" type="datetimeFigureOut">
              <a:rPr lang="en-US" smtClean="0"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4F6C-A7BC-9B41-BC95-382DADC61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6368-3AE3-5642-9813-3AD8E2455DB7}" type="datetimeFigureOut">
              <a:rPr lang="en-US" smtClean="0"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4F6C-A7BC-9B41-BC95-382DADC61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6368-3AE3-5642-9813-3AD8E2455DB7}" type="datetimeFigureOut">
              <a:rPr lang="en-US" smtClean="0"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4F6C-A7BC-9B41-BC95-382DADC61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6368-3AE3-5642-9813-3AD8E2455DB7}" type="datetimeFigureOut">
              <a:rPr lang="en-US" smtClean="0"/>
              <a:t>3/11/12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4F6C-A7BC-9B41-BC95-382DADC61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6368-3AE3-5642-9813-3AD8E2455DB7}" type="datetimeFigureOut">
              <a:rPr lang="en-US" smtClean="0"/>
              <a:t>3/11/12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4F6C-A7BC-9B41-BC95-382DADC61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6368-3AE3-5642-9813-3AD8E2455DB7}" type="datetimeFigureOut">
              <a:rPr lang="en-US" smtClean="0"/>
              <a:t>3/11/12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4F6C-A7BC-9B41-BC95-382DADC61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6368-3AE3-5642-9813-3AD8E2455DB7}" type="datetimeFigureOut">
              <a:rPr lang="en-US" smtClean="0"/>
              <a:t>3/11/12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4F6C-A7BC-9B41-BC95-382DADC61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6368-3AE3-5642-9813-3AD8E2455DB7}" type="datetimeFigureOut">
              <a:rPr lang="en-US" smtClean="0"/>
              <a:t>3/11/12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4F6C-A7BC-9B41-BC95-382DADC61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6368-3AE3-5642-9813-3AD8E2455DB7}" type="datetimeFigureOut">
              <a:rPr lang="en-US" smtClean="0"/>
              <a:t>3/11/12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4F6C-A7BC-9B41-BC95-382DADC61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6368-3AE3-5642-9813-3AD8E2455DB7}" type="datetimeFigureOut">
              <a:rPr lang="en-US" smtClean="0"/>
              <a:t>3/11/12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4F6C-A7BC-9B41-BC95-382DADC61E1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60FB6368-3AE3-5642-9813-3AD8E2455DB7}" type="datetimeFigureOut">
              <a:rPr lang="en-US" smtClean="0"/>
              <a:t>3/11/12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39E04F6C-A7BC-9B41-BC95-382DADC61E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athmicro.med.sc.edu/ghaffar/innate.htm" TargetMode="External"/><Relationship Id="rId4" Type="http://schemas.openxmlformats.org/officeDocument/2006/relationships/hyperlink" Target="http://www.buzzle.com/articles/organs-of-the-immune-system.html" TargetMode="External"/><Relationship Id="rId5" Type="http://schemas.openxmlformats.org/officeDocument/2006/relationships/hyperlink" Target="http://www.differencebetween.net/science/health/difference-between-adaptive-and-innate-immunity/" TargetMode="External"/><Relationship Id="rId6" Type="http://schemas.openxmlformats.org/officeDocument/2006/relationships/hyperlink" Target="http://en.wikipedia.org/wiki/Antibody" TargetMode="External"/><Relationship Id="rId7" Type="http://schemas.openxmlformats.org/officeDocument/2006/relationships/hyperlink" Target="http://www.textbookofbacteriology.net/immune.html" TargetMode="External"/><Relationship Id="rId8" Type="http://schemas.openxmlformats.org/officeDocument/2006/relationships/hyperlink" Target="http://library.thinkquest.org/C004367/be7.shtml" TargetMode="External"/><Relationship Id="rId9" Type="http://schemas.openxmlformats.org/officeDocument/2006/relationships/hyperlink" Target="http://www.circulatory-system.com/differences-between-b-cells-and-t-cells/" TargetMode="External"/><Relationship Id="rId10" Type="http://schemas.openxmlformats.org/officeDocument/2006/relationships/hyperlink" Target="http://ibbiology.wetpaint.com/page/Explain+why+antibiotics+are+effective+against+bacteria+but+not+against+viruses" TargetMode="External"/><Relationship Id="rId11" Type="http://schemas.openxmlformats.org/officeDocument/2006/relationships/hyperlink" Target="http://www.webmd.com/allergies/guide/allergies-treatment-car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kidshealth.org/parent/general/body_basics/immune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Immune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Alex Wiemann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0352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Allergies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581912"/>
            <a:ext cx="8183880" cy="4187952"/>
          </a:xfrm>
        </p:spPr>
        <p:txBody>
          <a:bodyPr/>
          <a:lstStyle/>
          <a:p>
            <a:r>
              <a:rPr lang="en-US" dirty="0" smtClean="0"/>
              <a:t>Allergies are reactions your immune system has to substances that most people don’t react to.</a:t>
            </a:r>
          </a:p>
          <a:p>
            <a:r>
              <a:rPr lang="en-US" dirty="0" smtClean="0"/>
              <a:t>Symptoms include sneezing, breathing troubles, and vomiting.</a:t>
            </a:r>
          </a:p>
          <a:p>
            <a:r>
              <a:rPr lang="en-US" dirty="0" smtClean="0"/>
              <a:t>One in every five Americans is affected by allergies.</a:t>
            </a:r>
          </a:p>
          <a:p>
            <a:r>
              <a:rPr lang="en-US" dirty="0" smtClean="0"/>
              <a:t>There are several over-the-counter medications available to treat allergies.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0352"/>
            <a:ext cx="8183880" cy="1051560"/>
          </a:xfrm>
        </p:spPr>
        <p:txBody>
          <a:bodyPr/>
          <a:lstStyle/>
          <a:p>
            <a:r>
              <a:rPr lang="en-US" dirty="0" smtClean="0"/>
              <a:t>HIV/AIDS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581912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HIV is the virus that causes AIDS. HIV/AIDS weakens a person’s ability to fight cancer and disease and is transmitted sexually.</a:t>
            </a:r>
          </a:p>
          <a:p>
            <a:r>
              <a:rPr lang="en-US" dirty="0" smtClean="0"/>
              <a:t>There usually are no immediate symptoms to HIV/AIDS, though some people do develop a flu-like illness.</a:t>
            </a:r>
          </a:p>
          <a:p>
            <a:r>
              <a:rPr lang="en-US" dirty="0" smtClean="0"/>
              <a:t>0.6% of American adults have HIV/AIDS.</a:t>
            </a:r>
          </a:p>
          <a:p>
            <a:r>
              <a:rPr lang="en-US" dirty="0" smtClean="0"/>
              <a:t>HIV can be treated with certain medications. There is no cure for AIDS.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0352"/>
            <a:ext cx="8183880" cy="770771"/>
          </a:xfrm>
        </p:spPr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301123"/>
            <a:ext cx="8183880" cy="446874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hlinkClick r:id="rId2"/>
              </a:rPr>
              <a:t>http://kidshealth.org/parent/general/body_basics/immune.html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http://pathmicro.med.sc.edu/ghaffar/innate.htm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http://www.buzzle.com/articles/organs-of-the-immune-system.html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http://www.differencebetween.net/science/health/difference-between-adaptive-and-innate-immunity/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http://en.wikipedia.org/wiki/Antibody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http://www.textbookofbacteriology.net/immune.html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http://library.thinkquest.org/C004367/be7.shtml</a:t>
            </a:r>
            <a:endParaRPr lang="en-US" dirty="0" smtClean="0"/>
          </a:p>
          <a:p>
            <a:r>
              <a:rPr lang="en-US" dirty="0" smtClean="0">
                <a:hlinkClick r:id="rId9"/>
              </a:rPr>
              <a:t>http://www.circulatory-system.com/differences-between-b-cells-and-t-cells</a:t>
            </a:r>
            <a:r>
              <a:rPr lang="en-US" dirty="0" smtClean="0">
                <a:hlinkClick r:id="rId9"/>
              </a:rPr>
              <a:t>/</a:t>
            </a:r>
            <a:endParaRPr lang="en-US" dirty="0" smtClean="0"/>
          </a:p>
          <a:p>
            <a:r>
              <a:rPr lang="en-US" dirty="0" smtClean="0">
                <a:hlinkClick r:id="rId10"/>
              </a:rPr>
              <a:t>http://ibbiology.wetpaint.com/page/Explain+why+antibiotics+are+effective+against+bacteria+but+not+against+</a:t>
            </a:r>
            <a:r>
              <a:rPr lang="en-US" dirty="0" smtClean="0">
                <a:hlinkClick r:id="rId10"/>
              </a:rPr>
              <a:t>viruses</a:t>
            </a:r>
            <a:endParaRPr lang="en-US" dirty="0" smtClean="0"/>
          </a:p>
          <a:p>
            <a:r>
              <a:rPr lang="en-US" dirty="0" smtClean="0">
                <a:hlinkClick r:id="rId11"/>
              </a:rPr>
              <a:t>http://www.webmd.com/allergies/guide/allergies-treatment-</a:t>
            </a:r>
            <a:r>
              <a:rPr lang="en-US" dirty="0" smtClean="0">
                <a:hlinkClick r:id="rId11"/>
              </a:rPr>
              <a:t>care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0352"/>
            <a:ext cx="8183880" cy="1051560"/>
          </a:xfrm>
        </p:spPr>
        <p:txBody>
          <a:bodyPr/>
          <a:lstStyle/>
          <a:p>
            <a:r>
              <a:rPr lang="en-US" dirty="0" smtClean="0"/>
              <a:t>Immune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812278"/>
            <a:ext cx="8183880" cy="418795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immune system defends the body against infection and disease-causing organisms.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0352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Organs of the Immune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581912"/>
            <a:ext cx="8183880" cy="4187952"/>
          </a:xfrm>
        </p:spPr>
        <p:txBody>
          <a:bodyPr/>
          <a:lstStyle/>
          <a:p>
            <a:r>
              <a:rPr lang="en-US" b="1" dirty="0" smtClean="0"/>
              <a:t>Bone Marrow</a:t>
            </a:r>
            <a:r>
              <a:rPr lang="en-US" dirty="0" smtClean="0"/>
              <a:t>: where human immune system cells are produced</a:t>
            </a:r>
          </a:p>
          <a:p>
            <a:r>
              <a:rPr lang="en-US" b="1" dirty="0" smtClean="0"/>
              <a:t>Thymus Gland</a:t>
            </a:r>
            <a:r>
              <a:rPr lang="en-US" dirty="0" smtClean="0"/>
              <a:t>: produces more immune system cells and lymphocytes</a:t>
            </a:r>
          </a:p>
          <a:p>
            <a:r>
              <a:rPr lang="en-US" b="1" dirty="0" smtClean="0"/>
              <a:t>Spleen</a:t>
            </a:r>
            <a:r>
              <a:rPr lang="en-US" dirty="0" smtClean="0"/>
              <a:t>: filters the blood using T-cells, B-cells, macrophages, natural killer cells, and red blood cells</a:t>
            </a:r>
          </a:p>
          <a:p>
            <a:r>
              <a:rPr lang="en-US" b="1" dirty="0" smtClean="0"/>
              <a:t>Lymph Nodes</a:t>
            </a:r>
            <a:r>
              <a:rPr lang="en-US" dirty="0" smtClean="0"/>
              <a:t>: filters the interstitial fluid between the cells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0352"/>
            <a:ext cx="8183880" cy="1051560"/>
          </a:xfrm>
        </p:spPr>
        <p:txBody>
          <a:bodyPr/>
          <a:lstStyle/>
          <a:p>
            <a:r>
              <a:rPr lang="en-US" dirty="0" smtClean="0"/>
              <a:t>Recognizing Pathogens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781299"/>
            <a:ext cx="8183880" cy="4187952"/>
          </a:xfrm>
        </p:spPr>
        <p:txBody>
          <a:bodyPr/>
          <a:lstStyle/>
          <a:p>
            <a:r>
              <a:rPr lang="en-US" dirty="0" smtClean="0"/>
              <a:t>Antibodies are proteins produced by B-cells that identify and neutralize pathogens.</a:t>
            </a:r>
          </a:p>
          <a:p>
            <a:r>
              <a:rPr lang="en-US" dirty="0" smtClean="0"/>
              <a:t>The antibodies have receptors on them that connect to antigens, which are the part of the pathogens that allow antibodies to recognize them.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0352"/>
            <a:ext cx="8183880" cy="1051560"/>
          </a:xfrm>
        </p:spPr>
        <p:txBody>
          <a:bodyPr/>
          <a:lstStyle/>
          <a:p>
            <a:r>
              <a:rPr lang="en-US" dirty="0" smtClean="0"/>
              <a:t>Innate and Acquired Immunity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27958" y="1936194"/>
          <a:ext cx="7625386" cy="3350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2693"/>
                <a:gridCol w="3812693"/>
              </a:tblGrid>
              <a:tr h="473395">
                <a:tc>
                  <a:txBody>
                    <a:bodyPr/>
                    <a:lstStyle/>
                    <a:p>
                      <a:r>
                        <a:rPr lang="en-US" dirty="0" smtClean="0"/>
                        <a:t>Innate Immunity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Acquired</a:t>
                      </a:r>
                      <a:r>
                        <a:rPr lang="en-US" baseline="0" dirty="0" smtClean="0"/>
                        <a:t> Immunity</a:t>
                      </a:r>
                      <a:endParaRPr lang="en-US" dirty="0"/>
                    </a:p>
                  </a:txBody>
                  <a:tcPr/>
                </a:tc>
              </a:tr>
              <a:tr h="473395">
                <a:tc>
                  <a:txBody>
                    <a:bodyPr/>
                    <a:lstStyle/>
                    <a:p>
                      <a:r>
                        <a:rPr lang="en-US" dirty="0" smtClean="0"/>
                        <a:t>Antigen-independent</a:t>
                      </a:r>
                      <a:r>
                        <a:rPr lang="en-US" baseline="0" dirty="0" smtClean="0"/>
                        <a:t> response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Antigen-dependent response</a:t>
                      </a:r>
                      <a:endParaRPr lang="en-US" dirty="0"/>
                    </a:p>
                  </a:txBody>
                  <a:tcPr/>
                </a:tc>
              </a:tr>
              <a:tr h="817093">
                <a:tc>
                  <a:txBody>
                    <a:bodyPr/>
                    <a:lstStyle/>
                    <a:p>
                      <a:r>
                        <a:rPr lang="en-US" dirty="0" smtClean="0"/>
                        <a:t>Maximal</a:t>
                      </a:r>
                      <a:r>
                        <a:rPr lang="en-US" baseline="0" dirty="0" smtClean="0"/>
                        <a:t> response is immediate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Lag time between</a:t>
                      </a:r>
                      <a:r>
                        <a:rPr lang="en-US" baseline="0" dirty="0" smtClean="0"/>
                        <a:t> exposure and maximal response</a:t>
                      </a:r>
                      <a:endParaRPr lang="en-US" dirty="0"/>
                    </a:p>
                  </a:txBody>
                  <a:tcPr/>
                </a:tc>
              </a:tr>
              <a:tr h="473395">
                <a:tc>
                  <a:txBody>
                    <a:bodyPr/>
                    <a:lstStyle/>
                    <a:p>
                      <a:r>
                        <a:rPr lang="en-US" dirty="0" smtClean="0"/>
                        <a:t>Not antigen-specific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Antigen-specific</a:t>
                      </a:r>
                      <a:endParaRPr lang="en-US" dirty="0"/>
                    </a:p>
                  </a:txBody>
                  <a:tcPr/>
                </a:tc>
              </a:tr>
              <a:tr h="473395">
                <a:tc>
                  <a:txBody>
                    <a:bodyPr/>
                    <a:lstStyle/>
                    <a:p>
                      <a:r>
                        <a:rPr lang="en-US" dirty="0" smtClean="0"/>
                        <a:t>No immunologic memory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Immunologic memory</a:t>
                      </a:r>
                      <a:endParaRPr lang="en-US" dirty="0"/>
                    </a:p>
                  </a:txBody>
                  <a:tcPr/>
                </a:tc>
              </a:tr>
              <a:tr h="473395">
                <a:tc>
                  <a:txBody>
                    <a:bodyPr/>
                    <a:lstStyle/>
                    <a:p>
                      <a:r>
                        <a:rPr lang="en-US" dirty="0" smtClean="0"/>
                        <a:t>Skin,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lysosomes</a:t>
                      </a:r>
                      <a:r>
                        <a:rPr lang="en-US" baseline="0" dirty="0" smtClean="0"/>
                        <a:t>, phagocytes, coughing, sneezing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Lymphocytes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0352"/>
            <a:ext cx="8183880" cy="1051560"/>
          </a:xfrm>
        </p:spPr>
        <p:txBody>
          <a:bodyPr/>
          <a:lstStyle/>
          <a:p>
            <a:r>
              <a:rPr lang="en-US" dirty="0" smtClean="0"/>
              <a:t>Active and Passive Immunity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2199519"/>
          <a:ext cx="7997700" cy="3392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8850"/>
                <a:gridCol w="3998850"/>
              </a:tblGrid>
              <a:tr h="673078">
                <a:tc>
                  <a:txBody>
                    <a:bodyPr/>
                    <a:lstStyle/>
                    <a:p>
                      <a:r>
                        <a:rPr lang="en-US" dirty="0" smtClean="0"/>
                        <a:t>Active</a:t>
                      </a:r>
                      <a:r>
                        <a:rPr lang="en-US" baseline="0" dirty="0" smtClean="0"/>
                        <a:t> Immunity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Passive Immunity</a:t>
                      </a:r>
                      <a:endParaRPr lang="en-US" dirty="0"/>
                    </a:p>
                  </a:txBody>
                  <a:tcPr/>
                </a:tc>
              </a:tr>
              <a:tr h="842494">
                <a:tc>
                  <a:txBody>
                    <a:bodyPr/>
                    <a:lstStyle/>
                    <a:p>
                      <a:r>
                        <a:rPr lang="en-US" dirty="0" smtClean="0"/>
                        <a:t>Host</a:t>
                      </a:r>
                      <a:r>
                        <a:rPr lang="en-US" baseline="0" dirty="0" smtClean="0"/>
                        <a:t> produces cells and factors responsible for immunity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Host acquires immune factors produced</a:t>
                      </a:r>
                      <a:r>
                        <a:rPr lang="en-US" baseline="0" dirty="0" smtClean="0"/>
                        <a:t> from</a:t>
                      </a:r>
                      <a:r>
                        <a:rPr lang="en-US" dirty="0" smtClean="0"/>
                        <a:t> another animal</a:t>
                      </a:r>
                      <a:endParaRPr lang="en-US" dirty="0"/>
                    </a:p>
                  </a:txBody>
                  <a:tcPr/>
                </a:tc>
              </a:tr>
              <a:tr h="673078">
                <a:tc>
                  <a:txBody>
                    <a:bodyPr/>
                    <a:lstStyle/>
                    <a:p>
                      <a:r>
                        <a:rPr lang="en-US" dirty="0" smtClean="0"/>
                        <a:t>Can work for a long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Usually</a:t>
                      </a:r>
                      <a:r>
                        <a:rPr lang="en-US" baseline="0" dirty="0" smtClean="0"/>
                        <a:t> lasts only for short time</a:t>
                      </a:r>
                      <a:endParaRPr lang="en-US" dirty="0"/>
                    </a:p>
                  </a:txBody>
                  <a:tcPr/>
                </a:tc>
              </a:tr>
              <a:tr h="1203563">
                <a:tc>
                  <a:txBody>
                    <a:bodyPr/>
                    <a:lstStyle/>
                    <a:p>
                      <a:r>
                        <a:rPr lang="en-US" dirty="0" smtClean="0"/>
                        <a:t>The production of antibodies</a:t>
                      </a:r>
                      <a:r>
                        <a:rPr lang="en-US" baseline="0" dirty="0" smtClean="0"/>
                        <a:t> (due to disease or vaccination)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Injection of immune serum from an individual</a:t>
                      </a:r>
                      <a:r>
                        <a:rPr lang="en-US" baseline="0" dirty="0" smtClean="0"/>
                        <a:t> who previously had the disease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0352"/>
            <a:ext cx="8183880" cy="817239"/>
          </a:xfrm>
        </p:spPr>
        <p:txBody>
          <a:bodyPr>
            <a:noAutofit/>
          </a:bodyPr>
          <a:lstStyle/>
          <a:p>
            <a:r>
              <a:rPr lang="en-US" sz="3000" dirty="0" err="1" smtClean="0"/>
              <a:t>Humoral</a:t>
            </a:r>
            <a:r>
              <a:rPr lang="en-US" sz="3000" dirty="0" smtClean="0"/>
              <a:t> &amp; Cell-Mediated Immunity</a:t>
            </a:r>
            <a:endParaRPr lang="en-US" sz="3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6376" y="2215006"/>
          <a:ext cx="7620324" cy="2693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162"/>
                <a:gridCol w="3810162"/>
              </a:tblGrid>
              <a:tr h="67339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Humoral</a:t>
                      </a:r>
                      <a:r>
                        <a:rPr lang="en-US" baseline="0" dirty="0" smtClean="0"/>
                        <a:t> Immunity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Cell-Mediated Immunity</a:t>
                      </a:r>
                      <a:endParaRPr lang="en-US" dirty="0"/>
                    </a:p>
                  </a:txBody>
                  <a:tcPr/>
                </a:tc>
              </a:tr>
              <a:tr h="673395">
                <a:tc>
                  <a:txBody>
                    <a:bodyPr/>
                    <a:lstStyle/>
                    <a:p>
                      <a:r>
                        <a:rPr lang="en-US" dirty="0" smtClean="0"/>
                        <a:t>Deals with infectious</a:t>
                      </a:r>
                      <a:r>
                        <a:rPr lang="en-US" baseline="0" dirty="0" smtClean="0"/>
                        <a:t> agents in the blood and body tissues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Deals with body cells that have been infected</a:t>
                      </a:r>
                      <a:endParaRPr lang="en-US" dirty="0"/>
                    </a:p>
                  </a:txBody>
                  <a:tcPr/>
                </a:tc>
              </a:tr>
              <a:tr h="673395">
                <a:tc>
                  <a:txBody>
                    <a:bodyPr/>
                    <a:lstStyle/>
                    <a:p>
                      <a:r>
                        <a:rPr lang="en-US" dirty="0" smtClean="0"/>
                        <a:t>Managed</a:t>
                      </a:r>
                      <a:r>
                        <a:rPr lang="en-US" baseline="0" dirty="0" smtClean="0"/>
                        <a:t> by B-cells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Managed by T-cells</a:t>
                      </a:r>
                      <a:endParaRPr lang="en-US" dirty="0"/>
                    </a:p>
                  </a:txBody>
                  <a:tcPr/>
                </a:tc>
              </a:tr>
              <a:tr h="673395">
                <a:tc>
                  <a:txBody>
                    <a:bodyPr/>
                    <a:lstStyle/>
                    <a:p>
                      <a:r>
                        <a:rPr lang="en-US" dirty="0" smtClean="0"/>
                        <a:t>Uses antibodies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Uses killer T-cells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0352"/>
            <a:ext cx="8183880" cy="1051560"/>
          </a:xfrm>
        </p:spPr>
        <p:txBody>
          <a:bodyPr/>
          <a:lstStyle/>
          <a:p>
            <a:r>
              <a:rPr lang="en-US" dirty="0" smtClean="0"/>
              <a:t>B and T Lymphocytes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9100" y="2184027"/>
          <a:ext cx="7767600" cy="2555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3800"/>
                <a:gridCol w="3883800"/>
              </a:tblGrid>
              <a:tr h="663659">
                <a:tc>
                  <a:txBody>
                    <a:bodyPr/>
                    <a:lstStyle/>
                    <a:p>
                      <a:r>
                        <a:rPr lang="en-US" dirty="0" smtClean="0"/>
                        <a:t>B-Cells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T-Cells</a:t>
                      </a:r>
                      <a:endParaRPr lang="en-US" dirty="0"/>
                    </a:p>
                  </a:txBody>
                  <a:tcPr/>
                </a:tc>
              </a:tr>
              <a:tr h="779108">
                <a:tc>
                  <a:txBody>
                    <a:bodyPr/>
                    <a:lstStyle/>
                    <a:p>
                      <a:r>
                        <a:rPr lang="en-US" dirty="0" smtClean="0"/>
                        <a:t>Act against</a:t>
                      </a:r>
                      <a:r>
                        <a:rPr lang="en-US" baseline="0" dirty="0" smtClean="0"/>
                        <a:t> pathogens in the blood and lymph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 against</a:t>
                      </a:r>
                      <a:r>
                        <a:rPr lang="en-US" baseline="0" dirty="0" smtClean="0"/>
                        <a:t> pathogens, organ transplants, cancer, etc.</a:t>
                      </a:r>
                      <a:endParaRPr lang="en-US" dirty="0"/>
                    </a:p>
                  </a:txBody>
                  <a:tcPr/>
                </a:tc>
              </a:tr>
              <a:tr h="1113011">
                <a:tc>
                  <a:txBody>
                    <a:bodyPr/>
                    <a:lstStyle/>
                    <a:p>
                      <a:r>
                        <a:rPr lang="en-US" dirty="0" smtClean="0"/>
                        <a:t>Produce</a:t>
                      </a:r>
                      <a:r>
                        <a:rPr lang="en-US" baseline="0" dirty="0" smtClean="0"/>
                        <a:t> plasma cell clones, which produce antibodies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Produce T-cell clones, which can</a:t>
                      </a:r>
                      <a:r>
                        <a:rPr lang="en-US" baseline="0" dirty="0" smtClean="0"/>
                        <a:t> be killer, helper, or suppressor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0352"/>
            <a:ext cx="8183880" cy="81723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Antibiotics Against Bacteria and Viruses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581912"/>
            <a:ext cx="8183880" cy="4187952"/>
          </a:xfrm>
        </p:spPr>
        <p:txBody>
          <a:bodyPr/>
          <a:lstStyle/>
          <a:p>
            <a:r>
              <a:rPr lang="en-US" dirty="0" smtClean="0"/>
              <a:t>Antibiotics only work against bacteria, not viruses.</a:t>
            </a:r>
          </a:p>
          <a:p>
            <a:r>
              <a:rPr lang="en-US" dirty="0" smtClean="0"/>
              <a:t>Antibiotics interrupt metabolic pathways in prokaryotic cells. This might prevent the formation of a cell wall or the completion of cell division.</a:t>
            </a:r>
          </a:p>
          <a:p>
            <a:r>
              <a:rPr lang="en-US" dirty="0" smtClean="0"/>
              <a:t>Viruses have no metabolic pathways. For this reason, antibiotics do not work on them.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Aspect.thmx</Template>
  <TotalTime>474</TotalTime>
  <Words>663</Words>
  <Application>Microsoft Macintosh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Immune System</vt:lpstr>
      <vt:lpstr>Immune System</vt:lpstr>
      <vt:lpstr>Organs of the Immune System</vt:lpstr>
      <vt:lpstr>Recognizing Pathogens</vt:lpstr>
      <vt:lpstr>Innate and Acquired Immunity</vt:lpstr>
      <vt:lpstr>Active and Passive Immunity</vt:lpstr>
      <vt:lpstr>Humoral &amp; Cell-Mediated Immunity</vt:lpstr>
      <vt:lpstr>B and T Lymphocytes</vt:lpstr>
      <vt:lpstr>Antibiotics Against Bacteria and Viruses</vt:lpstr>
      <vt:lpstr>Allergies</vt:lpstr>
      <vt:lpstr>HIV/AIDS</vt:lpstr>
      <vt:lpstr>Sources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Immune System</dc:title>
  <dc:creator>Shelly Wiemann</dc:creator>
  <cp:lastModifiedBy>Shelly Wiemann</cp:lastModifiedBy>
  <cp:revision>3</cp:revision>
  <dcterms:created xsi:type="dcterms:W3CDTF">2012-03-11T19:34:19Z</dcterms:created>
  <dcterms:modified xsi:type="dcterms:W3CDTF">2012-03-12T03:29:11Z</dcterms:modified>
</cp:coreProperties>
</file>