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88" r:id="rId2"/>
    <p:sldId id="256" r:id="rId3"/>
    <p:sldId id="280" r:id="rId4"/>
    <p:sldId id="290" r:id="rId5"/>
    <p:sldId id="282" r:id="rId6"/>
    <p:sldId id="283" r:id="rId7"/>
    <p:sldId id="284" r:id="rId8"/>
    <p:sldId id="285" r:id="rId9"/>
    <p:sldId id="278" r:id="rId10"/>
    <p:sldId id="330" r:id="rId11"/>
    <p:sldId id="331" r:id="rId12"/>
    <p:sldId id="286" r:id="rId13"/>
    <p:sldId id="297" r:id="rId14"/>
    <p:sldId id="298" r:id="rId15"/>
    <p:sldId id="299" r:id="rId16"/>
    <p:sldId id="300" r:id="rId17"/>
    <p:sldId id="301" r:id="rId18"/>
    <p:sldId id="302" r:id="rId19"/>
    <p:sldId id="303" r:id="rId20"/>
    <p:sldId id="304" r:id="rId21"/>
    <p:sldId id="328" r:id="rId22"/>
    <p:sldId id="332" r:id="rId23"/>
    <p:sldId id="333" r:id="rId24"/>
    <p:sldId id="263" r:id="rId25"/>
    <p:sldId id="334" r:id="rId26"/>
    <p:sldId id="339" r:id="rId27"/>
    <p:sldId id="340" r:id="rId28"/>
    <p:sldId id="274" r:id="rId29"/>
    <p:sldId id="272" r:id="rId30"/>
    <p:sldId id="279" r:id="rId3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056" y="216"/>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Shady</c:v>
                </c:pt>
              </c:strCache>
            </c:strRef>
          </c:tx>
          <c:invertIfNegative val="0"/>
          <c:cat>
            <c:strRef>
              <c:f>Sheet1!$A$2</c:f>
              <c:strCache>
                <c:ptCount val="1"/>
                <c:pt idx="0">
                  <c:v>Leaf Habitat</c:v>
                </c:pt>
              </c:strCache>
            </c:strRef>
          </c:cat>
          <c:val>
            <c:numRef>
              <c:f>Sheet1!$B$2</c:f>
              <c:numCache>
                <c:formatCode>General</c:formatCode>
                <c:ptCount val="1"/>
                <c:pt idx="0">
                  <c:v>7.43</c:v>
                </c:pt>
              </c:numCache>
            </c:numRef>
          </c:val>
        </c:ser>
        <c:ser>
          <c:idx val="1"/>
          <c:order val="1"/>
          <c:tx>
            <c:strRef>
              <c:f>Sheet1!$C$1</c:f>
              <c:strCache>
                <c:ptCount val="1"/>
                <c:pt idx="0">
                  <c:v>Sunny</c:v>
                </c:pt>
              </c:strCache>
            </c:strRef>
          </c:tx>
          <c:invertIfNegative val="0"/>
          <c:cat>
            <c:strRef>
              <c:f>Sheet1!$A$2</c:f>
              <c:strCache>
                <c:ptCount val="1"/>
                <c:pt idx="0">
                  <c:v>Leaf Habitat</c:v>
                </c:pt>
              </c:strCache>
            </c:strRef>
          </c:cat>
          <c:val>
            <c:numRef>
              <c:f>Sheet1!$C$2</c:f>
              <c:numCache>
                <c:formatCode>General</c:formatCode>
                <c:ptCount val="1"/>
                <c:pt idx="0">
                  <c:v>5.88</c:v>
                </c:pt>
              </c:numCache>
            </c:numRef>
          </c:val>
        </c:ser>
        <c:dLbls>
          <c:showLegendKey val="0"/>
          <c:showVal val="0"/>
          <c:showCatName val="0"/>
          <c:showSerName val="0"/>
          <c:showPercent val="0"/>
          <c:showBubbleSize val="0"/>
        </c:dLbls>
        <c:gapWidth val="150"/>
        <c:axId val="122147584"/>
        <c:axId val="122149120"/>
      </c:barChart>
      <c:catAx>
        <c:axId val="122147584"/>
        <c:scaling>
          <c:orientation val="minMax"/>
        </c:scaling>
        <c:delete val="0"/>
        <c:axPos val="b"/>
        <c:majorTickMark val="out"/>
        <c:minorTickMark val="none"/>
        <c:tickLblPos val="nextTo"/>
        <c:crossAx val="122149120"/>
        <c:crosses val="autoZero"/>
        <c:auto val="1"/>
        <c:lblAlgn val="ctr"/>
        <c:lblOffset val="100"/>
        <c:noMultiLvlLbl val="0"/>
      </c:catAx>
      <c:valAx>
        <c:axId val="122149120"/>
        <c:scaling>
          <c:orientation val="minMax"/>
        </c:scaling>
        <c:delete val="0"/>
        <c:axPos val="l"/>
        <c:majorGridlines/>
        <c:numFmt formatCode="General" sourceLinked="1"/>
        <c:majorTickMark val="out"/>
        <c:minorTickMark val="none"/>
        <c:tickLblPos val="nextTo"/>
        <c:crossAx val="1221475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Shady</c:v>
                </c:pt>
              </c:strCache>
            </c:strRef>
          </c:tx>
          <c:invertIfNegative val="0"/>
          <c:errBars>
            <c:errBarType val="both"/>
            <c:errValType val="cust"/>
            <c:noEndCap val="0"/>
            <c:plus>
              <c:numRef>
                <c:f>Sheet1!$B$6</c:f>
                <c:numCache>
                  <c:formatCode>General</c:formatCode>
                  <c:ptCount val="1"/>
                  <c:pt idx="0">
                    <c:v>0.6</c:v>
                  </c:pt>
                </c:numCache>
              </c:numRef>
            </c:plus>
            <c:minus>
              <c:numRef>
                <c:f>Sheet1!$B$6</c:f>
                <c:numCache>
                  <c:formatCode>General</c:formatCode>
                  <c:ptCount val="1"/>
                  <c:pt idx="0">
                    <c:v>0.6</c:v>
                  </c:pt>
                </c:numCache>
              </c:numRef>
            </c:minus>
          </c:errBars>
          <c:cat>
            <c:strRef>
              <c:f>Sheet1!$A$2</c:f>
              <c:strCache>
                <c:ptCount val="1"/>
                <c:pt idx="0">
                  <c:v>Leaf Habitat</c:v>
                </c:pt>
              </c:strCache>
            </c:strRef>
          </c:cat>
          <c:val>
            <c:numRef>
              <c:f>Sheet1!$B$2</c:f>
              <c:numCache>
                <c:formatCode>General</c:formatCode>
                <c:ptCount val="1"/>
                <c:pt idx="0">
                  <c:v>7.43</c:v>
                </c:pt>
              </c:numCache>
            </c:numRef>
          </c:val>
        </c:ser>
        <c:ser>
          <c:idx val="1"/>
          <c:order val="1"/>
          <c:tx>
            <c:strRef>
              <c:f>Sheet1!$C$1</c:f>
              <c:strCache>
                <c:ptCount val="1"/>
                <c:pt idx="0">
                  <c:v>Sunny</c:v>
                </c:pt>
              </c:strCache>
            </c:strRef>
          </c:tx>
          <c:invertIfNegative val="0"/>
          <c:errBars>
            <c:errBarType val="both"/>
            <c:errValType val="cust"/>
            <c:noEndCap val="0"/>
            <c:plus>
              <c:numRef>
                <c:f>Sheet1!$C$6</c:f>
                <c:numCache>
                  <c:formatCode>General</c:formatCode>
                  <c:ptCount val="1"/>
                  <c:pt idx="0">
                    <c:v>0.48</c:v>
                  </c:pt>
                </c:numCache>
              </c:numRef>
            </c:plus>
            <c:minus>
              <c:numRef>
                <c:f>Sheet1!$C$6</c:f>
                <c:numCache>
                  <c:formatCode>General</c:formatCode>
                  <c:ptCount val="1"/>
                  <c:pt idx="0">
                    <c:v>0.48</c:v>
                  </c:pt>
                </c:numCache>
              </c:numRef>
            </c:minus>
          </c:errBars>
          <c:cat>
            <c:strRef>
              <c:f>Sheet1!$A$2</c:f>
              <c:strCache>
                <c:ptCount val="1"/>
                <c:pt idx="0">
                  <c:v>Leaf Habitat</c:v>
                </c:pt>
              </c:strCache>
            </c:strRef>
          </c:cat>
          <c:val>
            <c:numRef>
              <c:f>Sheet1!$C$2</c:f>
              <c:numCache>
                <c:formatCode>General</c:formatCode>
                <c:ptCount val="1"/>
                <c:pt idx="0">
                  <c:v>5.88</c:v>
                </c:pt>
              </c:numCache>
            </c:numRef>
          </c:val>
        </c:ser>
        <c:dLbls>
          <c:showLegendKey val="0"/>
          <c:showVal val="0"/>
          <c:showCatName val="0"/>
          <c:showSerName val="0"/>
          <c:showPercent val="0"/>
          <c:showBubbleSize val="0"/>
        </c:dLbls>
        <c:gapWidth val="150"/>
        <c:axId val="123097472"/>
        <c:axId val="123099008"/>
      </c:barChart>
      <c:catAx>
        <c:axId val="123097472"/>
        <c:scaling>
          <c:orientation val="minMax"/>
        </c:scaling>
        <c:delete val="0"/>
        <c:axPos val="b"/>
        <c:majorTickMark val="out"/>
        <c:minorTickMark val="none"/>
        <c:tickLblPos val="nextTo"/>
        <c:crossAx val="123099008"/>
        <c:crosses val="autoZero"/>
        <c:auto val="1"/>
        <c:lblAlgn val="ctr"/>
        <c:lblOffset val="100"/>
        <c:noMultiLvlLbl val="0"/>
      </c:catAx>
      <c:valAx>
        <c:axId val="123099008"/>
        <c:scaling>
          <c:orientation val="minMax"/>
        </c:scaling>
        <c:delete val="0"/>
        <c:axPos val="l"/>
        <c:majorGridlines/>
        <c:numFmt formatCode="General" sourceLinked="1"/>
        <c:majorTickMark val="out"/>
        <c:minorTickMark val="none"/>
        <c:tickLblPos val="nextTo"/>
        <c:crossAx val="1230974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777" cy="465615"/>
          </a:xfrm>
          <a:prstGeom prst="rect">
            <a:avLst/>
          </a:prstGeom>
        </p:spPr>
        <p:txBody>
          <a:bodyPr vert="horz" lIns="92272" tIns="46136" rIns="92272" bIns="46136" rtlCol="0"/>
          <a:lstStyle>
            <a:lvl1pPr algn="l">
              <a:defRPr sz="1200"/>
            </a:lvl1pPr>
          </a:lstStyle>
          <a:p>
            <a:endParaRPr lang="en-US"/>
          </a:p>
        </p:txBody>
      </p:sp>
      <p:sp>
        <p:nvSpPr>
          <p:cNvPr id="3" name="Date Placeholder 2"/>
          <p:cNvSpPr>
            <a:spLocks noGrp="1"/>
          </p:cNvSpPr>
          <p:nvPr>
            <p:ph type="dt" sz="quarter" idx="1"/>
          </p:nvPr>
        </p:nvSpPr>
        <p:spPr>
          <a:xfrm>
            <a:off x="3975529" y="0"/>
            <a:ext cx="3042776" cy="465615"/>
          </a:xfrm>
          <a:prstGeom prst="rect">
            <a:avLst/>
          </a:prstGeom>
        </p:spPr>
        <p:txBody>
          <a:bodyPr vert="horz" lIns="92272" tIns="46136" rIns="92272" bIns="46136" rtlCol="0"/>
          <a:lstStyle>
            <a:lvl1pPr algn="r">
              <a:defRPr sz="1200"/>
            </a:lvl1pPr>
          </a:lstStyle>
          <a:p>
            <a:fld id="{AFA01311-5C95-4A43-A6B1-EBB665F397E5}" type="datetimeFigureOut">
              <a:rPr lang="en-US" smtClean="0"/>
              <a:t>12/3/2017</a:t>
            </a:fld>
            <a:endParaRPr lang="en-US"/>
          </a:p>
        </p:txBody>
      </p:sp>
      <p:sp>
        <p:nvSpPr>
          <p:cNvPr id="4" name="Footer Placeholder 3"/>
          <p:cNvSpPr>
            <a:spLocks noGrp="1"/>
          </p:cNvSpPr>
          <p:nvPr>
            <p:ph type="ftr" sz="quarter" idx="2"/>
          </p:nvPr>
        </p:nvSpPr>
        <p:spPr>
          <a:xfrm>
            <a:off x="1" y="8838722"/>
            <a:ext cx="3042777" cy="465615"/>
          </a:xfrm>
          <a:prstGeom prst="rect">
            <a:avLst/>
          </a:prstGeom>
        </p:spPr>
        <p:txBody>
          <a:bodyPr vert="horz" lIns="92272" tIns="46136" rIns="92272" bIns="46136" rtlCol="0" anchor="b"/>
          <a:lstStyle>
            <a:lvl1pPr algn="l">
              <a:defRPr sz="1200"/>
            </a:lvl1pPr>
          </a:lstStyle>
          <a:p>
            <a:endParaRPr lang="en-US"/>
          </a:p>
        </p:txBody>
      </p:sp>
      <p:sp>
        <p:nvSpPr>
          <p:cNvPr id="5" name="Slide Number Placeholder 4"/>
          <p:cNvSpPr>
            <a:spLocks noGrp="1"/>
          </p:cNvSpPr>
          <p:nvPr>
            <p:ph type="sldNum" sz="quarter" idx="3"/>
          </p:nvPr>
        </p:nvSpPr>
        <p:spPr>
          <a:xfrm>
            <a:off x="3975529" y="8838722"/>
            <a:ext cx="3042776" cy="465615"/>
          </a:xfrm>
          <a:prstGeom prst="rect">
            <a:avLst/>
          </a:prstGeom>
        </p:spPr>
        <p:txBody>
          <a:bodyPr vert="horz" lIns="92272" tIns="46136" rIns="92272" bIns="46136" rtlCol="0" anchor="b"/>
          <a:lstStyle>
            <a:lvl1pPr algn="r">
              <a:defRPr sz="1200"/>
            </a:lvl1pPr>
          </a:lstStyle>
          <a:p>
            <a:fld id="{930BDBD9-7D38-4872-99DF-477A62D1D732}" type="slidenum">
              <a:rPr lang="en-US" smtClean="0"/>
              <a:t>‹#›</a:t>
            </a:fld>
            <a:endParaRPr lang="en-US"/>
          </a:p>
        </p:txBody>
      </p:sp>
    </p:spTree>
    <p:extLst>
      <p:ext uri="{BB962C8B-B14F-4D97-AF65-F5344CB8AC3E}">
        <p14:creationId xmlns:p14="http://schemas.microsoft.com/office/powerpoint/2010/main" val="3300387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4" y="0"/>
            <a:ext cx="3041968" cy="465296"/>
          </a:xfrm>
          <a:prstGeom prst="rect">
            <a:avLst/>
          </a:prstGeom>
        </p:spPr>
        <p:txBody>
          <a:bodyPr vert="horz" lIns="93287" tIns="46644" rIns="93287" bIns="46644" rtlCol="0"/>
          <a:lstStyle>
            <a:lvl1pPr algn="r">
              <a:defRPr sz="1200"/>
            </a:lvl1pPr>
          </a:lstStyle>
          <a:p>
            <a:fld id="{6A9B02EE-4526-49F2-8A64-C346B58B9E3C}" type="datetimeFigureOut">
              <a:rPr lang="en-US" smtClean="0"/>
              <a:t>12/3/2017</a:t>
            </a:fld>
            <a:endParaRPr lang="en-US"/>
          </a:p>
        </p:txBody>
      </p:sp>
      <p:sp>
        <p:nvSpPr>
          <p:cNvPr id="4" name="Slide Image Placeholder 3"/>
          <p:cNvSpPr>
            <a:spLocks noGrp="1" noRot="1" noChangeAspect="1"/>
          </p:cNvSpPr>
          <p:nvPr>
            <p:ph type="sldImg" idx="2"/>
          </p:nvPr>
        </p:nvSpPr>
        <p:spPr>
          <a:xfrm>
            <a:off x="1182688" y="696913"/>
            <a:ext cx="4656137" cy="3490912"/>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4"/>
            <a:ext cx="3041968" cy="465296"/>
          </a:xfrm>
          <a:prstGeom prst="rect">
            <a:avLst/>
          </a:prstGeom>
        </p:spPr>
        <p:txBody>
          <a:bodyPr vert="horz" lIns="93287" tIns="46644" rIns="93287" bIns="46644" rtlCol="0" anchor="b"/>
          <a:lstStyle>
            <a:lvl1pPr algn="r">
              <a:defRPr sz="1200"/>
            </a:lvl1pPr>
          </a:lstStyle>
          <a:p>
            <a:fld id="{B132501D-F9DB-4514-80CE-EC25FF830306}" type="slidenum">
              <a:rPr lang="en-US" smtClean="0"/>
              <a:t>‹#›</a:t>
            </a:fld>
            <a:endParaRPr lang="en-US"/>
          </a:p>
        </p:txBody>
      </p:sp>
    </p:spTree>
    <p:extLst>
      <p:ext uri="{BB962C8B-B14F-4D97-AF65-F5344CB8AC3E}">
        <p14:creationId xmlns:p14="http://schemas.microsoft.com/office/powerpoint/2010/main" val="349259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501D-F9DB-4514-80CE-EC25FF830306}" type="slidenum">
              <a:rPr lang="en-US" smtClean="0"/>
              <a:t>22</a:t>
            </a:fld>
            <a:endParaRPr lang="en-US"/>
          </a:p>
        </p:txBody>
      </p:sp>
    </p:spTree>
    <p:extLst>
      <p:ext uri="{BB962C8B-B14F-4D97-AF65-F5344CB8AC3E}">
        <p14:creationId xmlns:p14="http://schemas.microsoft.com/office/powerpoint/2010/main" val="161641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FD2C4-71DF-432F-AF39-92D68DE85AA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154812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FD2C4-71DF-432F-AF39-92D68DE85AA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330670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FD2C4-71DF-432F-AF39-92D68DE85AA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179857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FD2C4-71DF-432F-AF39-92D68DE85AA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368920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FD2C4-71DF-432F-AF39-92D68DE85AA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50856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FD2C4-71DF-432F-AF39-92D68DE85AA2}"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390529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FD2C4-71DF-432F-AF39-92D68DE85AA2}"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373693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FD2C4-71DF-432F-AF39-92D68DE85AA2}"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406090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FD2C4-71DF-432F-AF39-92D68DE85AA2}"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7350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FD2C4-71DF-432F-AF39-92D68DE85AA2}"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167544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FD2C4-71DF-432F-AF39-92D68DE85AA2}"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3F67-125B-4A46-AF38-FEDCF721E0B7}" type="slidenum">
              <a:rPr lang="en-US" smtClean="0"/>
              <a:t>‹#›</a:t>
            </a:fld>
            <a:endParaRPr lang="en-US"/>
          </a:p>
        </p:txBody>
      </p:sp>
    </p:spTree>
    <p:extLst>
      <p:ext uri="{BB962C8B-B14F-4D97-AF65-F5344CB8AC3E}">
        <p14:creationId xmlns:p14="http://schemas.microsoft.com/office/powerpoint/2010/main" val="295467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FD2C4-71DF-432F-AF39-92D68DE85AA2}" type="datetimeFigureOut">
              <a:rPr lang="en-US" smtClean="0"/>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3F67-125B-4A46-AF38-FEDCF721E0B7}" type="slidenum">
              <a:rPr lang="en-US" smtClean="0"/>
              <a:t>‹#›</a:t>
            </a:fld>
            <a:endParaRPr lang="en-US"/>
          </a:p>
        </p:txBody>
      </p:sp>
    </p:spTree>
    <p:extLst>
      <p:ext uri="{BB962C8B-B14F-4D97-AF65-F5344CB8AC3E}">
        <p14:creationId xmlns:p14="http://schemas.microsoft.com/office/powerpoint/2010/main" val="42512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pbiowarde.weebly.com/uploads/3/8/3/0/38303939/stats_pp.ppt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oogle.com/url?sa=t&amp;rct=j&amp;q=&amp;esrc=s&amp;source=web&amp;cd=2&amp;cad=rja&amp;uact=8&amp;ved=0ahUKEwiBgJ6ntcTXAhWHTSYKHUT_DWAQFggvMAE&amp;url=http://www.bville.org/tfiles/folder427/ap_standard_deviation_and_standard_error.pptx&amp;usg=AOvVaw3J7ssjoCq2jMZGlQ3dcAmW"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time_continue=1&amp;v=jgqYlSKoXak" TargetMode="External"/><Relationship Id="rId2" Type="http://schemas.openxmlformats.org/officeDocument/2006/relationships/hyperlink" Target="http://www.mathsisfun.com/data/standard-deviation.html" TargetMode="External"/><Relationship Id="rId1" Type="http://schemas.openxmlformats.org/officeDocument/2006/relationships/slideLayout" Target="../slideLayouts/slideLayout1.xml"/><Relationship Id="rId6" Type="http://schemas.openxmlformats.org/officeDocument/2006/relationships/hyperlink" Target="https://www.youtube.com/watch?v=BwYj69LAQOI" TargetMode="External"/><Relationship Id="rId5" Type="http://schemas.openxmlformats.org/officeDocument/2006/relationships/hyperlink" Target="https://www.youtube.com/watch?v=09kiX3p5Vek" TargetMode="External"/><Relationship Id="rId4" Type="http://schemas.openxmlformats.org/officeDocument/2006/relationships/hyperlink" Target="http://www.youtube.com/watch?v=jf9VT4V4aRI&amp;list=PLc36ZA2y1_VHfvkYgkl7opSzaivXk2RIT&amp;feature=share&amp;index=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youtube.com/watch?v=09kiX3p5Vek" TargetMode="External"/><Relationship Id="rId4" Type="http://schemas.openxmlformats.org/officeDocument/2006/relationships/hyperlink" Target="https://www.youtube.com/watch?v=BwYj69LAQOI"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etdiscounters.com/assets/images/product_images/image/d_4491.jpg"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hyperlink" Target="http://www.petdiscounters.com/assets/images/product_images/image/d_4491.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302" y="836712"/>
            <a:ext cx="8928992" cy="576064"/>
          </a:xfrm>
        </p:spPr>
        <p:txBody>
          <a:bodyPr>
            <a:normAutofit fontScale="90000"/>
          </a:bodyPr>
          <a:lstStyle/>
          <a:p>
            <a:r>
              <a:rPr lang="en-US" b="1" dirty="0" smtClean="0">
                <a:solidFill>
                  <a:srgbClr val="FF0000"/>
                </a:solidFill>
                <a:latin typeface="Comic Sans MS" panose="030F0702030302020204" pitchFamily="66" charset="0"/>
              </a:rPr>
              <a:t>Stats for AP Biology</a:t>
            </a:r>
            <a:endParaRPr lang="en-US" b="1" dirty="0">
              <a:solidFill>
                <a:srgbClr val="FF0000"/>
              </a:solidFill>
              <a:latin typeface="Comic Sans MS" panose="030F0702030302020204" pitchFamily="66" charset="0"/>
            </a:endParaRPr>
          </a:p>
        </p:txBody>
      </p:sp>
      <p:pic>
        <p:nvPicPr>
          <p:cNvPr id="4" name="Picture 3" descr="Screen Shot 2014-12-18 at 12.09.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609758"/>
            <a:ext cx="6739467" cy="3661600"/>
          </a:xfrm>
          <a:prstGeom prst="rect">
            <a:avLst/>
          </a:prstGeom>
        </p:spPr>
      </p:pic>
      <p:sp>
        <p:nvSpPr>
          <p:cNvPr id="5" name="Rounded Rectangle 4"/>
          <p:cNvSpPr/>
          <p:nvPr/>
        </p:nvSpPr>
        <p:spPr>
          <a:xfrm>
            <a:off x="1109584" y="2780928"/>
            <a:ext cx="3462951" cy="936104"/>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043608" y="3645024"/>
            <a:ext cx="2029358" cy="72008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07504" y="5445224"/>
            <a:ext cx="9036496" cy="1277273"/>
          </a:xfrm>
          <a:prstGeom prst="rect">
            <a:avLst/>
          </a:prstGeom>
        </p:spPr>
        <p:txBody>
          <a:bodyPr wrap="square">
            <a:spAutoFit/>
          </a:bodyPr>
          <a:lstStyle/>
          <a:p>
            <a:pPr marL="109728" indent="0">
              <a:buNone/>
            </a:pPr>
            <a:r>
              <a:rPr lang="en-US" sz="1100" dirty="0"/>
              <a:t>SLIDE SHOWS MODIFIED FROM:</a:t>
            </a:r>
          </a:p>
          <a:p>
            <a:pPr marL="109728" indent="0">
              <a:buNone/>
            </a:pPr>
            <a:r>
              <a:rPr lang="en-US" sz="1100" dirty="0">
                <a:hlinkClick r:id="rId3"/>
              </a:rPr>
              <a:t>http://apbiowarde.weebly.com/uploads/3/8/3/0/38303939/stats_pp.pptx</a:t>
            </a:r>
            <a:endParaRPr lang="en-US" sz="1100" dirty="0"/>
          </a:p>
          <a:p>
            <a:pPr marL="109728" indent="0">
              <a:buNone/>
            </a:pPr>
            <a:endParaRPr lang="en-US" sz="1100" dirty="0"/>
          </a:p>
          <a:p>
            <a:pPr marL="109728" indent="0">
              <a:buNone/>
            </a:pPr>
            <a:endParaRPr lang="en-US" sz="1100" dirty="0"/>
          </a:p>
          <a:p>
            <a:pPr marL="109728" indent="0">
              <a:buNone/>
            </a:pPr>
            <a:r>
              <a:rPr lang="en-US" sz="1100" dirty="0">
                <a:hlinkClick r:id="rId4"/>
              </a:rPr>
              <a:t>https://www.google.com/url?sa=t&amp;rct=j&amp;q=&amp;esrc=s&amp;source=web&amp;cd=2&amp;cad=rja&amp;uact=8&amp;ved=0ahUKEwiBgJ6ntcTXAhWHTSYKHUT_DWAQFggvMAE&amp;url=http%3A%2F%2Fwww.bville.org%2Ftfiles%2Ffolder427%2Fap_standard_deviation_and_standard_error.pptx&amp;usg=AOvVaw3J7ssjoCq2jMZGlQ3dcAmW</a:t>
            </a:r>
            <a:endParaRPr lang="en-US" sz="1100" dirty="0"/>
          </a:p>
        </p:txBody>
      </p:sp>
    </p:spTree>
    <p:extLst>
      <p:ext uri="{BB962C8B-B14F-4D97-AF65-F5344CB8AC3E}">
        <p14:creationId xmlns:p14="http://schemas.microsoft.com/office/powerpoint/2010/main" val="2625674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2071670" y="714356"/>
            <a:ext cx="6429420" cy="5126159"/>
          </a:xfrm>
          <a:prstGeom prst="rect">
            <a:avLst/>
          </a:prstGeom>
          <a:noFill/>
          <a:ln w="9525">
            <a:noFill/>
            <a:miter lim="800000"/>
            <a:headEnd/>
            <a:tailEnd/>
          </a:ln>
          <a:effectLst/>
        </p:spPr>
      </p:pic>
      <p:sp>
        <p:nvSpPr>
          <p:cNvPr id="5" name="TextBox 4"/>
          <p:cNvSpPr txBox="1"/>
          <p:nvPr/>
        </p:nvSpPr>
        <p:spPr>
          <a:xfrm>
            <a:off x="285720" y="1500174"/>
            <a:ext cx="3071834" cy="1323439"/>
          </a:xfrm>
          <a:prstGeom prst="rect">
            <a:avLst/>
          </a:prstGeom>
          <a:noFill/>
        </p:spPr>
        <p:txBody>
          <a:bodyPr wrap="square" rtlCol="0">
            <a:spAutoFit/>
          </a:bodyPr>
          <a:lstStyle/>
          <a:p>
            <a:pPr algn="ctr"/>
            <a:r>
              <a:rPr lang="en-CA" sz="2000" dirty="0" smtClean="0"/>
              <a:t>The magnitude of the standard deviation depends on the spread of the data set</a:t>
            </a:r>
            <a:endParaRPr lang="en-CA" sz="2000" dirty="0"/>
          </a:p>
        </p:txBody>
      </p:sp>
      <p:sp>
        <p:nvSpPr>
          <p:cNvPr id="6" name="TextBox 5"/>
          <p:cNvSpPr txBox="1"/>
          <p:nvPr/>
        </p:nvSpPr>
        <p:spPr>
          <a:xfrm>
            <a:off x="5357818" y="5572140"/>
            <a:ext cx="3429024" cy="707886"/>
          </a:xfrm>
          <a:prstGeom prst="rect">
            <a:avLst/>
          </a:prstGeom>
          <a:noFill/>
        </p:spPr>
        <p:txBody>
          <a:bodyPr wrap="square" rtlCol="0">
            <a:spAutoFit/>
          </a:bodyPr>
          <a:lstStyle/>
          <a:p>
            <a:r>
              <a:rPr lang="en-CA" sz="2000" dirty="0" smtClean="0"/>
              <a:t>Two data sets:  same mean; different standard deviation</a:t>
            </a:r>
            <a:endParaRPr lang="en-CA" sz="2000" dirty="0"/>
          </a:p>
        </p:txBody>
      </p:sp>
    </p:spTree>
    <p:extLst>
      <p:ext uri="{BB962C8B-B14F-4D97-AF65-F5344CB8AC3E}">
        <p14:creationId xmlns:p14="http://schemas.microsoft.com/office/powerpoint/2010/main" val="3779648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214414" y="1142984"/>
            <a:ext cx="7167821" cy="5286412"/>
          </a:xfrm>
          <a:prstGeom prst="rect">
            <a:avLst/>
          </a:prstGeom>
          <a:noFill/>
          <a:ln w="9525">
            <a:noFill/>
            <a:miter lim="800000"/>
            <a:headEnd/>
            <a:tailEnd/>
          </a:ln>
          <a:effectLst/>
        </p:spPr>
      </p:pic>
      <p:sp>
        <p:nvSpPr>
          <p:cNvPr id="5" name="TextBox 4"/>
          <p:cNvSpPr txBox="1"/>
          <p:nvPr/>
        </p:nvSpPr>
        <p:spPr>
          <a:xfrm>
            <a:off x="214314" y="571480"/>
            <a:ext cx="5357818" cy="400110"/>
          </a:xfrm>
          <a:prstGeom prst="rect">
            <a:avLst/>
          </a:prstGeom>
          <a:noFill/>
        </p:spPr>
        <p:txBody>
          <a:bodyPr wrap="square" rtlCol="0">
            <a:spAutoFit/>
          </a:bodyPr>
          <a:lstStyle/>
          <a:p>
            <a:r>
              <a:rPr lang="en-CA" sz="2000" b="1" dirty="0" smtClean="0"/>
              <a:t>Actual data sets aren’t always so pretty...</a:t>
            </a:r>
            <a:endParaRPr lang="en-CA" sz="2000" b="1" dirty="0"/>
          </a:p>
        </p:txBody>
      </p:sp>
    </p:spTree>
    <p:extLst>
      <p:ext uri="{BB962C8B-B14F-4D97-AF65-F5344CB8AC3E}">
        <p14:creationId xmlns:p14="http://schemas.microsoft.com/office/powerpoint/2010/main" val="3746402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normAutofit fontScale="90000"/>
          </a:bodyPr>
          <a:lstStyle/>
          <a:p>
            <a:r>
              <a:rPr lang="en-US" dirty="0" smtClean="0"/>
              <a:t>Standard Error of the Mean</a:t>
            </a:r>
            <a:br>
              <a:rPr lang="en-US" dirty="0" smtClean="0"/>
            </a:br>
            <a:r>
              <a:rPr lang="en-US" dirty="0" smtClean="0"/>
              <a:t>(Standard Error)</a:t>
            </a:r>
            <a:endParaRPr lang="en-US" dirty="0"/>
          </a:p>
        </p:txBody>
      </p:sp>
      <p:sp>
        <p:nvSpPr>
          <p:cNvPr id="3" name="Content Placeholder 2"/>
          <p:cNvSpPr>
            <a:spLocks noGrp="1"/>
          </p:cNvSpPr>
          <p:nvPr>
            <p:ph idx="1"/>
          </p:nvPr>
        </p:nvSpPr>
        <p:spPr>
          <a:xfrm>
            <a:off x="381000" y="1219200"/>
            <a:ext cx="8229600" cy="4525963"/>
          </a:xfrm>
        </p:spPr>
        <p:txBody>
          <a:bodyPr/>
          <a:lstStyle/>
          <a:p>
            <a:r>
              <a:rPr lang="en-US" dirty="0" smtClean="0"/>
              <a:t>Allows you to infer how well the sample mean matches up to the true population mean</a:t>
            </a:r>
          </a:p>
          <a:p>
            <a:r>
              <a:rPr lang="en-US" dirty="0" smtClean="0"/>
              <a:t>Helps you to determine confidence in the data collected in a sample</a:t>
            </a:r>
          </a:p>
          <a:p>
            <a:r>
              <a:rPr lang="en-US" b="1" dirty="0" smtClean="0"/>
              <a:t>95% confidence interval = ± 2 SE</a:t>
            </a:r>
          </a:p>
          <a:p>
            <a:pPr marL="0" indent="0">
              <a:buNone/>
            </a:pPr>
            <a:r>
              <a:rPr lang="en-US" sz="2400" dirty="0" smtClean="0"/>
              <a:t>(Random sampling of the population should produce a mean </a:t>
            </a:r>
          </a:p>
          <a:p>
            <a:pPr marL="0" indent="0">
              <a:buNone/>
            </a:pPr>
            <a:r>
              <a:rPr lang="en-US" sz="2400" dirty="0"/>
              <a:t>	</a:t>
            </a:r>
            <a:r>
              <a:rPr lang="en-US" sz="2400" dirty="0" smtClean="0"/>
              <a:t>that falls within ± 2 SE 95% of the time.)</a:t>
            </a:r>
          </a:p>
        </p:txBody>
      </p:sp>
      <p:pic>
        <p:nvPicPr>
          <p:cNvPr id="4" name="Picture 3" descr="Screen Shot 2014-12-17 at 11.14.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953000"/>
            <a:ext cx="2512483" cy="1368870"/>
          </a:xfrm>
          <a:prstGeom prst="rect">
            <a:avLst/>
          </a:prstGeom>
        </p:spPr>
      </p:pic>
      <p:sp>
        <p:nvSpPr>
          <p:cNvPr id="5" name="TextBox 4"/>
          <p:cNvSpPr txBox="1"/>
          <p:nvPr/>
        </p:nvSpPr>
        <p:spPr>
          <a:xfrm>
            <a:off x="5181600" y="4974738"/>
            <a:ext cx="3057418" cy="1631216"/>
          </a:xfrm>
          <a:prstGeom prst="rect">
            <a:avLst/>
          </a:prstGeom>
          <a:noFill/>
        </p:spPr>
        <p:txBody>
          <a:bodyPr wrap="square" rtlCol="0">
            <a:spAutoFit/>
          </a:bodyPr>
          <a:lstStyle/>
          <a:p>
            <a:r>
              <a:rPr lang="en-US" sz="2000" b="1" dirty="0" smtClean="0">
                <a:solidFill>
                  <a:srgbClr val="FF0000"/>
                </a:solidFill>
              </a:rPr>
              <a:t>You do NOT have to</a:t>
            </a:r>
          </a:p>
          <a:p>
            <a:r>
              <a:rPr lang="en-US" sz="2000" b="1" dirty="0">
                <a:solidFill>
                  <a:srgbClr val="FF0000"/>
                </a:solidFill>
              </a:rPr>
              <a:t>c</a:t>
            </a:r>
            <a:r>
              <a:rPr lang="en-US" sz="2000" b="1" dirty="0" smtClean="0">
                <a:solidFill>
                  <a:srgbClr val="FF0000"/>
                </a:solidFill>
              </a:rPr>
              <a:t>alculate this on the</a:t>
            </a:r>
          </a:p>
          <a:p>
            <a:r>
              <a:rPr lang="en-US" sz="2000" b="1" dirty="0" smtClean="0">
                <a:solidFill>
                  <a:srgbClr val="FF0000"/>
                </a:solidFill>
              </a:rPr>
              <a:t>AP Biology Exam, but</a:t>
            </a:r>
          </a:p>
          <a:p>
            <a:r>
              <a:rPr lang="en-US" sz="2000" b="1" dirty="0">
                <a:solidFill>
                  <a:srgbClr val="FF0000"/>
                </a:solidFill>
              </a:rPr>
              <a:t>y</a:t>
            </a:r>
            <a:r>
              <a:rPr lang="en-US" sz="2000" b="1" dirty="0" smtClean="0">
                <a:solidFill>
                  <a:srgbClr val="FF0000"/>
                </a:solidFill>
              </a:rPr>
              <a:t>ou should understand</a:t>
            </a:r>
          </a:p>
          <a:p>
            <a:r>
              <a:rPr lang="en-US" sz="2000" b="1" dirty="0">
                <a:solidFill>
                  <a:srgbClr val="FF0000"/>
                </a:solidFill>
              </a:rPr>
              <a:t>h</a:t>
            </a:r>
            <a:r>
              <a:rPr lang="en-US" sz="2000" b="1" dirty="0" smtClean="0">
                <a:solidFill>
                  <a:srgbClr val="FF0000"/>
                </a:solidFill>
              </a:rPr>
              <a:t>ow it is derived and used.</a:t>
            </a:r>
            <a:endParaRPr lang="en-US" sz="2000" b="1" dirty="0">
              <a:solidFill>
                <a:srgbClr val="FF0000"/>
              </a:solidFill>
            </a:endParaRPr>
          </a:p>
        </p:txBody>
      </p:sp>
    </p:spTree>
    <p:extLst>
      <p:ext uri="{BB962C8B-B14F-4D97-AF65-F5344CB8AC3E}">
        <p14:creationId xmlns:p14="http://schemas.microsoft.com/office/powerpoint/2010/main" val="2648561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a:t>
            </a:r>
            <a:endParaRPr lang="en-US" dirty="0"/>
          </a:p>
        </p:txBody>
      </p:sp>
      <p:sp>
        <p:nvSpPr>
          <p:cNvPr id="3" name="Content Placeholder 2"/>
          <p:cNvSpPr>
            <a:spLocks noGrp="1"/>
          </p:cNvSpPr>
          <p:nvPr>
            <p:ph idx="1"/>
          </p:nvPr>
        </p:nvSpPr>
        <p:spPr>
          <a:xfrm>
            <a:off x="457200" y="1600200"/>
            <a:ext cx="8229600" cy="5071533"/>
          </a:xfrm>
        </p:spPr>
        <p:txBody>
          <a:bodyPr>
            <a:normAutofit/>
          </a:bodyPr>
          <a:lstStyle/>
          <a:p>
            <a:pPr marL="0" indent="0">
              <a:buNone/>
            </a:pPr>
            <a:r>
              <a:rPr lang="en-US" dirty="0" smtClean="0"/>
              <a:t>A student noticed that the ivy leaves growing on the shady side of a building were larger than ivy leaves growing on the sunny side of the same building. The student collected and measured the maximum width, in centimeters, of 30 leaves from each habitat. Use statistical analysis to determine if it’s likely that there is a significant difference in leaf size between the shady and sunny ivy plants with 95% confidence (±2 SE).</a:t>
            </a:r>
            <a:endParaRPr lang="en-US" dirty="0"/>
          </a:p>
        </p:txBody>
      </p:sp>
    </p:spTree>
    <p:extLst>
      <p:ext uri="{BB962C8B-B14F-4D97-AF65-F5344CB8AC3E}">
        <p14:creationId xmlns:p14="http://schemas.microsoft.com/office/powerpoint/2010/main" val="3766359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Collected Data</a:t>
            </a:r>
            <a:endParaRPr lang="en-US" dirty="0"/>
          </a:p>
        </p:txBody>
      </p:sp>
      <p:pic>
        <p:nvPicPr>
          <p:cNvPr id="4" name="Picture 3" descr="Screen Shot 2014-12-17 at 11.1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75367"/>
            <a:ext cx="8437900" cy="4288366"/>
          </a:xfrm>
          <a:prstGeom prst="rect">
            <a:avLst/>
          </a:prstGeom>
        </p:spPr>
      </p:pic>
    </p:spTree>
    <p:extLst>
      <p:ext uri="{BB962C8B-B14F-4D97-AF65-F5344CB8AC3E}">
        <p14:creationId xmlns:p14="http://schemas.microsoft.com/office/powerpoint/2010/main" val="3393046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Collected Data</a:t>
            </a:r>
            <a:endParaRPr lang="en-US" dirty="0"/>
          </a:p>
        </p:txBody>
      </p:sp>
      <p:pic>
        <p:nvPicPr>
          <p:cNvPr id="4" name="Picture 3" descr="Screen Shot 2014-12-17 at 11.1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8437900" cy="4288366"/>
          </a:xfrm>
          <a:prstGeom prst="rect">
            <a:avLst/>
          </a:prstGeom>
        </p:spPr>
      </p:pic>
      <p:sp>
        <p:nvSpPr>
          <p:cNvPr id="3" name="TextBox 2"/>
          <p:cNvSpPr txBox="1"/>
          <p:nvPr/>
        </p:nvSpPr>
        <p:spPr>
          <a:xfrm>
            <a:off x="597311" y="5739871"/>
            <a:ext cx="2881055" cy="1077218"/>
          </a:xfrm>
          <a:prstGeom prst="rect">
            <a:avLst/>
          </a:prstGeom>
          <a:noFill/>
        </p:spPr>
        <p:txBody>
          <a:bodyPr wrap="none" rtlCol="0">
            <a:spAutoFit/>
          </a:bodyPr>
          <a:lstStyle/>
          <a:p>
            <a:pPr algn="ctr"/>
            <a:r>
              <a:rPr lang="en-US" sz="3200" dirty="0" smtClean="0"/>
              <a:t>2 SE</a:t>
            </a:r>
          </a:p>
          <a:p>
            <a:pPr algn="ctr"/>
            <a:r>
              <a:rPr lang="en-US" sz="3200" i="1" dirty="0" smtClean="0"/>
              <a:t>95% confidence</a:t>
            </a:r>
            <a:endParaRPr lang="en-US" sz="3200" i="1" dirty="0"/>
          </a:p>
        </p:txBody>
      </p:sp>
      <p:sp>
        <p:nvSpPr>
          <p:cNvPr id="5" name="TextBox 4"/>
          <p:cNvSpPr txBox="1"/>
          <p:nvPr/>
        </p:nvSpPr>
        <p:spPr>
          <a:xfrm>
            <a:off x="4233334" y="5739871"/>
            <a:ext cx="912229" cy="584776"/>
          </a:xfrm>
          <a:prstGeom prst="rect">
            <a:avLst/>
          </a:prstGeom>
          <a:noFill/>
        </p:spPr>
        <p:txBody>
          <a:bodyPr wrap="none" rtlCol="0">
            <a:spAutoFit/>
          </a:bodyPr>
          <a:lstStyle/>
          <a:p>
            <a:r>
              <a:rPr lang="en-US" sz="3200" dirty="0" smtClean="0"/>
              <a:t>0.60</a:t>
            </a:r>
            <a:endParaRPr lang="en-US" sz="3200" dirty="0"/>
          </a:p>
        </p:txBody>
      </p:sp>
      <p:sp>
        <p:nvSpPr>
          <p:cNvPr id="6" name="TextBox 5"/>
          <p:cNvSpPr txBox="1"/>
          <p:nvPr/>
        </p:nvSpPr>
        <p:spPr>
          <a:xfrm>
            <a:off x="7061200" y="5739871"/>
            <a:ext cx="912229" cy="584776"/>
          </a:xfrm>
          <a:prstGeom prst="rect">
            <a:avLst/>
          </a:prstGeom>
          <a:noFill/>
        </p:spPr>
        <p:txBody>
          <a:bodyPr wrap="none" rtlCol="0">
            <a:spAutoFit/>
          </a:bodyPr>
          <a:lstStyle/>
          <a:p>
            <a:r>
              <a:rPr lang="en-US" sz="3200" dirty="0" smtClean="0"/>
              <a:t>0.48</a:t>
            </a:r>
            <a:endParaRPr lang="en-US" sz="3200" dirty="0"/>
          </a:p>
        </p:txBody>
      </p:sp>
    </p:spTree>
    <p:extLst>
      <p:ext uri="{BB962C8B-B14F-4D97-AF65-F5344CB8AC3E}">
        <p14:creationId xmlns:p14="http://schemas.microsoft.com/office/powerpoint/2010/main" val="1159530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Collected Data</a:t>
            </a:r>
            <a:endParaRPr lang="en-US" dirty="0"/>
          </a:p>
        </p:txBody>
      </p:sp>
      <p:pic>
        <p:nvPicPr>
          <p:cNvPr id="4" name="Picture 3" descr="Screen Shot 2014-12-17 at 11.1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8437900" cy="4288366"/>
          </a:xfrm>
          <a:prstGeom prst="rect">
            <a:avLst/>
          </a:prstGeom>
        </p:spPr>
      </p:pic>
      <p:sp>
        <p:nvSpPr>
          <p:cNvPr id="3" name="TextBox 2"/>
          <p:cNvSpPr txBox="1"/>
          <p:nvPr/>
        </p:nvSpPr>
        <p:spPr>
          <a:xfrm>
            <a:off x="1354667" y="5739871"/>
            <a:ext cx="874358" cy="584776"/>
          </a:xfrm>
          <a:prstGeom prst="rect">
            <a:avLst/>
          </a:prstGeom>
          <a:noFill/>
        </p:spPr>
        <p:txBody>
          <a:bodyPr wrap="none" rtlCol="0">
            <a:spAutoFit/>
          </a:bodyPr>
          <a:lstStyle/>
          <a:p>
            <a:r>
              <a:rPr lang="en-US" sz="3200" dirty="0" smtClean="0"/>
              <a:t>2 SE</a:t>
            </a:r>
            <a:endParaRPr lang="en-US" sz="3200" dirty="0"/>
          </a:p>
        </p:txBody>
      </p:sp>
      <p:sp>
        <p:nvSpPr>
          <p:cNvPr id="5" name="TextBox 4"/>
          <p:cNvSpPr txBox="1"/>
          <p:nvPr/>
        </p:nvSpPr>
        <p:spPr>
          <a:xfrm>
            <a:off x="4233334" y="5739871"/>
            <a:ext cx="912229" cy="584776"/>
          </a:xfrm>
          <a:prstGeom prst="rect">
            <a:avLst/>
          </a:prstGeom>
          <a:noFill/>
        </p:spPr>
        <p:txBody>
          <a:bodyPr wrap="none" rtlCol="0">
            <a:spAutoFit/>
          </a:bodyPr>
          <a:lstStyle/>
          <a:p>
            <a:r>
              <a:rPr lang="en-US" sz="3200" dirty="0" smtClean="0"/>
              <a:t>0.60</a:t>
            </a:r>
            <a:endParaRPr lang="en-US" sz="3200" dirty="0"/>
          </a:p>
        </p:txBody>
      </p:sp>
      <p:sp>
        <p:nvSpPr>
          <p:cNvPr id="6" name="TextBox 5"/>
          <p:cNvSpPr txBox="1"/>
          <p:nvPr/>
        </p:nvSpPr>
        <p:spPr>
          <a:xfrm>
            <a:off x="7061200" y="5739871"/>
            <a:ext cx="912229" cy="584776"/>
          </a:xfrm>
          <a:prstGeom prst="rect">
            <a:avLst/>
          </a:prstGeom>
          <a:noFill/>
        </p:spPr>
        <p:txBody>
          <a:bodyPr wrap="none" rtlCol="0">
            <a:spAutoFit/>
          </a:bodyPr>
          <a:lstStyle/>
          <a:p>
            <a:r>
              <a:rPr lang="en-US" sz="3200" dirty="0" smtClean="0"/>
              <a:t>0.48</a:t>
            </a:r>
            <a:endParaRPr lang="en-US" sz="3200" dirty="0"/>
          </a:p>
        </p:txBody>
      </p:sp>
      <p:sp>
        <p:nvSpPr>
          <p:cNvPr id="7" name="TextBox 6"/>
          <p:cNvSpPr txBox="1"/>
          <p:nvPr/>
        </p:nvSpPr>
        <p:spPr>
          <a:xfrm>
            <a:off x="711200" y="1311477"/>
            <a:ext cx="2049459" cy="523220"/>
          </a:xfrm>
          <a:prstGeom prst="rect">
            <a:avLst/>
          </a:prstGeom>
          <a:noFill/>
        </p:spPr>
        <p:txBody>
          <a:bodyPr wrap="none" rtlCol="0">
            <a:spAutoFit/>
          </a:bodyPr>
          <a:lstStyle/>
          <a:p>
            <a:r>
              <a:rPr lang="en-US" sz="2800" b="1" dirty="0" smtClean="0">
                <a:solidFill>
                  <a:srgbClr val="FF0000"/>
                </a:solidFill>
              </a:rPr>
              <a:t>Graph Mean</a:t>
            </a:r>
            <a:endParaRPr lang="en-US" sz="2800" b="1" dirty="0">
              <a:solidFill>
                <a:srgbClr val="FF0000"/>
              </a:solidFill>
            </a:endParaRPr>
          </a:p>
        </p:txBody>
      </p:sp>
      <p:sp>
        <p:nvSpPr>
          <p:cNvPr id="8" name="Rounded Rectangle 7"/>
          <p:cNvSpPr/>
          <p:nvPr/>
        </p:nvSpPr>
        <p:spPr>
          <a:xfrm>
            <a:off x="711200" y="2302933"/>
            <a:ext cx="7552267" cy="6096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229025" y="1834697"/>
            <a:ext cx="531634" cy="4682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90253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2598"/>
            <a:ext cx="8229600" cy="1066800"/>
          </a:xfrm>
        </p:spPr>
        <p:txBody>
          <a:bodyPr/>
          <a:lstStyle/>
          <a:p>
            <a:r>
              <a:rPr lang="en-US" dirty="0" smtClean="0"/>
              <a:t>Graph Means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3774947"/>
              </p:ext>
            </p:extLst>
          </p:nvPr>
        </p:nvGraphicFramePr>
        <p:xfrm>
          <a:off x="575733" y="155679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827866" y="2193723"/>
            <a:ext cx="821284" cy="523220"/>
          </a:xfrm>
          <a:prstGeom prst="rect">
            <a:avLst/>
          </a:prstGeom>
          <a:noFill/>
        </p:spPr>
        <p:txBody>
          <a:bodyPr wrap="none" rtlCol="0">
            <a:spAutoFit/>
          </a:bodyPr>
          <a:lstStyle/>
          <a:p>
            <a:r>
              <a:rPr lang="en-US" sz="2800" dirty="0" smtClean="0"/>
              <a:t>7.43</a:t>
            </a:r>
            <a:endParaRPr lang="en-US" sz="2800" dirty="0"/>
          </a:p>
        </p:txBody>
      </p:sp>
      <p:sp>
        <p:nvSpPr>
          <p:cNvPr id="6" name="TextBox 5"/>
          <p:cNvSpPr txBox="1"/>
          <p:nvPr/>
        </p:nvSpPr>
        <p:spPr>
          <a:xfrm>
            <a:off x="4690533" y="3057323"/>
            <a:ext cx="821284" cy="523220"/>
          </a:xfrm>
          <a:prstGeom prst="rect">
            <a:avLst/>
          </a:prstGeom>
          <a:noFill/>
        </p:spPr>
        <p:txBody>
          <a:bodyPr wrap="none" rtlCol="0">
            <a:spAutoFit/>
          </a:bodyPr>
          <a:lstStyle/>
          <a:p>
            <a:r>
              <a:rPr lang="en-US" sz="2800" dirty="0" smtClean="0"/>
              <a:t>5.88</a:t>
            </a:r>
            <a:endParaRPr lang="en-US" sz="2800" dirty="0"/>
          </a:p>
        </p:txBody>
      </p:sp>
    </p:spTree>
    <p:extLst>
      <p:ext uri="{BB962C8B-B14F-4D97-AF65-F5344CB8AC3E}">
        <p14:creationId xmlns:p14="http://schemas.microsoft.com/office/powerpoint/2010/main" val="1903496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Collected Data</a:t>
            </a:r>
            <a:endParaRPr lang="en-US" dirty="0"/>
          </a:p>
        </p:txBody>
      </p:sp>
      <p:pic>
        <p:nvPicPr>
          <p:cNvPr id="4" name="Picture 3" descr="Screen Shot 2014-12-17 at 11.1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8437900" cy="4288366"/>
          </a:xfrm>
          <a:prstGeom prst="rect">
            <a:avLst/>
          </a:prstGeom>
        </p:spPr>
      </p:pic>
      <p:sp>
        <p:nvSpPr>
          <p:cNvPr id="3" name="TextBox 2"/>
          <p:cNvSpPr txBox="1"/>
          <p:nvPr/>
        </p:nvSpPr>
        <p:spPr>
          <a:xfrm>
            <a:off x="1354667" y="5739871"/>
            <a:ext cx="874358" cy="584776"/>
          </a:xfrm>
          <a:prstGeom prst="rect">
            <a:avLst/>
          </a:prstGeom>
          <a:noFill/>
        </p:spPr>
        <p:txBody>
          <a:bodyPr wrap="none" rtlCol="0">
            <a:spAutoFit/>
          </a:bodyPr>
          <a:lstStyle/>
          <a:p>
            <a:r>
              <a:rPr lang="en-US" sz="3200" dirty="0" smtClean="0"/>
              <a:t>2 SE</a:t>
            </a:r>
            <a:endParaRPr lang="en-US" sz="3200" dirty="0"/>
          </a:p>
        </p:txBody>
      </p:sp>
      <p:sp>
        <p:nvSpPr>
          <p:cNvPr id="5" name="TextBox 4"/>
          <p:cNvSpPr txBox="1"/>
          <p:nvPr/>
        </p:nvSpPr>
        <p:spPr>
          <a:xfrm>
            <a:off x="4233334" y="5739871"/>
            <a:ext cx="912229" cy="584776"/>
          </a:xfrm>
          <a:prstGeom prst="rect">
            <a:avLst/>
          </a:prstGeom>
          <a:noFill/>
        </p:spPr>
        <p:txBody>
          <a:bodyPr wrap="none" rtlCol="0">
            <a:spAutoFit/>
          </a:bodyPr>
          <a:lstStyle/>
          <a:p>
            <a:r>
              <a:rPr lang="en-US" sz="3200" dirty="0" smtClean="0"/>
              <a:t>0.60</a:t>
            </a:r>
            <a:endParaRPr lang="en-US" sz="3200" dirty="0"/>
          </a:p>
        </p:txBody>
      </p:sp>
      <p:sp>
        <p:nvSpPr>
          <p:cNvPr id="6" name="TextBox 5"/>
          <p:cNvSpPr txBox="1"/>
          <p:nvPr/>
        </p:nvSpPr>
        <p:spPr>
          <a:xfrm>
            <a:off x="7061200" y="5739871"/>
            <a:ext cx="912229" cy="584776"/>
          </a:xfrm>
          <a:prstGeom prst="rect">
            <a:avLst/>
          </a:prstGeom>
          <a:noFill/>
        </p:spPr>
        <p:txBody>
          <a:bodyPr wrap="none" rtlCol="0">
            <a:spAutoFit/>
          </a:bodyPr>
          <a:lstStyle/>
          <a:p>
            <a:r>
              <a:rPr lang="en-US" sz="3200" dirty="0" smtClean="0"/>
              <a:t>0.48</a:t>
            </a:r>
            <a:endParaRPr lang="en-US" sz="3200" dirty="0"/>
          </a:p>
        </p:txBody>
      </p:sp>
      <p:sp>
        <p:nvSpPr>
          <p:cNvPr id="7" name="TextBox 6"/>
          <p:cNvSpPr txBox="1"/>
          <p:nvPr/>
        </p:nvSpPr>
        <p:spPr>
          <a:xfrm>
            <a:off x="249236" y="6358514"/>
            <a:ext cx="2854718" cy="461665"/>
          </a:xfrm>
          <a:prstGeom prst="rect">
            <a:avLst/>
          </a:prstGeom>
          <a:noFill/>
        </p:spPr>
        <p:txBody>
          <a:bodyPr wrap="none" rtlCol="0">
            <a:spAutoFit/>
          </a:bodyPr>
          <a:lstStyle/>
          <a:p>
            <a:r>
              <a:rPr lang="en-US" sz="2400" b="1" dirty="0" smtClean="0">
                <a:solidFill>
                  <a:srgbClr val="FF0000"/>
                </a:solidFill>
              </a:rPr>
              <a:t>Add ± 2 SE Error Bars</a:t>
            </a:r>
            <a:endParaRPr lang="en-US" sz="2400" b="1" dirty="0">
              <a:solidFill>
                <a:srgbClr val="FF0000"/>
              </a:solidFill>
            </a:endParaRPr>
          </a:p>
        </p:txBody>
      </p:sp>
      <p:sp>
        <p:nvSpPr>
          <p:cNvPr id="8" name="Rounded Rectangle 7"/>
          <p:cNvSpPr/>
          <p:nvPr/>
        </p:nvSpPr>
        <p:spPr>
          <a:xfrm>
            <a:off x="1032933" y="5739871"/>
            <a:ext cx="6940496" cy="58477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7" idx="3"/>
          </p:cNvCxnSpPr>
          <p:nvPr/>
        </p:nvCxnSpPr>
        <p:spPr>
          <a:xfrm flipV="1">
            <a:off x="3103954" y="6358514"/>
            <a:ext cx="858446" cy="23083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63940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066800"/>
          </a:xfrm>
        </p:spPr>
        <p:txBody>
          <a:bodyPr/>
          <a:lstStyle/>
          <a:p>
            <a:r>
              <a:rPr lang="en-US" dirty="0" smtClean="0"/>
              <a:t>Add ± 2 SE Error Bars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15987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87600" y="3035532"/>
            <a:ext cx="1568458" cy="461665"/>
          </a:xfrm>
          <a:prstGeom prst="rect">
            <a:avLst/>
          </a:prstGeom>
          <a:noFill/>
        </p:spPr>
        <p:txBody>
          <a:bodyPr wrap="none" rtlCol="0">
            <a:spAutoFit/>
          </a:bodyPr>
          <a:lstStyle/>
          <a:p>
            <a:r>
              <a:rPr lang="en-US" sz="2400" dirty="0" smtClean="0"/>
              <a:t>7.43 ± 0.60</a:t>
            </a:r>
            <a:endParaRPr lang="en-US" sz="2400" dirty="0"/>
          </a:p>
        </p:txBody>
      </p:sp>
      <p:sp>
        <p:nvSpPr>
          <p:cNvPr id="5" name="TextBox 4"/>
          <p:cNvSpPr txBox="1"/>
          <p:nvPr/>
        </p:nvSpPr>
        <p:spPr>
          <a:xfrm>
            <a:off x="4351867" y="3649597"/>
            <a:ext cx="1568458" cy="461665"/>
          </a:xfrm>
          <a:prstGeom prst="rect">
            <a:avLst/>
          </a:prstGeom>
          <a:noFill/>
        </p:spPr>
        <p:txBody>
          <a:bodyPr wrap="none" rtlCol="0">
            <a:spAutoFit/>
          </a:bodyPr>
          <a:lstStyle/>
          <a:p>
            <a:r>
              <a:rPr lang="en-US" sz="2400" dirty="0" smtClean="0"/>
              <a:t>5.88 ± 0.48</a:t>
            </a:r>
            <a:endParaRPr lang="en-US" sz="2400" dirty="0"/>
          </a:p>
        </p:txBody>
      </p:sp>
    </p:spTree>
    <p:extLst>
      <p:ext uri="{BB962C8B-B14F-4D97-AF65-F5344CB8AC3E}">
        <p14:creationId xmlns:p14="http://schemas.microsoft.com/office/powerpoint/2010/main" val="3212886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715000"/>
            <a:ext cx="6629400" cy="646331"/>
          </a:xfrm>
          <a:prstGeom prst="rect">
            <a:avLst/>
          </a:prstGeom>
        </p:spPr>
        <p:txBody>
          <a:bodyPr wrap="square">
            <a:spAutoFit/>
          </a:bodyPr>
          <a:lstStyle/>
          <a:p>
            <a:r>
              <a:rPr lang="en-US" dirty="0" smtClean="0"/>
              <a:t>Modified from: Mathisfun.com</a:t>
            </a:r>
          </a:p>
          <a:p>
            <a:r>
              <a:rPr lang="en-US" dirty="0" smtClean="0">
                <a:hlinkClick r:id="rId2"/>
              </a:rPr>
              <a:t>http://www.mathsisfun.com/data/standard-deviation.html</a:t>
            </a:r>
            <a:endParaRPr lang="en-US" dirty="0" smtClean="0"/>
          </a:p>
        </p:txBody>
      </p:sp>
      <p:sp>
        <p:nvSpPr>
          <p:cNvPr id="5" name="TextBox 4"/>
          <p:cNvSpPr txBox="1"/>
          <p:nvPr/>
        </p:nvSpPr>
        <p:spPr>
          <a:xfrm>
            <a:off x="304800" y="1219200"/>
            <a:ext cx="7198189" cy="2246769"/>
          </a:xfrm>
          <a:prstGeom prst="rect">
            <a:avLst/>
          </a:prstGeom>
          <a:noFill/>
        </p:spPr>
        <p:txBody>
          <a:bodyPr wrap="none" rtlCol="0">
            <a:spAutoFit/>
          </a:bodyPr>
          <a:lstStyle/>
          <a:p>
            <a:r>
              <a:rPr lang="en-US" sz="2800" dirty="0" smtClean="0"/>
              <a:t>Bozeman Biology videos:  </a:t>
            </a:r>
            <a:br>
              <a:rPr lang="en-US" sz="2800" dirty="0" smtClean="0"/>
            </a:br>
            <a:r>
              <a:rPr lang="en-US" sz="2800" dirty="0" smtClean="0">
                <a:hlinkClick r:id="rId3"/>
              </a:rPr>
              <a:t>AP Science Practice 2: Using Math Appropriately</a:t>
            </a:r>
            <a:endParaRPr lang="en-US" sz="2800" dirty="0" smtClean="0"/>
          </a:p>
          <a:p>
            <a:r>
              <a:rPr lang="en-US" sz="2800" dirty="0" smtClean="0">
                <a:solidFill>
                  <a:srgbClr val="0070C0"/>
                </a:solidFill>
                <a:hlinkClick r:id="rId4"/>
              </a:rPr>
              <a:t>Statistics for Science</a:t>
            </a:r>
            <a:endParaRPr lang="en-US" sz="2800" dirty="0" smtClean="0">
              <a:solidFill>
                <a:srgbClr val="0070C0"/>
              </a:solidFill>
            </a:endParaRPr>
          </a:p>
          <a:p>
            <a:r>
              <a:rPr lang="en-US" sz="2800" dirty="0" smtClean="0">
                <a:hlinkClick r:id="rId5"/>
              </a:rPr>
              <a:t>Standard Deviation</a:t>
            </a:r>
            <a:r>
              <a:rPr lang="en-US" sz="2800" dirty="0" smtClean="0"/>
              <a:t/>
            </a:r>
            <a:br>
              <a:rPr lang="en-US" sz="2800" dirty="0" smtClean="0"/>
            </a:br>
            <a:r>
              <a:rPr lang="en-US" sz="2800" dirty="0" smtClean="0">
                <a:hlinkClick r:id="rId6"/>
              </a:rPr>
              <a:t>Standard Error</a:t>
            </a:r>
            <a:endParaRPr lang="en-US" sz="2800" dirty="0"/>
          </a:p>
        </p:txBody>
      </p:sp>
    </p:spTree>
    <p:extLst>
      <p:ext uri="{BB962C8B-B14F-4D97-AF65-F5344CB8AC3E}">
        <p14:creationId xmlns:p14="http://schemas.microsoft.com/office/powerpoint/2010/main" val="1040530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143000"/>
            <a:ext cx="8229600" cy="5511800"/>
          </a:xfrm>
        </p:spPr>
        <p:txBody>
          <a:bodyPr>
            <a:normAutofit/>
          </a:bodyPr>
          <a:lstStyle/>
          <a:p>
            <a:r>
              <a:rPr lang="en-US" b="1" dirty="0" smtClean="0"/>
              <a:t>±2 SE Error bars (95% confidence intervals) do NOT overlap between sunny and shady means (7.43 - 0.60 &gt; 5.88 + 0.48; 6.83 &gt; 6.36)</a:t>
            </a:r>
          </a:p>
          <a:p>
            <a:r>
              <a:rPr lang="en-US" b="1" dirty="0" smtClean="0"/>
              <a:t>Strongly suggests that the two populations are indeed statistically significantly different from one another</a:t>
            </a:r>
            <a:endParaRPr lang="en-US" b="1" dirty="0"/>
          </a:p>
          <a:p>
            <a:pPr marL="0" indent="0">
              <a:buNone/>
            </a:pPr>
            <a:r>
              <a:rPr lang="en-US" i="1" dirty="0" smtClean="0"/>
              <a:t>If the error bars/confidence intervals did overlap between the groups, you could not claim a statistically significant difference.</a:t>
            </a:r>
          </a:p>
        </p:txBody>
      </p:sp>
    </p:spTree>
    <p:extLst>
      <p:ext uri="{BB962C8B-B14F-4D97-AF65-F5344CB8AC3E}">
        <p14:creationId xmlns:p14="http://schemas.microsoft.com/office/powerpoint/2010/main" val="2678104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357718"/>
          </a:xfrm>
        </p:spPr>
        <p:txBody>
          <a:bodyPr>
            <a:normAutofit lnSpcReduction="10000"/>
          </a:bodyPr>
          <a:lstStyle/>
          <a:p>
            <a:r>
              <a:rPr lang="en-CA" b="1" dirty="0" smtClean="0"/>
              <a:t>Lower standard deviation:</a:t>
            </a:r>
          </a:p>
          <a:p>
            <a:pPr lvl="1"/>
            <a:r>
              <a:rPr lang="en-CA" sz="2400" dirty="0" smtClean="0"/>
              <a:t>Data is </a:t>
            </a:r>
            <a:r>
              <a:rPr lang="en-CA" sz="2400" b="1" dirty="0" smtClean="0"/>
              <a:t>closer to the mean</a:t>
            </a:r>
          </a:p>
          <a:p>
            <a:pPr lvl="1"/>
            <a:r>
              <a:rPr lang="en-CA" sz="2400" dirty="0" smtClean="0"/>
              <a:t>Greater likelihood that the independent variable is causing the changes in the dependent variable</a:t>
            </a:r>
          </a:p>
          <a:p>
            <a:pPr lvl="1"/>
            <a:endParaRPr lang="en-CA" dirty="0" smtClean="0"/>
          </a:p>
          <a:p>
            <a:pPr lvl="1"/>
            <a:endParaRPr lang="en-CA" dirty="0" smtClean="0"/>
          </a:p>
          <a:p>
            <a:r>
              <a:rPr lang="en-CA" b="1" dirty="0" smtClean="0"/>
              <a:t>Higher standard deviation:</a:t>
            </a:r>
          </a:p>
          <a:p>
            <a:pPr lvl="1"/>
            <a:r>
              <a:rPr lang="en-CA" sz="2400" dirty="0" smtClean="0"/>
              <a:t>Data is more </a:t>
            </a:r>
            <a:r>
              <a:rPr lang="en-CA" sz="2400" b="1" dirty="0" smtClean="0"/>
              <a:t>spread out from the mean</a:t>
            </a:r>
          </a:p>
          <a:p>
            <a:pPr lvl="1"/>
            <a:r>
              <a:rPr lang="en-CA" sz="2400" dirty="0" smtClean="0"/>
              <a:t>More likely factors, other than the independent variable, are influencing the dependent variable</a:t>
            </a:r>
          </a:p>
          <a:p>
            <a:pPr>
              <a:buNone/>
            </a:pPr>
            <a:endParaRPr lang="en-CA" dirty="0"/>
          </a:p>
        </p:txBody>
      </p:sp>
    </p:spTree>
    <p:extLst>
      <p:ext uri="{BB962C8B-B14F-4D97-AF65-F5344CB8AC3E}">
        <p14:creationId xmlns:p14="http://schemas.microsoft.com/office/powerpoint/2010/main" val="258664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76" y="1928802"/>
            <a:ext cx="5786446" cy="4325112"/>
          </a:xfrm>
        </p:spPr>
        <p:txBody>
          <a:bodyPr>
            <a:normAutofit/>
          </a:bodyPr>
          <a:lstStyle/>
          <a:p>
            <a:pPr marL="624078" indent="-514350">
              <a:buFont typeface="+mj-lt"/>
              <a:buAutoNum type="arabicPeriod"/>
            </a:pPr>
            <a:r>
              <a:rPr lang="en-CA" sz="2400" dirty="0" smtClean="0"/>
              <a:t>Calculate the mean (X)</a:t>
            </a:r>
          </a:p>
          <a:p>
            <a:pPr marL="624078" indent="-514350">
              <a:buFont typeface="+mj-lt"/>
              <a:buAutoNum type="arabicPeriod"/>
            </a:pPr>
            <a:r>
              <a:rPr lang="en-CA" sz="2400" dirty="0" smtClean="0"/>
              <a:t>Determine the difference between</a:t>
            </a:r>
            <a:br>
              <a:rPr lang="en-CA" sz="2400" dirty="0" smtClean="0"/>
            </a:br>
            <a:r>
              <a:rPr lang="en-CA" sz="2400" dirty="0" smtClean="0"/>
              <a:t> each data point, and the mean</a:t>
            </a:r>
          </a:p>
          <a:p>
            <a:pPr marL="624078" indent="-514350">
              <a:buFont typeface="+mj-lt"/>
              <a:buAutoNum type="arabicPeriod"/>
            </a:pPr>
            <a:r>
              <a:rPr lang="en-CA" sz="2400" dirty="0" smtClean="0"/>
              <a:t>Square the differences</a:t>
            </a:r>
          </a:p>
          <a:p>
            <a:pPr marL="624078" indent="-514350">
              <a:buFont typeface="+mj-lt"/>
              <a:buAutoNum type="arabicPeriod"/>
            </a:pPr>
            <a:r>
              <a:rPr lang="en-CA" sz="2400" dirty="0" smtClean="0"/>
              <a:t>Sum the squares</a:t>
            </a:r>
          </a:p>
          <a:p>
            <a:pPr marL="624078" indent="-514350">
              <a:buFont typeface="+mj-lt"/>
              <a:buAutoNum type="arabicPeriod"/>
            </a:pPr>
            <a:r>
              <a:rPr lang="en-CA" sz="2400" dirty="0" smtClean="0"/>
              <a:t>Divide by sample size (n) minus 1</a:t>
            </a:r>
          </a:p>
          <a:p>
            <a:pPr marL="624078" indent="-514350">
              <a:buFont typeface="+mj-lt"/>
              <a:buAutoNum type="arabicPeriod"/>
            </a:pPr>
            <a:r>
              <a:rPr lang="en-CA" sz="2400" dirty="0" smtClean="0"/>
              <a:t>Take the square root</a:t>
            </a:r>
            <a:endParaRPr lang="en-CA" sz="2400" dirty="0"/>
          </a:p>
        </p:txBody>
      </p:sp>
      <p:pic>
        <p:nvPicPr>
          <p:cNvPr id="19458" name="Picture 2"/>
          <p:cNvPicPr>
            <a:picLocks noChangeAspect="1" noChangeArrowheads="1"/>
          </p:cNvPicPr>
          <p:nvPr/>
        </p:nvPicPr>
        <p:blipFill>
          <a:blip r:embed="rId3"/>
          <a:srcRect/>
          <a:stretch>
            <a:fillRect/>
          </a:stretch>
        </p:blipFill>
        <p:spPr bwMode="auto">
          <a:xfrm>
            <a:off x="457200" y="2070090"/>
            <a:ext cx="3057524" cy="1378883"/>
          </a:xfrm>
          <a:prstGeom prst="rect">
            <a:avLst/>
          </a:prstGeom>
          <a:noFill/>
          <a:ln w="9525">
            <a:noFill/>
            <a:miter lim="800000"/>
            <a:headEnd/>
            <a:tailEnd/>
          </a:ln>
          <a:effectLst/>
        </p:spPr>
      </p:pic>
      <p:cxnSp>
        <p:nvCxnSpPr>
          <p:cNvPr id="6" name="Straight Connector 5"/>
          <p:cNvCxnSpPr/>
          <p:nvPr/>
        </p:nvCxnSpPr>
        <p:spPr>
          <a:xfrm>
            <a:off x="6934200" y="1981200"/>
            <a:ext cx="214314" cy="1588"/>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57158" y="1000108"/>
            <a:ext cx="7929618" cy="584775"/>
          </a:xfrm>
          <a:prstGeom prst="rect">
            <a:avLst/>
          </a:prstGeom>
          <a:noFill/>
        </p:spPr>
        <p:txBody>
          <a:bodyPr wrap="square" rtlCol="0">
            <a:spAutoFit/>
          </a:bodyPr>
          <a:lstStyle/>
          <a:p>
            <a:r>
              <a:rPr lang="en-CA" sz="3200" b="1" dirty="0" smtClean="0">
                <a:solidFill>
                  <a:schemeClr val="accent6">
                    <a:lumMod val="50000"/>
                  </a:schemeClr>
                </a:solidFill>
              </a:rPr>
              <a:t>Calculating standard deviation, s</a:t>
            </a:r>
            <a:endParaRPr lang="en-CA" sz="3200" b="1" dirty="0">
              <a:solidFill>
                <a:schemeClr val="accent6">
                  <a:lumMod val="50000"/>
                </a:schemeClr>
              </a:solidFill>
            </a:endParaRPr>
          </a:p>
        </p:txBody>
      </p:sp>
    </p:spTree>
    <p:extLst>
      <p:ext uri="{BB962C8B-B14F-4D97-AF65-F5344CB8AC3E}">
        <p14:creationId xmlns:p14="http://schemas.microsoft.com/office/powerpoint/2010/main" val="3721554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74"/>
            <a:ext cx="8229600" cy="4325112"/>
          </a:xfrm>
        </p:spPr>
        <p:txBody>
          <a:bodyPr>
            <a:normAutofit/>
          </a:bodyPr>
          <a:lstStyle/>
          <a:p>
            <a:pPr>
              <a:buNone/>
            </a:pPr>
            <a:r>
              <a:rPr lang="en-CA" sz="2400" b="1" dirty="0" smtClean="0"/>
              <a:t>Standard Error:</a:t>
            </a:r>
          </a:p>
          <a:p>
            <a:r>
              <a:rPr lang="en-CA" sz="2400" dirty="0" smtClean="0"/>
              <a:t>Indication of </a:t>
            </a:r>
            <a:r>
              <a:rPr lang="en-CA" sz="2400" b="1" dirty="0" smtClean="0">
                <a:solidFill>
                  <a:schemeClr val="accent6">
                    <a:lumMod val="50000"/>
                  </a:schemeClr>
                </a:solidFill>
              </a:rPr>
              <a:t>how well the mean of a sample (x) estimates the true mean of a population </a:t>
            </a:r>
            <a:r>
              <a:rPr lang="en-CA" sz="2400" dirty="0" smtClean="0">
                <a:solidFill>
                  <a:schemeClr val="accent6">
                    <a:lumMod val="50000"/>
                  </a:schemeClr>
                </a:solidFill>
              </a:rPr>
              <a:t>(</a:t>
            </a:r>
            <a:r>
              <a:rPr lang="el-GR" sz="2400" dirty="0" smtClean="0">
                <a:solidFill>
                  <a:schemeClr val="accent6">
                    <a:lumMod val="50000"/>
                  </a:schemeClr>
                </a:solidFill>
              </a:rPr>
              <a:t>μ</a:t>
            </a:r>
            <a:r>
              <a:rPr lang="en-CA" sz="2400" dirty="0" smtClean="0">
                <a:solidFill>
                  <a:schemeClr val="accent6">
                    <a:lumMod val="50000"/>
                  </a:schemeClr>
                </a:solidFill>
              </a:rPr>
              <a:t>)</a:t>
            </a:r>
          </a:p>
          <a:p>
            <a:endParaRPr lang="en-CA" sz="2400" dirty="0" smtClean="0"/>
          </a:p>
          <a:p>
            <a:r>
              <a:rPr lang="en-CA" sz="2400" dirty="0" smtClean="0"/>
              <a:t>Measure of accuracy, if the true mean is known</a:t>
            </a:r>
          </a:p>
          <a:p>
            <a:r>
              <a:rPr lang="en-CA" sz="2400" dirty="0" smtClean="0"/>
              <a:t>Measure of precision, if true mean is not known</a:t>
            </a:r>
          </a:p>
        </p:txBody>
      </p:sp>
      <p:cxnSp>
        <p:nvCxnSpPr>
          <p:cNvPr id="4" name="Straight Connector 3"/>
          <p:cNvCxnSpPr/>
          <p:nvPr/>
        </p:nvCxnSpPr>
        <p:spPr>
          <a:xfrm>
            <a:off x="7286644" y="2000240"/>
            <a:ext cx="142876" cy="1588"/>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9647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004" y="120640"/>
            <a:ext cx="8748395" cy="6124754"/>
          </a:xfrm>
          <a:prstGeom prst="rect">
            <a:avLst/>
          </a:prstGeom>
        </p:spPr>
        <p:txBody>
          <a:bodyPr wrap="square">
            <a:spAutoFit/>
          </a:bodyPr>
          <a:lstStyle/>
          <a:p>
            <a:r>
              <a:rPr lang="en-US" dirty="0"/>
              <a:t> </a:t>
            </a:r>
            <a:r>
              <a:rPr lang="en-US" sz="2800" dirty="0" smtClean="0"/>
              <a:t/>
            </a:r>
            <a:br>
              <a:rPr lang="en-US" sz="2800" dirty="0" smtClean="0"/>
            </a:br>
            <a:r>
              <a:rPr lang="en-US" sz="2800" dirty="0" smtClean="0"/>
              <a:t>STANDARD </a:t>
            </a:r>
            <a:r>
              <a:rPr lang="en-US" sz="2800" dirty="0"/>
              <a:t>DEVIATION</a:t>
            </a:r>
            <a:br>
              <a:rPr lang="en-US" sz="2800" dirty="0"/>
            </a:br>
            <a:r>
              <a:rPr lang="en-US" sz="2800" dirty="0"/>
              <a:t>the </a:t>
            </a:r>
            <a:r>
              <a:rPr lang="en-US" sz="2800" b="1" dirty="0"/>
              <a:t>standard deviation</a:t>
            </a:r>
            <a:r>
              <a:rPr lang="en-US" sz="2800" dirty="0"/>
              <a:t> of the sample is the degree to which individuals within the sample differ from the sample mean. </a:t>
            </a:r>
          </a:p>
          <a:p>
            <a:endParaRPr lang="en-US" sz="2800" dirty="0"/>
          </a:p>
          <a:p>
            <a:endParaRPr lang="en-US" sz="2800" dirty="0"/>
          </a:p>
          <a:p>
            <a:endParaRPr lang="en-US" sz="2800" dirty="0"/>
          </a:p>
          <a:p>
            <a:r>
              <a:rPr lang="en-US" sz="2800" dirty="0"/>
              <a:t>STANDARD ERROR OF THE MEAN</a:t>
            </a:r>
          </a:p>
          <a:p>
            <a:r>
              <a:rPr lang="en-US" sz="2800" dirty="0" smtClean="0"/>
              <a:t>the</a:t>
            </a:r>
            <a:r>
              <a:rPr lang="en-US" sz="2800" dirty="0"/>
              <a:t> </a:t>
            </a:r>
            <a:r>
              <a:rPr lang="en-US" sz="2800" b="1" dirty="0"/>
              <a:t>standard error</a:t>
            </a:r>
            <a:r>
              <a:rPr lang="en-US" sz="2800" dirty="0"/>
              <a:t> </a:t>
            </a:r>
            <a:r>
              <a:rPr lang="en-US" sz="2800" b="1" dirty="0"/>
              <a:t>of the </a:t>
            </a:r>
            <a:r>
              <a:rPr lang="en-US" sz="2800" b="1" dirty="0" smtClean="0"/>
              <a:t>mean </a:t>
            </a:r>
            <a:r>
              <a:rPr lang="en-US" sz="2800" dirty="0" smtClean="0"/>
              <a:t>is </a:t>
            </a:r>
            <a:r>
              <a:rPr lang="en-US" sz="2800" dirty="0"/>
              <a:t>an estimate of how far the sample mean is likely to be from the population mean</a:t>
            </a:r>
          </a:p>
          <a:p>
            <a:endParaRPr lang="en-US" sz="2800" dirty="0" smtClean="0"/>
          </a:p>
          <a:p>
            <a:endParaRPr lang="en-US" sz="2800" dirty="0"/>
          </a:p>
          <a:p>
            <a:endParaRPr lang="en-US" sz="2800" dirty="0"/>
          </a:p>
        </p:txBody>
      </p:sp>
      <p:pic>
        <p:nvPicPr>
          <p:cNvPr id="7" name="Picture 6"/>
          <p:cNvPicPr/>
          <p:nvPr/>
        </p:nvPicPr>
        <p:blipFill rotWithShape="1">
          <a:blip r:embed="rId2"/>
          <a:srcRect l="15885" t="54647" r="75880" b="38744"/>
          <a:stretch/>
        </p:blipFill>
        <p:spPr bwMode="auto">
          <a:xfrm>
            <a:off x="2590800" y="5081826"/>
            <a:ext cx="2916116" cy="1189881"/>
          </a:xfrm>
          <a:prstGeom prst="rect">
            <a:avLst/>
          </a:prstGeom>
          <a:ln>
            <a:noFill/>
          </a:ln>
          <a:extLst>
            <a:ext uri="{53640926-AAD7-44D8-BBD7-CCE9431645EC}">
              <a14:shadowObscured xmlns:a14="http://schemas.microsoft.com/office/drawing/2010/main"/>
            </a:ext>
          </a:extLst>
        </p:spPr>
      </p:pic>
      <p:pic>
        <p:nvPicPr>
          <p:cNvPr id="1028" name="Picture 4" descr="http://growingknowing.com/Images/StandardDeviationSample2.png"/>
          <p:cNvPicPr>
            <a:picLocks noChangeAspect="1" noChangeArrowheads="1"/>
          </p:cNvPicPr>
          <p:nvPr/>
        </p:nvPicPr>
        <p:blipFill rotWithShape="1">
          <a:blip r:embed="rId3">
            <a:extLst>
              <a:ext uri="{28A0092B-C50C-407E-A947-70E740481C1C}">
                <a14:useLocalDpi xmlns:a14="http://schemas.microsoft.com/office/drawing/2010/main" val="0"/>
              </a:ext>
            </a:extLst>
          </a:blip>
          <a:srcRect l="1" t="10185" r="57084"/>
          <a:stretch/>
        </p:blipFill>
        <p:spPr bwMode="auto">
          <a:xfrm>
            <a:off x="2438400" y="1828800"/>
            <a:ext cx="2473569" cy="14851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06916" y="4938063"/>
            <a:ext cx="3207673" cy="369332"/>
          </a:xfrm>
          <a:prstGeom prst="rect">
            <a:avLst/>
          </a:prstGeom>
        </p:spPr>
        <p:txBody>
          <a:bodyPr wrap="none">
            <a:spAutoFit/>
          </a:bodyPr>
          <a:lstStyle/>
          <a:p>
            <a:r>
              <a:rPr lang="en-US" dirty="0" smtClean="0">
                <a:hlinkClick r:id="rId4"/>
              </a:rPr>
              <a:t>Bozeman Biology Standard </a:t>
            </a:r>
            <a:r>
              <a:rPr lang="en-US" dirty="0">
                <a:hlinkClick r:id="rId4"/>
              </a:rPr>
              <a:t>Error</a:t>
            </a:r>
            <a:endParaRPr lang="en-US" dirty="0"/>
          </a:p>
        </p:txBody>
      </p:sp>
      <p:sp>
        <p:nvSpPr>
          <p:cNvPr id="4" name="TextBox 3"/>
          <p:cNvSpPr txBox="1"/>
          <p:nvPr/>
        </p:nvSpPr>
        <p:spPr>
          <a:xfrm>
            <a:off x="5410200" y="2386711"/>
            <a:ext cx="3632918" cy="369332"/>
          </a:xfrm>
          <a:prstGeom prst="rect">
            <a:avLst/>
          </a:prstGeom>
          <a:noFill/>
        </p:spPr>
        <p:txBody>
          <a:bodyPr wrap="none" rtlCol="0">
            <a:spAutoFit/>
          </a:bodyPr>
          <a:lstStyle/>
          <a:p>
            <a:r>
              <a:rPr lang="en-US" dirty="0" smtClean="0">
                <a:hlinkClick r:id="rId5"/>
              </a:rPr>
              <a:t>Bozeman Biology Standard Deviation</a:t>
            </a:r>
            <a:endParaRPr lang="en-US" dirty="0"/>
          </a:p>
        </p:txBody>
      </p:sp>
    </p:spTree>
    <p:extLst>
      <p:ext uri="{BB962C8B-B14F-4D97-AF65-F5344CB8AC3E}">
        <p14:creationId xmlns:p14="http://schemas.microsoft.com/office/powerpoint/2010/main" val="3829085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2428892"/>
          </a:xfrm>
        </p:spPr>
        <p:txBody>
          <a:bodyPr>
            <a:normAutofit/>
          </a:bodyPr>
          <a:lstStyle/>
          <a:p>
            <a:r>
              <a:rPr lang="en-CA" sz="2400" b="1" dirty="0" smtClean="0"/>
              <a:t>Accuracy</a:t>
            </a:r>
            <a:r>
              <a:rPr lang="en-CA" sz="2400" dirty="0" smtClean="0"/>
              <a:t> – How close a measured value is to the </a:t>
            </a:r>
            <a:r>
              <a:rPr lang="en-CA" sz="2400" b="1" dirty="0" smtClean="0"/>
              <a:t>actual (true) value</a:t>
            </a:r>
          </a:p>
          <a:p>
            <a:endParaRPr lang="en-CA" sz="2400" dirty="0" smtClean="0"/>
          </a:p>
          <a:p>
            <a:r>
              <a:rPr lang="en-CA" sz="2400" b="1" dirty="0" smtClean="0"/>
              <a:t>Precision</a:t>
            </a:r>
            <a:r>
              <a:rPr lang="en-CA" sz="2400" dirty="0" smtClean="0"/>
              <a:t> – How close the measured values are </a:t>
            </a:r>
            <a:r>
              <a:rPr lang="en-CA" sz="2400" b="1" dirty="0" smtClean="0"/>
              <a:t>to each other</a:t>
            </a:r>
            <a:r>
              <a:rPr lang="en-CA" sz="2400" dirty="0" smtClean="0"/>
              <a:t>.</a:t>
            </a:r>
            <a:endParaRPr lang="en-CA" sz="2400" dirty="0"/>
          </a:p>
        </p:txBody>
      </p:sp>
      <p:pic>
        <p:nvPicPr>
          <p:cNvPr id="20482" name="Picture 2"/>
          <p:cNvPicPr>
            <a:picLocks noChangeAspect="1" noChangeArrowheads="1"/>
          </p:cNvPicPr>
          <p:nvPr/>
        </p:nvPicPr>
        <p:blipFill>
          <a:blip r:embed="rId2"/>
          <a:srcRect/>
          <a:stretch>
            <a:fillRect/>
          </a:stretch>
        </p:blipFill>
        <p:spPr bwMode="auto">
          <a:xfrm>
            <a:off x="1357290" y="3214686"/>
            <a:ext cx="6610820" cy="2500330"/>
          </a:xfrm>
          <a:prstGeom prst="rect">
            <a:avLst/>
          </a:prstGeom>
          <a:noFill/>
          <a:ln w="9525">
            <a:noFill/>
            <a:miter lim="800000"/>
            <a:headEnd/>
            <a:tailEnd/>
          </a:ln>
          <a:effectLst/>
        </p:spPr>
      </p:pic>
    </p:spTree>
    <p:extLst>
      <p:ext uri="{BB962C8B-B14F-4D97-AF65-F5344CB8AC3E}">
        <p14:creationId xmlns:p14="http://schemas.microsoft.com/office/powerpoint/2010/main" val="1275683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14818"/>
            <a:ext cx="8229600" cy="2359718"/>
          </a:xfrm>
        </p:spPr>
        <p:txBody>
          <a:bodyPr/>
          <a:lstStyle/>
          <a:p>
            <a:pPr>
              <a:buNone/>
            </a:pPr>
            <a:r>
              <a:rPr lang="en-CA" b="1" dirty="0" smtClean="0"/>
              <a:t>Which is a valid statement?</a:t>
            </a:r>
          </a:p>
          <a:p>
            <a:r>
              <a:rPr lang="en-CA" sz="2400" dirty="0" smtClean="0"/>
              <a:t>Fish2Whale food caused the most fish growth</a:t>
            </a:r>
          </a:p>
          <a:p>
            <a:r>
              <a:rPr lang="en-CA" sz="2400" dirty="0" smtClean="0"/>
              <a:t>Fish2Whale food caused more fish growth than did Budget </a:t>
            </a:r>
            <a:r>
              <a:rPr lang="en-CA" sz="2400" dirty="0" err="1" smtClean="0"/>
              <a:t>Fude</a:t>
            </a:r>
            <a:endParaRPr lang="en-CA" sz="2400" dirty="0"/>
          </a:p>
        </p:txBody>
      </p:sp>
      <p:pic>
        <p:nvPicPr>
          <p:cNvPr id="24578" name="Picture 2"/>
          <p:cNvPicPr>
            <a:picLocks noChangeAspect="1" noChangeArrowheads="1"/>
          </p:cNvPicPr>
          <p:nvPr/>
        </p:nvPicPr>
        <p:blipFill>
          <a:blip r:embed="rId2"/>
          <a:srcRect/>
          <a:stretch>
            <a:fillRect/>
          </a:stretch>
        </p:blipFill>
        <p:spPr bwMode="auto">
          <a:xfrm>
            <a:off x="2143108" y="642918"/>
            <a:ext cx="5464606" cy="3286148"/>
          </a:xfrm>
          <a:prstGeom prst="rect">
            <a:avLst/>
          </a:prstGeom>
          <a:noFill/>
          <a:ln w="9525">
            <a:noFill/>
            <a:miter lim="800000"/>
            <a:headEnd/>
            <a:tailEnd/>
          </a:ln>
          <a:effectLst/>
        </p:spPr>
      </p:pic>
      <p:sp>
        <p:nvSpPr>
          <p:cNvPr id="6" name="TextBox 5"/>
          <p:cNvSpPr txBox="1"/>
          <p:nvPr/>
        </p:nvSpPr>
        <p:spPr>
          <a:xfrm>
            <a:off x="357158" y="4429132"/>
            <a:ext cx="785818" cy="1015663"/>
          </a:xfrm>
          <a:prstGeom prst="rect">
            <a:avLst/>
          </a:prstGeom>
          <a:noFill/>
        </p:spPr>
        <p:txBody>
          <a:bodyPr wrap="square" rtlCol="0">
            <a:spAutoFit/>
          </a:bodyPr>
          <a:lstStyle/>
          <a:p>
            <a:r>
              <a:rPr lang="en-CA" sz="6000" dirty="0" smtClean="0">
                <a:solidFill>
                  <a:srgbClr val="FF0000"/>
                </a:solidFill>
                <a:sym typeface="Wingdings"/>
              </a:rPr>
              <a:t></a:t>
            </a:r>
            <a:endParaRPr lang="en-CA" sz="6000" dirty="0">
              <a:solidFill>
                <a:srgbClr val="FF0000"/>
              </a:solidFill>
            </a:endParaRPr>
          </a:p>
        </p:txBody>
      </p:sp>
      <p:sp>
        <p:nvSpPr>
          <p:cNvPr id="7" name="TextBox 6"/>
          <p:cNvSpPr txBox="1"/>
          <p:nvPr/>
        </p:nvSpPr>
        <p:spPr>
          <a:xfrm>
            <a:off x="285720" y="4929198"/>
            <a:ext cx="785818" cy="1015663"/>
          </a:xfrm>
          <a:prstGeom prst="rect">
            <a:avLst/>
          </a:prstGeom>
          <a:noFill/>
        </p:spPr>
        <p:txBody>
          <a:bodyPr wrap="square" rtlCol="0">
            <a:spAutoFit/>
          </a:bodyPr>
          <a:lstStyle/>
          <a:p>
            <a:r>
              <a:rPr lang="en-CA" sz="6000" dirty="0">
                <a:solidFill>
                  <a:srgbClr val="00B050"/>
                </a:solidFill>
                <a:sym typeface="Wingdings"/>
              </a:rPr>
              <a:t></a:t>
            </a:r>
            <a:endParaRPr lang="en-CA" sz="6000" dirty="0">
              <a:solidFill>
                <a:srgbClr val="00B050"/>
              </a:solidFill>
            </a:endParaRPr>
          </a:p>
        </p:txBody>
      </p:sp>
    </p:spTree>
    <p:extLst>
      <p:ext uri="{BB962C8B-B14F-4D97-AF65-F5344CB8AC3E}">
        <p14:creationId xmlns:p14="http://schemas.microsoft.com/office/powerpoint/2010/main" val="147425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3546" y="1142984"/>
            <a:ext cx="3614734" cy="4325112"/>
          </a:xfrm>
        </p:spPr>
        <p:txBody>
          <a:bodyPr>
            <a:normAutofit/>
          </a:bodyPr>
          <a:lstStyle/>
          <a:p>
            <a:pPr>
              <a:buNone/>
            </a:pPr>
            <a:r>
              <a:rPr lang="en-CA" b="1" dirty="0" smtClean="0"/>
              <a:t>Statements</a:t>
            </a:r>
            <a:r>
              <a:rPr lang="en-CA" dirty="0" smtClean="0"/>
              <a:t>: </a:t>
            </a:r>
          </a:p>
          <a:p>
            <a:pPr>
              <a:buFont typeface="Arial" pitchFamily="34" charset="0"/>
              <a:buChar char="•"/>
            </a:pPr>
            <a:r>
              <a:rPr lang="en-CA" sz="2400" dirty="0" smtClean="0"/>
              <a:t>In all four regions, more males exhibited the trait measured than did females. </a:t>
            </a:r>
          </a:p>
          <a:p>
            <a:pPr>
              <a:buFont typeface="Arial" pitchFamily="34" charset="0"/>
              <a:buChar char="•"/>
            </a:pPr>
            <a:endParaRPr lang="en-CA" sz="2400" dirty="0" smtClean="0"/>
          </a:p>
          <a:p>
            <a:pPr>
              <a:buFont typeface="Arial" pitchFamily="34" charset="0"/>
              <a:buChar char="•"/>
            </a:pPr>
            <a:r>
              <a:rPr lang="en-CA" sz="2400" dirty="0" smtClean="0"/>
              <a:t>More males in region 3 exhibited the measured trait than did females </a:t>
            </a:r>
          </a:p>
          <a:p>
            <a:endParaRPr lang="en-CA" dirty="0"/>
          </a:p>
        </p:txBody>
      </p:sp>
      <p:pic>
        <p:nvPicPr>
          <p:cNvPr id="25602" name="Picture 2"/>
          <p:cNvPicPr>
            <a:picLocks noChangeAspect="1" noChangeArrowheads="1"/>
          </p:cNvPicPr>
          <p:nvPr/>
        </p:nvPicPr>
        <p:blipFill>
          <a:blip r:embed="rId2"/>
          <a:srcRect/>
          <a:stretch>
            <a:fillRect/>
          </a:stretch>
        </p:blipFill>
        <p:spPr bwMode="auto">
          <a:xfrm>
            <a:off x="500034" y="1357298"/>
            <a:ext cx="4133850" cy="3924300"/>
          </a:xfrm>
          <a:prstGeom prst="rect">
            <a:avLst/>
          </a:prstGeom>
          <a:noFill/>
          <a:ln w="9525">
            <a:noFill/>
            <a:miter lim="800000"/>
            <a:headEnd/>
            <a:tailEnd/>
          </a:ln>
          <a:effectLst/>
        </p:spPr>
      </p:pic>
      <p:sp>
        <p:nvSpPr>
          <p:cNvPr id="5" name="TextBox 4"/>
          <p:cNvSpPr txBox="1"/>
          <p:nvPr/>
        </p:nvSpPr>
        <p:spPr>
          <a:xfrm>
            <a:off x="5100670" y="1393866"/>
            <a:ext cx="785818" cy="1015663"/>
          </a:xfrm>
          <a:prstGeom prst="rect">
            <a:avLst/>
          </a:prstGeom>
          <a:noFill/>
        </p:spPr>
        <p:txBody>
          <a:bodyPr wrap="square" rtlCol="0">
            <a:spAutoFit/>
          </a:bodyPr>
          <a:lstStyle/>
          <a:p>
            <a:r>
              <a:rPr lang="en-CA" sz="6000" dirty="0" smtClean="0">
                <a:solidFill>
                  <a:srgbClr val="FF0000"/>
                </a:solidFill>
                <a:sym typeface="Wingdings"/>
              </a:rPr>
              <a:t></a:t>
            </a:r>
            <a:endParaRPr lang="en-CA" sz="6000" dirty="0">
              <a:solidFill>
                <a:srgbClr val="FF0000"/>
              </a:solidFill>
            </a:endParaRPr>
          </a:p>
        </p:txBody>
      </p:sp>
      <p:sp>
        <p:nvSpPr>
          <p:cNvPr id="6" name="TextBox 5"/>
          <p:cNvSpPr txBox="1"/>
          <p:nvPr/>
        </p:nvSpPr>
        <p:spPr>
          <a:xfrm>
            <a:off x="5029232" y="3378599"/>
            <a:ext cx="785818" cy="1015663"/>
          </a:xfrm>
          <a:prstGeom prst="rect">
            <a:avLst/>
          </a:prstGeom>
          <a:noFill/>
        </p:spPr>
        <p:txBody>
          <a:bodyPr wrap="square" rtlCol="0">
            <a:spAutoFit/>
          </a:bodyPr>
          <a:lstStyle/>
          <a:p>
            <a:r>
              <a:rPr lang="en-CA" sz="6000" dirty="0">
                <a:solidFill>
                  <a:srgbClr val="00B050"/>
                </a:solidFill>
                <a:sym typeface="Wingdings"/>
              </a:rPr>
              <a:t></a:t>
            </a:r>
            <a:endParaRPr lang="en-CA" sz="6000" dirty="0">
              <a:solidFill>
                <a:srgbClr val="00B050"/>
              </a:solidFill>
            </a:endParaRPr>
          </a:p>
        </p:txBody>
      </p:sp>
    </p:spTree>
    <p:extLst>
      <p:ext uri="{BB962C8B-B14F-4D97-AF65-F5344CB8AC3E}">
        <p14:creationId xmlns:p14="http://schemas.microsoft.com/office/powerpoint/2010/main" val="36166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 y="152400"/>
            <a:ext cx="9144000" cy="1046480"/>
          </a:xfrm>
        </p:spPr>
        <p:txBody>
          <a:bodyPr>
            <a:normAutofit fontScale="90000"/>
          </a:bodyPr>
          <a:lstStyle/>
          <a:p>
            <a:r>
              <a:rPr lang="en-US" dirty="0" smtClean="0"/>
              <a:t>Does the mutagen have an impact on mean tail length (   ) in </a:t>
            </a:r>
            <a:r>
              <a:rPr lang="en-US" i="1" dirty="0" err="1" smtClean="0"/>
              <a:t>Mus</a:t>
            </a:r>
            <a:r>
              <a:rPr lang="en-US" i="1" dirty="0" smtClean="0"/>
              <a:t> </a:t>
            </a:r>
            <a:r>
              <a:rPr lang="en-US" i="1" dirty="0" err="1" smtClean="0"/>
              <a:t>musculus</a:t>
            </a:r>
            <a:r>
              <a:rPr lang="en-US" dirty="0" smtClean="0"/>
              <a:t>?</a:t>
            </a:r>
            <a:endParaRPr lang="en-US" dirty="0"/>
          </a:p>
        </p:txBody>
      </p:sp>
      <p:sp>
        <p:nvSpPr>
          <p:cNvPr id="3" name="Content Placeholder 2"/>
          <p:cNvSpPr>
            <a:spLocks noGrp="1"/>
          </p:cNvSpPr>
          <p:nvPr>
            <p:ph idx="1"/>
          </p:nvPr>
        </p:nvSpPr>
        <p:spPr>
          <a:xfrm>
            <a:off x="76200" y="1657350"/>
            <a:ext cx="9067800" cy="3352800"/>
          </a:xfrm>
        </p:spPr>
        <p:txBody>
          <a:bodyPr/>
          <a:lstStyle/>
          <a:p>
            <a:r>
              <a:rPr lang="en-US" dirty="0" smtClean="0"/>
              <a:t>A group of mice was fed a diet with a mutagen added that was thought to affect tail length in mice.</a:t>
            </a:r>
          </a:p>
          <a:p>
            <a:r>
              <a:rPr lang="en-US" dirty="0" smtClean="0"/>
              <a:t>Another group of mice was fed the same diet w/o the mutagen added.</a:t>
            </a:r>
          </a:p>
          <a:p>
            <a:r>
              <a:rPr lang="en-US" dirty="0" smtClean="0"/>
              <a:t>H</a:t>
            </a:r>
            <a:r>
              <a:rPr lang="en-US" baseline="-25000" dirty="0" smtClean="0"/>
              <a:t>O </a:t>
            </a:r>
            <a:r>
              <a:rPr lang="en-US" dirty="0" smtClean="0"/>
              <a:t>?</a:t>
            </a:r>
          </a:p>
        </p:txBody>
      </p:sp>
      <p:pic>
        <p:nvPicPr>
          <p:cNvPr id="1026" name="Picture 2" descr="http://www.petdiscounters.com/assets/images/product_images/image/d_4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662" y="4114800"/>
            <a:ext cx="3810000" cy="17907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6488668"/>
            <a:ext cx="8458200" cy="523220"/>
          </a:xfrm>
          <a:prstGeom prst="rect">
            <a:avLst/>
          </a:prstGeom>
        </p:spPr>
        <p:txBody>
          <a:bodyPr wrap="square">
            <a:spAutoFit/>
          </a:bodyPr>
          <a:lstStyle/>
          <a:p>
            <a:r>
              <a:rPr lang="en-US" sz="1400" dirty="0" smtClean="0"/>
              <a:t>Image from: </a:t>
            </a:r>
            <a:r>
              <a:rPr lang="en-US" sz="1400" dirty="0" smtClean="0">
                <a:hlinkClick r:id="rId3"/>
              </a:rPr>
              <a:t>http</a:t>
            </a:r>
            <a:r>
              <a:rPr lang="en-US" sz="1400" dirty="0">
                <a:hlinkClick r:id="rId3"/>
              </a:rPr>
              <a:t>://</a:t>
            </a:r>
            <a:r>
              <a:rPr lang="en-US" sz="1400" dirty="0" smtClean="0">
                <a:hlinkClick r:id="rId3"/>
              </a:rPr>
              <a:t>www.petdiscounters.com/assets/images/product_images/image/d_4491.jpg</a:t>
            </a:r>
            <a:endParaRPr lang="en-US" sz="1400" dirty="0" smtClean="0"/>
          </a:p>
          <a:p>
            <a:endParaRPr lang="en-US" sz="1400"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309" t="32872" r="83813" b="40872"/>
          <a:stretch/>
        </p:blipFill>
        <p:spPr>
          <a:xfrm>
            <a:off x="4237112" y="807597"/>
            <a:ext cx="334888" cy="395995"/>
          </a:xfrm>
          <a:prstGeom prst="rect">
            <a:avLst/>
          </a:prstGeom>
        </p:spPr>
      </p:pic>
      <p:sp>
        <p:nvSpPr>
          <p:cNvPr id="4" name="TextBox 3"/>
          <p:cNvSpPr txBox="1"/>
          <p:nvPr/>
        </p:nvSpPr>
        <p:spPr>
          <a:xfrm>
            <a:off x="533400" y="5715000"/>
            <a:ext cx="3718134" cy="646331"/>
          </a:xfrm>
          <a:prstGeom prst="rect">
            <a:avLst/>
          </a:prstGeom>
          <a:noFill/>
        </p:spPr>
        <p:txBody>
          <a:bodyPr wrap="none" rtlCol="0">
            <a:spAutoFit/>
          </a:bodyPr>
          <a:lstStyle/>
          <a:p>
            <a:r>
              <a:rPr lang="en-US" dirty="0" smtClean="0"/>
              <a:t>Mutagen mice idea from Kristen </a:t>
            </a:r>
            <a:r>
              <a:rPr lang="en-US" dirty="0" err="1" smtClean="0"/>
              <a:t>Dotti</a:t>
            </a:r>
            <a:r>
              <a:rPr lang="en-US" dirty="0" smtClean="0"/>
              <a:t/>
            </a:r>
            <a:br>
              <a:rPr lang="en-US" dirty="0" smtClean="0"/>
            </a:br>
            <a:r>
              <a:rPr lang="en-US" dirty="0" smtClean="0"/>
              <a:t>Catalyst Learning Curriculum</a:t>
            </a:r>
            <a:endParaRPr lang="en-US" dirty="0"/>
          </a:p>
        </p:txBody>
      </p:sp>
    </p:spTree>
    <p:extLst>
      <p:ext uri="{BB962C8B-B14F-4D97-AF65-F5344CB8AC3E}">
        <p14:creationId xmlns:p14="http://schemas.microsoft.com/office/powerpoint/2010/main" val="1228373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 y="152400"/>
            <a:ext cx="9144000" cy="1046480"/>
          </a:xfrm>
        </p:spPr>
        <p:txBody>
          <a:bodyPr>
            <a:normAutofit/>
          </a:bodyPr>
          <a:lstStyle/>
          <a:p>
            <a:r>
              <a:rPr lang="en-US" dirty="0" smtClean="0"/>
              <a:t>MEASURING MICE</a:t>
            </a:r>
            <a:endParaRPr lang="en-US" dirty="0"/>
          </a:p>
        </p:txBody>
      </p:sp>
      <p:sp>
        <p:nvSpPr>
          <p:cNvPr id="3" name="Content Placeholder 2"/>
          <p:cNvSpPr>
            <a:spLocks noGrp="1"/>
          </p:cNvSpPr>
          <p:nvPr>
            <p:ph idx="1"/>
          </p:nvPr>
        </p:nvSpPr>
        <p:spPr>
          <a:xfrm>
            <a:off x="228600" y="1066800"/>
            <a:ext cx="8915400" cy="3352800"/>
          </a:xfrm>
        </p:spPr>
        <p:txBody>
          <a:bodyPr>
            <a:normAutofit fontScale="92500" lnSpcReduction="10000"/>
          </a:bodyPr>
          <a:lstStyle/>
          <a:p>
            <a:r>
              <a:rPr lang="en-US" dirty="0" smtClean="0"/>
              <a:t>Determine the tail lengths of the mice in the sample provided to your group.</a:t>
            </a:r>
          </a:p>
          <a:p>
            <a:pPr marL="0" indent="0">
              <a:buNone/>
            </a:pPr>
            <a:endParaRPr lang="en-US" dirty="0" smtClean="0"/>
          </a:p>
          <a:p>
            <a:r>
              <a:rPr lang="en-US" dirty="0" smtClean="0"/>
              <a:t>Determine RANGE, MEAN, </a:t>
            </a:r>
            <a:r>
              <a:rPr lang="en-US" dirty="0" smtClean="0"/>
              <a:t>STANDARD DEVIATION,</a:t>
            </a:r>
            <a:br>
              <a:rPr lang="en-US" dirty="0" smtClean="0"/>
            </a:br>
            <a:r>
              <a:rPr lang="en-US" dirty="0" smtClean="0"/>
              <a:t>STANDARD ERROR of the MEAN, 95% CONFIDENCE </a:t>
            </a:r>
            <a:r>
              <a:rPr lang="en-US" dirty="0" smtClean="0"/>
              <a:t>for the mice in your sample.</a:t>
            </a:r>
          </a:p>
          <a:p>
            <a:r>
              <a:rPr lang="en-US" dirty="0" smtClean="0"/>
              <a:t>Post your measurements on class data chart</a:t>
            </a:r>
          </a:p>
          <a:p>
            <a:endParaRPr lang="en-US" dirty="0"/>
          </a:p>
        </p:txBody>
      </p:sp>
      <p:pic>
        <p:nvPicPr>
          <p:cNvPr id="1026" name="Picture 2" descr="http://www.petdiscounters.com/assets/images/product_images/image/d_4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48200"/>
            <a:ext cx="3810000" cy="17907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6488668"/>
            <a:ext cx="8458200" cy="523220"/>
          </a:xfrm>
          <a:prstGeom prst="rect">
            <a:avLst/>
          </a:prstGeom>
        </p:spPr>
        <p:txBody>
          <a:bodyPr wrap="square">
            <a:spAutoFit/>
          </a:bodyPr>
          <a:lstStyle/>
          <a:p>
            <a:r>
              <a:rPr lang="en-US" sz="1400" dirty="0" smtClean="0"/>
              <a:t>Image from: </a:t>
            </a:r>
            <a:r>
              <a:rPr lang="en-US" sz="1400" dirty="0" smtClean="0">
                <a:hlinkClick r:id="rId3"/>
              </a:rPr>
              <a:t>http</a:t>
            </a:r>
            <a:r>
              <a:rPr lang="en-US" sz="1400" dirty="0">
                <a:hlinkClick r:id="rId3"/>
              </a:rPr>
              <a:t>://</a:t>
            </a:r>
            <a:r>
              <a:rPr lang="en-US" sz="1400" dirty="0" smtClean="0">
                <a:hlinkClick r:id="rId3"/>
              </a:rPr>
              <a:t>www.petdiscounters.com/assets/images/product_images/image/d_4491.jpg</a:t>
            </a:r>
            <a:endParaRPr lang="en-US" sz="1400" dirty="0" smtClean="0"/>
          </a:p>
          <a:p>
            <a:endParaRPr lang="en-US" sz="1400" dirty="0"/>
          </a:p>
        </p:txBody>
      </p:sp>
    </p:spTree>
    <p:extLst>
      <p:ext uri="{BB962C8B-B14F-4D97-AF65-F5344CB8AC3E}">
        <p14:creationId xmlns:p14="http://schemas.microsoft.com/office/powerpoint/2010/main" val="4277486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Data analysis allows you to…</a:t>
            </a:r>
            <a:endParaRPr lang="en-US" dirty="0"/>
          </a:p>
        </p:txBody>
      </p:sp>
      <p:sp>
        <p:nvSpPr>
          <p:cNvPr id="4" name="Content Placeholder 3"/>
          <p:cNvSpPr>
            <a:spLocks noGrp="1"/>
          </p:cNvSpPr>
          <p:nvPr>
            <p:ph idx="1"/>
          </p:nvPr>
        </p:nvSpPr>
        <p:spPr/>
        <p:txBody>
          <a:bodyPr/>
          <a:lstStyle/>
          <a:p>
            <a:r>
              <a:rPr lang="en-US" b="1" dirty="0" smtClean="0"/>
              <a:t>Arrive at conclusions about your data</a:t>
            </a:r>
          </a:p>
          <a:p>
            <a:r>
              <a:rPr lang="en-US" b="1" dirty="0" smtClean="0"/>
              <a:t>Make claims about your data</a:t>
            </a:r>
          </a:p>
          <a:p>
            <a:r>
              <a:rPr lang="en-US" b="1" dirty="0" smtClean="0"/>
              <a:t>Support arguments using your data</a:t>
            </a:r>
          </a:p>
          <a:p>
            <a:r>
              <a:rPr lang="en-US" b="1" dirty="0" smtClean="0"/>
              <a:t>Estimate the reliability of your data</a:t>
            </a:r>
          </a:p>
          <a:p>
            <a:r>
              <a:rPr lang="en-US" b="1" dirty="0" smtClean="0"/>
              <a:t>Effectively communicate conclusions about your work to a larger scientific community</a:t>
            </a:r>
            <a:endParaRPr lang="en-US" b="1" dirty="0"/>
          </a:p>
        </p:txBody>
      </p:sp>
    </p:spTree>
    <p:extLst>
      <p:ext uri="{BB962C8B-B14F-4D97-AF65-F5344CB8AC3E}">
        <p14:creationId xmlns:p14="http://schemas.microsoft.com/office/powerpoint/2010/main" val="2331449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03" t="47597" r="40144" b="21794"/>
          <a:stretch/>
        </p:blipFill>
        <p:spPr bwMode="auto">
          <a:xfrm>
            <a:off x="609600" y="-35169"/>
            <a:ext cx="7620000" cy="38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3657600"/>
            <a:ext cx="8839200" cy="1477328"/>
          </a:xfrm>
          <a:prstGeom prst="rect">
            <a:avLst/>
          </a:prstGeom>
          <a:noFill/>
        </p:spPr>
        <p:txBody>
          <a:bodyPr wrap="square" rtlCol="0">
            <a:spAutoFit/>
          </a:bodyPr>
          <a:lstStyle/>
          <a:p>
            <a:r>
              <a:rPr lang="en-US" dirty="0" smtClean="0"/>
              <a:t>What can you conclude about Experiment 1?</a:t>
            </a:r>
            <a:br>
              <a:rPr lang="en-US" dirty="0" smtClean="0"/>
            </a:br>
            <a:endParaRPr lang="en-US" dirty="0" smtClean="0"/>
          </a:p>
          <a:p>
            <a:r>
              <a:rPr lang="en-US" dirty="0" smtClean="0"/>
              <a:t/>
            </a:r>
            <a:br>
              <a:rPr lang="en-US" dirty="0" smtClean="0"/>
            </a:br>
            <a:r>
              <a:rPr lang="en-US" dirty="0" smtClean="0"/>
              <a:t/>
            </a:r>
            <a:br>
              <a:rPr lang="en-US" dirty="0" smtClean="0"/>
            </a:br>
            <a:r>
              <a:rPr lang="en-US" dirty="0" smtClean="0"/>
              <a:t>What can you conclude about Experiment 2?</a:t>
            </a:r>
            <a:endParaRPr lang="en-US" dirty="0"/>
          </a:p>
        </p:txBody>
      </p:sp>
      <p:sp>
        <p:nvSpPr>
          <p:cNvPr id="2" name="Rectangle 1"/>
          <p:cNvSpPr/>
          <p:nvPr/>
        </p:nvSpPr>
        <p:spPr>
          <a:xfrm>
            <a:off x="597876" y="3979202"/>
            <a:ext cx="8382000" cy="646331"/>
          </a:xfrm>
          <a:prstGeom prst="rect">
            <a:avLst/>
          </a:prstGeom>
        </p:spPr>
        <p:txBody>
          <a:bodyPr wrap="square">
            <a:spAutoFit/>
          </a:bodyPr>
          <a:lstStyle/>
          <a:p>
            <a:r>
              <a:rPr lang="en-US" b="1" dirty="0"/>
              <a:t>When standard error (SE) bars do not overlap, it suggests there might be a difference between the two means, but you cannot be sure. More statistics needs to be </a:t>
            </a:r>
            <a:r>
              <a:rPr lang="en-US" b="1"/>
              <a:t>done</a:t>
            </a:r>
            <a:r>
              <a:rPr lang="en-US" b="1" smtClean="0"/>
              <a:t>.                                                                                                        </a:t>
            </a:r>
            <a:endParaRPr lang="en-US" dirty="0"/>
          </a:p>
        </p:txBody>
      </p:sp>
      <p:sp>
        <p:nvSpPr>
          <p:cNvPr id="4" name="Rectangle 3"/>
          <p:cNvSpPr/>
          <p:nvPr/>
        </p:nvSpPr>
        <p:spPr>
          <a:xfrm>
            <a:off x="310661" y="5010834"/>
            <a:ext cx="8804031" cy="646331"/>
          </a:xfrm>
          <a:prstGeom prst="rect">
            <a:avLst/>
          </a:prstGeom>
        </p:spPr>
        <p:txBody>
          <a:bodyPr wrap="square">
            <a:spAutoFit/>
          </a:bodyPr>
          <a:lstStyle/>
          <a:p>
            <a:r>
              <a:rPr lang="en-US" b="1" dirty="0"/>
              <a:t>When SE bars overlap you can be sure there is NO statistically significant difference between the two means.</a:t>
            </a:r>
            <a:endParaRPr lang="en-US" dirty="0"/>
          </a:p>
        </p:txBody>
      </p:sp>
    </p:spTree>
    <p:extLst>
      <p:ext uri="{BB962C8B-B14F-4D97-AF65-F5344CB8AC3E}">
        <p14:creationId xmlns:p14="http://schemas.microsoft.com/office/powerpoint/2010/main" val="3785429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066800"/>
          </a:xfrm>
        </p:spPr>
        <p:txBody>
          <a:bodyPr>
            <a:noAutofit/>
          </a:bodyPr>
          <a:lstStyle/>
          <a:p>
            <a:r>
              <a:rPr lang="en-US" dirty="0" smtClean="0"/>
              <a:t>Appropriate descriptive statistics for a data set typically include:</a:t>
            </a:r>
            <a:endParaRPr lang="en-US" dirty="0"/>
          </a:p>
        </p:txBody>
      </p:sp>
      <p:sp>
        <p:nvSpPr>
          <p:cNvPr id="3" name="Content Placeholder 2"/>
          <p:cNvSpPr>
            <a:spLocks noGrp="1"/>
          </p:cNvSpPr>
          <p:nvPr>
            <p:ph idx="1"/>
          </p:nvPr>
        </p:nvSpPr>
        <p:spPr>
          <a:xfrm>
            <a:off x="1547664" y="1556792"/>
            <a:ext cx="6824132" cy="3941763"/>
          </a:xfrm>
        </p:spPr>
        <p:txBody>
          <a:bodyPr>
            <a:normAutofit/>
          </a:bodyPr>
          <a:lstStyle/>
          <a:p>
            <a:r>
              <a:rPr lang="en-US" sz="4000" dirty="0" smtClean="0"/>
              <a:t>Mean (average)</a:t>
            </a:r>
          </a:p>
          <a:p>
            <a:r>
              <a:rPr lang="en-US" sz="4000" dirty="0" smtClean="0"/>
              <a:t>Sample size</a:t>
            </a:r>
          </a:p>
          <a:p>
            <a:r>
              <a:rPr lang="en-US" sz="4000" dirty="0" smtClean="0"/>
              <a:t>Standard deviation</a:t>
            </a:r>
          </a:p>
          <a:p>
            <a:r>
              <a:rPr lang="en-US" sz="4000" dirty="0" smtClean="0"/>
              <a:t>Standard error</a:t>
            </a:r>
            <a:endParaRPr lang="en-US" sz="4000" dirty="0"/>
          </a:p>
        </p:txBody>
      </p:sp>
    </p:spTree>
    <p:extLst>
      <p:ext uri="{BB962C8B-B14F-4D97-AF65-F5344CB8AC3E}">
        <p14:creationId xmlns:p14="http://schemas.microsoft.com/office/powerpoint/2010/main" val="2889333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(average)</a:t>
            </a:r>
            <a:endParaRPr lang="en-US" dirty="0"/>
          </a:p>
        </p:txBody>
      </p:sp>
      <p:sp>
        <p:nvSpPr>
          <p:cNvPr id="3" name="Content Placeholder 2"/>
          <p:cNvSpPr>
            <a:spLocks noGrp="1"/>
          </p:cNvSpPr>
          <p:nvPr>
            <p:ph idx="1"/>
          </p:nvPr>
        </p:nvSpPr>
        <p:spPr>
          <a:xfrm>
            <a:off x="381000" y="1524000"/>
            <a:ext cx="8458200" cy="4525963"/>
          </a:xfrm>
        </p:spPr>
        <p:txBody>
          <a:bodyPr/>
          <a:lstStyle/>
          <a:p>
            <a:r>
              <a:rPr lang="en-US" dirty="0" smtClean="0"/>
              <a:t>Sum of the numbers in the sample divided by the total number in the sample</a:t>
            </a:r>
          </a:p>
          <a:p>
            <a:r>
              <a:rPr lang="en-US" dirty="0" smtClean="0"/>
              <a:t>Summarizes the entire sample</a:t>
            </a:r>
          </a:p>
          <a:p>
            <a:r>
              <a:rPr lang="en-US" dirty="0" smtClean="0"/>
              <a:t>Might provide an estimate of the entire population’s (that was sampled) true mean</a:t>
            </a:r>
            <a:endParaRPr lang="en-US" dirty="0"/>
          </a:p>
        </p:txBody>
      </p:sp>
      <p:pic>
        <p:nvPicPr>
          <p:cNvPr id="4" name="Picture 3" descr="Screen Shot 2014-12-17 at 11.0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652" y="4267200"/>
            <a:ext cx="3081866" cy="1986993"/>
          </a:xfrm>
          <a:prstGeom prst="rect">
            <a:avLst/>
          </a:prstGeom>
        </p:spPr>
      </p:pic>
    </p:spTree>
    <p:extLst>
      <p:ext uri="{BB962C8B-B14F-4D97-AF65-F5344CB8AC3E}">
        <p14:creationId xmlns:p14="http://schemas.microsoft.com/office/powerpoint/2010/main" val="3247609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size</a:t>
            </a:r>
            <a:endParaRPr lang="en-US" dirty="0"/>
          </a:p>
        </p:txBody>
      </p:sp>
      <p:sp>
        <p:nvSpPr>
          <p:cNvPr id="4" name="Content Placeholder 3"/>
          <p:cNvSpPr>
            <a:spLocks noGrp="1"/>
          </p:cNvSpPr>
          <p:nvPr>
            <p:ph idx="1"/>
          </p:nvPr>
        </p:nvSpPr>
        <p:spPr/>
        <p:txBody>
          <a:bodyPr/>
          <a:lstStyle/>
          <a:p>
            <a:r>
              <a:rPr lang="en-US" dirty="0" smtClean="0"/>
              <a:t>How many members of the population are included in the study</a:t>
            </a:r>
          </a:p>
          <a:p>
            <a:r>
              <a:rPr lang="en-US" dirty="0" smtClean="0"/>
              <a:t>Important when determining confidence that analysis of sample set is representative of entire population</a:t>
            </a:r>
          </a:p>
          <a:p>
            <a:r>
              <a:rPr lang="en-US" dirty="0" smtClean="0"/>
              <a:t>In formulas, sample size = n</a:t>
            </a:r>
            <a:endParaRPr lang="en-US" dirty="0"/>
          </a:p>
        </p:txBody>
      </p:sp>
    </p:spTree>
    <p:extLst>
      <p:ext uri="{BB962C8B-B14F-4D97-AF65-F5344CB8AC3E}">
        <p14:creationId xmlns:p14="http://schemas.microsoft.com/office/powerpoint/2010/main" val="1561688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Standard deviation</a:t>
            </a:r>
            <a:endParaRPr lang="en-US" dirty="0"/>
          </a:p>
        </p:txBody>
      </p:sp>
      <p:sp>
        <p:nvSpPr>
          <p:cNvPr id="4" name="Content Placeholder 3"/>
          <p:cNvSpPr>
            <a:spLocks noGrp="1"/>
          </p:cNvSpPr>
          <p:nvPr>
            <p:ph idx="1"/>
          </p:nvPr>
        </p:nvSpPr>
        <p:spPr/>
        <p:txBody>
          <a:bodyPr/>
          <a:lstStyle/>
          <a:p>
            <a:r>
              <a:rPr lang="en-US" dirty="0" smtClean="0"/>
              <a:t>Tool for measuring the spread (variance) in the sample population</a:t>
            </a:r>
          </a:p>
          <a:p>
            <a:r>
              <a:rPr lang="en-US" dirty="0" smtClean="0"/>
              <a:t>Large standard deviation indicates that the data have a lot of variability</a:t>
            </a:r>
          </a:p>
          <a:p>
            <a:r>
              <a:rPr lang="en-US" dirty="0" smtClean="0"/>
              <a:t>Small standard deviation indicates that the data are clustered close to the sample mean</a:t>
            </a:r>
            <a:endParaRPr lang="en-US" dirty="0"/>
          </a:p>
        </p:txBody>
      </p:sp>
      <p:pic>
        <p:nvPicPr>
          <p:cNvPr id="5" name="Picture 4" descr="Screen Shot 2014-12-17 at 11.0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199" y="4887177"/>
            <a:ext cx="3373065" cy="1773767"/>
          </a:xfrm>
          <a:prstGeom prst="rect">
            <a:avLst/>
          </a:prstGeom>
        </p:spPr>
      </p:pic>
      <p:sp>
        <p:nvSpPr>
          <p:cNvPr id="6" name="TextBox 5"/>
          <p:cNvSpPr txBox="1"/>
          <p:nvPr/>
        </p:nvSpPr>
        <p:spPr>
          <a:xfrm>
            <a:off x="5154395" y="4887177"/>
            <a:ext cx="3057418" cy="1631216"/>
          </a:xfrm>
          <a:prstGeom prst="rect">
            <a:avLst/>
          </a:prstGeom>
          <a:noFill/>
        </p:spPr>
        <p:txBody>
          <a:bodyPr wrap="square" rtlCol="0">
            <a:spAutoFit/>
          </a:bodyPr>
          <a:lstStyle/>
          <a:p>
            <a:r>
              <a:rPr lang="en-US" sz="2000" b="1" dirty="0" smtClean="0">
                <a:solidFill>
                  <a:srgbClr val="FF0000"/>
                </a:solidFill>
              </a:rPr>
              <a:t>You do NOT have to</a:t>
            </a:r>
          </a:p>
          <a:p>
            <a:r>
              <a:rPr lang="en-US" sz="2000" b="1" dirty="0">
                <a:solidFill>
                  <a:srgbClr val="FF0000"/>
                </a:solidFill>
              </a:rPr>
              <a:t>c</a:t>
            </a:r>
            <a:r>
              <a:rPr lang="en-US" sz="2000" b="1" dirty="0" smtClean="0">
                <a:solidFill>
                  <a:srgbClr val="FF0000"/>
                </a:solidFill>
              </a:rPr>
              <a:t>alculate this on the</a:t>
            </a:r>
          </a:p>
          <a:p>
            <a:r>
              <a:rPr lang="en-US" sz="2000" b="1" dirty="0" smtClean="0">
                <a:solidFill>
                  <a:srgbClr val="FF0000"/>
                </a:solidFill>
              </a:rPr>
              <a:t>AP Biology Exam, but</a:t>
            </a:r>
          </a:p>
          <a:p>
            <a:r>
              <a:rPr lang="en-US" sz="2000" b="1" dirty="0">
                <a:solidFill>
                  <a:srgbClr val="FF0000"/>
                </a:solidFill>
              </a:rPr>
              <a:t>y</a:t>
            </a:r>
            <a:r>
              <a:rPr lang="en-US" sz="2000" b="1" dirty="0" smtClean="0">
                <a:solidFill>
                  <a:srgbClr val="FF0000"/>
                </a:solidFill>
              </a:rPr>
              <a:t>ou should understand</a:t>
            </a:r>
          </a:p>
          <a:p>
            <a:r>
              <a:rPr lang="en-US" sz="2000" b="1" dirty="0">
                <a:solidFill>
                  <a:srgbClr val="FF0000"/>
                </a:solidFill>
              </a:rPr>
              <a:t>h</a:t>
            </a:r>
            <a:r>
              <a:rPr lang="en-US" sz="2000" b="1" dirty="0" smtClean="0">
                <a:solidFill>
                  <a:srgbClr val="FF0000"/>
                </a:solidFill>
              </a:rPr>
              <a:t>ow it is derived and used.</a:t>
            </a:r>
            <a:endParaRPr lang="en-US" sz="2000" b="1" dirty="0">
              <a:solidFill>
                <a:srgbClr val="FF0000"/>
              </a:solidFill>
            </a:endParaRPr>
          </a:p>
        </p:txBody>
      </p:sp>
    </p:spTree>
    <p:extLst>
      <p:ext uri="{BB962C8B-B14F-4D97-AF65-F5344CB8AC3E}">
        <p14:creationId xmlns:p14="http://schemas.microsoft.com/office/powerpoint/2010/main" val="3058085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11200"/>
            <a:ext cx="4040188" cy="1463675"/>
          </a:xfrm>
        </p:spPr>
        <p:txBody>
          <a:bodyPr>
            <a:noAutofit/>
          </a:bodyPr>
          <a:lstStyle/>
          <a:p>
            <a:pPr algn="ctr"/>
            <a:r>
              <a:rPr lang="en-US" sz="2800" dirty="0" smtClean="0"/>
              <a:t>Large standard deviation</a:t>
            </a:r>
          </a:p>
          <a:p>
            <a:pPr algn="ctr"/>
            <a:r>
              <a:rPr lang="en-US" sz="2800" dirty="0" smtClean="0"/>
              <a:t>(spread out from mean)</a:t>
            </a:r>
            <a:endParaRPr lang="en-US" sz="2800" dirty="0"/>
          </a:p>
        </p:txBody>
      </p:sp>
      <p:sp>
        <p:nvSpPr>
          <p:cNvPr id="5" name="Text Placeholder 4"/>
          <p:cNvSpPr>
            <a:spLocks noGrp="1"/>
          </p:cNvSpPr>
          <p:nvPr>
            <p:ph type="body" sz="quarter" idx="3"/>
          </p:nvPr>
        </p:nvSpPr>
        <p:spPr>
          <a:xfrm>
            <a:off x="4645025" y="592667"/>
            <a:ext cx="4041775" cy="1582208"/>
          </a:xfrm>
        </p:spPr>
        <p:txBody>
          <a:bodyPr>
            <a:normAutofit/>
          </a:bodyPr>
          <a:lstStyle/>
          <a:p>
            <a:pPr algn="ctr"/>
            <a:r>
              <a:rPr lang="en-US" sz="2800" dirty="0" smtClean="0"/>
              <a:t>Small standard deviation</a:t>
            </a:r>
          </a:p>
          <a:p>
            <a:pPr algn="ctr"/>
            <a:r>
              <a:rPr lang="en-US" sz="2800" dirty="0" smtClean="0"/>
              <a:t>(clustered close to mean)</a:t>
            </a:r>
            <a:endParaRPr lang="en-US" sz="2800" dirty="0"/>
          </a:p>
        </p:txBody>
      </p:sp>
      <p:pic>
        <p:nvPicPr>
          <p:cNvPr id="8" name="Content Placeholder 7"/>
          <p:cNvPicPr>
            <a:picLocks noGrp="1" noChangeAspect="1"/>
          </p:cNvPicPr>
          <p:nvPr>
            <p:ph sz="quarter" idx="4"/>
          </p:nvPr>
        </p:nvPicPr>
        <p:blipFill>
          <a:blip r:embed="rId2"/>
          <a:srcRect t="-10817" b="-10817"/>
          <a:stretch>
            <a:fillRect/>
          </a:stretch>
        </p:blipFill>
        <p:spPr/>
      </p:pic>
      <p:pic>
        <p:nvPicPr>
          <p:cNvPr id="9" name="Picture 8"/>
          <p:cNvPicPr>
            <a:picLocks noChangeAspect="1"/>
          </p:cNvPicPr>
          <p:nvPr/>
        </p:nvPicPr>
        <p:blipFill>
          <a:blip r:embed="rId3"/>
          <a:stretch>
            <a:fillRect/>
          </a:stretch>
        </p:blipFill>
        <p:spPr>
          <a:xfrm>
            <a:off x="457200" y="2421466"/>
            <a:ext cx="4055949" cy="3255433"/>
          </a:xfrm>
          <a:prstGeom prst="rect">
            <a:avLst/>
          </a:prstGeom>
        </p:spPr>
      </p:pic>
    </p:spTree>
    <p:extLst>
      <p:ext uri="{BB962C8B-B14F-4D97-AF65-F5344CB8AC3E}">
        <p14:creationId xmlns:p14="http://schemas.microsoft.com/office/powerpoint/2010/main" val="57920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762000"/>
            <a:ext cx="8214189" cy="2971800"/>
          </a:xfrm>
        </p:spPr>
      </p:pic>
      <p:sp>
        <p:nvSpPr>
          <p:cNvPr id="5" name="Rectangle 4"/>
          <p:cNvSpPr/>
          <p:nvPr/>
        </p:nvSpPr>
        <p:spPr>
          <a:xfrm>
            <a:off x="152400" y="6477000"/>
            <a:ext cx="8991600" cy="276999"/>
          </a:xfrm>
          <a:prstGeom prst="rect">
            <a:avLst/>
          </a:prstGeom>
        </p:spPr>
        <p:txBody>
          <a:bodyPr wrap="square">
            <a:spAutoFit/>
          </a:bodyPr>
          <a:lstStyle/>
          <a:p>
            <a:r>
              <a:rPr lang="en-US" sz="1200" dirty="0">
                <a:solidFill>
                  <a:srgbClr val="CC3399"/>
                </a:solidFill>
              </a:rPr>
              <a:t>http://www.strath.ac.uk/media/faculties/hass/appliededucationalresearch/mod4unit3/curve1.jpg</a:t>
            </a:r>
          </a:p>
        </p:txBody>
      </p:sp>
      <p:sp>
        <p:nvSpPr>
          <p:cNvPr id="6" name="TextBox 5"/>
          <p:cNvSpPr txBox="1"/>
          <p:nvPr/>
        </p:nvSpPr>
        <p:spPr>
          <a:xfrm>
            <a:off x="879231" y="3886200"/>
            <a:ext cx="6984476" cy="1815882"/>
          </a:xfrm>
          <a:prstGeom prst="rect">
            <a:avLst/>
          </a:prstGeom>
          <a:noFill/>
        </p:spPr>
        <p:txBody>
          <a:bodyPr wrap="none" rtlCol="0">
            <a:spAutoFit/>
          </a:bodyPr>
          <a:lstStyle/>
          <a:p>
            <a:r>
              <a:rPr lang="en-US" sz="2800" dirty="0" smtClean="0"/>
              <a:t>In a normal distribution</a:t>
            </a:r>
            <a:br>
              <a:rPr lang="en-US" sz="2800" dirty="0" smtClean="0"/>
            </a:br>
            <a:r>
              <a:rPr lang="en-US" sz="2800" dirty="0" smtClean="0"/>
              <a:t>68.2% within 1 standard deviation from mean</a:t>
            </a:r>
            <a:br>
              <a:rPr lang="en-US" sz="2800" dirty="0" smtClean="0"/>
            </a:br>
            <a:r>
              <a:rPr lang="en-US" sz="2800" dirty="0" smtClean="0"/>
              <a:t>95.4% within 2 standard deviations from mean</a:t>
            </a:r>
            <a:br>
              <a:rPr lang="en-US" sz="2800" dirty="0" smtClean="0"/>
            </a:br>
            <a:r>
              <a:rPr lang="en-US" sz="2800" dirty="0" smtClean="0"/>
              <a:t>99.7% within 3 standard deviations from mean</a:t>
            </a:r>
            <a:endParaRPr lang="en-US" sz="2800" dirty="0"/>
          </a:p>
        </p:txBody>
      </p:sp>
    </p:spTree>
    <p:extLst>
      <p:ext uri="{BB962C8B-B14F-4D97-AF65-F5344CB8AC3E}">
        <p14:creationId xmlns:p14="http://schemas.microsoft.com/office/powerpoint/2010/main" val="3949375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1770</TotalTime>
  <Words>864</Words>
  <Application>Microsoft Office PowerPoint</Application>
  <PresentationFormat>On-screen Show (4:3)</PresentationFormat>
  <Paragraphs>147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Stats for AP Biology</vt:lpstr>
      <vt:lpstr>PowerPoint Presentation</vt:lpstr>
      <vt:lpstr>Data analysis allows you to…</vt:lpstr>
      <vt:lpstr>Appropriate descriptive statistics for a data set typically include:</vt:lpstr>
      <vt:lpstr>Mean (average)</vt:lpstr>
      <vt:lpstr>Sample size</vt:lpstr>
      <vt:lpstr>Standard deviation</vt:lpstr>
      <vt:lpstr>PowerPoint Presentation</vt:lpstr>
      <vt:lpstr>PowerPoint Presentation</vt:lpstr>
      <vt:lpstr>PowerPoint Presentation</vt:lpstr>
      <vt:lpstr>PowerPoint Presentation</vt:lpstr>
      <vt:lpstr>Standard Error of the Mean (Standard Error)</vt:lpstr>
      <vt:lpstr>Example Problem</vt:lpstr>
      <vt:lpstr>Collected Data</vt:lpstr>
      <vt:lpstr>Collected Data</vt:lpstr>
      <vt:lpstr>Collected Data</vt:lpstr>
      <vt:lpstr>Graph Means</vt:lpstr>
      <vt:lpstr>Collected Data</vt:lpstr>
      <vt:lpstr>Add ± 2 SE Error Bars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the mutagen have an impact on mean tail length (   ) in Mus musculus?</vt:lpstr>
      <vt:lpstr>MEASURING MICE</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 Standard Deviation</dc:title>
  <dc:creator>Kelly Riedell</dc:creator>
  <cp:lastModifiedBy>Kelly Riedell</cp:lastModifiedBy>
  <cp:revision>54</cp:revision>
  <cp:lastPrinted>2016-11-28T13:57:05Z</cp:lastPrinted>
  <dcterms:created xsi:type="dcterms:W3CDTF">2012-11-14T11:27:15Z</dcterms:created>
  <dcterms:modified xsi:type="dcterms:W3CDTF">2017-12-04T02:39:11Z</dcterms:modified>
</cp:coreProperties>
</file>