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4" r:id="rId3"/>
    <p:sldId id="270" r:id="rId4"/>
    <p:sldId id="258" r:id="rId5"/>
    <p:sldId id="276" r:id="rId6"/>
    <p:sldId id="266" r:id="rId7"/>
    <p:sldId id="271" r:id="rId8"/>
    <p:sldId id="267" r:id="rId9"/>
    <p:sldId id="265" r:id="rId10"/>
    <p:sldId id="260" r:id="rId11"/>
    <p:sldId id="274" r:id="rId12"/>
    <p:sldId id="272" r:id="rId13"/>
    <p:sldId id="261" r:id="rId14"/>
    <p:sldId id="263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B02EE-4526-49F2-8A64-C346B58B9E3C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2501D-F9DB-4514-80CE-EC25FF830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598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2501D-F9DB-4514-80CE-EC25FF83030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995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D2C4-71DF-432F-AF39-92D68DE85AA2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3F67-125B-4A46-AF38-FEDCF721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125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D2C4-71DF-432F-AF39-92D68DE85AA2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3F67-125B-4A46-AF38-FEDCF721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09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D2C4-71DF-432F-AF39-92D68DE85AA2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3F67-125B-4A46-AF38-FEDCF721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78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D2C4-71DF-432F-AF39-92D68DE85AA2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3F67-125B-4A46-AF38-FEDCF721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03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D2C4-71DF-432F-AF39-92D68DE85AA2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3F67-125B-4A46-AF38-FEDCF721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60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D2C4-71DF-432F-AF39-92D68DE85AA2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3F67-125B-4A46-AF38-FEDCF721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298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D2C4-71DF-432F-AF39-92D68DE85AA2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3F67-125B-4A46-AF38-FEDCF721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937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D2C4-71DF-432F-AF39-92D68DE85AA2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3F67-125B-4A46-AF38-FEDCF721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0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D2C4-71DF-432F-AF39-92D68DE85AA2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3F67-125B-4A46-AF38-FEDCF721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4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D2C4-71DF-432F-AF39-92D68DE85AA2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3F67-125B-4A46-AF38-FEDCF721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445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D2C4-71DF-432F-AF39-92D68DE85AA2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3F67-125B-4A46-AF38-FEDCF721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675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FD2C4-71DF-432F-AF39-92D68DE85AA2}" type="datetimeFigureOut">
              <a:rPr lang="en-US" smtClean="0"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F3F67-125B-4A46-AF38-FEDCF721E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f9VT4V4aRI&amp;list=PLc36ZA2y1_VHfvkYgkl7opSzaivXk2RIT&amp;feature=share&amp;index=4" TargetMode="External"/><Relationship Id="rId2" Type="http://schemas.openxmlformats.org/officeDocument/2006/relationships/hyperlink" Target="http://www.mathsisfun.com/data/standard-deviation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BwYj69LAQOI" TargetMode="External"/><Relationship Id="rId4" Type="http://schemas.openxmlformats.org/officeDocument/2006/relationships/hyperlink" Target="https://www.youtube.com/watch?v=09kiX3p5Vek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tdiscounters.com/assets/images/product_images/image/d_4491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tdiscounters.com/assets/images/product_images/image/d_4491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://www.mathsisfun.com/data/standard-deviation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09kiX3p5Vek" TargetMode="Externa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BwYj69LAQOI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isfun.com/data/standard-deviation.html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isfun.com/data/standard-deviation.html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www.mathsisfun.com/data/standard-deviation.html" TargetMode="Externa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isfun.com/data/standard-deviation.html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isfun.com/data/standard-deviation.html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isfun.com/data/standard-deviation.html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4060" y="457201"/>
            <a:ext cx="7772400" cy="2514600"/>
          </a:xfrm>
        </p:spPr>
        <p:txBody>
          <a:bodyPr>
            <a:normAutofit/>
          </a:bodyPr>
          <a:lstStyle/>
          <a:p>
            <a:r>
              <a:rPr lang="en-US" dirty="0" smtClean="0"/>
              <a:t>Mean, Median, Mode</a:t>
            </a:r>
            <a:br>
              <a:rPr lang="en-US" dirty="0" smtClean="0"/>
            </a:br>
            <a:r>
              <a:rPr lang="en-US" dirty="0" smtClean="0"/>
              <a:t>Variance</a:t>
            </a:r>
            <a:br>
              <a:rPr lang="en-US" dirty="0" smtClean="0"/>
            </a:br>
            <a:r>
              <a:rPr lang="en-US" dirty="0" smtClean="0"/>
              <a:t>Standard Deviation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5715000"/>
            <a:ext cx="6629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Modified from: Mathisfun.com</a:t>
            </a:r>
          </a:p>
          <a:p>
            <a:r>
              <a:rPr lang="en-US" dirty="0" smtClean="0">
                <a:hlinkClick r:id="rId2"/>
              </a:rPr>
              <a:t>http://www.mathsisfun.com/data/standard-deviation.html</a:t>
            </a:r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87215" y="4676166"/>
            <a:ext cx="86660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Science Practice 2: The student can use mathematics appropriately</a:t>
            </a:r>
            <a:br>
              <a:rPr lang="en-US" sz="2400" dirty="0" smtClean="0">
                <a:solidFill>
                  <a:srgbClr val="FF0000"/>
                </a:solidFill>
              </a:rPr>
            </a:b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3352800"/>
            <a:ext cx="691400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Bozeman Biology </a:t>
            </a:r>
            <a:r>
              <a:rPr lang="en-US" sz="2800" dirty="0" smtClean="0"/>
              <a:t>videos:  </a:t>
            </a:r>
            <a:r>
              <a:rPr lang="en-US" sz="2800" dirty="0" smtClean="0">
                <a:solidFill>
                  <a:srgbClr val="0070C0"/>
                </a:solidFill>
                <a:hlinkClick r:id="rId3"/>
              </a:rPr>
              <a:t>Statistics for </a:t>
            </a:r>
            <a:r>
              <a:rPr lang="en-US" sz="2800" dirty="0" smtClean="0">
                <a:solidFill>
                  <a:srgbClr val="0070C0"/>
                </a:solidFill>
                <a:hlinkClick r:id="rId3"/>
              </a:rPr>
              <a:t>Science</a:t>
            </a:r>
            <a:endParaRPr lang="en-US" sz="2800" dirty="0" smtClean="0">
              <a:solidFill>
                <a:srgbClr val="0070C0"/>
              </a:solidFill>
            </a:endParaRP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                  	 </a:t>
            </a:r>
            <a:r>
              <a:rPr lang="en-US" sz="2800" dirty="0" smtClean="0">
                <a:hlinkClick r:id="rId4"/>
              </a:rPr>
              <a:t>Standard Deviation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				 </a:t>
            </a:r>
            <a:r>
              <a:rPr lang="en-US" sz="2800" dirty="0" smtClean="0">
                <a:hlinkClick r:id="rId5"/>
              </a:rPr>
              <a:t>Standard Error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4053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416"/>
            <a:ext cx="9144000" cy="1277983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VARIANCE  (= s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) 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752600"/>
            <a:ext cx="5886450" cy="1571625"/>
          </a:xfrm>
        </p:spPr>
      </p:pic>
      <p:sp>
        <p:nvSpPr>
          <p:cNvPr id="5" name="Rectangle 4"/>
          <p:cNvSpPr/>
          <p:nvPr/>
        </p:nvSpPr>
        <p:spPr>
          <a:xfrm>
            <a:off x="304800" y="6465332"/>
            <a:ext cx="861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http://www.mathsisfun.com/data/standard-deviation.html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90600" y="3446808"/>
                <a:ext cx="7152920" cy="23083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 s</a:t>
                </a:r>
                <a:r>
                  <a:rPr lang="en-US" baseline="30000" dirty="0" smtClean="0"/>
                  <a:t>2  </a:t>
                </a:r>
                <a:r>
                  <a:rPr lang="en-US" dirty="0" smtClean="0"/>
                  <a:t>=</a:t>
                </a:r>
                <a:r>
                  <a:rPr lang="en-US" baseline="30000" dirty="0" smtClean="0"/>
                  <a:t> </a:t>
                </a:r>
                <a:r>
                  <a:rPr lang="en-US" u="sng" dirty="0" smtClean="0"/>
                  <a:t>(600 – 394)</a:t>
                </a:r>
                <a:r>
                  <a:rPr lang="en-US" u="sng" baseline="30000" dirty="0" smtClean="0"/>
                  <a:t>2</a:t>
                </a:r>
                <a:r>
                  <a:rPr lang="en-US" u="sng" dirty="0" smtClean="0"/>
                  <a:t> +  ( 470- 394) </a:t>
                </a:r>
                <a:r>
                  <a:rPr lang="en-US" u="sng" baseline="30000" dirty="0" smtClean="0"/>
                  <a:t>2</a:t>
                </a:r>
                <a:r>
                  <a:rPr lang="en-US" u="sng" dirty="0" smtClean="0"/>
                  <a:t> + ( 170- 394)</a:t>
                </a:r>
                <a:r>
                  <a:rPr lang="en-US" u="sng" baseline="30000" dirty="0" smtClean="0"/>
                  <a:t>2</a:t>
                </a:r>
                <a:r>
                  <a:rPr lang="en-US" u="sng" dirty="0" smtClean="0"/>
                  <a:t> + ( 430-394)</a:t>
                </a:r>
                <a:r>
                  <a:rPr lang="en-US" u="sng" baseline="30000" dirty="0" smtClean="0"/>
                  <a:t>2</a:t>
                </a:r>
                <a:r>
                  <a:rPr lang="en-US" u="sng" dirty="0" smtClean="0"/>
                  <a:t> +( </a:t>
                </a:r>
                <a:r>
                  <a:rPr lang="en-US" u="sng" dirty="0"/>
                  <a:t>470- 394) </a:t>
                </a:r>
                <a:r>
                  <a:rPr lang="en-US" u="sng" baseline="30000" dirty="0"/>
                  <a:t>2</a:t>
                </a:r>
                <a:r>
                  <a:rPr lang="en-US" u="sng" dirty="0"/>
                  <a:t> 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                                                      5-1  </a:t>
                </a:r>
              </a:p>
              <a:p>
                <a:endParaRPr lang="en-US" dirty="0"/>
              </a:p>
              <a:p>
                <a:r>
                  <a:rPr lang="en-US" dirty="0" smtClean="0"/>
                  <a:t> </a:t>
                </a:r>
                <a:r>
                  <a:rPr lang="en-US" dirty="0"/>
                  <a:t>s</a:t>
                </a:r>
                <a:r>
                  <a:rPr lang="en-US" baseline="30000" dirty="0"/>
                  <a:t>2  </a:t>
                </a:r>
                <a:r>
                  <a:rPr lang="en-US" dirty="0"/>
                  <a:t>=</a:t>
                </a:r>
                <a:r>
                  <a:rPr lang="en-US" dirty="0" smtClean="0"/>
                  <a:t> </a:t>
                </a:r>
                <a:r>
                  <a:rPr lang="en-US" u="sng" dirty="0" smtClean="0"/>
                  <a:t>206 </a:t>
                </a:r>
                <a:r>
                  <a:rPr lang="en-US" u="sng" baseline="30000" dirty="0" smtClean="0"/>
                  <a:t>2</a:t>
                </a:r>
                <a:r>
                  <a:rPr lang="en-US" u="sng" dirty="0" smtClean="0"/>
                  <a:t> + 76 </a:t>
                </a:r>
                <a:r>
                  <a:rPr lang="en-US" u="sng" baseline="30000" dirty="0" smtClean="0"/>
                  <a:t>2</a:t>
                </a:r>
                <a:r>
                  <a:rPr lang="en-US" u="sng" dirty="0" smtClean="0"/>
                  <a:t> + (-224)</a:t>
                </a:r>
                <a:r>
                  <a:rPr lang="en-US" u="sng" baseline="30000" dirty="0" smtClean="0"/>
                  <a:t>2</a:t>
                </a:r>
                <a:r>
                  <a:rPr lang="en-US" u="sng" dirty="0" smtClean="0"/>
                  <a:t> + 36 </a:t>
                </a:r>
                <a:r>
                  <a:rPr lang="en-US" u="sng" baseline="30000" dirty="0" smtClean="0"/>
                  <a:t>2</a:t>
                </a:r>
                <a:r>
                  <a:rPr lang="en-US" u="sng" dirty="0" smtClean="0"/>
                  <a:t> + (-94) </a:t>
                </a:r>
                <a:r>
                  <a:rPr lang="en-US" baseline="30000" dirty="0" smtClean="0"/>
                  <a:t>2 </a:t>
                </a:r>
                <a:r>
                  <a:rPr lang="en-US" dirty="0" smtClean="0"/>
                  <a:t>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                      4</a:t>
                </a:r>
              </a:p>
              <a:p>
                <a:endParaRPr lang="en-US" dirty="0" smtClean="0"/>
              </a:p>
              <a:p>
                <a:r>
                  <a:rPr lang="en-US" dirty="0"/>
                  <a:t>s</a:t>
                </a:r>
                <a:r>
                  <a:rPr lang="en-US" baseline="30000" dirty="0"/>
                  <a:t>2  </a:t>
                </a:r>
                <a:r>
                  <a:rPr lang="en-US" dirty="0" smtClean="0"/>
                  <a:t>=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21,704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446808"/>
                <a:ext cx="7152920" cy="2308324"/>
              </a:xfrm>
              <a:prstGeom prst="rect">
                <a:avLst/>
              </a:prstGeom>
              <a:blipFill rotWithShape="1">
                <a:blip r:embed="rId3"/>
                <a:stretch>
                  <a:fillRect l="-767" t="-13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28600"/>
            <a:ext cx="2743200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061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3" y="152400"/>
            <a:ext cx="9144000" cy="10464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Does the mutagen have an impact on mean tail length (   ) in </a:t>
            </a:r>
            <a:r>
              <a:rPr lang="en-US" i="1" dirty="0" err="1" smtClean="0"/>
              <a:t>Mus</a:t>
            </a:r>
            <a:r>
              <a:rPr lang="en-US" i="1" dirty="0" smtClean="0"/>
              <a:t> </a:t>
            </a:r>
            <a:r>
              <a:rPr lang="en-US" i="1" dirty="0" err="1" smtClean="0"/>
              <a:t>musculus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57350"/>
            <a:ext cx="9067800" cy="3352800"/>
          </a:xfrm>
        </p:spPr>
        <p:txBody>
          <a:bodyPr/>
          <a:lstStyle/>
          <a:p>
            <a:r>
              <a:rPr lang="en-US" dirty="0" smtClean="0"/>
              <a:t>A group of mice was fed a diet with a mutagen that was thought to affect tail length in mice added.</a:t>
            </a:r>
          </a:p>
          <a:p>
            <a:r>
              <a:rPr lang="en-US" dirty="0" smtClean="0"/>
              <a:t>Another group of mice was fed the same diet w/o the mutagen added.</a:t>
            </a:r>
          </a:p>
          <a:p>
            <a:r>
              <a:rPr lang="en-US" smtClean="0"/>
              <a:t>H</a:t>
            </a:r>
            <a:r>
              <a:rPr lang="en-US" baseline="-25000" smtClean="0"/>
              <a:t>O </a:t>
            </a:r>
            <a:r>
              <a:rPr lang="en-US" smtClean="0"/>
              <a:t>?</a:t>
            </a:r>
            <a:endParaRPr lang="en-US" dirty="0" smtClean="0"/>
          </a:p>
        </p:txBody>
      </p:sp>
      <p:pic>
        <p:nvPicPr>
          <p:cNvPr id="1026" name="Picture 2" descr="http://www.petdiscounters.com/assets/images/product_images/image/d_44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2662" y="4114800"/>
            <a:ext cx="3810000" cy="179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28600" y="6488668"/>
            <a:ext cx="8458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Image from: </a:t>
            </a:r>
            <a:r>
              <a:rPr lang="en-US" sz="1400" dirty="0" smtClean="0">
                <a:hlinkClick r:id="rId3"/>
              </a:rPr>
              <a:t>http</a:t>
            </a:r>
            <a:r>
              <a:rPr lang="en-US" sz="1400" dirty="0">
                <a:hlinkClick r:id="rId3"/>
              </a:rPr>
              <a:t>://</a:t>
            </a:r>
            <a:r>
              <a:rPr lang="en-US" sz="1400" dirty="0" smtClean="0">
                <a:hlinkClick r:id="rId3"/>
              </a:rPr>
              <a:t>www.petdiscounters.com/assets/images/product_images/image/d_4491.jpg</a:t>
            </a:r>
            <a:endParaRPr lang="en-US" sz="1400" dirty="0" smtClean="0"/>
          </a:p>
          <a:p>
            <a:endParaRPr lang="en-US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9" t="32872" r="83813" b="40872"/>
          <a:stretch/>
        </p:blipFill>
        <p:spPr>
          <a:xfrm>
            <a:off x="4237112" y="807597"/>
            <a:ext cx="334888" cy="39599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400" y="5715000"/>
            <a:ext cx="37181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Mutagen mice idea from Kristen </a:t>
            </a:r>
            <a:r>
              <a:rPr lang="en-US" dirty="0" err="1" smtClean="0"/>
              <a:t>Dotti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Catalyst Learning Curriculum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37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3" y="152400"/>
            <a:ext cx="9144000" cy="1046480"/>
          </a:xfrm>
        </p:spPr>
        <p:txBody>
          <a:bodyPr>
            <a:normAutofit/>
          </a:bodyPr>
          <a:lstStyle/>
          <a:p>
            <a:r>
              <a:rPr lang="en-US" dirty="0" smtClean="0"/>
              <a:t>MEASURING MICE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3352800"/>
          </a:xfrm>
        </p:spPr>
        <p:txBody>
          <a:bodyPr/>
          <a:lstStyle/>
          <a:p>
            <a:r>
              <a:rPr lang="en-US" dirty="0" smtClean="0"/>
              <a:t>Determine the tail lengths of the mice in the sample provided to your group.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Determine RANGE, MEAN, MEDIAN, MODE, &amp; VARIANCE for the mice in your sample.</a:t>
            </a:r>
          </a:p>
          <a:p>
            <a:r>
              <a:rPr lang="en-US" dirty="0" smtClean="0"/>
              <a:t>Post your measurements on class data chart</a:t>
            </a:r>
          </a:p>
          <a:p>
            <a:endParaRPr lang="en-US" dirty="0"/>
          </a:p>
        </p:txBody>
      </p:sp>
      <p:pic>
        <p:nvPicPr>
          <p:cNvPr id="1026" name="Picture 2" descr="http://www.petdiscounters.com/assets/images/product_images/image/d_44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648200"/>
            <a:ext cx="3810000" cy="179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28600" y="6488668"/>
            <a:ext cx="8458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Image from: </a:t>
            </a:r>
            <a:r>
              <a:rPr lang="en-US" sz="1400" dirty="0" smtClean="0">
                <a:hlinkClick r:id="rId3"/>
              </a:rPr>
              <a:t>http</a:t>
            </a:r>
            <a:r>
              <a:rPr lang="en-US" sz="1400" dirty="0">
                <a:hlinkClick r:id="rId3"/>
              </a:rPr>
              <a:t>://</a:t>
            </a:r>
            <a:r>
              <a:rPr lang="en-US" sz="1400" dirty="0" smtClean="0">
                <a:hlinkClick r:id="rId3"/>
              </a:rPr>
              <a:t>www.petdiscounters.com/assets/images/product_images/image/d_4491.jpg</a:t>
            </a:r>
            <a:endParaRPr lang="en-US" sz="1400" dirty="0" smtClean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7748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0535" y="0"/>
            <a:ext cx="8229600" cy="820783"/>
          </a:xfrm>
        </p:spPr>
        <p:txBody>
          <a:bodyPr/>
          <a:lstStyle/>
          <a:p>
            <a:r>
              <a:rPr lang="en-US" dirty="0" smtClean="0"/>
              <a:t>STANDARD DEVIATION</a:t>
            </a:r>
            <a:r>
              <a:rPr lang="el-GR" dirty="0" smtClean="0"/>
              <a:t> </a:t>
            </a:r>
            <a:r>
              <a:rPr lang="en-US" dirty="0" smtClean="0"/>
              <a:t>(s)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783" y="1201809"/>
            <a:ext cx="891540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Standard Deviation= square root of Variance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</a:t>
            </a:r>
            <a:r>
              <a:rPr lang="en-US" sz="2800" b="1" dirty="0" smtClean="0"/>
              <a:t>σ = √21,704 = 147.32...</a:t>
            </a:r>
            <a:r>
              <a:rPr lang="en-US" sz="2800" dirty="0" smtClean="0"/>
              <a:t> = </a:t>
            </a:r>
            <a:r>
              <a:rPr lang="en-US" sz="2800" b="1" dirty="0" smtClean="0"/>
              <a:t>147mm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251460" y="6317286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Image from: </a:t>
            </a:r>
            <a:r>
              <a:rPr lang="en-US" dirty="0" smtClean="0">
                <a:hlinkClick r:id="rId2"/>
              </a:rPr>
              <a:t>http://www.mathsisfun.com/data/standard-deviation.html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5083" y="2390112"/>
            <a:ext cx="868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Standard Deviation  is useful. Now we can show which heights are within one Standard Deviation (147mm) of the Mean: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221109"/>
            <a:ext cx="7314535" cy="244995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188720" y="5671066"/>
            <a:ext cx="7711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Rottweilers</a:t>
            </a:r>
            <a:r>
              <a:rPr lang="en-US" dirty="0" smtClean="0"/>
              <a:t> </a:t>
            </a:r>
            <a:r>
              <a:rPr lang="en-US" b="1" dirty="0" smtClean="0"/>
              <a:t>are</a:t>
            </a:r>
            <a:r>
              <a:rPr lang="en-US" dirty="0" smtClean="0"/>
              <a:t> tall dogs and Dachshunds </a:t>
            </a:r>
            <a:r>
              <a:rPr lang="en-US" b="1" dirty="0" smtClean="0"/>
              <a:t>are</a:t>
            </a:r>
            <a:r>
              <a:rPr lang="en-US" dirty="0" smtClean="0"/>
              <a:t> a bit short </a:t>
            </a:r>
            <a:endParaRPr lang="en-US" dirty="0"/>
          </a:p>
        </p:txBody>
      </p:sp>
      <p:pic>
        <p:nvPicPr>
          <p:cNvPr id="3074" name="Picture 2" descr="http://growingknowing.com/Images/StandardDeviationSample2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36" r="56720"/>
          <a:stretch/>
        </p:blipFill>
        <p:spPr bwMode="auto">
          <a:xfrm>
            <a:off x="6761710" y="187329"/>
            <a:ext cx="2186620" cy="1260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986524" y="764903"/>
            <a:ext cx="3008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5"/>
              </a:rPr>
              <a:t>Watch Bozeman Biology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08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004" y="120640"/>
            <a:ext cx="8748395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STANDARD </a:t>
            </a:r>
            <a:r>
              <a:rPr lang="en-US" sz="2800" dirty="0"/>
              <a:t>DEVIATION</a:t>
            </a:r>
            <a:br>
              <a:rPr lang="en-US" sz="2800" dirty="0"/>
            </a:br>
            <a:r>
              <a:rPr lang="en-US" sz="2800" dirty="0"/>
              <a:t>the </a:t>
            </a:r>
            <a:r>
              <a:rPr lang="en-US" sz="2800" b="1" dirty="0"/>
              <a:t>standard deviation</a:t>
            </a:r>
            <a:r>
              <a:rPr lang="en-US" sz="2800" dirty="0"/>
              <a:t> of the sample is the degree to which individuals within the sample differ from the sample mean. 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STANDARD ERROR OF THE MEAN</a:t>
            </a:r>
            <a:endParaRPr lang="en-US" sz="2800" dirty="0"/>
          </a:p>
          <a:p>
            <a:r>
              <a:rPr lang="en-US" sz="2800" dirty="0" smtClean="0"/>
              <a:t>the</a:t>
            </a:r>
            <a:r>
              <a:rPr lang="en-US" sz="2800" dirty="0"/>
              <a:t> </a:t>
            </a:r>
            <a:r>
              <a:rPr lang="en-US" sz="2800" b="1" dirty="0"/>
              <a:t>standard error</a:t>
            </a:r>
            <a:r>
              <a:rPr lang="en-US" sz="2800" dirty="0"/>
              <a:t> </a:t>
            </a:r>
            <a:r>
              <a:rPr lang="en-US" sz="2800" b="1" dirty="0"/>
              <a:t>of the </a:t>
            </a:r>
            <a:r>
              <a:rPr lang="en-US" sz="2800" b="1" dirty="0" smtClean="0"/>
              <a:t>mean </a:t>
            </a:r>
            <a:r>
              <a:rPr lang="en-US" sz="2800" dirty="0" smtClean="0"/>
              <a:t>is </a:t>
            </a:r>
            <a:r>
              <a:rPr lang="en-US" sz="2800" dirty="0"/>
              <a:t>an estimate of how far the sample mean is likely to be from the population mean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</p:txBody>
      </p:sp>
      <p:pic>
        <p:nvPicPr>
          <p:cNvPr id="7" name="Picture 6"/>
          <p:cNvPicPr/>
          <p:nvPr/>
        </p:nvPicPr>
        <p:blipFill rotWithShape="1">
          <a:blip r:embed="rId2"/>
          <a:srcRect l="15885" t="54647" r="75880" b="38744"/>
          <a:stretch/>
        </p:blipFill>
        <p:spPr bwMode="auto">
          <a:xfrm>
            <a:off x="2590800" y="5081826"/>
            <a:ext cx="2916116" cy="118988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8" name="Picture 4" descr="http://growingknowing.com/Images/StandardDeviationSample2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0185" r="57084"/>
          <a:stretch/>
        </p:blipFill>
        <p:spPr bwMode="auto">
          <a:xfrm>
            <a:off x="2438400" y="1828800"/>
            <a:ext cx="2473569" cy="1485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506916" y="4938063"/>
            <a:ext cx="32076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4"/>
              </a:rPr>
              <a:t>Bozeman Biology Standard </a:t>
            </a:r>
            <a:r>
              <a:rPr lang="en-US" dirty="0">
                <a:hlinkClick r:id="rId4"/>
              </a:rPr>
              <a:t>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08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762000"/>
            <a:ext cx="8214189" cy="2971800"/>
          </a:xfrm>
        </p:spPr>
      </p:pic>
      <p:sp>
        <p:nvSpPr>
          <p:cNvPr id="5" name="Rectangle 4"/>
          <p:cNvSpPr/>
          <p:nvPr/>
        </p:nvSpPr>
        <p:spPr>
          <a:xfrm>
            <a:off x="152400" y="6477000"/>
            <a:ext cx="8991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CC3399"/>
                </a:solidFill>
              </a:rPr>
              <a:t>http://www.strath.ac.uk/media/faculties/hass/appliededucationalresearch/mod4unit3/curve1.jpg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79231" y="3886200"/>
            <a:ext cx="698447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 a normal distribution</a:t>
            </a:r>
            <a:br>
              <a:rPr lang="en-US" sz="2800" dirty="0" smtClean="0"/>
            </a:br>
            <a:r>
              <a:rPr lang="en-US" sz="2800" dirty="0" smtClean="0"/>
              <a:t>68.2% within 1 standard deviation from mean</a:t>
            </a:r>
            <a:br>
              <a:rPr lang="en-US" sz="2800" dirty="0" smtClean="0"/>
            </a:br>
            <a:r>
              <a:rPr lang="en-US" sz="2800" dirty="0" smtClean="0"/>
              <a:t>95.4% within 2 standard deviations from mean</a:t>
            </a:r>
            <a:br>
              <a:rPr lang="en-US" sz="2800" dirty="0" smtClean="0"/>
            </a:br>
            <a:r>
              <a:rPr lang="en-US" sz="2800" dirty="0" smtClean="0"/>
              <a:t>99.7% within 3 standard deviations from mean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4937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320"/>
            <a:ext cx="9144000" cy="1630362"/>
          </a:xfrm>
        </p:spPr>
        <p:txBody>
          <a:bodyPr>
            <a:normAutofit/>
          </a:bodyPr>
          <a:lstStyle/>
          <a:p>
            <a:r>
              <a:rPr lang="en-US" dirty="0" smtClean="0"/>
              <a:t>A sample of dogs was measured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95400"/>
            <a:ext cx="7772400" cy="2590800"/>
          </a:xfrm>
        </p:spPr>
      </p:pic>
      <p:sp>
        <p:nvSpPr>
          <p:cNvPr id="4" name="Rectangle 3"/>
          <p:cNvSpPr/>
          <p:nvPr/>
        </p:nvSpPr>
        <p:spPr>
          <a:xfrm>
            <a:off x="335280" y="6324600"/>
            <a:ext cx="88087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Image from: </a:t>
            </a:r>
            <a:r>
              <a:rPr lang="en-US" dirty="0" smtClean="0">
                <a:hlinkClick r:id="rId3"/>
              </a:rPr>
              <a:t>http://www.mathsisfun.com/data/standard-deviation.html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4325815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heights (at the shoulders) are: </a:t>
            </a:r>
          </a:p>
          <a:p>
            <a:r>
              <a:rPr lang="en-US" sz="2800" dirty="0" smtClean="0"/>
              <a:t>600mm, 470mm, 170mm, 430mm and 300mm.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9316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320"/>
            <a:ext cx="9144000" cy="1275080"/>
          </a:xfrm>
        </p:spPr>
        <p:txBody>
          <a:bodyPr>
            <a:normAutofit/>
          </a:bodyPr>
          <a:lstStyle/>
          <a:p>
            <a:r>
              <a:rPr lang="en-US" dirty="0" smtClean="0"/>
              <a:t>FIND the RANGE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438400"/>
            <a:ext cx="7772400" cy="2590800"/>
          </a:xfrm>
        </p:spPr>
      </p:pic>
      <p:sp>
        <p:nvSpPr>
          <p:cNvPr id="4" name="Rectangle 3"/>
          <p:cNvSpPr/>
          <p:nvPr/>
        </p:nvSpPr>
        <p:spPr>
          <a:xfrm>
            <a:off x="335280" y="6324600"/>
            <a:ext cx="88087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Image from: </a:t>
            </a:r>
            <a:r>
              <a:rPr lang="en-US" dirty="0" smtClean="0">
                <a:hlinkClick r:id="rId3"/>
              </a:rPr>
              <a:t>http://www.mathsisfun.com/data/standard-deviation.html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0449" y="518160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heights (at the shoulders) are: </a:t>
            </a:r>
          </a:p>
          <a:p>
            <a:r>
              <a:rPr lang="en-US" sz="2800" dirty="0" smtClean="0"/>
              <a:t>600mm, 470mm, 170mm, 430mm and 300mm.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43000" y="1172997"/>
            <a:ext cx="59404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Smallest number  - largest number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860073" y="1828800"/>
            <a:ext cx="33265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170 mm – 600 mm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408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815" y="0"/>
            <a:ext cx="8229600" cy="973183"/>
          </a:xfrm>
        </p:spPr>
        <p:txBody>
          <a:bodyPr/>
          <a:lstStyle/>
          <a:p>
            <a:r>
              <a:rPr lang="en-US" dirty="0" smtClean="0"/>
              <a:t>Find the MEAN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68" t="43885" r="32941" b="48416"/>
          <a:stretch/>
        </p:blipFill>
        <p:spPr bwMode="auto">
          <a:xfrm>
            <a:off x="304798" y="2209800"/>
            <a:ext cx="8595617" cy="1213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52" y="3537466"/>
            <a:ext cx="8203096" cy="27432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9587" y="3352800"/>
            <a:ext cx="4334608" cy="4038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Mean height is 394 mm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6280666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Image from: </a:t>
            </a:r>
            <a:r>
              <a:rPr lang="en-US" dirty="0" smtClean="0">
                <a:hlinkClick r:id="rId5"/>
              </a:rPr>
              <a:t>http://www.mathsisfun.com/data/standard-deviation.html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43721" y="1504164"/>
            <a:ext cx="77317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MEAN ( </a:t>
            </a:r>
            <a:r>
              <a:rPr lang="en-US" sz="4000" dirty="0" smtClean="0"/>
              <a:t>  </a:t>
            </a:r>
            <a:r>
              <a:rPr lang="en-US" sz="4000" dirty="0"/>
              <a:t>): average of all data points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9" t="32872" r="83813" b="40872"/>
          <a:stretch/>
        </p:blipFill>
        <p:spPr>
          <a:xfrm>
            <a:off x="2209800" y="1670537"/>
            <a:ext cx="317250" cy="3751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76200"/>
            <a:ext cx="2058570" cy="1286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090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320"/>
            <a:ext cx="9144000" cy="1630362"/>
          </a:xfrm>
        </p:spPr>
        <p:txBody>
          <a:bodyPr>
            <a:normAutofit/>
          </a:bodyPr>
          <a:lstStyle/>
          <a:p>
            <a:r>
              <a:rPr lang="en-US" dirty="0" smtClean="0"/>
              <a:t>FIND the MEDIAN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95400"/>
            <a:ext cx="7772400" cy="2590800"/>
          </a:xfrm>
        </p:spPr>
      </p:pic>
      <p:sp>
        <p:nvSpPr>
          <p:cNvPr id="4" name="Rectangle 3"/>
          <p:cNvSpPr/>
          <p:nvPr/>
        </p:nvSpPr>
        <p:spPr>
          <a:xfrm>
            <a:off x="335280" y="6324600"/>
            <a:ext cx="88087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Image from: </a:t>
            </a:r>
            <a:r>
              <a:rPr lang="en-US" dirty="0" smtClean="0">
                <a:hlinkClick r:id="rId3"/>
              </a:rPr>
              <a:t>http://www.mathsisfun.com/data/standard-deviation.html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4325815"/>
            <a:ext cx="830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heights (at the shoulders) are: </a:t>
            </a:r>
          </a:p>
          <a:p>
            <a:r>
              <a:rPr lang="en-US" sz="2800" dirty="0" smtClean="0"/>
              <a:t>600mm, 470mm, 170mm, 430mm and 300mm.</a:t>
            </a:r>
          </a:p>
          <a:p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332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8915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MEDIAN: </a:t>
            </a:r>
            <a:br>
              <a:rPr lang="en-US" sz="3600" dirty="0" smtClean="0"/>
            </a:br>
            <a:r>
              <a:rPr lang="en-US" sz="3600" dirty="0" smtClean="0"/>
              <a:t>Data point that is found in the middle when all the measurements are lined up from in order from high to low</a:t>
            </a:r>
            <a:br>
              <a:rPr lang="en-US" sz="3600" dirty="0" smtClean="0"/>
            </a:br>
            <a:r>
              <a:rPr lang="en-US" sz="3600" dirty="0" smtClean="0"/>
              <a:t>(or an average of middle two values if there is an even number of data points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11132" y="3804547"/>
            <a:ext cx="89564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170mm    300mm   430mm    470 mm   600mm        </a:t>
            </a:r>
            <a:endParaRPr lang="en-US" sz="3600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Up Arrow 6"/>
          <p:cNvSpPr/>
          <p:nvPr/>
        </p:nvSpPr>
        <p:spPr>
          <a:xfrm>
            <a:off x="4204716" y="4486364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15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320"/>
            <a:ext cx="9144000" cy="1630362"/>
          </a:xfrm>
        </p:spPr>
        <p:txBody>
          <a:bodyPr>
            <a:normAutofit/>
          </a:bodyPr>
          <a:lstStyle/>
          <a:p>
            <a:r>
              <a:rPr lang="en-US" dirty="0" smtClean="0"/>
              <a:t>FIND the MODE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95400"/>
            <a:ext cx="7772400" cy="2590800"/>
          </a:xfrm>
        </p:spPr>
      </p:pic>
      <p:sp>
        <p:nvSpPr>
          <p:cNvPr id="4" name="Rectangle 3"/>
          <p:cNvSpPr/>
          <p:nvPr/>
        </p:nvSpPr>
        <p:spPr>
          <a:xfrm>
            <a:off x="335280" y="6324600"/>
            <a:ext cx="88087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Image from: </a:t>
            </a:r>
            <a:r>
              <a:rPr lang="en-US" dirty="0" smtClean="0">
                <a:hlinkClick r:id="rId3"/>
              </a:rPr>
              <a:t>http://www.mathsisfun.com/data/standard-deviation.html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4325815"/>
            <a:ext cx="830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heights (at the shoulders) are: </a:t>
            </a:r>
          </a:p>
          <a:p>
            <a:r>
              <a:rPr lang="en-US" sz="2800" dirty="0" smtClean="0"/>
              <a:t>600mm, 470mm, 170mm, 430mm and 300mm.</a:t>
            </a:r>
          </a:p>
          <a:p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3855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8763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MODE: Most common data point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400" y="1447800"/>
            <a:ext cx="97786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170mm    300mm   430mm    470 mm   600mm    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61616" y="2935069"/>
            <a:ext cx="61445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7030A0"/>
                </a:solidFill>
              </a:rPr>
              <a:t>There is no mode for these data</a:t>
            </a:r>
            <a:endParaRPr lang="en-US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408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57200"/>
            <a:ext cx="7772400" cy="2590800"/>
          </a:xfrm>
        </p:spPr>
      </p:pic>
      <p:sp>
        <p:nvSpPr>
          <p:cNvPr id="4" name="Rectangle 3"/>
          <p:cNvSpPr/>
          <p:nvPr/>
        </p:nvSpPr>
        <p:spPr>
          <a:xfrm>
            <a:off x="335280" y="6324600"/>
            <a:ext cx="88087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Image from: </a:t>
            </a:r>
            <a:r>
              <a:rPr lang="en-US" dirty="0" smtClean="0">
                <a:hlinkClick r:id="rId3"/>
              </a:rPr>
              <a:t>http://www.mathsisfun.com/data/standard-deviation.html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5280" y="32766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heights (at the shoulders) are: </a:t>
            </a:r>
          </a:p>
          <a:p>
            <a:r>
              <a:rPr lang="en-US" sz="2800" dirty="0" smtClean="0"/>
              <a:t>600mm, 470mm, 170mm, 430mm and 300mm.</a:t>
            </a:r>
          </a:p>
          <a:p>
            <a:endParaRPr lang="en-US" sz="2800" dirty="0" smtClean="0"/>
          </a:p>
          <a:p>
            <a:r>
              <a:rPr lang="en-US" sz="2800" dirty="0" smtClean="0"/>
              <a:t>Determine the VARIANCE.</a:t>
            </a:r>
            <a:br>
              <a:rPr lang="en-US" sz="2800" dirty="0" smtClean="0"/>
            </a:br>
            <a:r>
              <a:rPr lang="en-US" sz="2800" dirty="0" smtClean="0"/>
              <a:t>How far is each measurement away from the mean?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8013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460</Words>
  <Application>Microsoft Office PowerPoint</Application>
  <PresentationFormat>On-screen Show (4:3)</PresentationFormat>
  <Paragraphs>81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Mean, Median, Mode Variance Standard Deviation</vt:lpstr>
      <vt:lpstr>A sample of dogs was measured</vt:lpstr>
      <vt:lpstr>FIND the RANGE</vt:lpstr>
      <vt:lpstr>Find the MEAN</vt:lpstr>
      <vt:lpstr>FIND the MEDIAN</vt:lpstr>
      <vt:lpstr>PowerPoint Presentation</vt:lpstr>
      <vt:lpstr>FIND the MODE</vt:lpstr>
      <vt:lpstr>PowerPoint Presentation</vt:lpstr>
      <vt:lpstr>PowerPoint Presentation</vt:lpstr>
      <vt:lpstr>VARIANCE  (= s2) </vt:lpstr>
      <vt:lpstr>Does the mutagen have an impact on mean tail length (   ) in Mus musculus?</vt:lpstr>
      <vt:lpstr>MEASURING MICE</vt:lpstr>
      <vt:lpstr>STANDARD DEVIATION (s)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Mean Standard Deviation</dc:title>
  <dc:creator>Kelly Riedell</dc:creator>
  <cp:lastModifiedBy>Kelly Riedell</cp:lastModifiedBy>
  <cp:revision>41</cp:revision>
  <dcterms:created xsi:type="dcterms:W3CDTF">2012-11-14T11:27:15Z</dcterms:created>
  <dcterms:modified xsi:type="dcterms:W3CDTF">2014-10-07T17:29:50Z</dcterms:modified>
</cp:coreProperties>
</file>