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57" r:id="rId6"/>
    <p:sldId id="258"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61" autoAdjust="0"/>
    <p:restoredTop sz="94660"/>
  </p:normalViewPr>
  <p:slideViewPr>
    <p:cSldViewPr>
      <p:cViewPr varScale="1">
        <p:scale>
          <a:sx n="68" d="100"/>
          <a:sy n="68" d="100"/>
        </p:scale>
        <p:origin x="130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ADF56D-835E-40D7-A3D0-784122BDA55D}"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F8304-2D8C-4530-BFB4-04A4F8827703}" type="slidenum">
              <a:rPr lang="en-US" smtClean="0"/>
              <a:t>‹#›</a:t>
            </a:fld>
            <a:endParaRPr lang="en-US"/>
          </a:p>
        </p:txBody>
      </p:sp>
    </p:spTree>
    <p:extLst>
      <p:ext uri="{BB962C8B-B14F-4D97-AF65-F5344CB8AC3E}">
        <p14:creationId xmlns:p14="http://schemas.microsoft.com/office/powerpoint/2010/main" val="1241161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ADF56D-835E-40D7-A3D0-784122BDA55D}"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F8304-2D8C-4530-BFB4-04A4F8827703}" type="slidenum">
              <a:rPr lang="en-US" smtClean="0"/>
              <a:t>‹#›</a:t>
            </a:fld>
            <a:endParaRPr lang="en-US"/>
          </a:p>
        </p:txBody>
      </p:sp>
    </p:spTree>
    <p:extLst>
      <p:ext uri="{BB962C8B-B14F-4D97-AF65-F5344CB8AC3E}">
        <p14:creationId xmlns:p14="http://schemas.microsoft.com/office/powerpoint/2010/main" val="3634111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ADF56D-835E-40D7-A3D0-784122BDA55D}"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F8304-2D8C-4530-BFB4-04A4F8827703}" type="slidenum">
              <a:rPr lang="en-US" smtClean="0"/>
              <a:t>‹#›</a:t>
            </a:fld>
            <a:endParaRPr lang="en-US"/>
          </a:p>
        </p:txBody>
      </p:sp>
    </p:spTree>
    <p:extLst>
      <p:ext uri="{BB962C8B-B14F-4D97-AF65-F5344CB8AC3E}">
        <p14:creationId xmlns:p14="http://schemas.microsoft.com/office/powerpoint/2010/main" val="1317895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ADF56D-835E-40D7-A3D0-784122BDA55D}"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F8304-2D8C-4530-BFB4-04A4F8827703}" type="slidenum">
              <a:rPr lang="en-US" smtClean="0"/>
              <a:t>‹#›</a:t>
            </a:fld>
            <a:endParaRPr lang="en-US"/>
          </a:p>
        </p:txBody>
      </p:sp>
    </p:spTree>
    <p:extLst>
      <p:ext uri="{BB962C8B-B14F-4D97-AF65-F5344CB8AC3E}">
        <p14:creationId xmlns:p14="http://schemas.microsoft.com/office/powerpoint/2010/main" val="21041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DF56D-835E-40D7-A3D0-784122BDA55D}"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F8304-2D8C-4530-BFB4-04A4F8827703}" type="slidenum">
              <a:rPr lang="en-US" smtClean="0"/>
              <a:t>‹#›</a:t>
            </a:fld>
            <a:endParaRPr lang="en-US"/>
          </a:p>
        </p:txBody>
      </p:sp>
    </p:spTree>
    <p:extLst>
      <p:ext uri="{BB962C8B-B14F-4D97-AF65-F5344CB8AC3E}">
        <p14:creationId xmlns:p14="http://schemas.microsoft.com/office/powerpoint/2010/main" val="389277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ADF56D-835E-40D7-A3D0-784122BDA55D}"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F8304-2D8C-4530-BFB4-04A4F8827703}" type="slidenum">
              <a:rPr lang="en-US" smtClean="0"/>
              <a:t>‹#›</a:t>
            </a:fld>
            <a:endParaRPr lang="en-US"/>
          </a:p>
        </p:txBody>
      </p:sp>
    </p:spTree>
    <p:extLst>
      <p:ext uri="{BB962C8B-B14F-4D97-AF65-F5344CB8AC3E}">
        <p14:creationId xmlns:p14="http://schemas.microsoft.com/office/powerpoint/2010/main" val="2314775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ADF56D-835E-40D7-A3D0-784122BDA55D}" type="datetimeFigureOut">
              <a:rPr lang="en-US" smtClean="0"/>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5F8304-2D8C-4530-BFB4-04A4F8827703}" type="slidenum">
              <a:rPr lang="en-US" smtClean="0"/>
              <a:t>‹#›</a:t>
            </a:fld>
            <a:endParaRPr lang="en-US"/>
          </a:p>
        </p:txBody>
      </p:sp>
    </p:spTree>
    <p:extLst>
      <p:ext uri="{BB962C8B-B14F-4D97-AF65-F5344CB8AC3E}">
        <p14:creationId xmlns:p14="http://schemas.microsoft.com/office/powerpoint/2010/main" val="3511162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ADF56D-835E-40D7-A3D0-784122BDA55D}" type="datetimeFigureOut">
              <a:rPr lang="en-US" smtClean="0"/>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5F8304-2D8C-4530-BFB4-04A4F8827703}" type="slidenum">
              <a:rPr lang="en-US" smtClean="0"/>
              <a:t>‹#›</a:t>
            </a:fld>
            <a:endParaRPr lang="en-US"/>
          </a:p>
        </p:txBody>
      </p:sp>
    </p:spTree>
    <p:extLst>
      <p:ext uri="{BB962C8B-B14F-4D97-AF65-F5344CB8AC3E}">
        <p14:creationId xmlns:p14="http://schemas.microsoft.com/office/powerpoint/2010/main" val="4152049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DF56D-835E-40D7-A3D0-784122BDA55D}" type="datetimeFigureOut">
              <a:rPr lang="en-US" smtClean="0"/>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5F8304-2D8C-4530-BFB4-04A4F8827703}" type="slidenum">
              <a:rPr lang="en-US" smtClean="0"/>
              <a:t>‹#›</a:t>
            </a:fld>
            <a:endParaRPr lang="en-US"/>
          </a:p>
        </p:txBody>
      </p:sp>
    </p:spTree>
    <p:extLst>
      <p:ext uri="{BB962C8B-B14F-4D97-AF65-F5344CB8AC3E}">
        <p14:creationId xmlns:p14="http://schemas.microsoft.com/office/powerpoint/2010/main" val="1807629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ADF56D-835E-40D7-A3D0-784122BDA55D}"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F8304-2D8C-4530-BFB4-04A4F8827703}" type="slidenum">
              <a:rPr lang="en-US" smtClean="0"/>
              <a:t>‹#›</a:t>
            </a:fld>
            <a:endParaRPr lang="en-US"/>
          </a:p>
        </p:txBody>
      </p:sp>
    </p:spTree>
    <p:extLst>
      <p:ext uri="{BB962C8B-B14F-4D97-AF65-F5344CB8AC3E}">
        <p14:creationId xmlns:p14="http://schemas.microsoft.com/office/powerpoint/2010/main" val="466514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ADF56D-835E-40D7-A3D0-784122BDA55D}"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F8304-2D8C-4530-BFB4-04A4F8827703}" type="slidenum">
              <a:rPr lang="en-US" smtClean="0"/>
              <a:t>‹#›</a:t>
            </a:fld>
            <a:endParaRPr lang="en-US"/>
          </a:p>
        </p:txBody>
      </p:sp>
    </p:spTree>
    <p:extLst>
      <p:ext uri="{BB962C8B-B14F-4D97-AF65-F5344CB8AC3E}">
        <p14:creationId xmlns:p14="http://schemas.microsoft.com/office/powerpoint/2010/main" val="3881522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DF56D-835E-40D7-A3D0-784122BDA55D}" type="datetimeFigureOut">
              <a:rPr lang="en-US" smtClean="0"/>
              <a:t>2/24/2021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F8304-2D8C-4530-BFB4-04A4F8827703}" type="slidenum">
              <a:rPr lang="en-US" smtClean="0"/>
              <a:t>‹#›</a:t>
            </a:fld>
            <a:endParaRPr lang="en-US"/>
          </a:p>
        </p:txBody>
      </p:sp>
    </p:spTree>
    <p:extLst>
      <p:ext uri="{BB962C8B-B14F-4D97-AF65-F5344CB8AC3E}">
        <p14:creationId xmlns:p14="http://schemas.microsoft.com/office/powerpoint/2010/main" val="1713420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609"/>
            <a:ext cx="9144000" cy="2594660"/>
          </a:xfrm>
        </p:spPr>
        <p:txBody>
          <a:bodyPr>
            <a:normAutofit fontScale="90000"/>
          </a:bodyPr>
          <a:lstStyle/>
          <a:p>
            <a:r>
              <a:rPr lang="en-US" dirty="0"/>
              <a:t>Show What You Know</a:t>
            </a:r>
            <a:br>
              <a:rPr lang="en-US" dirty="0"/>
            </a:br>
            <a:r>
              <a:rPr lang="en-US" dirty="0"/>
              <a:t>VIDEO assignment</a:t>
            </a:r>
            <a:br>
              <a:rPr lang="en-US" dirty="0"/>
            </a:br>
            <a:br>
              <a:rPr lang="en-US" sz="4000" dirty="0"/>
            </a:br>
            <a:r>
              <a:rPr lang="en-US" sz="4000" dirty="0"/>
              <a:t>Slide show by Kelly Riedell/Brookings Biology</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1024" y="2630268"/>
            <a:ext cx="2767637" cy="2594659"/>
          </a:xfrm>
          <a:prstGeom prst="rect">
            <a:avLst/>
          </a:prstGeom>
        </p:spPr>
      </p:pic>
      <p:sp>
        <p:nvSpPr>
          <p:cNvPr id="6" name="Rectangle 5"/>
          <p:cNvSpPr/>
          <p:nvPr/>
        </p:nvSpPr>
        <p:spPr>
          <a:xfrm>
            <a:off x="322580" y="5980331"/>
            <a:ext cx="8763000" cy="646331"/>
          </a:xfrm>
          <a:prstGeom prst="rect">
            <a:avLst/>
          </a:prstGeom>
        </p:spPr>
        <p:txBody>
          <a:bodyPr wrap="square">
            <a:spAutoFit/>
          </a:bodyPr>
          <a:lstStyle/>
          <a:p>
            <a:r>
              <a:rPr lang="en-US" b="1" dirty="0"/>
              <a:t>LO 3.4 </a:t>
            </a:r>
            <a:r>
              <a:rPr lang="en-US" dirty="0"/>
              <a:t>The student is able to describe representations and models illustrating how genetic information is translated into polypeptides. [See</a:t>
            </a:r>
            <a:r>
              <a:rPr lang="en-US" b="1" dirty="0"/>
              <a:t> SP 1.2</a:t>
            </a:r>
            <a:r>
              <a:rPr lang="en-US" dirty="0"/>
              <a:t>]</a:t>
            </a:r>
          </a:p>
        </p:txBody>
      </p:sp>
    </p:spTree>
    <p:extLst>
      <p:ext uri="{BB962C8B-B14F-4D97-AF65-F5344CB8AC3E}">
        <p14:creationId xmlns:p14="http://schemas.microsoft.com/office/powerpoint/2010/main" val="1894427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0500" y="304800"/>
            <a:ext cx="8763000" cy="4093428"/>
          </a:xfrm>
          <a:prstGeom prst="rect">
            <a:avLst/>
          </a:prstGeom>
        </p:spPr>
        <p:txBody>
          <a:bodyPr wrap="square">
            <a:spAutoFit/>
          </a:bodyPr>
          <a:lstStyle/>
          <a:p>
            <a:r>
              <a:rPr lang="en-US" sz="2000" dirty="0"/>
              <a:t>SP 2.A  Describe characteristics of a biological concept, process, or model represented visually</a:t>
            </a:r>
          </a:p>
          <a:p>
            <a:endParaRPr lang="en-US" sz="2000" dirty="0"/>
          </a:p>
          <a:p>
            <a:r>
              <a:rPr lang="en-US" sz="2000" dirty="0"/>
              <a:t>SP. 2.B  Explain relationships between different characteristics of biological concepts, processes, or models represented visually </a:t>
            </a:r>
          </a:p>
          <a:p>
            <a:r>
              <a:rPr lang="en-US" sz="2000" dirty="0"/>
              <a:t>  a. In theoretical contexts. </a:t>
            </a:r>
          </a:p>
          <a:p>
            <a:r>
              <a:rPr lang="en-US" sz="2000" dirty="0"/>
              <a:t>  b. In applied contexts. </a:t>
            </a:r>
          </a:p>
          <a:p>
            <a:endParaRPr lang="en-US" sz="2000" dirty="0"/>
          </a:p>
          <a:p>
            <a:r>
              <a:rPr lang="en-US" sz="2000" dirty="0"/>
              <a:t>SP 2.C  Explain how biological concepts or processes represented visually relate to larger biological principles, concepts, processes, or theories.</a:t>
            </a:r>
            <a:br>
              <a:rPr lang="en-US" sz="2000" dirty="0"/>
            </a:br>
            <a:endParaRPr lang="en-US" sz="2000" dirty="0"/>
          </a:p>
          <a:p>
            <a:r>
              <a:rPr lang="en-US" sz="2000" dirty="0"/>
              <a:t>SP 2.D  Represent relationships within biological models, including </a:t>
            </a:r>
            <a:br>
              <a:rPr lang="en-US" sz="2000" dirty="0"/>
            </a:br>
            <a:r>
              <a:rPr lang="en-US" sz="2000" dirty="0"/>
              <a:t>   b. Diagrams.</a:t>
            </a:r>
          </a:p>
        </p:txBody>
      </p:sp>
    </p:spTree>
    <p:extLst>
      <p:ext uri="{BB962C8B-B14F-4D97-AF65-F5344CB8AC3E}">
        <p14:creationId xmlns:p14="http://schemas.microsoft.com/office/powerpoint/2010/main" val="1196676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0500" y="117693"/>
            <a:ext cx="8763000" cy="6617196"/>
          </a:xfrm>
          <a:prstGeom prst="rect">
            <a:avLst/>
          </a:prstGeom>
        </p:spPr>
        <p:txBody>
          <a:bodyPr wrap="square">
            <a:spAutoFit/>
          </a:bodyPr>
          <a:lstStyle/>
          <a:p>
            <a:r>
              <a:rPr lang="en-US" sz="1400" dirty="0"/>
              <a:t>LEARNING OBJECTIVE IST-1.N Describe the mechanisms by which genetic information flows from DNA to RNA to protein.</a:t>
            </a:r>
          </a:p>
          <a:p>
            <a:endParaRPr lang="en-US" sz="1400" dirty="0"/>
          </a:p>
          <a:p>
            <a:r>
              <a:rPr lang="en-US" sz="1400" dirty="0"/>
              <a:t>ESSENTIAL KNOWLEDGE IST-1.N.1 The sequence of the RNA bases, together with the structure of the RNA molecule, determines RNA function— </a:t>
            </a:r>
          </a:p>
          <a:p>
            <a:pPr marL="342900" indent="-342900">
              <a:buAutoNum type="alphaLcPeriod"/>
            </a:pPr>
            <a:r>
              <a:rPr lang="en-US" sz="1400" dirty="0"/>
              <a:t>mRNA molecules carry information from DNA to the ribosome. </a:t>
            </a:r>
          </a:p>
          <a:p>
            <a:r>
              <a:rPr lang="en-US" sz="1400" dirty="0"/>
              <a:t>b. Distinct tRNA molecules bind specific amino acids and have anti-codon sequences that base pair with the mRNA. tRNA is recruited to the ribosome during translation to generate the primary peptide sequence based on the mRNA sequence. </a:t>
            </a:r>
          </a:p>
          <a:p>
            <a:r>
              <a:rPr lang="en-US" sz="1400" dirty="0"/>
              <a:t>c. rRNA molecules are functional building blocks of ribosomes. </a:t>
            </a:r>
          </a:p>
          <a:p>
            <a:endParaRPr lang="en-US" sz="1400" dirty="0"/>
          </a:p>
          <a:p>
            <a:r>
              <a:rPr lang="en-US" sz="1400" dirty="0"/>
              <a:t>IST-1.N.2 Genetic information flows from a sequence of nucleotides in DNA to a sequence of bases in an mRNA molecule to a sequence of amino acids in a protein. </a:t>
            </a:r>
          </a:p>
          <a:p>
            <a:endParaRPr lang="en-US" sz="1400" dirty="0"/>
          </a:p>
          <a:p>
            <a:r>
              <a:rPr lang="en-US" sz="1400" dirty="0"/>
              <a:t>IST-1.N.3 RNA polymerases use a single template strand of DNA to direct the inclusion of bases in the newly formed RNA molecule. This process is known as transcription.</a:t>
            </a:r>
          </a:p>
          <a:p>
            <a:endParaRPr lang="en-US" sz="1400" dirty="0"/>
          </a:p>
          <a:p>
            <a:r>
              <a:rPr lang="en-US" sz="1400" dirty="0"/>
              <a:t>IST-1.N.4 The DNA strand acting as the template strand is also referred to as the noncoding strand, minus strand, or antisense strand. Selection of which DNA strand serves as the template strand depends on the gene being transcribed. </a:t>
            </a:r>
          </a:p>
          <a:p>
            <a:endParaRPr lang="en-US" sz="1400" dirty="0"/>
          </a:p>
          <a:p>
            <a:r>
              <a:rPr lang="en-US" sz="1400" dirty="0"/>
              <a:t>IST-1.N.5 The enzyme RNA polymerase synthesizes mRNA molecules in the 5’ to 3’ direction by reading the template DNA strand in the 3’ to 5’ direction. </a:t>
            </a:r>
          </a:p>
          <a:p>
            <a:endParaRPr lang="en-US" sz="1400" dirty="0"/>
          </a:p>
          <a:p>
            <a:r>
              <a:rPr lang="en-US" sz="1400" dirty="0"/>
              <a:t>IST-1.N.6 In eukaryotic cells the mRNA transcript undergoes a series of enzyme-regulated modifications— </a:t>
            </a:r>
          </a:p>
          <a:p>
            <a:pPr marL="342900" indent="-342900">
              <a:buAutoNum type="alphaLcPeriod"/>
            </a:pPr>
            <a:r>
              <a:rPr lang="en-US" sz="1400" dirty="0"/>
              <a:t>Addition of a poly-A tail.</a:t>
            </a:r>
          </a:p>
          <a:p>
            <a:pPr marL="342900" indent="-342900">
              <a:buAutoNum type="alphaLcPeriod"/>
            </a:pPr>
            <a:r>
              <a:rPr lang="en-US" sz="1400" dirty="0"/>
              <a:t>Addition of a GTP cap. </a:t>
            </a:r>
          </a:p>
          <a:p>
            <a:pPr marL="342900" indent="-342900">
              <a:buAutoNum type="alphaLcPeriod"/>
            </a:pPr>
            <a:r>
              <a:rPr lang="en-US" sz="1400" dirty="0"/>
              <a:t>Excision of introns and splicing and retention of exons.</a:t>
            </a:r>
          </a:p>
          <a:p>
            <a:r>
              <a:rPr lang="en-US" sz="1400" dirty="0"/>
              <a:t>d. Excision of introns and splicing and retention of exons can generate different versions of the resulting mRNA molecule; this is known as alternative splicing.</a:t>
            </a:r>
          </a:p>
          <a:p>
            <a:endParaRPr lang="en-US" dirty="0"/>
          </a:p>
        </p:txBody>
      </p:sp>
    </p:spTree>
    <p:extLst>
      <p:ext uri="{BB962C8B-B14F-4D97-AF65-F5344CB8AC3E}">
        <p14:creationId xmlns:p14="http://schemas.microsoft.com/office/powerpoint/2010/main" val="2031121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0500" y="117693"/>
            <a:ext cx="8763000" cy="6247864"/>
          </a:xfrm>
          <a:prstGeom prst="rect">
            <a:avLst/>
          </a:prstGeom>
        </p:spPr>
        <p:txBody>
          <a:bodyPr wrap="square">
            <a:spAutoFit/>
          </a:bodyPr>
          <a:lstStyle/>
          <a:p>
            <a:r>
              <a:rPr lang="en-US" sz="1600" dirty="0"/>
              <a:t>LEARNING OBJECTIVE </a:t>
            </a:r>
          </a:p>
          <a:p>
            <a:r>
              <a:rPr lang="en-US" sz="1600" dirty="0"/>
              <a:t>IST-1.O Explain how the phenotype of an organism is determined by its genotype.</a:t>
            </a:r>
          </a:p>
          <a:p>
            <a:endParaRPr lang="en-US" sz="1600" dirty="0"/>
          </a:p>
          <a:p>
            <a:r>
              <a:rPr lang="en-US" sz="1600" dirty="0"/>
              <a:t>ESSENTIAL KNOWLEDGE </a:t>
            </a:r>
          </a:p>
          <a:p>
            <a:r>
              <a:rPr lang="en-US" sz="1600" dirty="0"/>
              <a:t>IST-1.O.1 Translation of the mRNA to generate a polypeptide occurs on ribosomes that are present in the cytoplasm of both prokaryotic and eukaryotic cells and on the rough endoplasmic reticulum of eukaryotic cells. </a:t>
            </a:r>
          </a:p>
          <a:p>
            <a:endParaRPr lang="en-US" sz="1600" dirty="0"/>
          </a:p>
          <a:p>
            <a:r>
              <a:rPr lang="en-US" sz="1600" dirty="0"/>
              <a:t>IST-1.O.2 In prokaryotic organisms, translation of the mRNA molecule occurs while it is being transcribed. </a:t>
            </a:r>
          </a:p>
          <a:p>
            <a:endParaRPr lang="en-US" sz="1600" dirty="0"/>
          </a:p>
          <a:p>
            <a:r>
              <a:rPr lang="en-US" sz="1600" dirty="0"/>
              <a:t>IST-1.O.3 Translation involves energy and many sequential steps, including initiation, elongation, and termination.</a:t>
            </a:r>
          </a:p>
          <a:p>
            <a:endParaRPr lang="en-US" sz="1600"/>
          </a:p>
          <a:p>
            <a:r>
              <a:rPr lang="en-US" sz="1600"/>
              <a:t>IST-1</a:t>
            </a:r>
            <a:r>
              <a:rPr lang="en-US" sz="1600" dirty="0"/>
              <a:t>.O.4 The salient features of translation include— </a:t>
            </a:r>
          </a:p>
          <a:p>
            <a:r>
              <a:rPr lang="en-US" sz="1600" dirty="0"/>
              <a:t>a. Translation is initiated when the rRNA in the ribosome interacts with the mRNA at the start codon. </a:t>
            </a:r>
          </a:p>
          <a:p>
            <a:r>
              <a:rPr lang="en-US" sz="1600" dirty="0"/>
              <a:t>b. The sequence of nucleotides on the mRNA is read in triplets called codons. </a:t>
            </a:r>
          </a:p>
          <a:p>
            <a:r>
              <a:rPr lang="en-US" sz="1600" dirty="0"/>
              <a:t>c. Each codon encodes a specific amino acid, which can be deduced by using a genetic code chart. Many amino acids are encoded by more than one codon. </a:t>
            </a:r>
          </a:p>
          <a:p>
            <a:r>
              <a:rPr lang="en-US" sz="1600" dirty="0"/>
              <a:t>d. Nearly all living organisms use the same genetic code, which is evidence for the common ancestry of all living organisms. </a:t>
            </a:r>
          </a:p>
          <a:p>
            <a:r>
              <a:rPr lang="en-US" sz="1600" dirty="0"/>
              <a:t>e. tRNA brings the correct amino acid to the correct place specified by the codon on the mRNA.</a:t>
            </a:r>
          </a:p>
          <a:p>
            <a:r>
              <a:rPr lang="en-US" sz="1600" dirty="0"/>
              <a:t>f. The amino acid is transferred to the growing polypeptide chain. </a:t>
            </a:r>
          </a:p>
          <a:p>
            <a:r>
              <a:rPr lang="en-US" sz="1600" dirty="0"/>
              <a:t>g. The process continues along the mRNA until a stop codon is reached. </a:t>
            </a:r>
          </a:p>
          <a:p>
            <a:r>
              <a:rPr lang="en-US" sz="1600" dirty="0"/>
              <a:t>h. The process terminates by release of the newly synthesized polypeptide/protein. </a:t>
            </a:r>
            <a:endParaRPr lang="en-US" dirty="0"/>
          </a:p>
        </p:txBody>
      </p:sp>
    </p:spTree>
    <p:extLst>
      <p:ext uri="{BB962C8B-B14F-4D97-AF65-F5344CB8AC3E}">
        <p14:creationId xmlns:p14="http://schemas.microsoft.com/office/powerpoint/2010/main" val="1169992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13854"/>
            <a:ext cx="6400800" cy="6851561"/>
          </a:xfrm>
          <a:prstGeom prst="rect">
            <a:avLst/>
          </a:prstGeom>
        </p:spPr>
      </p:pic>
    </p:spTree>
    <p:extLst>
      <p:ext uri="{BB962C8B-B14F-4D97-AF65-F5344CB8AC3E}">
        <p14:creationId xmlns:p14="http://schemas.microsoft.com/office/powerpoint/2010/main" val="528089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fontScale="85000" lnSpcReduction="20000"/>
          </a:bodyPr>
          <a:lstStyle/>
          <a:p>
            <a:r>
              <a:rPr lang="en-US" dirty="0">
                <a:latin typeface="Comic Sans MS" pitchFamily="66" charset="0"/>
              </a:rPr>
              <a:t>Use the diagram provided and </a:t>
            </a:r>
            <a:r>
              <a:rPr lang="en-US" b="1" dirty="0">
                <a:latin typeface="Comic Sans MS" pitchFamily="66" charset="0"/>
              </a:rPr>
              <a:t>make a video</a:t>
            </a:r>
            <a:r>
              <a:rPr lang="en-US" dirty="0">
                <a:latin typeface="Comic Sans MS" pitchFamily="66" charset="0"/>
              </a:rPr>
              <a:t> </a:t>
            </a:r>
            <a:r>
              <a:rPr lang="en-US" b="1" dirty="0">
                <a:latin typeface="Comic Sans MS" pitchFamily="66" charset="0"/>
              </a:rPr>
              <a:t>tracing the flow of chemical information from the gene to the protein product</a:t>
            </a:r>
            <a:r>
              <a:rPr lang="en-US" dirty="0">
                <a:latin typeface="Comic Sans MS" pitchFamily="66" charset="0"/>
              </a:rPr>
              <a:t>. </a:t>
            </a:r>
          </a:p>
          <a:p>
            <a:endParaRPr lang="en-US" dirty="0">
              <a:latin typeface="Comic Sans MS" pitchFamily="66" charset="0"/>
            </a:endParaRPr>
          </a:p>
          <a:p>
            <a:r>
              <a:rPr lang="en-US" dirty="0">
                <a:latin typeface="Comic Sans MS" pitchFamily="66" charset="0"/>
              </a:rPr>
              <a:t>You must include a description/explanation of everything in the picture. </a:t>
            </a:r>
          </a:p>
          <a:p>
            <a:endParaRPr lang="en-US" dirty="0">
              <a:latin typeface="Comic Sans MS" pitchFamily="66" charset="0"/>
            </a:endParaRPr>
          </a:p>
          <a:p>
            <a:r>
              <a:rPr lang="en-US" dirty="0">
                <a:latin typeface="Comic Sans MS" pitchFamily="66" charset="0"/>
              </a:rPr>
              <a:t>2 people in your group</a:t>
            </a:r>
          </a:p>
          <a:p>
            <a:endParaRPr lang="en-US" dirty="0">
              <a:latin typeface="Comic Sans MS" pitchFamily="66" charset="0"/>
            </a:endParaRPr>
          </a:p>
          <a:p>
            <a:r>
              <a:rPr lang="en-US" dirty="0">
                <a:latin typeface="Comic Sans MS" pitchFamily="66" charset="0"/>
              </a:rPr>
              <a:t>Everyone in group must talk in video</a:t>
            </a:r>
          </a:p>
          <a:p>
            <a:endParaRPr lang="en-US" dirty="0">
              <a:latin typeface="Comic Sans MS" pitchFamily="66" charset="0"/>
            </a:endParaRPr>
          </a:p>
          <a:p>
            <a:r>
              <a:rPr lang="en-US" dirty="0">
                <a:latin typeface="Comic Sans MS" pitchFamily="66" charset="0"/>
              </a:rPr>
              <a:t>Be sure to include important enzymes</a:t>
            </a:r>
          </a:p>
          <a:p>
            <a:endParaRPr lang="en-US" b="1" dirty="0">
              <a:latin typeface="Comic Sans MS" pitchFamily="66" charset="0"/>
            </a:endParaRPr>
          </a:p>
          <a:p>
            <a:r>
              <a:rPr lang="en-US" b="1" dirty="0">
                <a:latin typeface="Comic Sans MS" pitchFamily="66" charset="0"/>
              </a:rPr>
              <a:t>EXTRA CREDIT: Tell TWO more things </a:t>
            </a:r>
            <a:r>
              <a:rPr lang="en-US" dirty="0">
                <a:latin typeface="Comic Sans MS" pitchFamily="66" charset="0"/>
              </a:rPr>
              <a:t>that might happen to the polypeptide chain produced in the picture before it can function as a protein in or out of the cell.</a:t>
            </a:r>
          </a:p>
          <a:p>
            <a:endParaRPr lang="en-US" dirty="0">
              <a:latin typeface="Comic Sans MS" pitchFamily="66" charset="0"/>
            </a:endParaRPr>
          </a:p>
          <a:p>
            <a:endParaRPr lang="en-US" dirty="0">
              <a:latin typeface="Comic Sans MS" pitchFamily="66" charset="0"/>
            </a:endParaRPr>
          </a:p>
          <a:p>
            <a:endParaRPr lang="en-US" dirty="0">
              <a:latin typeface="Comic Sans MS" pitchFamily="66" charset="0"/>
            </a:endParaRPr>
          </a:p>
        </p:txBody>
      </p:sp>
    </p:spTree>
    <p:extLst>
      <p:ext uri="{BB962C8B-B14F-4D97-AF65-F5344CB8AC3E}">
        <p14:creationId xmlns:p14="http://schemas.microsoft.com/office/powerpoint/2010/main" val="441097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lstStyle/>
          <a:p>
            <a:pPr marL="0" indent="0">
              <a:buNone/>
            </a:pPr>
            <a:r>
              <a:rPr lang="en-US" dirty="0"/>
              <a:t>THINGS TO INCLUDE:</a:t>
            </a:r>
          </a:p>
          <a:p>
            <a:r>
              <a:rPr lang="en-US" dirty="0"/>
              <a:t>Transcription (location, enzymes, steps)</a:t>
            </a:r>
          </a:p>
          <a:p>
            <a:r>
              <a:rPr lang="en-US" dirty="0"/>
              <a:t>Pre-mRNA editing (introns/exons/5’cap/</a:t>
            </a:r>
            <a:r>
              <a:rPr lang="en-US" dirty="0" err="1"/>
              <a:t>polyA</a:t>
            </a:r>
            <a:r>
              <a:rPr lang="en-US" dirty="0"/>
              <a:t> tail</a:t>
            </a:r>
          </a:p>
          <a:p>
            <a:r>
              <a:rPr lang="en-US" dirty="0"/>
              <a:t>Exit from nucleus </a:t>
            </a:r>
          </a:p>
          <a:p>
            <a:r>
              <a:rPr lang="en-US" dirty="0"/>
              <a:t>Translation (location, cell parts, RNA functions, </a:t>
            </a:r>
            <a:r>
              <a:rPr lang="en-US" dirty="0" err="1"/>
              <a:t>intiation</a:t>
            </a:r>
            <a:r>
              <a:rPr lang="en-US" dirty="0"/>
              <a:t>, elongation, termination, codon/anticodon, A, P, E sites)</a:t>
            </a:r>
          </a:p>
          <a:p>
            <a:r>
              <a:rPr lang="en-US" dirty="0" err="1"/>
              <a:t>tRNA</a:t>
            </a:r>
            <a:r>
              <a:rPr lang="en-US" dirty="0"/>
              <a:t> charging</a:t>
            </a:r>
          </a:p>
          <a:p>
            <a:r>
              <a:rPr lang="en-US" dirty="0"/>
              <a:t>What happens next? (3D structure, modifications)</a:t>
            </a:r>
          </a:p>
          <a:p>
            <a:r>
              <a:rPr lang="en-US" dirty="0"/>
              <a:t>Post transcriptional regulation</a:t>
            </a:r>
          </a:p>
          <a:p>
            <a:r>
              <a:rPr lang="en-US" dirty="0"/>
              <a:t>Post translational regulation</a:t>
            </a:r>
          </a:p>
          <a:p>
            <a:endParaRPr lang="en-US" dirty="0"/>
          </a:p>
        </p:txBody>
      </p:sp>
    </p:spTree>
    <p:extLst>
      <p:ext uri="{BB962C8B-B14F-4D97-AF65-F5344CB8AC3E}">
        <p14:creationId xmlns:p14="http://schemas.microsoft.com/office/powerpoint/2010/main" val="2947774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884</Words>
  <Application>Microsoft Office PowerPoint</Application>
  <PresentationFormat>On-screen Show (4:3)</PresentationFormat>
  <Paragraphs>70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Comic Sans MS</vt:lpstr>
      <vt:lpstr>Office Theme</vt:lpstr>
      <vt:lpstr>Show What You Know VIDEO assignment  Slide show by Kelly Riedell/Brookings Biology</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Show What You Know VIDEO assignment</dc:title>
  <dc:creator>Kelly Riedell</dc:creator>
  <cp:lastModifiedBy>Kelly Riedell</cp:lastModifiedBy>
  <cp:revision>14</cp:revision>
  <dcterms:created xsi:type="dcterms:W3CDTF">2013-12-02T18:08:14Z</dcterms:created>
  <dcterms:modified xsi:type="dcterms:W3CDTF">2021-02-24T17:47:35Z</dcterms:modified>
</cp:coreProperties>
</file>