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1" r:id="rId3"/>
    <p:sldId id="272" r:id="rId4"/>
    <p:sldId id="273" r:id="rId5"/>
    <p:sldId id="274" r:id="rId6"/>
    <p:sldId id="275" r:id="rId7"/>
    <p:sldId id="260" r:id="rId8"/>
    <p:sldId id="266" r:id="rId9"/>
    <p:sldId id="267" r:id="rId10"/>
    <p:sldId id="270" r:id="rId11"/>
    <p:sldId id="276" r:id="rId12"/>
    <p:sldId id="268" r:id="rId13"/>
    <p:sldId id="277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771F69-5822-431B-A6FE-E10AB5BD9DF9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4532B5-0EFE-416D-A136-7BF6C38BF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92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BAC813E-ADD5-4E8F-8451-4598DF2E3B4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41AAD2D-FC14-418B-97C0-26A9F4E3D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4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AD2D-FC14-418B-97C0-26A9F4E3D3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95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AD2D-FC14-418B-97C0-26A9F4E3D3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90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3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75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5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6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1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62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2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8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21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EED0A-3B23-4398-A5FF-1051AE7170A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EED0A-3B23-4398-A5FF-1051AE7170AF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981B4-4479-4786-9BD5-716641CC7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69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2209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omic Sans MS" pitchFamily="66" charset="0"/>
              </a:rPr>
              <a:t>AP BIO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 DNA EXTRACTION</a:t>
            </a:r>
            <a:br>
              <a:rPr lang="en-US" dirty="0">
                <a:latin typeface="Comic Sans MS" pitchFamily="66" charset="0"/>
              </a:rPr>
            </a:br>
            <a:br>
              <a:rPr lang="en-US" dirty="0">
                <a:latin typeface="Comic Sans MS" pitchFamily="66" charset="0"/>
              </a:rPr>
            </a:br>
            <a:r>
              <a:rPr lang="en-US" sz="3100" dirty="0">
                <a:latin typeface="Comic Sans MS" pitchFamily="66" charset="0"/>
              </a:rPr>
              <a:t>Slide show by Kelly Riedell/Brookings Biology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8" t="34832" r="68779" b="28746"/>
          <a:stretch/>
        </p:blipFill>
        <p:spPr bwMode="auto">
          <a:xfrm>
            <a:off x="3223847" y="3200400"/>
            <a:ext cx="2666999" cy="329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070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" y="0"/>
            <a:ext cx="8869680" cy="5943600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  <a:latin typeface="Comic Sans MS" pitchFamily="66" charset="0"/>
              </a:rPr>
              <a:t>Making the DNA Visible </a:t>
            </a:r>
          </a:p>
          <a:p>
            <a:pPr marL="0" indent="0">
              <a:buNone/>
            </a:pPr>
            <a:br>
              <a:rPr lang="en-US" b="1" i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i="1" dirty="0">
                <a:latin typeface="Comic Sans MS" pitchFamily="66" charset="0"/>
              </a:rPr>
              <a:t>Screw cap on tube and let it sit </a:t>
            </a:r>
            <a:br>
              <a:rPr lang="en-US" i="1" dirty="0">
                <a:latin typeface="Comic Sans MS" pitchFamily="66" charset="0"/>
              </a:rPr>
            </a:br>
            <a:r>
              <a:rPr lang="en-US" i="1" dirty="0">
                <a:latin typeface="Comic Sans MS" pitchFamily="66" charset="0"/>
              </a:rPr>
              <a:t>upright UNDISTURBED AT ROOM </a:t>
            </a:r>
            <a:br>
              <a:rPr lang="en-US" i="1" dirty="0">
                <a:latin typeface="Comic Sans MS" pitchFamily="66" charset="0"/>
              </a:rPr>
            </a:br>
            <a:r>
              <a:rPr lang="en-US" i="1" dirty="0">
                <a:latin typeface="Comic Sans MS" pitchFamily="66" charset="0"/>
              </a:rPr>
              <a:t>TEMP for 5 minutes to give time for</a:t>
            </a:r>
            <a:br>
              <a:rPr lang="en-US" i="1" dirty="0">
                <a:latin typeface="Comic Sans MS" pitchFamily="66" charset="0"/>
              </a:rPr>
            </a:br>
            <a:r>
              <a:rPr lang="en-US" i="1" dirty="0">
                <a:latin typeface="Comic Sans MS" pitchFamily="66" charset="0"/>
              </a:rPr>
              <a:t>DNA to precipitate.</a:t>
            </a:r>
          </a:p>
          <a:p>
            <a:pPr marL="0" indent="0">
              <a:buNone/>
            </a:pPr>
            <a:endParaRPr lang="en-US" i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i="1" dirty="0">
                <a:latin typeface="Comic Sans MS" pitchFamily="66" charset="0"/>
              </a:rPr>
              <a:t>			  </a:t>
            </a:r>
            <a:r>
              <a:rPr lang="en-US" altLang="en-US" dirty="0">
                <a:latin typeface="Comic Sans MS" pitchFamily="66" charset="0"/>
              </a:rPr>
              <a:t>After 5 minutes look at tube</a:t>
            </a:r>
            <a:br>
              <a:rPr lang="en-US" altLang="en-US" dirty="0">
                <a:latin typeface="Comic Sans MS" pitchFamily="66" charset="0"/>
              </a:rPr>
            </a:br>
            <a:r>
              <a:rPr lang="en-US" altLang="en-US" dirty="0">
                <a:latin typeface="Comic Sans MS" pitchFamily="66" charset="0"/>
              </a:rPr>
              <a:t>                        (especially in area where                  </a:t>
            </a:r>
            <a:br>
              <a:rPr lang="en-US" altLang="en-US" dirty="0">
                <a:latin typeface="Comic Sans MS" pitchFamily="66" charset="0"/>
              </a:rPr>
            </a:br>
            <a:r>
              <a:rPr lang="en-US" altLang="en-US" dirty="0">
                <a:latin typeface="Comic Sans MS" pitchFamily="66" charset="0"/>
              </a:rPr>
              <a:t>                         alcohol and cell extract </a:t>
            </a:r>
            <a:br>
              <a:rPr lang="en-US" altLang="en-US" dirty="0">
                <a:latin typeface="Comic Sans MS" pitchFamily="66" charset="0"/>
              </a:rPr>
            </a:br>
            <a:r>
              <a:rPr lang="en-US" altLang="en-US" dirty="0">
                <a:latin typeface="Comic Sans MS" pitchFamily="66" charset="0"/>
              </a:rPr>
              <a:t>                             layers meet) </a:t>
            </a:r>
          </a:p>
          <a:p>
            <a:pPr marL="0" indent="0">
              <a:buNone/>
            </a:pPr>
            <a:endParaRPr lang="en-US" i="1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" y="617220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http://geneticmaize.files.wordpress.com/2011/09/window_testtube.jpg?w=300&amp;h=280</a:t>
            </a:r>
          </a:p>
          <a:p>
            <a:r>
              <a:rPr lang="en-US" sz="1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http://www.clker.com/clipart-28904.html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88" t="48154" r="41634" b="22154"/>
          <a:stretch/>
        </p:blipFill>
        <p:spPr bwMode="auto">
          <a:xfrm>
            <a:off x="7066247" y="0"/>
            <a:ext cx="204727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ttp://geneticmaize.files.wordpress.com/2011/09/window_testtube.jpg?w=300&amp;h=2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276600"/>
            <a:ext cx="2819400" cy="263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198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6112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  <a:latin typeface="Comic Sans MS" pitchFamily="66" charset="0"/>
              </a:rPr>
              <a:t>Making the DNA Visible </a:t>
            </a:r>
          </a:p>
          <a:p>
            <a:pPr marL="0" indent="0">
              <a:buNone/>
            </a:pPr>
            <a:endParaRPr lang="en-US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After 5 min, SLOWLY invert the 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tube 5 times to help DNA which 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has begun to precipitate 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to aggregate.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You should see wispy white DNA clumps .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" y="6324600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Bio Rad Genes in a Bottle teacher guide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93" t="25923" r="32885" b="48154"/>
          <a:stretch/>
        </p:blipFill>
        <p:spPr bwMode="auto">
          <a:xfrm>
            <a:off x="7086600" y="1447800"/>
            <a:ext cx="1453662" cy="1975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112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Use pipette to transfer the precipitated DNA to the small </a:t>
            </a:r>
            <a:r>
              <a:rPr lang="en-US" dirty="0" err="1">
                <a:latin typeface="Comic Sans MS" pitchFamily="66" charset="0"/>
              </a:rPr>
              <a:t>microtube</a:t>
            </a:r>
            <a:r>
              <a:rPr lang="en-US" dirty="0">
                <a:latin typeface="Comic Sans MS" pitchFamily="66" charset="0"/>
              </a:rPr>
              <a:t> provided.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Fill remaining space in tube with cold alcohol.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br>
              <a:rPr lang="en-US" dirty="0">
                <a:latin typeface="Comic Sans MS" pitchFamily="66" charset="0"/>
              </a:rPr>
            </a:b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Add string before you close/glue the top.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Use Superglue to seal the top of the vial.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82" t="20154" r="29804" b="61692"/>
          <a:stretch/>
        </p:blipFill>
        <p:spPr bwMode="auto">
          <a:xfrm rot="19730648">
            <a:off x="4544102" y="1890330"/>
            <a:ext cx="833157" cy="209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biotek.com.au/assets/Uploads/_resampled/paddedimage194160-Coloured-Microtub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975184"/>
            <a:ext cx="2514600" cy="207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6396335"/>
            <a:ext cx="670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http://learn.genetics.utah.edu/content/labs/extraction/howto</a:t>
            </a:r>
            <a:endParaRPr lang="en-US" sz="1200" dirty="0"/>
          </a:p>
          <a:p>
            <a:r>
              <a:rPr lang="en-US" sz="1200" dirty="0"/>
              <a:t>http://www.biotek.com.au/assets/Uploads/_resampled/paddedimage194160-Coloured-Microtubes.png</a:t>
            </a:r>
          </a:p>
        </p:txBody>
      </p:sp>
      <p:pic>
        <p:nvPicPr>
          <p:cNvPr id="6" name="Picture 2" descr="Step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0" r="54903" b="4362"/>
          <a:stretch>
            <a:fillRect/>
          </a:stretch>
        </p:blipFill>
        <p:spPr bwMode="auto">
          <a:xfrm>
            <a:off x="685800" y="1975184"/>
            <a:ext cx="2362200" cy="2198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040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http://www.hardwarestore.com/media/product/116918_front2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9" r="20386"/>
          <a:stretch/>
        </p:blipFill>
        <p:spPr bwMode="auto">
          <a:xfrm>
            <a:off x="7602096" y="3498556"/>
            <a:ext cx="1536321" cy="309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9088" y="173038"/>
            <a:ext cx="3030537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Images from BIO-RAD lab manual</a:t>
            </a: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3448718" y="1371600"/>
            <a:ext cx="492154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Comic Sans MS" pitchFamily="66" charset="0"/>
              </a:rPr>
              <a:t>Dry off the opening of the tube.</a:t>
            </a:r>
          </a:p>
          <a:p>
            <a:pPr eaLnBrk="1" hangingPunct="1"/>
            <a:r>
              <a:rPr lang="en-US" altLang="en-US" sz="2400" dirty="0">
                <a:latin typeface="Comic Sans MS" pitchFamily="66" charset="0"/>
              </a:rPr>
              <a:t>Add string BEFORE you close lid.</a:t>
            </a:r>
          </a:p>
          <a:p>
            <a:pPr eaLnBrk="1" hangingPunct="1"/>
            <a:endParaRPr lang="en-US" altLang="en-US" sz="2400" dirty="0">
              <a:latin typeface="Comic Sans MS" pitchFamily="66" charset="0"/>
            </a:endParaRPr>
          </a:p>
          <a:p>
            <a:pPr eaLnBrk="1" hangingPunct="1"/>
            <a:br>
              <a:rPr lang="en-US" altLang="en-US" sz="2400" dirty="0">
                <a:latin typeface="Comic Sans MS" pitchFamily="66" charset="0"/>
              </a:rPr>
            </a:br>
            <a:r>
              <a:rPr lang="en-US" altLang="en-US" sz="2400" dirty="0">
                <a:latin typeface="Comic Sans MS" pitchFamily="66" charset="0"/>
              </a:rPr>
              <a:t>Seal with “Super glue”</a:t>
            </a:r>
            <a:br>
              <a:rPr lang="en-US" altLang="en-US" sz="2400" dirty="0">
                <a:latin typeface="Comic Sans MS" pitchFamily="66" charset="0"/>
              </a:rPr>
            </a:br>
            <a:endParaRPr lang="en-US" altLang="en-US" sz="2400" dirty="0">
              <a:latin typeface="Comic Sans MS" pitchFamily="66" charset="0"/>
            </a:endParaRP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5" r="12029"/>
          <a:stretch>
            <a:fillRect/>
          </a:stretch>
        </p:blipFill>
        <p:spPr bwMode="auto">
          <a:xfrm>
            <a:off x="290429" y="590926"/>
            <a:ext cx="2740025" cy="311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11" y="6511841"/>
            <a:ext cx="6538912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http://paint-and-supplies.hardwarestore.com/50-272-super-glue.aspx</a:t>
            </a:r>
          </a:p>
        </p:txBody>
      </p:sp>
    </p:spTree>
    <p:extLst>
      <p:ext uri="{BB962C8B-B14F-4D97-AF65-F5344CB8AC3E}">
        <p14:creationId xmlns:p14="http://schemas.microsoft.com/office/powerpoint/2010/main" val="380558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09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  <a:latin typeface="Comic Sans MS" pitchFamily="66" charset="0"/>
              </a:rPr>
              <a:t>COLLECT AND BREAK OPEN CELLS</a:t>
            </a:r>
            <a:br>
              <a:rPr lang="en-US" i="1" dirty="0">
                <a:solidFill>
                  <a:srgbClr val="FF0000"/>
                </a:solidFill>
                <a:latin typeface="Comic Sans MS" pitchFamily="66" charset="0"/>
              </a:rPr>
            </a:b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Get tube with 3 mL water and 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label with your initials. 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Place in test tube rack.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         GENTLY rub you teeth/tongue against      n       the inside of your cheeks for 30 seconds.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DON’T chew so hard 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you draw BLOOD!</a:t>
            </a:r>
            <a:endParaRPr lang="en-US" b="1" i="1" dirty="0"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4386" y="6156066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Images from BIO-RAD lab manual</a:t>
            </a:r>
          </a:p>
          <a:p>
            <a:r>
              <a:rPr lang="en-US" sz="1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http://damascusroadministries.files.wordpress.com/2009/10/no_blood_med.gif?w=136&amp;h=112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23" y="4648200"/>
            <a:ext cx="1676400" cy="1380565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6" t="58000" r="20480" b="20000"/>
          <a:stretch/>
        </p:blipFill>
        <p:spPr bwMode="auto">
          <a:xfrm>
            <a:off x="7391400" y="838199"/>
            <a:ext cx="931985" cy="167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8" t="43726" r="50604"/>
          <a:stretch>
            <a:fillRect/>
          </a:stretch>
        </p:blipFill>
        <p:spPr bwMode="auto">
          <a:xfrm>
            <a:off x="109397" y="2895601"/>
            <a:ext cx="957404" cy="1359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799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61120" cy="6477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  <a:latin typeface="Comic Sans MS" pitchFamily="66" charset="0"/>
              </a:rPr>
              <a:t>COLLECT AND BREAK OPEN CELLS</a:t>
            </a:r>
            <a:br>
              <a:rPr lang="en-US" i="1" dirty="0">
                <a:solidFill>
                  <a:srgbClr val="FF0000"/>
                </a:solidFill>
                <a:latin typeface="Comic Sans MS" pitchFamily="66" charset="0"/>
              </a:rPr>
            </a:br>
            <a:endParaRPr lang="en-US" i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Take the 3 mL water from the test 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tube into your mouth and swish it 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around vigorously for 30 seconds.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Don’t swallow the water!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Spit into cup provided.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				Use pipette to transfer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                                  liquid to 15 mL test tube.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" y="632460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http://shuangtong.en.made-in-china.com/product/qeZnwBrvwbcI/China-200ml-Plastic-Cup.html</a:t>
            </a:r>
          </a:p>
          <a:p>
            <a:r>
              <a:rPr lang="en-US" sz="1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Bio Rad Genes in a Bottle teacher guide</a:t>
            </a:r>
          </a:p>
        </p:txBody>
      </p:sp>
      <p:pic>
        <p:nvPicPr>
          <p:cNvPr id="1026" name="Picture 2" descr="http://image.made-in-china.com/2f0j00zvdQRostZBke/200ml-Plastic-Cu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0"/>
          <a:stretch/>
        </p:blipFill>
        <p:spPr bwMode="auto">
          <a:xfrm>
            <a:off x="480646" y="3868616"/>
            <a:ext cx="2136726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9" t="44846" r="25096" b="31077"/>
          <a:stretch/>
        </p:blipFill>
        <p:spPr bwMode="auto">
          <a:xfrm>
            <a:off x="6787661" y="533400"/>
            <a:ext cx="1934308" cy="183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1" t="51846" r="20480" b="20000"/>
          <a:stretch/>
        </p:blipFill>
        <p:spPr bwMode="auto">
          <a:xfrm>
            <a:off x="5257800" y="3048000"/>
            <a:ext cx="1863970" cy="214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379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61120" cy="6172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  <a:latin typeface="Comic Sans MS" pitchFamily="66" charset="0"/>
              </a:rPr>
              <a:t>COLLECT AND BREAK OPEN CELLS</a:t>
            </a:r>
            <a:br>
              <a:rPr lang="en-US" b="1" i="1" dirty="0">
                <a:solidFill>
                  <a:srgbClr val="FF0000"/>
                </a:solidFill>
                <a:latin typeface="Comic Sans MS" pitchFamily="66" charset="0"/>
              </a:rPr>
            </a:br>
            <a:endParaRPr lang="en-US" b="1" i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Add 2 mL LYSIS BUFFER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                             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Place cap on tube and GENTLY INVERT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5 times.</a:t>
            </a: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DO NOT SHAKE!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" y="6189785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Bio Rad Genes in a Bottle teacher guide</a:t>
            </a:r>
          </a:p>
          <a:p>
            <a:r>
              <a:rPr lang="en-US" sz="1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http://www.drugstore.com/suave-shampoo-aloe-and-water-lily/qxp27077</a:t>
            </a:r>
            <a:br>
              <a:rPr lang="en-US" sz="1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</a:br>
            <a:endParaRPr lang="en-US" sz="12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1" t="38462" r="37001" b="31692"/>
          <a:stretch/>
        </p:blipFill>
        <p:spPr bwMode="auto">
          <a:xfrm>
            <a:off x="609601" y="1524000"/>
            <a:ext cx="2895600" cy="188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77" t="51846" r="20480" b="20000"/>
          <a:stretch/>
        </p:blipFill>
        <p:spPr bwMode="auto">
          <a:xfrm>
            <a:off x="5791200" y="990600"/>
            <a:ext cx="2614247" cy="214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6" t="40000" r="26443" b="31846"/>
          <a:stretch/>
        </p:blipFill>
        <p:spPr bwMode="auto">
          <a:xfrm>
            <a:off x="4267200" y="4208585"/>
            <a:ext cx="123419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49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6112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  <a:latin typeface="Comic Sans MS" pitchFamily="66" charset="0"/>
              </a:rPr>
              <a:t>Remove proteins</a:t>
            </a:r>
          </a:p>
          <a:p>
            <a:pPr marL="0" indent="0">
              <a:buNone/>
            </a:pPr>
            <a:endParaRPr lang="en-US" b="1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Add 5 </a:t>
            </a:r>
            <a:r>
              <a:rPr lang="en-US" i="1" u="sng" dirty="0">
                <a:latin typeface="Comic Sans MS" pitchFamily="66" charset="0"/>
              </a:rPr>
              <a:t>DROPS</a:t>
            </a:r>
            <a:r>
              <a:rPr lang="en-US" dirty="0">
                <a:latin typeface="Comic Sans MS" pitchFamily="66" charset="0"/>
              </a:rPr>
              <a:t> of PROTEASE 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and SALT solution.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                        </a:t>
            </a: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What does the name tell you about what proteases do?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" y="632460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Bio Rad Genes in a Bottle teacher guide</a:t>
            </a:r>
          </a:p>
          <a:p>
            <a:r>
              <a:rPr lang="en-US" sz="1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http://www.meijer.com/assets/product_images/styles/xlarge/1001029_024600010016_A_400.jpg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8" t="32308" r="23749" b="35384"/>
          <a:stretch/>
        </p:blipFill>
        <p:spPr bwMode="auto">
          <a:xfrm>
            <a:off x="6705600" y="369277"/>
            <a:ext cx="1852246" cy="246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4903350"/>
            <a:ext cx="5086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Comic Sans MS" pitchFamily="66" charset="0"/>
              </a:rPr>
              <a:t>Protease digests proteins</a:t>
            </a:r>
          </a:p>
        </p:txBody>
      </p:sp>
    </p:spTree>
    <p:extLst>
      <p:ext uri="{BB962C8B-B14F-4D97-AF65-F5344CB8AC3E}">
        <p14:creationId xmlns:p14="http://schemas.microsoft.com/office/powerpoint/2010/main" val="40669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6112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Add cap and GENTLY invert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tube a 3 times. DON’T SHAKE!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Write your initials on tube cap.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REMOVE THE PROTEINS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Place your tube in a test tube rack in the water bath and incubate at 50° C for </a:t>
            </a:r>
            <a:br>
              <a:rPr lang="en-US" dirty="0">
                <a:latin typeface="Comic Sans MS" pitchFamily="66" charset="0"/>
              </a:rPr>
            </a:br>
            <a:r>
              <a:rPr lang="en-US" dirty="0">
                <a:latin typeface="Comic Sans MS" pitchFamily="66" charset="0"/>
              </a:rPr>
              <a:t>10 minutes to allow proteases to work</a:t>
            </a:r>
          </a:p>
          <a:p>
            <a:pPr marL="0" indent="0">
              <a:buNone/>
            </a:pPr>
            <a:r>
              <a:rPr lang="en-US" dirty="0">
                <a:latin typeface="Comic Sans MS" pitchFamily="66" charset="0"/>
              </a:rPr>
              <a:t>   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" y="632460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Bio Rad Genes in a Bottle teacher guide</a:t>
            </a:r>
          </a:p>
          <a:p>
            <a:r>
              <a:rPr lang="en-US" sz="1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http://www.lightlabsusa.com/images/D/d-16539-110.jpg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96" t="40000" r="26443" b="31846"/>
          <a:stretch/>
        </p:blipFill>
        <p:spPr bwMode="auto">
          <a:xfrm>
            <a:off x="7239000" y="228600"/>
            <a:ext cx="1336431" cy="214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406" y="4997796"/>
            <a:ext cx="1866098" cy="169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058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pics.drugstore.com/prodimg/27077/3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33" r="29867"/>
          <a:stretch/>
        </p:blipFill>
        <p:spPr bwMode="auto">
          <a:xfrm>
            <a:off x="7696200" y="140677"/>
            <a:ext cx="101437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omic Sans MS" pitchFamily="66" charset="0"/>
              </a:rPr>
              <a:t>Soap – disrupts phobic phospholipids in cell membranes and releases DNA from cell </a:t>
            </a:r>
          </a:p>
          <a:p>
            <a:pPr marL="0" indent="0">
              <a:buNone/>
            </a:pPr>
            <a:br>
              <a:rPr lang="en-US" sz="2800" dirty="0">
                <a:latin typeface="Comic Sans MS" pitchFamily="66" charset="0"/>
              </a:rPr>
            </a:br>
            <a:r>
              <a:rPr lang="en-US" sz="2800" dirty="0">
                <a:latin typeface="Comic Sans MS" pitchFamily="66" charset="0"/>
              </a:rPr>
              <a:t>Protease- </a:t>
            </a:r>
            <a:br>
              <a:rPr lang="en-US" sz="2800" dirty="0">
                <a:latin typeface="Comic Sans MS" pitchFamily="66" charset="0"/>
              </a:rPr>
            </a:br>
            <a:r>
              <a:rPr lang="en-US" sz="2800" dirty="0">
                <a:latin typeface="Comic Sans MS" pitchFamily="66" charset="0"/>
              </a:rPr>
              <a:t>gets rid of proteins associated with DNA</a:t>
            </a:r>
            <a:br>
              <a:rPr lang="en-US" sz="2800" dirty="0">
                <a:latin typeface="Comic Sans MS" pitchFamily="66" charset="0"/>
              </a:rPr>
            </a:br>
            <a:r>
              <a:rPr lang="en-US" sz="2800" dirty="0">
                <a:latin typeface="Comic Sans MS" pitchFamily="66" charset="0"/>
              </a:rPr>
              <a:t>and </a:t>
            </a:r>
            <a:r>
              <a:rPr lang="en-US" sz="2800" dirty="0" err="1">
                <a:latin typeface="Comic Sans MS" pitchFamily="66" charset="0"/>
              </a:rPr>
              <a:t>DNases</a:t>
            </a:r>
            <a:r>
              <a:rPr lang="en-US" sz="2800" dirty="0">
                <a:latin typeface="Comic Sans MS" pitchFamily="66" charset="0"/>
              </a:rPr>
              <a:t> (enzymes that digest DNA)</a:t>
            </a:r>
          </a:p>
          <a:p>
            <a:pPr marL="0" indent="0">
              <a:buNone/>
            </a:pPr>
            <a:r>
              <a:rPr lang="en-US" sz="2800" dirty="0">
                <a:latin typeface="Comic Sans MS" pitchFamily="66" charset="0"/>
              </a:rPr>
              <a:t>          </a:t>
            </a:r>
          </a:p>
          <a:p>
            <a:pPr marL="0" indent="0">
              <a:buNone/>
            </a:pPr>
            <a:r>
              <a:rPr lang="en-US" sz="2800" dirty="0">
                <a:latin typeface="Comic Sans MS" pitchFamily="66" charset="0"/>
              </a:rPr>
              <a:t>         Salt ions-</a:t>
            </a:r>
            <a:br>
              <a:rPr lang="en-US" sz="2800" dirty="0">
                <a:latin typeface="Comic Sans MS" pitchFamily="66" charset="0"/>
              </a:rPr>
            </a:br>
            <a:r>
              <a:rPr lang="en-US" sz="2800" dirty="0">
                <a:latin typeface="Comic Sans MS" pitchFamily="66" charset="0"/>
              </a:rPr>
              <a:t>          surround charges on DNA and</a:t>
            </a:r>
            <a:br>
              <a:rPr lang="en-US" sz="2800" dirty="0">
                <a:latin typeface="Comic Sans MS" pitchFamily="66" charset="0"/>
              </a:rPr>
            </a:br>
            <a:r>
              <a:rPr lang="en-US" sz="2800" dirty="0">
                <a:latin typeface="Comic Sans MS" pitchFamily="66" charset="0"/>
              </a:rPr>
              <a:t>          helps bring DNA together</a:t>
            </a:r>
          </a:p>
        </p:txBody>
      </p:sp>
      <p:sp>
        <p:nvSpPr>
          <p:cNvPr id="2" name="Rectangle 1"/>
          <p:cNvSpPr/>
          <p:nvPr/>
        </p:nvSpPr>
        <p:spPr>
          <a:xfrm>
            <a:off x="146538" y="6019800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http://www.drugstore.com/suave-shampoo-aloe-and-water-lily/qxp27077</a:t>
            </a:r>
            <a:br>
              <a:rPr lang="en-US" sz="11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</a:br>
            <a:r>
              <a:rPr lang="en-US" sz="11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http://www.meijer.com/assets/product_images/styles/xlarge/1001029_024600010016_A_400.jpg</a:t>
            </a:r>
          </a:p>
          <a:p>
            <a:r>
              <a:rPr lang="en-US" sz="1100" dirty="0">
                <a:solidFill>
                  <a:srgbClr val="FF0000"/>
                </a:solidFill>
              </a:rPr>
              <a:t>http://molecularcreation.com/enzymes.htm</a:t>
            </a:r>
          </a:p>
          <a:p>
            <a:endParaRPr lang="en-US" sz="1100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http://www.meijer.com/assets/product_images/styles/xlarge/1001029_024600010016_A_4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0" r="17600"/>
          <a:stretch/>
        </p:blipFill>
        <p:spPr bwMode="auto">
          <a:xfrm>
            <a:off x="146538" y="3309365"/>
            <a:ext cx="845948" cy="13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0" t="12406"/>
          <a:stretch/>
        </p:blipFill>
        <p:spPr>
          <a:xfrm>
            <a:off x="6248400" y="3505200"/>
            <a:ext cx="2640293" cy="221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74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Comic Sans MS" pitchFamily="66" charset="0"/>
              </a:rPr>
              <a:t>Obtain a tube containing </a:t>
            </a:r>
            <a:br>
              <a:rPr lang="en-US" sz="4000" dirty="0">
                <a:latin typeface="Comic Sans MS" pitchFamily="66" charset="0"/>
              </a:rPr>
            </a:br>
            <a:r>
              <a:rPr lang="en-US" sz="4000" dirty="0">
                <a:latin typeface="Comic Sans MS" pitchFamily="66" charset="0"/>
              </a:rPr>
              <a:t>    91% isopropyl alcohol.</a:t>
            </a:r>
            <a:br>
              <a:rPr lang="en-US" sz="4000" dirty="0">
                <a:latin typeface="Comic Sans MS" pitchFamily="66" charset="0"/>
              </a:rPr>
            </a:br>
            <a:br>
              <a:rPr lang="en-US" sz="4000" dirty="0">
                <a:latin typeface="Comic Sans MS" pitchFamily="66" charset="0"/>
              </a:rPr>
            </a:br>
            <a:r>
              <a:rPr lang="en-US" sz="4000" dirty="0">
                <a:latin typeface="Comic Sans MS" pitchFamily="66" charset="0"/>
              </a:rPr>
              <a:t>Keep the alcohol as cold as possible by placing it in the cup of ice.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6576990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http://depts.washington.edu/chem/courses/labs/162labs/images/PA030140.JPG</a:t>
            </a:r>
          </a:p>
        </p:txBody>
      </p:sp>
      <p:pic>
        <p:nvPicPr>
          <p:cNvPr id="7170" name="Picture 2" descr="http://depts.washington.edu/chem/courses/labs/162labs/images/PA030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86200"/>
            <a:ext cx="28956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617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i="1" dirty="0">
                <a:solidFill>
                  <a:srgbClr val="FF0000"/>
                </a:solidFill>
                <a:latin typeface="Comic Sans MS" pitchFamily="66" charset="0"/>
              </a:rPr>
              <a:t>Making the DNA Visible </a:t>
            </a:r>
            <a:br>
              <a:rPr lang="en-US" sz="2800" b="1" i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2800" dirty="0">
                <a:latin typeface="Comic Sans MS" pitchFamily="66" charset="0"/>
              </a:rPr>
              <a:t>Tilt tube at a 45° angle and slowly add the alcohol, carefully letting it flow GENTLY down the inside of the tube.</a:t>
            </a:r>
          </a:p>
          <a:p>
            <a:pPr marL="0" indent="0">
              <a:buNone/>
            </a:pPr>
            <a:endParaRPr lang="en-US" sz="2800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800" dirty="0">
                <a:latin typeface="Comic Sans MS" pitchFamily="66" charset="0"/>
              </a:rPr>
              <a:t>Add ~ 8- 10 ml total of cold alcohol. </a:t>
            </a:r>
            <a:br>
              <a:rPr lang="en-US" sz="2800" dirty="0">
                <a:latin typeface="Comic Sans MS" pitchFamily="66" charset="0"/>
              </a:rPr>
            </a:br>
            <a:r>
              <a:rPr lang="en-US" sz="2800" dirty="0">
                <a:latin typeface="Comic Sans MS" pitchFamily="66" charset="0"/>
              </a:rPr>
              <a:t>You may need to use several pipets full</a:t>
            </a:r>
          </a:p>
          <a:p>
            <a:pPr marL="0" indent="0">
              <a:buNone/>
            </a:pPr>
            <a:br>
              <a:rPr lang="en-US" sz="2800" dirty="0">
                <a:latin typeface="Comic Sans MS" pitchFamily="66" charset="0"/>
              </a:rPr>
            </a:br>
            <a:r>
              <a:rPr lang="en-US" sz="2800" dirty="0">
                <a:latin typeface="Comic Sans MS" pitchFamily="66" charset="0"/>
              </a:rPr>
              <a:t>You should be able to see two layers</a:t>
            </a:r>
            <a:br>
              <a:rPr lang="en-US" sz="2800" dirty="0">
                <a:latin typeface="Comic Sans MS" pitchFamily="66" charset="0"/>
              </a:rPr>
            </a:br>
            <a:r>
              <a:rPr lang="en-US" sz="2800" dirty="0">
                <a:latin typeface="Comic Sans MS" pitchFamily="66" charset="0"/>
              </a:rPr>
              <a:t>(upper and lower) forming. </a:t>
            </a:r>
          </a:p>
          <a:p>
            <a:pPr marL="0" indent="0">
              <a:buNone/>
            </a:pPr>
            <a:br>
              <a:rPr lang="en-US" sz="2800" dirty="0">
                <a:latin typeface="Comic Sans MS" pitchFamily="66" charset="0"/>
              </a:rPr>
            </a:br>
            <a:r>
              <a:rPr lang="en-US" sz="2800" dirty="0">
                <a:latin typeface="Comic Sans MS" pitchFamily="66" charset="0"/>
              </a:rPr>
              <a:t>As you add the alcohol, pay close </a:t>
            </a:r>
            <a:br>
              <a:rPr lang="en-US" sz="2800" dirty="0">
                <a:latin typeface="Comic Sans MS" pitchFamily="66" charset="0"/>
              </a:rPr>
            </a:br>
            <a:r>
              <a:rPr lang="en-US" sz="2800" dirty="0">
                <a:latin typeface="Comic Sans MS" pitchFamily="66" charset="0"/>
              </a:rPr>
              <a:t>attention to the place where the </a:t>
            </a:r>
            <a:br>
              <a:rPr lang="en-US" sz="2800" dirty="0">
                <a:latin typeface="Comic Sans MS" pitchFamily="66" charset="0"/>
              </a:rPr>
            </a:br>
            <a:r>
              <a:rPr lang="en-US" sz="2800" dirty="0">
                <a:latin typeface="Comic Sans MS" pitchFamily="66" charset="0"/>
              </a:rPr>
              <a:t>alcohol and cell extract layers meet.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" y="6501199"/>
            <a:ext cx="8915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Bio Rad Genes in a Bottle  teacher guide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8" t="20154" r="20776" b="45927"/>
          <a:stretch/>
        </p:blipFill>
        <p:spPr bwMode="auto">
          <a:xfrm>
            <a:off x="6705600" y="3429000"/>
            <a:ext cx="2201301" cy="258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854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875</Words>
  <Application>Microsoft Office PowerPoint</Application>
  <PresentationFormat>On-screen Show (4:3)</PresentationFormat>
  <Paragraphs>92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Comic Sans MS</vt:lpstr>
      <vt:lpstr>Office Theme</vt:lpstr>
      <vt:lpstr>AP BIO  DNA EXTRACTION  Slide show by Kelly Riedell/Brookings Biology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BANANA DNA EXTRACTION</dc:title>
  <dc:creator>Kelly Riedell</dc:creator>
  <cp:lastModifiedBy>Kelly Riedell</cp:lastModifiedBy>
  <cp:revision>43</cp:revision>
  <cp:lastPrinted>2018-05-17T13:36:03Z</cp:lastPrinted>
  <dcterms:created xsi:type="dcterms:W3CDTF">2011-12-18T19:30:08Z</dcterms:created>
  <dcterms:modified xsi:type="dcterms:W3CDTF">2021-01-12T01:15:49Z</dcterms:modified>
</cp:coreProperties>
</file>