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353" r:id="rId2"/>
    <p:sldId id="285" r:id="rId3"/>
    <p:sldId id="286" r:id="rId4"/>
    <p:sldId id="288" r:id="rId5"/>
    <p:sldId id="298" r:id="rId6"/>
    <p:sldId id="294" r:id="rId7"/>
    <p:sldId id="330" r:id="rId8"/>
    <p:sldId id="329" r:id="rId9"/>
    <p:sldId id="325" r:id="rId10"/>
    <p:sldId id="327" r:id="rId11"/>
    <p:sldId id="328" r:id="rId12"/>
    <p:sldId id="326" r:id="rId13"/>
    <p:sldId id="292" r:id="rId14"/>
    <p:sldId id="355" r:id="rId15"/>
    <p:sldId id="356" r:id="rId16"/>
    <p:sldId id="317" r:id="rId17"/>
    <p:sldId id="313" r:id="rId18"/>
    <p:sldId id="314" r:id="rId19"/>
    <p:sldId id="318" r:id="rId20"/>
    <p:sldId id="279" r:id="rId21"/>
    <p:sldId id="322" r:id="rId22"/>
    <p:sldId id="350" r:id="rId23"/>
    <p:sldId id="323" r:id="rId24"/>
    <p:sldId id="287" r:id="rId25"/>
    <p:sldId id="357" r:id="rId26"/>
    <p:sldId id="338" r:id="rId27"/>
    <p:sldId id="339" r:id="rId28"/>
    <p:sldId id="340" r:id="rId29"/>
    <p:sldId id="289" r:id="rId30"/>
    <p:sldId id="341" r:id="rId31"/>
    <p:sldId id="344" r:id="rId32"/>
    <p:sldId id="342" r:id="rId33"/>
    <p:sldId id="343" r:id="rId34"/>
    <p:sldId id="290" r:id="rId35"/>
    <p:sldId id="348" r:id="rId36"/>
    <p:sldId id="347" r:id="rId37"/>
    <p:sldId id="345" r:id="rId38"/>
    <p:sldId id="346" r:id="rId39"/>
    <p:sldId id="275" r:id="rId40"/>
    <p:sldId id="351" r:id="rId41"/>
    <p:sldId id="352" r:id="rId42"/>
    <p:sldId id="274" r:id="rId43"/>
    <p:sldId id="276" r:id="rId44"/>
    <p:sldId id="334" r:id="rId45"/>
    <p:sldId id="331" r:id="rId46"/>
    <p:sldId id="332" r:id="rId47"/>
    <p:sldId id="283" r:id="rId48"/>
    <p:sldId id="337" r:id="rId49"/>
    <p:sldId id="297" r:id="rId50"/>
    <p:sldId id="296" r:id="rId51"/>
    <p:sldId id="335" r:id="rId52"/>
    <p:sldId id="336" r:id="rId53"/>
    <p:sldId id="349" r:id="rId54"/>
    <p:sldId id="293" r:id="rId55"/>
    <p:sldId id="358" r:id="rId56"/>
    <p:sldId id="266" r:id="rId57"/>
    <p:sldId id="261" r:id="rId58"/>
    <p:sldId id="267" r:id="rId59"/>
    <p:sldId id="268" r:id="rId60"/>
    <p:sldId id="262" r:id="rId61"/>
  </p:sldIdLst>
  <p:sldSz cx="9144000" cy="6858000" type="screen4x3"/>
  <p:notesSz cx="7086600" cy="9372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FA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6" autoAdjust="0"/>
    <p:restoredTop sz="94660"/>
  </p:normalViewPr>
  <p:slideViewPr>
    <p:cSldViewPr>
      <p:cViewPr varScale="1">
        <p:scale>
          <a:sx n="68" d="100"/>
          <a:sy n="68" d="100"/>
        </p:scale>
        <p:origin x="142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2" d="100"/>
        <a:sy n="142" d="100"/>
      </p:scale>
      <p:origin x="0" y="-42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225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14788" y="0"/>
            <a:ext cx="3070225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7D0DFE-1E3D-4617-BD12-2FF438609D16}" type="datetimeFigureOut">
              <a:rPr lang="en-US" smtClean="0"/>
              <a:t>7/27/2021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703263"/>
            <a:ext cx="4686300" cy="3514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025" y="4451350"/>
            <a:ext cx="5670550" cy="4217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02700"/>
            <a:ext cx="3070225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14788" y="8902700"/>
            <a:ext cx="3070225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8287C0-C670-4281-BF94-CEC76A5601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392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287C0-C670-4281-BF94-CEC76A56012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409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287C0-C670-4281-BF94-CEC76A56012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722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287C0-C670-4281-BF94-CEC76A56012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3789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287C0-C670-4281-BF94-CEC76A56012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471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287C0-C670-4281-BF94-CEC76A56012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1101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287C0-C670-4281-BF94-CEC76A56012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2948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287C0-C670-4281-BF94-CEC76A56012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5005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287C0-C670-4281-BF94-CEC76A56012A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9022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287C0-C670-4281-BF94-CEC76A56012A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3347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287C0-C670-4281-BF94-CEC76A56012A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6867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287C0-C670-4281-BF94-CEC76A56012A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464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287C0-C670-4281-BF94-CEC76A56012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8921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287C0-C670-4281-BF94-CEC76A56012A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5950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287C0-C670-4281-BF94-CEC76A56012A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5483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287C0-C670-4281-BF94-CEC76A56012A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4323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287C0-C670-4281-BF94-CEC76A56012A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3274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287C0-C670-4281-BF94-CEC76A56012A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4006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287C0-C670-4281-BF94-CEC76A56012A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6328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287C0-C670-4281-BF94-CEC76A56012A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5306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287C0-C670-4281-BF94-CEC76A56012A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4417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287C0-C670-4281-BF94-CEC76A56012A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414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287C0-C670-4281-BF94-CEC76A56012A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311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287C0-C670-4281-BF94-CEC76A56012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2281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287C0-C670-4281-BF94-CEC76A56012A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9852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287C0-C670-4281-BF94-CEC76A56012A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8833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287C0-C670-4281-BF94-CEC76A56012A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2540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287C0-C670-4281-BF94-CEC76A56012A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8727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287C0-C670-4281-BF94-CEC76A56012A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7035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287C0-C670-4281-BF94-CEC76A56012A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2028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287C0-C670-4281-BF94-CEC76A56012A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3645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287C0-C670-4281-BF94-CEC76A56012A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661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287C0-C670-4281-BF94-CEC76A56012A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0091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287C0-C670-4281-BF94-CEC76A56012A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412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287C0-C670-4281-BF94-CEC76A56012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485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287C0-C670-4281-BF94-CEC76A56012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452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287C0-C670-4281-BF94-CEC76A56012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780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287C0-C670-4281-BF94-CEC76A56012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279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287C0-C670-4281-BF94-CEC76A56012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976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8287C0-C670-4281-BF94-CEC76A56012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557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2EAF-B600-44E8-84E8-E98F3751A018}" type="datetimeFigureOut">
              <a:rPr lang="en-US" smtClean="0"/>
              <a:t>7/27/2021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E5DD-8C82-477F-8A60-6C403D9305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835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2EAF-B600-44E8-84E8-E98F3751A018}" type="datetimeFigureOut">
              <a:rPr lang="en-US" smtClean="0"/>
              <a:t>7/27/2021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E5DD-8C82-477F-8A60-6C403D9305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269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2EAF-B600-44E8-84E8-E98F3751A018}" type="datetimeFigureOut">
              <a:rPr lang="en-US" smtClean="0"/>
              <a:t>7/27/2021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E5DD-8C82-477F-8A60-6C403D9305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036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2EAF-B600-44E8-84E8-E98F3751A018}" type="datetimeFigureOut">
              <a:rPr lang="en-US" smtClean="0"/>
              <a:t>7/27/2021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E5DD-8C82-477F-8A60-6C403D9305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331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2EAF-B600-44E8-84E8-E98F3751A018}" type="datetimeFigureOut">
              <a:rPr lang="en-US" smtClean="0"/>
              <a:t>7/27/2021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E5DD-8C82-477F-8A60-6C403D9305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349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2EAF-B600-44E8-84E8-E98F3751A018}" type="datetimeFigureOut">
              <a:rPr lang="en-US" smtClean="0"/>
              <a:t>7/27/2021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E5DD-8C82-477F-8A60-6C403D9305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960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2EAF-B600-44E8-84E8-E98F3751A018}" type="datetimeFigureOut">
              <a:rPr lang="en-US" smtClean="0"/>
              <a:t>7/27/2021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E5DD-8C82-477F-8A60-6C403D9305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400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2EAF-B600-44E8-84E8-E98F3751A018}" type="datetimeFigureOut">
              <a:rPr lang="en-US" smtClean="0"/>
              <a:t>7/27/2021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E5DD-8C82-477F-8A60-6C403D9305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350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2EAF-B600-44E8-84E8-E98F3751A018}" type="datetimeFigureOut">
              <a:rPr lang="en-US" smtClean="0"/>
              <a:t>7/27/2021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E5DD-8C82-477F-8A60-6C403D9305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747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2EAF-B600-44E8-84E8-E98F3751A018}" type="datetimeFigureOut">
              <a:rPr lang="en-US" smtClean="0"/>
              <a:t>7/27/2021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E5DD-8C82-477F-8A60-6C403D9305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435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82EAF-B600-44E8-84E8-E98F3751A018}" type="datetimeFigureOut">
              <a:rPr lang="en-US" smtClean="0"/>
              <a:t>7/27/2021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E5DD-8C82-477F-8A60-6C403D9305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109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82EAF-B600-44E8-84E8-E98F3751A018}" type="datetimeFigureOut">
              <a:rPr lang="en-US" smtClean="0"/>
              <a:t>7/27/2021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AE5DD-8C82-477F-8A60-6C403D93054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034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9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7" Type="http://schemas.openxmlformats.org/officeDocument/2006/relationships/slide" Target="slide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3.xml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" Target="slide15.xml"/><Relationship Id="rId7" Type="http://schemas.openxmlformats.org/officeDocument/2006/relationships/slide" Target="slide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6.jpg"/><Relationship Id="rId10" Type="http://schemas.openxmlformats.org/officeDocument/2006/relationships/slide" Target="slide12.xml"/><Relationship Id="rId4" Type="http://schemas.openxmlformats.org/officeDocument/2006/relationships/slide" Target="slide20.xml"/><Relationship Id="rId9" Type="http://schemas.openxmlformats.org/officeDocument/2006/relationships/slide" Target="slide2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13" Type="http://schemas.openxmlformats.org/officeDocument/2006/relationships/slide" Target="slide19.xml"/><Relationship Id="rId3" Type="http://schemas.openxmlformats.org/officeDocument/2006/relationships/slide" Target="slide17.xml"/><Relationship Id="rId7" Type="http://schemas.openxmlformats.org/officeDocument/2006/relationships/slide" Target="slide43.xml"/><Relationship Id="rId12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image" Target="../media/image2.png"/><Relationship Id="rId5" Type="http://schemas.openxmlformats.org/officeDocument/2006/relationships/slide" Target="slide47.xml"/><Relationship Id="rId10" Type="http://schemas.openxmlformats.org/officeDocument/2006/relationships/slide" Target="slide48.xml"/><Relationship Id="rId4" Type="http://schemas.openxmlformats.org/officeDocument/2006/relationships/slide" Target="slide46.xml"/><Relationship Id="rId9" Type="http://schemas.openxmlformats.org/officeDocument/2006/relationships/slide" Target="slide5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slide" Target="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slide" Target="slide15.xml"/><Relationship Id="rId4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slide" Target="slide13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7.xml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2.png"/><Relationship Id="rId4" Type="http://schemas.openxmlformats.org/officeDocument/2006/relationships/slide" Target="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3" Type="http://schemas.openxmlformats.org/officeDocument/2006/relationships/slide" Target="slide4.xml"/><Relationship Id="rId7" Type="http://schemas.openxmlformats.org/officeDocument/2006/relationships/slide" Target="slide1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slide" Target="slide34.xml"/><Relationship Id="rId10" Type="http://schemas.openxmlformats.org/officeDocument/2006/relationships/image" Target="../media/image3.jpg"/><Relationship Id="rId4" Type="http://schemas.openxmlformats.org/officeDocument/2006/relationships/slide" Target="slide3.xml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7.xml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slide" Target="slide24.xml"/><Relationship Id="rId4" Type="http://schemas.openxmlformats.org/officeDocument/2006/relationships/slide" Target="slide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slide" Target="slide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8.xml"/><Relationship Id="rId4" Type="http://schemas.openxmlformats.org/officeDocument/2006/relationships/slide" Target="slide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slide" Target="slide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6.jp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5" Type="http://schemas.openxmlformats.org/officeDocument/2006/relationships/slide" Target="slide5.xml"/><Relationship Id="rId4" Type="http://schemas.openxmlformats.org/officeDocument/2006/relationships/slide" Target="slide3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" Target="slide4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vculture.org/history/disasters/monongah03.html" TargetMode="External"/><Relationship Id="rId7" Type="http://schemas.openxmlformats.org/officeDocument/2006/relationships/slide" Target="slide14.xml"/><Relationship Id="rId2" Type="http://schemas.openxmlformats.org/officeDocument/2006/relationships/hyperlink" Target="https://en.wikipedia.org/wiki/Monongah_mining_disaster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hemonongahdisaster.com/tag/death-tourism/" TargetMode="External"/><Relationship Id="rId5" Type="http://schemas.openxmlformats.org/officeDocument/2006/relationships/image" Target="../media/image43.jpg"/><Relationship Id="rId4" Type="http://schemas.openxmlformats.org/officeDocument/2006/relationships/hyperlink" Target="http://www.wvculture.org/history/disasters/monongah01.html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slide" Target="slide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5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slide" Target="slide20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7.xml"/><Relationship Id="rId4" Type="http://schemas.openxmlformats.org/officeDocument/2006/relationships/slide" Target="slide5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" Target="slide22.xml"/><Relationship Id="rId7" Type="http://schemas.openxmlformats.org/officeDocument/2006/relationships/slide" Target="slide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6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7" Type="http://schemas.openxmlformats.org/officeDocument/2006/relationships/slide" Target="slide2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EBD7E8-4EDB-471B-9268-007F8BEC0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1484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Riedell/Davis Family Tree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BC661EC-3D4C-4CDC-92DC-2B18E3506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85800"/>
            <a:ext cx="5791200" cy="417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48C6BD-8E00-411C-B1F0-8BCB79FBB079}"/>
              </a:ext>
            </a:extLst>
          </p:cNvPr>
          <p:cNvSpPr txBox="1"/>
          <p:nvPr/>
        </p:nvSpPr>
        <p:spPr>
          <a:xfrm>
            <a:off x="228600" y="5241071"/>
            <a:ext cx="8763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This slide show has links to many documents/pictures. </a:t>
            </a:r>
            <a:br>
              <a:rPr lang="en-US" sz="2000" dirty="0"/>
            </a:br>
            <a:r>
              <a:rPr lang="en-US" sz="2000" b="1" dirty="0"/>
              <a:t>Click on the links next </a:t>
            </a:r>
            <a:r>
              <a:rPr lang="en-US" sz="2000" b="1"/>
              <a:t>to the numbers </a:t>
            </a:r>
            <a:r>
              <a:rPr lang="en-US" sz="2000" b="1" dirty="0"/>
              <a:t>on each slide in sequence </a:t>
            </a:r>
            <a:r>
              <a:rPr lang="en-US" sz="2000" dirty="0"/>
              <a:t>to follow the family tree and see the links.</a:t>
            </a:r>
          </a:p>
        </p:txBody>
      </p:sp>
    </p:spTree>
    <p:extLst>
      <p:ext uri="{BB962C8B-B14F-4D97-AF65-F5344CB8AC3E}">
        <p14:creationId xmlns:p14="http://schemas.microsoft.com/office/powerpoint/2010/main" val="1487940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28BB93-C9C2-4775-BB9F-4C0050E5D7BD}"/>
              </a:ext>
            </a:extLst>
          </p:cNvPr>
          <p:cNvSpPr txBox="1"/>
          <p:nvPr/>
        </p:nvSpPr>
        <p:spPr>
          <a:xfrm>
            <a:off x="164920" y="2677297"/>
            <a:ext cx="19216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Louis Thomas Suva</a:t>
            </a:r>
            <a:br>
              <a:rPr lang="en-US" sz="1600" dirty="0"/>
            </a:br>
            <a:r>
              <a:rPr lang="en-US" sz="1600" dirty="0"/>
              <a:t>b.  7/22/1895           </a:t>
            </a:r>
          </a:p>
          <a:p>
            <a:r>
              <a:rPr lang="en-US" sz="1600" dirty="0"/>
              <a:t>d: 11/14/1978</a:t>
            </a:r>
            <a:br>
              <a:rPr lang="en-US" sz="1600" dirty="0"/>
            </a:br>
            <a:endParaRPr lang="en-US" sz="16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1292994-F257-4353-A57B-D2A4905D78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3913" r="2751" b="69640"/>
          <a:stretch/>
        </p:blipFill>
        <p:spPr>
          <a:xfrm rot="10800000">
            <a:off x="2358845" y="1631243"/>
            <a:ext cx="3220924" cy="457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C9D36C-CC6E-4604-9CB6-F0E3F42267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3913" r="2751" b="69640"/>
          <a:stretch/>
        </p:blipFill>
        <p:spPr>
          <a:xfrm rot="16200000">
            <a:off x="4647852" y="4620140"/>
            <a:ext cx="1933044" cy="457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74F2F2A-4A1D-4B01-86A4-D1C7E10F61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3913" r="21572" b="71740"/>
          <a:stretch/>
        </p:blipFill>
        <p:spPr>
          <a:xfrm rot="5400000" flipV="1">
            <a:off x="4636107" y="1461799"/>
            <a:ext cx="1933045" cy="45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13CF93E-7982-43E5-B2ED-E030F18B0348}"/>
              </a:ext>
            </a:extLst>
          </p:cNvPr>
          <p:cNvSpPr txBox="1"/>
          <p:nvPr/>
        </p:nvSpPr>
        <p:spPr>
          <a:xfrm>
            <a:off x="2819400" y="6069284"/>
            <a:ext cx="5029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 action="ppaction://hlinksldjump"/>
              </a:rPr>
              <a:t>BACK TO SUVA/RIEDELL FAMILY TREE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55EFB3-6B4A-4495-AF0B-7F88E5F581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9769" y="518134"/>
            <a:ext cx="3432345" cy="670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7741F4-3EC3-4F4F-BC20-527E79A9FB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3913" r="2751" b="69640"/>
          <a:stretch/>
        </p:blipFill>
        <p:spPr>
          <a:xfrm rot="10800000" flipV="1">
            <a:off x="5610249" y="2383378"/>
            <a:ext cx="3429000" cy="678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3F882E-36B3-4B02-B3E9-CEE722E031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7849" y="3699141"/>
            <a:ext cx="3733800" cy="758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EF22A6-3FDE-4FF0-AD69-3E0EF0C080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2705" y="5563803"/>
            <a:ext cx="3479409" cy="457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3EEDFA-6F22-459D-9124-BB836AFDAC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9427" y="3010267"/>
            <a:ext cx="2537407" cy="45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AEF1C6-FD60-4C3A-A64F-F2CA5A4BA3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9422" y="4554027"/>
            <a:ext cx="3223207" cy="758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6980E36-37AB-4E61-BAF2-BFDB3607AE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32662" y="3065220"/>
            <a:ext cx="3083513" cy="4571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D850958-41F5-4B95-BE6A-FECDB34D3129}"/>
              </a:ext>
            </a:extLst>
          </p:cNvPr>
          <p:cNvSpPr txBox="1"/>
          <p:nvPr/>
        </p:nvSpPr>
        <p:spPr>
          <a:xfrm>
            <a:off x="2487980" y="4230861"/>
            <a:ext cx="30182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Josephine Hasek</a:t>
            </a:r>
          </a:p>
          <a:p>
            <a:r>
              <a:rPr lang="en-US" sz="1800" dirty="0"/>
              <a:t>b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00848C-316A-419F-8CFC-27674AAE5446}"/>
              </a:ext>
            </a:extLst>
          </p:cNvPr>
          <p:cNvSpPr txBox="1"/>
          <p:nvPr/>
        </p:nvSpPr>
        <p:spPr>
          <a:xfrm>
            <a:off x="5679097" y="3392800"/>
            <a:ext cx="28887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Thomas Hasek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FC3759-8256-42AC-BCD1-46585164F8A6}"/>
              </a:ext>
            </a:extLst>
          </p:cNvPr>
          <p:cNvSpPr txBox="1"/>
          <p:nvPr/>
        </p:nvSpPr>
        <p:spPr>
          <a:xfrm>
            <a:off x="5662685" y="5240190"/>
            <a:ext cx="25103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Mary 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E69E100-D812-468B-AA81-154FAE13955B}"/>
              </a:ext>
            </a:extLst>
          </p:cNvPr>
          <p:cNvSpPr txBox="1"/>
          <p:nvPr/>
        </p:nvSpPr>
        <p:spPr>
          <a:xfrm>
            <a:off x="2451559" y="1325575"/>
            <a:ext cx="35507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Frank Suva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b: 1867                d: 1911?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D6A931-46CB-4C4A-97B6-F1A0571FA7E8}"/>
              </a:ext>
            </a:extLst>
          </p:cNvPr>
          <p:cNvSpPr txBox="1"/>
          <p:nvPr/>
        </p:nvSpPr>
        <p:spPr>
          <a:xfrm>
            <a:off x="5707766" y="194881"/>
            <a:ext cx="33043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Joseph Suva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2E025B4-CEBD-4A11-9A9A-6BEBDB7ADBCF}"/>
              </a:ext>
            </a:extLst>
          </p:cNvPr>
          <p:cNvSpPr txBox="1"/>
          <p:nvPr/>
        </p:nvSpPr>
        <p:spPr>
          <a:xfrm>
            <a:off x="5686620" y="1938577"/>
            <a:ext cx="31697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092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34CE2B4-3B1B-428B-8A7E-C0F4C7BE9238}"/>
              </a:ext>
            </a:extLst>
          </p:cNvPr>
          <p:cNvSpPr txBox="1"/>
          <p:nvPr/>
        </p:nvSpPr>
        <p:spPr>
          <a:xfrm>
            <a:off x="133013" y="2736056"/>
            <a:ext cx="236761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Lillian </a:t>
            </a:r>
            <a:r>
              <a:rPr lang="en-US" dirty="0"/>
              <a:t>Barbara </a:t>
            </a:r>
            <a:r>
              <a:rPr lang="en-US" sz="1800" dirty="0"/>
              <a:t>Hurt</a:t>
            </a:r>
            <a:br>
              <a:rPr lang="en-US" sz="1800" dirty="0">
                <a:hlinkClick r:id="rId3" action="ppaction://hlinksldjump"/>
              </a:rPr>
            </a:br>
            <a:r>
              <a:rPr lang="en-US" sz="1800" dirty="0"/>
              <a:t>b: 7/13/1898         </a:t>
            </a:r>
          </a:p>
          <a:p>
            <a:r>
              <a:rPr lang="en-US" sz="1800" dirty="0"/>
              <a:t>d: 8/5/1996</a:t>
            </a:r>
            <a:br>
              <a:rPr lang="en-US" sz="1800" dirty="0"/>
            </a:br>
            <a:r>
              <a:rPr lang="en-US" sz="1800" dirty="0"/>
              <a:t>Chicago, IL</a:t>
            </a:r>
          </a:p>
          <a:p>
            <a:endParaRPr lang="en-US" sz="18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3C9D36C-CC6E-4604-9CB6-F0E3F42267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3913" r="2751" b="69640"/>
          <a:stretch/>
        </p:blipFill>
        <p:spPr>
          <a:xfrm rot="16200000" flipV="1">
            <a:off x="4081512" y="3789977"/>
            <a:ext cx="1362900" cy="457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3EEDFA-6F22-459D-9124-BB836AFDAC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9427" y="3010268"/>
            <a:ext cx="2726146" cy="457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6980E36-37AB-4E61-BAF2-BFDB3607A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567114" y="2623833"/>
            <a:ext cx="2264923" cy="4571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500848C-316A-419F-8CFC-27674AAE5446}"/>
              </a:ext>
            </a:extLst>
          </p:cNvPr>
          <p:cNvSpPr txBox="1"/>
          <p:nvPr/>
        </p:nvSpPr>
        <p:spPr>
          <a:xfrm>
            <a:off x="2698712" y="3463292"/>
            <a:ext cx="212381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hlinkClick r:id="rId6" action="ppaction://hlinksldjump"/>
              </a:rPr>
              <a:t>Barbara Divis</a:t>
            </a:r>
            <a:endParaRPr lang="en-US" sz="1800" dirty="0"/>
          </a:p>
          <a:p>
            <a:r>
              <a:rPr lang="en-US" dirty="0"/>
              <a:t>b: 12/3/1872</a:t>
            </a:r>
            <a:br>
              <a:rPr lang="en-US" dirty="0"/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Trebon Czechoslovakia</a:t>
            </a:r>
          </a:p>
          <a:p>
            <a:endParaRPr lang="en-US" dirty="0"/>
          </a:p>
          <a:p>
            <a:r>
              <a:rPr lang="en-US" dirty="0"/>
              <a:t>d: 7/2/1940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FC3759-8256-42AC-BCD1-46585164F8A6}"/>
              </a:ext>
            </a:extLst>
          </p:cNvPr>
          <p:cNvSpPr txBox="1"/>
          <p:nvPr/>
        </p:nvSpPr>
        <p:spPr>
          <a:xfrm>
            <a:off x="6864116" y="2403334"/>
            <a:ext cx="11975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John Divis</a:t>
            </a:r>
            <a:endParaRPr lang="en-U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D9E4B87-6765-4B6F-BF7D-C1CBE8B833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8762" y="3779154"/>
            <a:ext cx="2106853" cy="4572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F4D31B6-B90F-43D2-9EB7-57F8B9B3E3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2164" y="3177531"/>
            <a:ext cx="2106853" cy="4572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12944AD-C62D-4008-A585-CF3C3F88B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8816" y="4070809"/>
            <a:ext cx="2106853" cy="4572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A6432B3-8958-41C4-AEDB-B8F06EA658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4134" y="4956245"/>
            <a:ext cx="2106853" cy="4572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08C2D45-72DC-4722-9273-52E37E920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1548" y="4479680"/>
            <a:ext cx="2106853" cy="4572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3FBED6A-59A0-4FA9-AEAB-3EE4283FE0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3913" r="2751" b="69640"/>
          <a:stretch/>
        </p:blipFill>
        <p:spPr>
          <a:xfrm rot="16200000">
            <a:off x="6449986" y="4502097"/>
            <a:ext cx="862576" cy="4571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C8E81B7-CF16-457F-9CC8-F7E5DCD2543C}"/>
              </a:ext>
            </a:extLst>
          </p:cNvPr>
          <p:cNvSpPr txBox="1"/>
          <p:nvPr/>
        </p:nvSpPr>
        <p:spPr>
          <a:xfrm>
            <a:off x="6866365" y="3194231"/>
            <a:ext cx="21068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Katherine Kuchvalek</a:t>
            </a:r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4B853F3-79A2-4392-9DFA-CF10B315BDB6}"/>
              </a:ext>
            </a:extLst>
          </p:cNvPr>
          <p:cNvSpPr txBox="1"/>
          <p:nvPr/>
        </p:nvSpPr>
        <p:spPr>
          <a:xfrm>
            <a:off x="4816829" y="2900085"/>
            <a:ext cx="21068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Vaclac (James) Divis</a:t>
            </a:r>
            <a:br>
              <a:rPr lang="en-US" sz="1800" dirty="0"/>
            </a:br>
            <a:r>
              <a:rPr lang="en-US" sz="1800" dirty="0"/>
              <a:t>b: 1826 </a:t>
            </a:r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3905DDB-F525-42E8-AB92-0B33BB7E1F97}"/>
              </a:ext>
            </a:extLst>
          </p:cNvPr>
          <p:cNvSpPr txBox="1"/>
          <p:nvPr/>
        </p:nvSpPr>
        <p:spPr>
          <a:xfrm>
            <a:off x="4867534" y="4166144"/>
            <a:ext cx="1851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Josephi</a:t>
            </a:r>
            <a:r>
              <a:rPr lang="en-US" sz="1800" dirty="0"/>
              <a:t>ne Prokes</a:t>
            </a:r>
            <a:br>
              <a:rPr lang="en-US" sz="1800" dirty="0"/>
            </a:br>
            <a:r>
              <a:rPr lang="en-US" sz="1800" dirty="0"/>
              <a:t>(2</a:t>
            </a:r>
            <a:r>
              <a:rPr lang="en-US" sz="1800" baseline="30000" dirty="0"/>
              <a:t>nd</a:t>
            </a:r>
            <a:r>
              <a:rPr lang="en-US" sz="1800" dirty="0"/>
              <a:t> wife)</a:t>
            </a:r>
            <a:endParaRPr lang="en-US"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C5756AE7-E509-4CCC-8074-C472E0B2A5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1577" y="1518177"/>
            <a:ext cx="2106853" cy="4572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AF4DFBF-AB16-46D5-839C-F5D01DA326EB}"/>
              </a:ext>
            </a:extLst>
          </p:cNvPr>
          <p:cNvSpPr txBox="1"/>
          <p:nvPr/>
        </p:nvSpPr>
        <p:spPr>
          <a:xfrm>
            <a:off x="2800390" y="1171705"/>
            <a:ext cx="36211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6" action="ppaction://hlinksldjump"/>
              </a:rPr>
              <a:t>Frank Hurt</a:t>
            </a:r>
            <a:endParaRPr lang="en-US" dirty="0"/>
          </a:p>
          <a:p>
            <a:r>
              <a:rPr lang="en-US" dirty="0"/>
              <a:t>b. 3/21/1869     </a:t>
            </a:r>
            <a:br>
              <a:rPr lang="en-US" dirty="0"/>
            </a:br>
            <a:r>
              <a:rPr lang="en-US" dirty="0"/>
              <a:t>d: 6/24/1957                   </a:t>
            </a:r>
            <a:br>
              <a:rPr lang="en-US" dirty="0"/>
            </a:br>
            <a:endParaRPr lang="en-US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51F3E59D-9C20-4386-955C-D55E2B4FFD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328" y="2713250"/>
            <a:ext cx="2106853" cy="4572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805AB1A-BBA9-4387-AEBD-6E3221DD5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9225" y="3517843"/>
            <a:ext cx="2106853" cy="4572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1EECCA5-5471-45FC-85C8-AB58ED5F8A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3913" r="2751" b="69640"/>
          <a:stretch/>
        </p:blipFill>
        <p:spPr>
          <a:xfrm rot="16200000">
            <a:off x="6472846" y="3093482"/>
            <a:ext cx="862576" cy="45719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C90076C-5EDF-4B71-9F72-66DF381F6B68}"/>
              </a:ext>
            </a:extLst>
          </p:cNvPr>
          <p:cNvSpPr txBox="1"/>
          <p:nvPr/>
        </p:nvSpPr>
        <p:spPr>
          <a:xfrm>
            <a:off x="6904134" y="3747197"/>
            <a:ext cx="21068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Antonin Prokes</a:t>
            </a:r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35B3646-01F2-47A6-9F08-0F04B65C2951}"/>
              </a:ext>
            </a:extLst>
          </p:cNvPr>
          <p:cNvSpPr txBox="1"/>
          <p:nvPr/>
        </p:nvSpPr>
        <p:spPr>
          <a:xfrm>
            <a:off x="6904134" y="4586913"/>
            <a:ext cx="17596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Theresa Hanus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EF1E21-3CA8-477F-9EA7-2B1A30C4632A}"/>
              </a:ext>
            </a:extLst>
          </p:cNvPr>
          <p:cNvSpPr txBox="1"/>
          <p:nvPr/>
        </p:nvSpPr>
        <p:spPr>
          <a:xfrm>
            <a:off x="2344457" y="5793875"/>
            <a:ext cx="54020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7" action="ppaction://hlinksldjump"/>
              </a:rPr>
              <a:t>BACK TO DAVIS/RIEDELL FAMILY TREE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1E40FB1-FF91-4846-BFFD-F97240DBA8D2}"/>
              </a:ext>
            </a:extLst>
          </p:cNvPr>
          <p:cNvGrpSpPr/>
          <p:nvPr/>
        </p:nvGrpSpPr>
        <p:grpSpPr>
          <a:xfrm>
            <a:off x="4069562" y="3353434"/>
            <a:ext cx="381000" cy="381000"/>
            <a:chOff x="7281248" y="4255532"/>
            <a:chExt cx="381000" cy="38100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94EA36C-AB3F-4F6A-8AE5-E193A624681D}"/>
                </a:ext>
              </a:extLst>
            </p:cNvPr>
            <p:cNvSpPr/>
            <p:nvPr/>
          </p:nvSpPr>
          <p:spPr>
            <a:xfrm>
              <a:off x="7281248" y="4255532"/>
              <a:ext cx="381000" cy="381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2C63FE0-B1CA-44F1-8135-96BA08F804D1}"/>
                </a:ext>
              </a:extLst>
            </p:cNvPr>
            <p:cNvSpPr txBox="1"/>
            <p:nvPr/>
          </p:nvSpPr>
          <p:spPr>
            <a:xfrm>
              <a:off x="7320905" y="425553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D48E872-8B5E-45BB-9072-032DEBF7EDE1}"/>
              </a:ext>
            </a:extLst>
          </p:cNvPr>
          <p:cNvGrpSpPr/>
          <p:nvPr/>
        </p:nvGrpSpPr>
        <p:grpSpPr>
          <a:xfrm>
            <a:off x="4191000" y="1017157"/>
            <a:ext cx="381000" cy="381000"/>
            <a:chOff x="7281248" y="4255532"/>
            <a:chExt cx="381000" cy="38100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653F85C-4094-49C1-9A2F-83A7F70F2740}"/>
                </a:ext>
              </a:extLst>
            </p:cNvPr>
            <p:cNvSpPr/>
            <p:nvPr/>
          </p:nvSpPr>
          <p:spPr>
            <a:xfrm>
              <a:off x="7281248" y="4255532"/>
              <a:ext cx="381000" cy="381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A61FF05-27B2-41E2-9196-A3C01D6BDE5A}"/>
                </a:ext>
              </a:extLst>
            </p:cNvPr>
            <p:cNvSpPr txBox="1"/>
            <p:nvPr/>
          </p:nvSpPr>
          <p:spPr>
            <a:xfrm>
              <a:off x="7320905" y="425553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AFAEFC2-76BE-48C6-B0F5-D235086EF323}"/>
              </a:ext>
            </a:extLst>
          </p:cNvPr>
          <p:cNvGrpSpPr/>
          <p:nvPr/>
        </p:nvGrpSpPr>
        <p:grpSpPr>
          <a:xfrm>
            <a:off x="7272373" y="5747145"/>
            <a:ext cx="381000" cy="381000"/>
            <a:chOff x="7281248" y="4255532"/>
            <a:chExt cx="381000" cy="381000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CF8D667D-DBF6-4288-9BE2-27205EDC5C05}"/>
                </a:ext>
              </a:extLst>
            </p:cNvPr>
            <p:cNvSpPr/>
            <p:nvPr/>
          </p:nvSpPr>
          <p:spPr>
            <a:xfrm>
              <a:off x="7281248" y="4255532"/>
              <a:ext cx="381000" cy="381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AF832B3-6988-451E-ACBD-0D7E6EE1DE77}"/>
                </a:ext>
              </a:extLst>
            </p:cNvPr>
            <p:cNvSpPr txBox="1"/>
            <p:nvPr/>
          </p:nvSpPr>
          <p:spPr>
            <a:xfrm>
              <a:off x="7320905" y="425553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4203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28BB93-C9C2-4775-BB9F-4C0050E5D7BD}"/>
              </a:ext>
            </a:extLst>
          </p:cNvPr>
          <p:cNvSpPr txBox="1"/>
          <p:nvPr/>
        </p:nvSpPr>
        <p:spPr>
          <a:xfrm>
            <a:off x="2485311" y="1320401"/>
            <a:ext cx="3414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3" action="ppaction://hlinksldjump"/>
              </a:rPr>
              <a:t>Louis Thomas Suva</a:t>
            </a:r>
            <a:br>
              <a:rPr lang="en-US" sz="1600" dirty="0"/>
            </a:br>
            <a:r>
              <a:rPr lang="en-US" sz="1600" dirty="0"/>
              <a:t>b.  7/22/1895           d: 11/14/1978</a:t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4CE2B4-3B1B-428B-8A7E-C0F4C7BE9238}"/>
              </a:ext>
            </a:extLst>
          </p:cNvPr>
          <p:cNvSpPr txBox="1"/>
          <p:nvPr/>
        </p:nvSpPr>
        <p:spPr>
          <a:xfrm>
            <a:off x="2485311" y="4262201"/>
            <a:ext cx="36709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hlinkClick r:id="rId4" action="ppaction://hlinksldjump"/>
              </a:rPr>
              <a:t>Lillian </a:t>
            </a:r>
            <a:r>
              <a:rPr lang="en-US" dirty="0">
                <a:hlinkClick r:id="rId4" action="ppaction://hlinksldjump"/>
              </a:rPr>
              <a:t>Barbara </a:t>
            </a:r>
            <a:r>
              <a:rPr lang="en-US" sz="1800" dirty="0">
                <a:hlinkClick r:id="rId4" action="ppaction://hlinksldjump"/>
              </a:rPr>
              <a:t>Hurt</a:t>
            </a:r>
            <a:br>
              <a:rPr lang="en-US" sz="1800" dirty="0"/>
            </a:br>
            <a:r>
              <a:rPr lang="en-US" sz="1800" dirty="0"/>
              <a:t>b: 7/13/1898         d: 8/5/1996</a:t>
            </a:r>
            <a:br>
              <a:rPr lang="en-US" sz="1800" dirty="0"/>
            </a:br>
            <a:r>
              <a:rPr lang="en-US" sz="1800" dirty="0"/>
              <a:t>Chicago, IL</a:t>
            </a:r>
          </a:p>
          <a:p>
            <a:endParaRPr lang="en-US" sz="18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1292994-F257-4353-A57B-D2A4905D78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3913" r="2751" b="69640"/>
          <a:stretch/>
        </p:blipFill>
        <p:spPr>
          <a:xfrm rot="10800000">
            <a:off x="2358845" y="1631243"/>
            <a:ext cx="3220924" cy="457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C9D36C-CC6E-4604-9CB6-F0E3F422676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3913" r="2751" b="69640"/>
          <a:stretch/>
        </p:blipFill>
        <p:spPr>
          <a:xfrm rot="16200000">
            <a:off x="4647852" y="4620140"/>
            <a:ext cx="1933044" cy="457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74F2F2A-4A1D-4B01-86A4-D1C7E10F61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3913" r="21572" b="71740"/>
          <a:stretch/>
        </p:blipFill>
        <p:spPr>
          <a:xfrm rot="5400000" flipV="1">
            <a:off x="4636107" y="1461799"/>
            <a:ext cx="1933045" cy="457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742297C-D2F6-4F09-9E80-A021B21310C5}"/>
              </a:ext>
            </a:extLst>
          </p:cNvPr>
          <p:cNvSpPr txBox="1"/>
          <p:nvPr/>
        </p:nvSpPr>
        <p:spPr>
          <a:xfrm>
            <a:off x="178895" y="2704087"/>
            <a:ext cx="220052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7" action="ppaction://hlinksldjump"/>
              </a:rPr>
              <a:t>LaVerne Lillian Suva</a:t>
            </a:r>
            <a:endParaRPr lang="en-US" sz="1800" dirty="0"/>
          </a:p>
          <a:p>
            <a:r>
              <a:rPr lang="en-US" dirty="0"/>
              <a:t>b:</a:t>
            </a:r>
            <a:r>
              <a:rPr lang="en-US" sz="1800" dirty="0"/>
              <a:t> 9/30/1923           </a:t>
            </a:r>
          </a:p>
          <a:p>
            <a:endParaRPr lang="en-US" dirty="0"/>
          </a:p>
          <a:p>
            <a:r>
              <a:rPr lang="en-US" sz="1800" dirty="0"/>
              <a:t> d:8/27/1997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3CF93E-7982-43E5-B2ED-E030F18B0348}"/>
              </a:ext>
            </a:extLst>
          </p:cNvPr>
          <p:cNvSpPr txBox="1"/>
          <p:nvPr/>
        </p:nvSpPr>
        <p:spPr>
          <a:xfrm>
            <a:off x="152400" y="6488668"/>
            <a:ext cx="15551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BACK TO TREE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55EFB3-6B4A-4495-AF0B-7F88E5F581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9769" y="518134"/>
            <a:ext cx="3432345" cy="670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7741F4-3EC3-4F4F-BC20-527E79A9FB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3913" r="2751" b="69640"/>
          <a:stretch/>
        </p:blipFill>
        <p:spPr>
          <a:xfrm rot="10800000" flipV="1">
            <a:off x="5610249" y="2383378"/>
            <a:ext cx="3429000" cy="678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3F882E-36B3-4B02-B3E9-CEE722E031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7849" y="3699141"/>
            <a:ext cx="3733800" cy="758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EF22A6-3FDE-4FF0-AD69-3E0EF0C080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2705" y="5563803"/>
            <a:ext cx="3479409" cy="457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3EEDFA-6F22-459D-9124-BB836AFDAC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9427" y="3010267"/>
            <a:ext cx="2537407" cy="45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AEF1C6-FD60-4C3A-A64F-F2CA5A4BA3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9422" y="4554027"/>
            <a:ext cx="3223207" cy="758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6980E36-37AB-4E61-BAF2-BFDB3607AE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932662" y="3065220"/>
            <a:ext cx="3083513" cy="4571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D850958-41F5-4B95-BE6A-FECDB34D3129}"/>
              </a:ext>
            </a:extLst>
          </p:cNvPr>
          <p:cNvSpPr txBox="1"/>
          <p:nvPr/>
        </p:nvSpPr>
        <p:spPr>
          <a:xfrm>
            <a:off x="5655968" y="2106983"/>
            <a:ext cx="30182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Josephine Hasek</a:t>
            </a:r>
          </a:p>
          <a:p>
            <a:r>
              <a:rPr lang="en-US" dirty="0"/>
              <a:t>b</a:t>
            </a:r>
            <a:r>
              <a:rPr lang="en-US" sz="1800" dirty="0"/>
              <a:t>: 1873?                   d: 1948 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00848C-316A-419F-8CFC-27674AAE5446}"/>
              </a:ext>
            </a:extLst>
          </p:cNvPr>
          <p:cNvSpPr txBox="1"/>
          <p:nvPr/>
        </p:nvSpPr>
        <p:spPr>
          <a:xfrm>
            <a:off x="5679097" y="3392800"/>
            <a:ext cx="33601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Frank Hurt</a:t>
            </a:r>
            <a:br>
              <a:rPr lang="en-US" sz="1800" dirty="0"/>
            </a:br>
            <a:r>
              <a:rPr lang="en-US" sz="1800" dirty="0"/>
              <a:t>b: 3/21/1869             d: </a:t>
            </a:r>
            <a:r>
              <a:rPr lang="en-US" dirty="0"/>
              <a:t>6/24/1957</a:t>
            </a:r>
            <a:br>
              <a:rPr lang="en-US" dirty="0"/>
            </a:br>
            <a:r>
              <a:rPr lang="en-US" dirty="0"/>
              <a:t>Czechoslovakia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FC3759-8256-42AC-BCD1-46585164F8A6}"/>
              </a:ext>
            </a:extLst>
          </p:cNvPr>
          <p:cNvSpPr txBox="1"/>
          <p:nvPr/>
        </p:nvSpPr>
        <p:spPr>
          <a:xfrm>
            <a:off x="5648735" y="5270585"/>
            <a:ext cx="33905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Barbara Divis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b: 12/3/1872              d: 7/2/1940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Trebon Czechoslovakia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798310-5902-4966-830E-263F238BEF5D}"/>
              </a:ext>
            </a:extLst>
          </p:cNvPr>
          <p:cNvSpPr txBox="1"/>
          <p:nvPr/>
        </p:nvSpPr>
        <p:spPr>
          <a:xfrm>
            <a:off x="2578435" y="2753314"/>
            <a:ext cx="17080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9" action="ppaction://hlinksldjump"/>
              </a:rPr>
              <a:t>Married: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E69E100-D812-468B-AA81-154FAE13955B}"/>
              </a:ext>
            </a:extLst>
          </p:cNvPr>
          <p:cNvSpPr txBox="1"/>
          <p:nvPr/>
        </p:nvSpPr>
        <p:spPr>
          <a:xfrm>
            <a:off x="5745650" y="258540"/>
            <a:ext cx="35507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10" action="ppaction://hlinksldjump"/>
              </a:rPr>
              <a:t>Frank Suva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b: 1867                d: 1911?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331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A882C15A-AAE3-44B0-8352-26762ACDB0D1}"/>
              </a:ext>
            </a:extLst>
          </p:cNvPr>
          <p:cNvSpPr txBox="1"/>
          <p:nvPr/>
        </p:nvSpPr>
        <p:spPr>
          <a:xfrm>
            <a:off x="2465946" y="1837107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Barbara Louise Davis</a:t>
            </a:r>
          </a:p>
          <a:p>
            <a:r>
              <a:rPr lang="en-US" sz="1800" dirty="0"/>
              <a:t>b. 2/7/1957</a:t>
            </a:r>
            <a:br>
              <a:rPr lang="en-US" sz="1800" dirty="0"/>
            </a:br>
            <a:r>
              <a:rPr lang="en-US" sz="1800" dirty="0"/>
              <a:t>Rockford, IL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C32E97-F075-4559-8BFE-6EC4E81E0AF1}"/>
              </a:ext>
            </a:extLst>
          </p:cNvPr>
          <p:cNvSpPr txBox="1"/>
          <p:nvPr/>
        </p:nvSpPr>
        <p:spPr>
          <a:xfrm>
            <a:off x="5448393" y="2517261"/>
            <a:ext cx="372280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 action="ppaction://hlinksldjump"/>
              </a:rPr>
              <a:t>Josephine Louise O’Donnell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(2</a:t>
            </a:r>
            <a:r>
              <a:rPr kumimoji="0" lang="en-US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nd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wife)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 action="ppaction://hlinksldjump"/>
              </a:rPr>
              <a:t>b. 12/15/1914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 action="ppaction://hlinksldjump"/>
              </a:rPr>
              <a:t>d: 2/15/1994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Rockford, IL             Brookings SD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4BC21A-39D5-46C0-810B-FDE18D41DC5D}"/>
              </a:ext>
            </a:extLst>
          </p:cNvPr>
          <p:cNvSpPr txBox="1"/>
          <p:nvPr/>
        </p:nvSpPr>
        <p:spPr>
          <a:xfrm>
            <a:off x="5503554" y="428264"/>
            <a:ext cx="36404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Robert Gibson Davis</a:t>
            </a:r>
            <a:endParaRPr lang="en-US" sz="1800" dirty="0">
              <a:solidFill>
                <a:srgbClr val="0070C0"/>
              </a:solidFill>
            </a:endParaRPr>
          </a:p>
          <a:p>
            <a:r>
              <a:rPr lang="en-US" dirty="0">
                <a:hlinkClick r:id="rId7" action="ppaction://hlinksldjump"/>
              </a:rPr>
              <a:t>b. 4/6/1898  </a:t>
            </a:r>
            <a:r>
              <a:rPr lang="en-US" sz="1800" dirty="0"/>
              <a:t>         </a:t>
            </a:r>
            <a:r>
              <a:rPr lang="en-US" sz="1800" dirty="0">
                <a:hlinkClick r:id="rId8" action="ppaction://hlinksldjump"/>
              </a:rPr>
              <a:t>d: 2/1/1978</a:t>
            </a:r>
            <a:br>
              <a:rPr lang="en-US" sz="1800" dirty="0"/>
            </a:br>
            <a:r>
              <a:rPr lang="en-US" sz="1800" dirty="0"/>
              <a:t>Grafton, WV          Rockford, IL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6FC72F-F6B1-4B96-9927-EA56B6D1417E}"/>
              </a:ext>
            </a:extLst>
          </p:cNvPr>
          <p:cNvSpPr txBox="1"/>
          <p:nvPr/>
        </p:nvSpPr>
        <p:spPr>
          <a:xfrm>
            <a:off x="2392318" y="937097"/>
            <a:ext cx="18027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Kelly Jo Davis</a:t>
            </a:r>
            <a:endParaRPr lang="en-US" sz="1800" dirty="0"/>
          </a:p>
          <a:p>
            <a:r>
              <a:rPr lang="en-US" sz="1800" dirty="0">
                <a:hlinkClick r:id="rId9" action="ppaction://hlinksldjump"/>
              </a:rPr>
              <a:t>b. 2/2/1956</a:t>
            </a:r>
            <a:br>
              <a:rPr lang="en-US" sz="1800" dirty="0"/>
            </a:br>
            <a:r>
              <a:rPr lang="en-US" sz="1800" dirty="0"/>
              <a:t>Rockford, IL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242680-3554-4B67-9A85-B90C3E1FF667}"/>
              </a:ext>
            </a:extLst>
          </p:cNvPr>
          <p:cNvSpPr txBox="1"/>
          <p:nvPr/>
        </p:nvSpPr>
        <p:spPr>
          <a:xfrm>
            <a:off x="5585960" y="1580305"/>
            <a:ext cx="3402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hlinkClick r:id="rId10" action="ppaction://hlinksldjump"/>
              </a:rPr>
              <a:t>Married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: 8/10/1954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D9A8A5-673B-45E3-9EB5-3A831A2811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76763" y="1242576"/>
            <a:ext cx="3223207" cy="758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ACD418-F463-4D81-BC1D-941826EE86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76764" y="2161803"/>
            <a:ext cx="3223207" cy="758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E5ABC1-6A95-4D55-999A-338E7BD56F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54915" y="723759"/>
            <a:ext cx="3223207" cy="758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F6F6B-78C5-4690-8E07-FB88891EDE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26343" y="2807330"/>
            <a:ext cx="3223207" cy="758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1C4DF4-6219-4DAC-AD2E-11FEFD43BB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 flipV="1">
            <a:off x="4420688" y="1765952"/>
            <a:ext cx="2112846" cy="457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78174B-6BA0-4B65-A842-CBA0BC70EC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97" y="3242899"/>
            <a:ext cx="5085862" cy="34766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632662-1045-46EF-8A62-B8366E958947}"/>
              </a:ext>
            </a:extLst>
          </p:cNvPr>
          <p:cNvSpPr txBox="1"/>
          <p:nvPr/>
        </p:nvSpPr>
        <p:spPr>
          <a:xfrm>
            <a:off x="5823695" y="5549874"/>
            <a:ext cx="3218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13" action="ppaction://hlinksldjump"/>
              </a:rPr>
              <a:t>Pictures and Documents</a:t>
            </a:r>
            <a:endParaRPr lang="en-US" sz="24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B28058B-6B25-4F87-B3AF-8C67508F1C02}"/>
              </a:ext>
            </a:extLst>
          </p:cNvPr>
          <p:cNvGrpSpPr/>
          <p:nvPr/>
        </p:nvGrpSpPr>
        <p:grpSpPr>
          <a:xfrm>
            <a:off x="6783184" y="786285"/>
            <a:ext cx="381000" cy="381000"/>
            <a:chOff x="7281248" y="4255532"/>
            <a:chExt cx="381000" cy="3810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0ACBA21-019C-4F48-B373-D226A79F19E3}"/>
                </a:ext>
              </a:extLst>
            </p:cNvPr>
            <p:cNvSpPr/>
            <p:nvPr/>
          </p:nvSpPr>
          <p:spPr>
            <a:xfrm>
              <a:off x="7281248" y="4255532"/>
              <a:ext cx="381000" cy="381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B4BF33F-6D17-4DA3-B88F-E68199AB68A2}"/>
                </a:ext>
              </a:extLst>
            </p:cNvPr>
            <p:cNvSpPr txBox="1"/>
            <p:nvPr/>
          </p:nvSpPr>
          <p:spPr>
            <a:xfrm>
              <a:off x="7320905" y="425553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D4729DA-F3FD-4516-95E9-97A787039583}"/>
              </a:ext>
            </a:extLst>
          </p:cNvPr>
          <p:cNvGrpSpPr/>
          <p:nvPr/>
        </p:nvGrpSpPr>
        <p:grpSpPr>
          <a:xfrm>
            <a:off x="8527351" y="846461"/>
            <a:ext cx="381000" cy="381000"/>
            <a:chOff x="7281248" y="4255532"/>
            <a:chExt cx="381000" cy="38100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012EE3C-00C2-4493-A280-20E4A75FAA77}"/>
                </a:ext>
              </a:extLst>
            </p:cNvPr>
            <p:cNvSpPr/>
            <p:nvPr/>
          </p:nvSpPr>
          <p:spPr>
            <a:xfrm>
              <a:off x="7281248" y="4255532"/>
              <a:ext cx="381000" cy="381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44BF0B6-6F4D-4D38-A0DE-A238DA447E91}"/>
                </a:ext>
              </a:extLst>
            </p:cNvPr>
            <p:cNvSpPr txBox="1"/>
            <p:nvPr/>
          </p:nvSpPr>
          <p:spPr>
            <a:xfrm>
              <a:off x="7320905" y="425553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AAB4EB-D2A9-4F63-BD11-727C8B0B6C87}"/>
              </a:ext>
            </a:extLst>
          </p:cNvPr>
          <p:cNvGrpSpPr/>
          <p:nvPr/>
        </p:nvGrpSpPr>
        <p:grpSpPr>
          <a:xfrm>
            <a:off x="7565648" y="1562930"/>
            <a:ext cx="381000" cy="381000"/>
            <a:chOff x="7281248" y="4255532"/>
            <a:chExt cx="381000" cy="38100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ED47C05-BC30-42F1-87BB-AED2C533E36F}"/>
                </a:ext>
              </a:extLst>
            </p:cNvPr>
            <p:cNvSpPr/>
            <p:nvPr/>
          </p:nvSpPr>
          <p:spPr>
            <a:xfrm>
              <a:off x="7281248" y="4255532"/>
              <a:ext cx="381000" cy="381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F2616AF-5FC4-47AE-99B2-A3AE0FD5AC19}"/>
                </a:ext>
              </a:extLst>
            </p:cNvPr>
            <p:cNvSpPr txBox="1"/>
            <p:nvPr/>
          </p:nvSpPr>
          <p:spPr>
            <a:xfrm>
              <a:off x="7320905" y="425553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393CF20-2C7A-42AD-9031-2350B9455D42}"/>
              </a:ext>
            </a:extLst>
          </p:cNvPr>
          <p:cNvGrpSpPr/>
          <p:nvPr/>
        </p:nvGrpSpPr>
        <p:grpSpPr>
          <a:xfrm>
            <a:off x="7525991" y="251515"/>
            <a:ext cx="381000" cy="381000"/>
            <a:chOff x="7281248" y="4255532"/>
            <a:chExt cx="381000" cy="38100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14D8C12-691F-4CF1-A169-B783EC00D55A}"/>
                </a:ext>
              </a:extLst>
            </p:cNvPr>
            <p:cNvSpPr/>
            <p:nvPr/>
          </p:nvSpPr>
          <p:spPr>
            <a:xfrm>
              <a:off x="7281248" y="4255532"/>
              <a:ext cx="381000" cy="381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92D1122-4D16-4C00-BC35-051E7B61A2E5}"/>
                </a:ext>
              </a:extLst>
            </p:cNvPr>
            <p:cNvSpPr txBox="1"/>
            <p:nvPr/>
          </p:nvSpPr>
          <p:spPr>
            <a:xfrm>
              <a:off x="7320905" y="425553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DABE096-CC9C-49B1-BA28-983E49F05CCF}"/>
              </a:ext>
            </a:extLst>
          </p:cNvPr>
          <p:cNvGrpSpPr/>
          <p:nvPr/>
        </p:nvGrpSpPr>
        <p:grpSpPr>
          <a:xfrm>
            <a:off x="5067393" y="2855918"/>
            <a:ext cx="381000" cy="381000"/>
            <a:chOff x="7281248" y="4255532"/>
            <a:chExt cx="381000" cy="38100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72E18DB-CF23-4AC6-BB19-29B6433F3366}"/>
                </a:ext>
              </a:extLst>
            </p:cNvPr>
            <p:cNvSpPr/>
            <p:nvPr/>
          </p:nvSpPr>
          <p:spPr>
            <a:xfrm>
              <a:off x="7281248" y="4255532"/>
              <a:ext cx="381000" cy="381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74580B0-07B8-497E-8C69-3542190C071E}"/>
                </a:ext>
              </a:extLst>
            </p:cNvPr>
            <p:cNvSpPr txBox="1"/>
            <p:nvPr/>
          </p:nvSpPr>
          <p:spPr>
            <a:xfrm>
              <a:off x="7320905" y="425553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AAD0B06-DFB7-4073-B701-E6126A755DD0}"/>
              </a:ext>
            </a:extLst>
          </p:cNvPr>
          <p:cNvGrpSpPr/>
          <p:nvPr/>
        </p:nvGrpSpPr>
        <p:grpSpPr>
          <a:xfrm>
            <a:off x="8593975" y="2956752"/>
            <a:ext cx="381000" cy="381000"/>
            <a:chOff x="7281248" y="4255532"/>
            <a:chExt cx="381000" cy="381000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92713C2-5841-4EA4-B0A6-C7B15781FF09}"/>
                </a:ext>
              </a:extLst>
            </p:cNvPr>
            <p:cNvSpPr/>
            <p:nvPr/>
          </p:nvSpPr>
          <p:spPr>
            <a:xfrm>
              <a:off x="7281248" y="4255532"/>
              <a:ext cx="381000" cy="381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8A03411-0E0E-4058-9263-9429DCCB565A}"/>
                </a:ext>
              </a:extLst>
            </p:cNvPr>
            <p:cNvSpPr txBox="1"/>
            <p:nvPr/>
          </p:nvSpPr>
          <p:spPr>
            <a:xfrm>
              <a:off x="7320905" y="425553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7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CCEDF3C-A22F-4633-9D17-91D799B2FEB4}"/>
              </a:ext>
            </a:extLst>
          </p:cNvPr>
          <p:cNvGrpSpPr/>
          <p:nvPr/>
        </p:nvGrpSpPr>
        <p:grpSpPr>
          <a:xfrm>
            <a:off x="6402184" y="2225443"/>
            <a:ext cx="381000" cy="381000"/>
            <a:chOff x="7281248" y="4255532"/>
            <a:chExt cx="381000" cy="38100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D4E1F22-5238-40B2-9DBF-73EE9C44AE1F}"/>
                </a:ext>
              </a:extLst>
            </p:cNvPr>
            <p:cNvSpPr/>
            <p:nvPr/>
          </p:nvSpPr>
          <p:spPr>
            <a:xfrm>
              <a:off x="7281248" y="4255532"/>
              <a:ext cx="381000" cy="381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1908F0D-5EB9-4081-9493-2AD970AC36F7}"/>
                </a:ext>
              </a:extLst>
            </p:cNvPr>
            <p:cNvSpPr txBox="1"/>
            <p:nvPr/>
          </p:nvSpPr>
          <p:spPr>
            <a:xfrm>
              <a:off x="7320905" y="425553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998B1DE-D45A-4841-8151-15F7402884D4}"/>
              </a:ext>
            </a:extLst>
          </p:cNvPr>
          <p:cNvGrpSpPr/>
          <p:nvPr/>
        </p:nvGrpSpPr>
        <p:grpSpPr>
          <a:xfrm>
            <a:off x="7052014" y="5106477"/>
            <a:ext cx="381000" cy="381000"/>
            <a:chOff x="7281248" y="4255532"/>
            <a:chExt cx="381000" cy="381000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8EC9B2E-A0D0-494F-BBC1-2BB4A6062AA6}"/>
                </a:ext>
              </a:extLst>
            </p:cNvPr>
            <p:cNvSpPr/>
            <p:nvPr/>
          </p:nvSpPr>
          <p:spPr>
            <a:xfrm>
              <a:off x="7281248" y="4255532"/>
              <a:ext cx="381000" cy="381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7B0DA0A-0391-410B-921A-64500DBE5FD0}"/>
                </a:ext>
              </a:extLst>
            </p:cNvPr>
            <p:cNvSpPr txBox="1"/>
            <p:nvPr/>
          </p:nvSpPr>
          <p:spPr>
            <a:xfrm>
              <a:off x="7320905" y="425553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9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DD5C186-FC0F-406B-9268-CDFE7F946842}"/>
              </a:ext>
            </a:extLst>
          </p:cNvPr>
          <p:cNvGrpSpPr/>
          <p:nvPr/>
        </p:nvGrpSpPr>
        <p:grpSpPr>
          <a:xfrm>
            <a:off x="3769599" y="1350149"/>
            <a:ext cx="381000" cy="381000"/>
            <a:chOff x="7281248" y="4255532"/>
            <a:chExt cx="381000" cy="381000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2D1091A-C40C-4ECB-B266-D5F86DCA2EDA}"/>
                </a:ext>
              </a:extLst>
            </p:cNvPr>
            <p:cNvSpPr/>
            <p:nvPr/>
          </p:nvSpPr>
          <p:spPr>
            <a:xfrm>
              <a:off x="7281248" y="4255532"/>
              <a:ext cx="381000" cy="381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82A314F-3F5E-4FF4-A348-59919BDCA1A3}"/>
                </a:ext>
              </a:extLst>
            </p:cNvPr>
            <p:cNvSpPr txBox="1"/>
            <p:nvPr/>
          </p:nvSpPr>
          <p:spPr>
            <a:xfrm>
              <a:off x="7320905" y="425553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8742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68481" y="2822665"/>
            <a:ext cx="18655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Robert Gibson Davis</a:t>
            </a:r>
          </a:p>
        </p:txBody>
      </p:sp>
      <p:sp>
        <p:nvSpPr>
          <p:cNvPr id="9" name="Rectangle 8"/>
          <p:cNvSpPr/>
          <p:nvPr/>
        </p:nvSpPr>
        <p:spPr>
          <a:xfrm>
            <a:off x="5990939" y="2804999"/>
            <a:ext cx="179087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Sarah Henderson</a:t>
            </a:r>
            <a:br>
              <a:rPr lang="en-US" sz="1600" dirty="0"/>
            </a:br>
            <a:r>
              <a:rPr lang="en-US" sz="1600" dirty="0"/>
              <a:t>b. 12/20 /1834  </a:t>
            </a:r>
            <a:br>
              <a:rPr lang="en-US" sz="1600" dirty="0"/>
            </a:br>
            <a:r>
              <a:rPr lang="en-US" sz="1600" dirty="0"/>
              <a:t>Marion County WV</a:t>
            </a:r>
          </a:p>
          <a:p>
            <a:r>
              <a:rPr lang="en-US" sz="1600" dirty="0"/>
              <a:t>d: 12/29/1911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40072" y="4897346"/>
            <a:ext cx="280948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hlinkClick r:id="rId2" action="ppaction://hlinksldjump"/>
              </a:rPr>
              <a:t>Mary Alice (Molly) Gough</a:t>
            </a:r>
            <a:br>
              <a:rPr lang="en-US" sz="1600" dirty="0"/>
            </a:br>
            <a:r>
              <a:rPr lang="en-US" sz="1600" dirty="0"/>
              <a:t>b: 2/10/1872 Taylor County WV</a:t>
            </a:r>
          </a:p>
          <a:p>
            <a:r>
              <a:rPr lang="en-US" sz="1600" dirty="0"/>
              <a:t>d: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632084" y="2037860"/>
            <a:ext cx="340644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cs typeface="Times New Roman" panose="02020603050405020304" pitchFamily="18" charset="0"/>
              </a:rPr>
              <a:t> </a:t>
            </a:r>
            <a:r>
              <a:rPr lang="en-US" sz="1600" dirty="0">
                <a:cs typeface="Times New Roman" panose="02020603050405020304" pitchFamily="18" charset="0"/>
                <a:hlinkClick r:id="rId3" action="ppaction://hlinksldjump"/>
              </a:rPr>
              <a:t>Gibson Linn Davis</a:t>
            </a:r>
            <a:br>
              <a:rPr lang="en-US" sz="1600" dirty="0">
                <a:cs typeface="Times New Roman" panose="02020603050405020304" pitchFamily="18" charset="0"/>
              </a:rPr>
            </a:br>
            <a:r>
              <a:rPr lang="en-US" sz="1600" dirty="0">
                <a:cs typeface="Times New Roman" panose="02020603050405020304" pitchFamily="18" charset="0"/>
              </a:rPr>
              <a:t>b: 10/19/1867 Taylor County WV</a:t>
            </a:r>
            <a:br>
              <a:rPr lang="en-US" sz="1600" dirty="0">
                <a:cs typeface="Times New Roman" panose="02020603050405020304" pitchFamily="18" charset="0"/>
              </a:rPr>
            </a:br>
            <a:r>
              <a:rPr lang="en-US" sz="1600" dirty="0">
                <a:cs typeface="Times New Roman" panose="02020603050405020304" pitchFamily="18" charset="0"/>
              </a:rPr>
              <a:t>d: 12/6/1907 Monongah Mine disaster</a:t>
            </a:r>
            <a:br>
              <a:rPr lang="en-US" sz="1600" dirty="0">
                <a:cs typeface="Times New Roman" panose="02020603050405020304" pitchFamily="18" charset="0"/>
              </a:rPr>
            </a:br>
            <a:endParaRPr lang="en-US" sz="1600" dirty="0"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E742EE-5FC7-491E-9C10-A74B247F2A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3913" r="2751" b="69640"/>
          <a:stretch/>
        </p:blipFill>
        <p:spPr>
          <a:xfrm rot="10800000">
            <a:off x="2617211" y="5135882"/>
            <a:ext cx="3421318" cy="4571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EE18938-B6DF-4829-887E-5E76D7D8C47A}"/>
              </a:ext>
            </a:extLst>
          </p:cNvPr>
          <p:cNvSpPr txBox="1"/>
          <p:nvPr/>
        </p:nvSpPr>
        <p:spPr>
          <a:xfrm>
            <a:off x="6096000" y="1292941"/>
            <a:ext cx="31242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hlinkClick r:id="rId5" action="ppaction://hlinksldjump"/>
              </a:rPr>
              <a:t>Nathan Davis</a:t>
            </a:r>
            <a:br>
              <a:rPr lang="en-US" sz="1600" dirty="0"/>
            </a:br>
            <a:r>
              <a:rPr lang="en-US" sz="1600" dirty="0"/>
              <a:t> b:10/21/1833  Virginia</a:t>
            </a:r>
            <a:br>
              <a:rPr lang="en-US" sz="1600" dirty="0"/>
            </a:br>
            <a:r>
              <a:rPr lang="en-US" sz="1600" dirty="0"/>
              <a:t>d: 1/16/1919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CE777C-2E88-4621-A89E-DB335C33B8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3913" r="2751" b="69640"/>
          <a:stretch/>
        </p:blipFill>
        <p:spPr>
          <a:xfrm rot="10800000" flipV="1">
            <a:off x="2560942" y="2312557"/>
            <a:ext cx="3479409" cy="687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F2D6CA-ACC0-4DC3-8792-1C5697C216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3913" r="2751" b="69640"/>
          <a:stretch/>
        </p:blipFill>
        <p:spPr>
          <a:xfrm rot="10800000">
            <a:off x="5990939" y="3068063"/>
            <a:ext cx="2966048" cy="586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3EA59F-55C7-4401-94DA-BEBEC5F570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3913" r="2751" b="69640"/>
          <a:stretch/>
        </p:blipFill>
        <p:spPr>
          <a:xfrm rot="10800000">
            <a:off x="5990939" y="1557458"/>
            <a:ext cx="2966048" cy="586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354D98B-9432-476D-8A06-2D39573AE5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3913" r="2751" b="69640"/>
          <a:stretch/>
        </p:blipFill>
        <p:spPr>
          <a:xfrm rot="16200000">
            <a:off x="5225002" y="2299722"/>
            <a:ext cx="1592926" cy="6105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B519F1E-2DFB-4CFF-87DC-5A8D2BA202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3913" r="2751" b="69640"/>
          <a:stretch/>
        </p:blipFill>
        <p:spPr>
          <a:xfrm rot="5400000">
            <a:off x="1199232" y="3770583"/>
            <a:ext cx="2881679" cy="457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340C68E-6868-43E8-8E8B-2FBB56B257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3913" r="2751" b="69640"/>
          <a:stretch/>
        </p:blipFill>
        <p:spPr>
          <a:xfrm rot="10800000" flipV="1">
            <a:off x="387122" y="3113271"/>
            <a:ext cx="2223610" cy="848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F448BC-58C7-4B43-915F-5A434A4B235F}"/>
              </a:ext>
            </a:extLst>
          </p:cNvPr>
          <p:cNvSpPr txBox="1"/>
          <p:nvPr/>
        </p:nvSpPr>
        <p:spPr>
          <a:xfrm>
            <a:off x="6787535" y="2301359"/>
            <a:ext cx="1741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Married: 8/4/1852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674079-1987-460E-86E6-5B453062C982}"/>
              </a:ext>
            </a:extLst>
          </p:cNvPr>
          <p:cNvSpPr txBox="1"/>
          <p:nvPr/>
        </p:nvSpPr>
        <p:spPr>
          <a:xfrm>
            <a:off x="2731645" y="3391340"/>
            <a:ext cx="23030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Married: 4/16/1825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5C755CB-3758-40B7-8906-1450505451B4}"/>
              </a:ext>
            </a:extLst>
          </p:cNvPr>
          <p:cNvGrpSpPr/>
          <p:nvPr/>
        </p:nvGrpSpPr>
        <p:grpSpPr>
          <a:xfrm>
            <a:off x="4354328" y="1866991"/>
            <a:ext cx="381000" cy="381000"/>
            <a:chOff x="7281248" y="4255532"/>
            <a:chExt cx="381000" cy="38100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CF508C0-3CCE-43E8-867D-26AA332BA8A7}"/>
                </a:ext>
              </a:extLst>
            </p:cNvPr>
            <p:cNvSpPr/>
            <p:nvPr/>
          </p:nvSpPr>
          <p:spPr>
            <a:xfrm>
              <a:off x="7281248" y="4255532"/>
              <a:ext cx="381000" cy="381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504EEE6-5C0F-453F-A5A7-94EF51CB1FF8}"/>
                </a:ext>
              </a:extLst>
            </p:cNvPr>
            <p:cNvSpPr txBox="1"/>
            <p:nvPr/>
          </p:nvSpPr>
          <p:spPr>
            <a:xfrm>
              <a:off x="7320905" y="425553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6C6DB31-C2EC-4536-8442-3ADEF6AB61E3}"/>
              </a:ext>
            </a:extLst>
          </p:cNvPr>
          <p:cNvGrpSpPr/>
          <p:nvPr/>
        </p:nvGrpSpPr>
        <p:grpSpPr>
          <a:xfrm>
            <a:off x="4844217" y="4649704"/>
            <a:ext cx="381000" cy="381000"/>
            <a:chOff x="7281248" y="4255532"/>
            <a:chExt cx="381000" cy="38100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62191A5-A081-4A99-A68F-BA2CFC205CC3}"/>
                </a:ext>
              </a:extLst>
            </p:cNvPr>
            <p:cNvSpPr/>
            <p:nvPr/>
          </p:nvSpPr>
          <p:spPr>
            <a:xfrm>
              <a:off x="7281248" y="4255532"/>
              <a:ext cx="381000" cy="381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46C879-8C49-47C8-B7F5-A61699531EC0}"/>
                </a:ext>
              </a:extLst>
            </p:cNvPr>
            <p:cNvSpPr txBox="1"/>
            <p:nvPr/>
          </p:nvSpPr>
          <p:spPr>
            <a:xfrm>
              <a:off x="7320905" y="425553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324D299-43F8-44CF-9771-4F87A1658D9D}"/>
              </a:ext>
            </a:extLst>
          </p:cNvPr>
          <p:cNvGrpSpPr/>
          <p:nvPr/>
        </p:nvGrpSpPr>
        <p:grpSpPr>
          <a:xfrm>
            <a:off x="7351907" y="1135704"/>
            <a:ext cx="381000" cy="381000"/>
            <a:chOff x="7281248" y="4255532"/>
            <a:chExt cx="381000" cy="38100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E5947AB-75B1-4507-80DC-8ABE737E297B}"/>
                </a:ext>
              </a:extLst>
            </p:cNvPr>
            <p:cNvSpPr/>
            <p:nvPr/>
          </p:nvSpPr>
          <p:spPr>
            <a:xfrm>
              <a:off x="7281248" y="4255532"/>
              <a:ext cx="381000" cy="381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2BEA592-AA5B-49D7-843A-2350C4BBA35D}"/>
                </a:ext>
              </a:extLst>
            </p:cNvPr>
            <p:cNvSpPr txBox="1"/>
            <p:nvPr/>
          </p:nvSpPr>
          <p:spPr>
            <a:xfrm>
              <a:off x="7320905" y="425553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09AE0B23-A879-4E9E-9795-A17372AE90C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3913" r="2751" b="69640"/>
          <a:stretch/>
        </p:blipFill>
        <p:spPr>
          <a:xfrm rot="16200000">
            <a:off x="5255528" y="5203756"/>
            <a:ext cx="1592926" cy="6105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3A394CA-2807-4809-98F0-53751E2A09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3913" r="2751" b="69640"/>
          <a:stretch/>
        </p:blipFill>
        <p:spPr>
          <a:xfrm rot="10800000">
            <a:off x="6009696" y="4485876"/>
            <a:ext cx="2966048" cy="5864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62783CB-C31B-4334-A6D9-F1FABAB7E5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3913" r="2751" b="69640"/>
          <a:stretch/>
        </p:blipFill>
        <p:spPr>
          <a:xfrm rot="10800000">
            <a:off x="6059383" y="5972097"/>
            <a:ext cx="2966048" cy="5864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0A9844E1-BD46-4AD0-9D0A-88302E3EC8A1}"/>
              </a:ext>
            </a:extLst>
          </p:cNvPr>
          <p:cNvSpPr txBox="1"/>
          <p:nvPr/>
        </p:nvSpPr>
        <p:spPr>
          <a:xfrm>
            <a:off x="6067915" y="4175193"/>
            <a:ext cx="28120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Elijah Gough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435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74465" y="3116817"/>
            <a:ext cx="305692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William Henderson</a:t>
            </a:r>
            <a:br>
              <a:rPr lang="en-US" sz="1600" dirty="0"/>
            </a:br>
            <a:r>
              <a:rPr lang="en-US" sz="1600" dirty="0"/>
              <a:t>b. 1804 Monongalia County WV</a:t>
            </a:r>
          </a:p>
          <a:p>
            <a:r>
              <a:rPr lang="en-US" sz="1600" dirty="0"/>
              <a:t>d. Dec 9, 1864  Marion County WV</a:t>
            </a:r>
            <a:br>
              <a:rPr lang="en-US" sz="1600" dirty="0"/>
            </a:br>
            <a:r>
              <a:rPr lang="en-US" sz="1600" dirty="0"/>
              <a:t>m. Apr 16, 1825  Morgantown</a:t>
            </a:r>
          </a:p>
        </p:txBody>
      </p:sp>
      <p:sp>
        <p:nvSpPr>
          <p:cNvPr id="9" name="Rectangle 8"/>
          <p:cNvSpPr/>
          <p:nvPr/>
        </p:nvSpPr>
        <p:spPr>
          <a:xfrm>
            <a:off x="2563170" y="1645637"/>
            <a:ext cx="31794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Sarah Linn</a:t>
            </a:r>
            <a:br>
              <a:rPr lang="en-US" sz="1600" dirty="0"/>
            </a:br>
            <a:r>
              <a:rPr lang="en-US" sz="1600" dirty="0"/>
              <a:t>b. 1787 Monongalia County WV</a:t>
            </a:r>
            <a:br>
              <a:rPr lang="en-US" sz="1600" dirty="0"/>
            </a:br>
            <a:r>
              <a:rPr lang="en-US" sz="1600" dirty="0"/>
              <a:t>d. Nov 11, 1873  Marion County WV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695686" y="2160051"/>
            <a:ext cx="352782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Isabella Gibson     (2</a:t>
            </a:r>
            <a:r>
              <a:rPr lang="en-US" sz="1600" baseline="30000" dirty="0"/>
              <a:t>nd</a:t>
            </a:r>
            <a:r>
              <a:rPr lang="en-US" sz="1600" dirty="0"/>
              <a:t> wife)</a:t>
            </a:r>
            <a:br>
              <a:rPr lang="en-US" sz="1600" dirty="0"/>
            </a:br>
            <a:r>
              <a:rPr lang="en-US" sz="1600" dirty="0"/>
              <a:t>b. Oct 1761  in Ireland</a:t>
            </a:r>
            <a:br>
              <a:rPr lang="en-US" sz="1600" dirty="0"/>
            </a:br>
            <a:r>
              <a:rPr lang="en-US" sz="1600" dirty="0"/>
              <a:t>     came to USA 1784/85</a:t>
            </a:r>
            <a:br>
              <a:rPr lang="en-US" sz="1600" dirty="0"/>
            </a:br>
            <a:r>
              <a:rPr lang="en-US" sz="1600" dirty="0"/>
              <a:t>d. Feb 24, 1834  Monongalia County WV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649676" y="1181154"/>
            <a:ext cx="35420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cs typeface="Times New Roman" panose="02020603050405020304" pitchFamily="18" charset="0"/>
              </a:rPr>
              <a:t>William Linn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br>
              <a:rPr lang="en-US" sz="1600" dirty="0">
                <a:cs typeface="Times New Roman" panose="02020603050405020304" pitchFamily="18" charset="0"/>
              </a:rPr>
            </a:br>
            <a:r>
              <a:rPr lang="en-US" sz="1600" dirty="0">
                <a:cs typeface="Times New Roman" panose="02020603050405020304" pitchFamily="18" charset="0"/>
              </a:rPr>
              <a:t>b. Jan 30, 1734  Near Belfast, Ireland</a:t>
            </a:r>
            <a:br>
              <a:rPr lang="en-US" sz="1600" dirty="0">
                <a:cs typeface="Times New Roman" panose="02020603050405020304" pitchFamily="18" charset="0"/>
              </a:rPr>
            </a:br>
            <a:r>
              <a:rPr lang="en-US" sz="1600" dirty="0">
                <a:cs typeface="Times New Roman" panose="02020603050405020304" pitchFamily="18" charset="0"/>
              </a:rPr>
              <a:t>d. Dec 23, 1808  Monongalia County WV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E742EE-5FC7-491E-9C10-A74B247F2A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3913" r="2751" b="69640"/>
          <a:stretch/>
        </p:blipFill>
        <p:spPr>
          <a:xfrm rot="10800000">
            <a:off x="2520967" y="1920141"/>
            <a:ext cx="2966048" cy="586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EE18938-B6DF-4829-887E-5E76D7D8C47A}"/>
              </a:ext>
            </a:extLst>
          </p:cNvPr>
          <p:cNvSpPr txBox="1"/>
          <p:nvPr/>
        </p:nvSpPr>
        <p:spPr>
          <a:xfrm>
            <a:off x="32825" y="2036641"/>
            <a:ext cx="22333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Nathan Davis</a:t>
            </a:r>
            <a:br>
              <a:rPr lang="en-US" sz="1800" dirty="0"/>
            </a:br>
            <a:r>
              <a:rPr lang="en-US" sz="1800" dirty="0"/>
              <a:t>10/21/1833  Virginia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12B1FCC-FF8E-47D9-B620-3F0B81F036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3913" r="2751" b="69640"/>
          <a:stretch/>
        </p:blipFill>
        <p:spPr>
          <a:xfrm rot="16200000">
            <a:off x="1798152" y="2627748"/>
            <a:ext cx="1550704" cy="517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73029E5-EB88-41C2-9D81-73D4D57DA9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3913" r="2751" b="69640"/>
          <a:stretch/>
        </p:blipFill>
        <p:spPr>
          <a:xfrm rot="10800000">
            <a:off x="2456445" y="3420573"/>
            <a:ext cx="2966048" cy="586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4A56E14-D58B-4ABC-ACFA-23C5D8613A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3913" r="2751" b="69640"/>
          <a:stretch/>
        </p:blipFill>
        <p:spPr>
          <a:xfrm rot="10800000">
            <a:off x="-383377" y="2330482"/>
            <a:ext cx="2966048" cy="586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39D8564-AE47-4390-B97E-AF430B4F1F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3913" r="2751" b="69640"/>
          <a:stretch/>
        </p:blipFill>
        <p:spPr>
          <a:xfrm rot="10800000">
            <a:off x="5652414" y="1457507"/>
            <a:ext cx="2966048" cy="586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91EC5AE-8B31-4215-A425-E123019405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3913" r="2751" b="69640"/>
          <a:stretch/>
        </p:blipFill>
        <p:spPr>
          <a:xfrm rot="10800000">
            <a:off x="5742633" y="2445055"/>
            <a:ext cx="2966048" cy="586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093B366-7BCD-4C4A-B6AD-AEEBC893C9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3913" r="2751" b="69640"/>
          <a:stretch/>
        </p:blipFill>
        <p:spPr>
          <a:xfrm rot="5400000">
            <a:off x="5193540" y="1993681"/>
            <a:ext cx="1018570" cy="517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13440F-EFE3-4E45-814D-41238FBB4130}"/>
              </a:ext>
            </a:extLst>
          </p:cNvPr>
          <p:cNvSpPr txBox="1"/>
          <p:nvPr/>
        </p:nvSpPr>
        <p:spPr>
          <a:xfrm>
            <a:off x="5639412" y="102160"/>
            <a:ext cx="3498202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Traveled from Ireland to Mexico in 1771</a:t>
            </a:r>
            <a:br>
              <a:rPr lang="en-US" sz="1600" dirty="0"/>
            </a:br>
            <a:r>
              <a:rPr lang="en-US" sz="1600" dirty="0"/>
              <a:t>Came to US Westmorland, PA in 1777</a:t>
            </a:r>
            <a:br>
              <a:rPr lang="en-US" sz="1600" dirty="0"/>
            </a:br>
            <a:r>
              <a:rPr lang="en-US" sz="1600" dirty="0"/>
              <a:t>Fought in Revolutionary War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C908FF-63E4-4EBD-8973-73AE85BC7559}"/>
              </a:ext>
            </a:extLst>
          </p:cNvPr>
          <p:cNvSpPr txBox="1"/>
          <p:nvPr/>
        </p:nvSpPr>
        <p:spPr>
          <a:xfrm>
            <a:off x="2786329" y="2569690"/>
            <a:ext cx="18453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Married: 4/16/1825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8FBC06-187D-48DA-80C7-D1A4214D67C6}"/>
              </a:ext>
            </a:extLst>
          </p:cNvPr>
          <p:cNvSpPr txBox="1"/>
          <p:nvPr/>
        </p:nvSpPr>
        <p:spPr>
          <a:xfrm>
            <a:off x="2169942" y="5943600"/>
            <a:ext cx="48041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 action="ppaction://hlinksldjump"/>
              </a:rPr>
              <a:t>BACK TO O’DONNELL/DAVIS FAMILY TREE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0087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28BB93-C9C2-4775-BB9F-4C0050E5D7BD}"/>
              </a:ext>
            </a:extLst>
          </p:cNvPr>
          <p:cNvSpPr txBox="1"/>
          <p:nvPr/>
        </p:nvSpPr>
        <p:spPr>
          <a:xfrm>
            <a:off x="2485311" y="1320401"/>
            <a:ext cx="34145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John Charles O’Donnell</a:t>
            </a:r>
            <a:br>
              <a:rPr lang="en-US" sz="1600" dirty="0"/>
            </a:br>
            <a:r>
              <a:rPr lang="en-US" sz="1600" dirty="0"/>
              <a:t>b.  7/1853  Donmore Galway Ireland   </a:t>
            </a:r>
          </a:p>
          <a:p>
            <a:r>
              <a:rPr lang="en-US" sz="1600" dirty="0"/>
              <a:t> d: 1/7/1907 Fall River MA</a:t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4CE2B4-3B1B-428B-8A7E-C0F4C7BE9238}"/>
              </a:ext>
            </a:extLst>
          </p:cNvPr>
          <p:cNvSpPr txBox="1"/>
          <p:nvPr/>
        </p:nvSpPr>
        <p:spPr>
          <a:xfrm>
            <a:off x="2569416" y="4249361"/>
            <a:ext cx="36709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Emily Porter</a:t>
            </a:r>
          </a:p>
          <a:p>
            <a:r>
              <a:rPr lang="en-US" dirty="0"/>
              <a:t>b: 8/27/1858     d: 4/28/1932</a:t>
            </a:r>
            <a:br>
              <a:rPr lang="en-US" dirty="0"/>
            </a:br>
            <a:r>
              <a:rPr lang="en-US" dirty="0"/>
              <a:t>Oldham England</a:t>
            </a:r>
            <a:endParaRPr lang="en-US" sz="1800" dirty="0"/>
          </a:p>
          <a:p>
            <a:endParaRPr lang="en-US" sz="18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1292994-F257-4353-A57B-D2A4905D78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3913" r="2751" b="69640"/>
          <a:stretch/>
        </p:blipFill>
        <p:spPr>
          <a:xfrm rot="10800000">
            <a:off x="2358845" y="1631243"/>
            <a:ext cx="3220924" cy="457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C9D36C-CC6E-4604-9CB6-F0E3F42267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3913" r="2751" b="69640"/>
          <a:stretch/>
        </p:blipFill>
        <p:spPr>
          <a:xfrm rot="16200000">
            <a:off x="4647852" y="4620140"/>
            <a:ext cx="1933044" cy="457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74F2F2A-4A1D-4B01-86A4-D1C7E10F61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3913" r="21572" b="71740"/>
          <a:stretch/>
        </p:blipFill>
        <p:spPr>
          <a:xfrm rot="5400000" flipV="1">
            <a:off x="4636107" y="1461799"/>
            <a:ext cx="1933045" cy="457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742297C-D2F6-4F09-9E80-A021B21310C5}"/>
              </a:ext>
            </a:extLst>
          </p:cNvPr>
          <p:cNvSpPr txBox="1"/>
          <p:nvPr/>
        </p:nvSpPr>
        <p:spPr>
          <a:xfrm>
            <a:off x="-47292" y="2711208"/>
            <a:ext cx="25771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William Joseph O’Donnell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4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/5/1885 Fall River MA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d: 8/24/1947 Rockford IL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3CF93E-7982-43E5-B2ED-E030F18B0348}"/>
              </a:ext>
            </a:extLst>
          </p:cNvPr>
          <p:cNvSpPr txBox="1"/>
          <p:nvPr/>
        </p:nvSpPr>
        <p:spPr>
          <a:xfrm>
            <a:off x="3878118" y="6445667"/>
            <a:ext cx="15551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 action="ppaction://hlinksldjump"/>
              </a:rPr>
              <a:t>BACK TO TREE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55EFB3-6B4A-4495-AF0B-7F88E5F581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9769" y="518134"/>
            <a:ext cx="3432345" cy="670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7741F4-3EC3-4F4F-BC20-527E79A9FB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3913" r="2751" b="69640"/>
          <a:stretch/>
        </p:blipFill>
        <p:spPr>
          <a:xfrm rot="10800000" flipV="1">
            <a:off x="5610249" y="2383378"/>
            <a:ext cx="3429000" cy="678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3F882E-36B3-4B02-B3E9-CEE722E031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7849" y="3699141"/>
            <a:ext cx="3733800" cy="758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EF22A6-3FDE-4FF0-AD69-3E0EF0C080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2705" y="5563803"/>
            <a:ext cx="3479409" cy="457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3EEDFA-6F22-459D-9124-BB836AFDAC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9427" y="3010267"/>
            <a:ext cx="2537407" cy="45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AEF1C6-FD60-4C3A-A64F-F2CA5A4BA3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9422" y="4554027"/>
            <a:ext cx="3223207" cy="758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6980E36-37AB-4E61-BAF2-BFDB3607AE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32662" y="3065220"/>
            <a:ext cx="3083513" cy="4571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DDCF05F-8179-4584-B5F4-DB7FD2CEF5FE}"/>
              </a:ext>
            </a:extLst>
          </p:cNvPr>
          <p:cNvSpPr txBox="1"/>
          <p:nvPr/>
        </p:nvSpPr>
        <p:spPr>
          <a:xfrm>
            <a:off x="5579768" y="270487"/>
            <a:ext cx="35642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James O’Donnell</a:t>
            </a:r>
            <a:br>
              <a:rPr lang="en-US" sz="1800" dirty="0"/>
            </a:br>
            <a:r>
              <a:rPr lang="en-US" sz="1800" dirty="0"/>
              <a:t>b: Oct 1882 </a:t>
            </a:r>
            <a:br>
              <a:rPr lang="en-US" sz="1800" dirty="0"/>
            </a:br>
            <a:r>
              <a:rPr lang="en-US" sz="1800" dirty="0"/>
              <a:t> Donmore Galway Ireland</a:t>
            </a:r>
            <a:br>
              <a:rPr lang="en-US" sz="1800" dirty="0"/>
            </a:br>
            <a:r>
              <a:rPr lang="en-US" sz="1800" dirty="0"/>
              <a:t>d: 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850958-41F5-4B95-BE6A-FECDB34D3129}"/>
              </a:ext>
            </a:extLst>
          </p:cNvPr>
          <p:cNvSpPr txBox="1"/>
          <p:nvPr/>
        </p:nvSpPr>
        <p:spPr>
          <a:xfrm>
            <a:off x="5655968" y="2106983"/>
            <a:ext cx="30182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Bridget Walsh</a:t>
            </a:r>
            <a:br>
              <a:rPr lang="en-US" sz="1800" dirty="0"/>
            </a:br>
            <a:r>
              <a:rPr lang="en-US" sz="1800" dirty="0"/>
              <a:t>b: Donmore Galway Ireland</a:t>
            </a:r>
            <a:br>
              <a:rPr lang="en-US" sz="1800" dirty="0"/>
            </a:br>
            <a:r>
              <a:rPr lang="en-US" sz="1800" dirty="0"/>
              <a:t>d: April 1891 Fall River MA</a:t>
            </a:r>
            <a:br>
              <a:rPr lang="en-US" sz="1800" dirty="0"/>
            </a:br>
            <a:r>
              <a:rPr lang="en-US" sz="1800" dirty="0"/>
              <a:t> 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00848C-316A-419F-8CFC-27674AAE5446}"/>
              </a:ext>
            </a:extLst>
          </p:cNvPr>
          <p:cNvSpPr txBox="1"/>
          <p:nvPr/>
        </p:nvSpPr>
        <p:spPr>
          <a:xfrm>
            <a:off x="5679097" y="3392800"/>
            <a:ext cx="28887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John Porter</a:t>
            </a:r>
            <a:br>
              <a:rPr lang="en-US" sz="1800" dirty="0"/>
            </a:br>
            <a:r>
              <a:rPr lang="en-US" sz="1800" dirty="0"/>
              <a:t>b: England</a:t>
            </a:r>
            <a:br>
              <a:rPr lang="en-US" sz="1800" dirty="0"/>
            </a:b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FC3759-8256-42AC-BCD1-46585164F8A6}"/>
              </a:ext>
            </a:extLst>
          </p:cNvPr>
          <p:cNvSpPr txBox="1"/>
          <p:nvPr/>
        </p:nvSpPr>
        <p:spPr>
          <a:xfrm>
            <a:off x="5707766" y="5257361"/>
            <a:ext cx="25103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Margaret Conlon</a:t>
            </a:r>
            <a:br>
              <a:rPr lang="en-US" sz="1800" dirty="0"/>
            </a:br>
            <a:r>
              <a:rPr lang="en-US" sz="1800" dirty="0"/>
              <a:t>b: Clare Ireland</a:t>
            </a:r>
            <a:br>
              <a:rPr lang="en-US" sz="1800" dirty="0"/>
            </a:br>
            <a:r>
              <a:rPr lang="en-US" sz="1800" dirty="0"/>
              <a:t>d: Sept 1907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761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A882C15A-AAE3-44B0-8352-26762ACDB0D1}"/>
              </a:ext>
            </a:extLst>
          </p:cNvPr>
          <p:cNvSpPr txBox="1"/>
          <p:nvPr/>
        </p:nvSpPr>
        <p:spPr>
          <a:xfrm>
            <a:off x="2113421" y="2038186"/>
            <a:ext cx="30681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Robert Porter O’Donnell</a:t>
            </a:r>
            <a:br>
              <a:rPr lang="en-US" sz="1800" dirty="0"/>
            </a:br>
            <a:r>
              <a:rPr lang="en-US" sz="1800" dirty="0"/>
              <a:t>b: 11/22/1916      d: 1/6/194</a:t>
            </a:r>
            <a:br>
              <a:rPr lang="en-US" sz="1800" dirty="0"/>
            </a:br>
            <a:r>
              <a:rPr lang="en-US" sz="1800" dirty="0"/>
              <a:t>Rockford, IL         San Diego, CA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C32E97-F075-4559-8BFE-6EC4E81E0AF1}"/>
              </a:ext>
            </a:extLst>
          </p:cNvPr>
          <p:cNvSpPr txBox="1"/>
          <p:nvPr/>
        </p:nvSpPr>
        <p:spPr>
          <a:xfrm>
            <a:off x="5301112" y="2614368"/>
            <a:ext cx="384288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 action="ppaction://hlinksldjump"/>
              </a:rPr>
              <a:t>Lottie May Kelly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11/19/1887       d: 12/14/1977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Tyre, MI                    Rockford, 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4BC21A-39D5-46C0-810B-FDE18D41DC5D}"/>
              </a:ext>
            </a:extLst>
          </p:cNvPr>
          <p:cNvSpPr txBox="1"/>
          <p:nvPr/>
        </p:nvSpPr>
        <p:spPr>
          <a:xfrm>
            <a:off x="5423458" y="484060"/>
            <a:ext cx="38428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hlinkClick r:id="rId4" action="ppaction://hlinksldjump"/>
              </a:rPr>
              <a:t>William Joseph O’Donnell</a:t>
            </a:r>
            <a:endParaRPr lang="en-US" sz="1800" dirty="0"/>
          </a:p>
          <a:p>
            <a:r>
              <a:rPr lang="en-US" sz="1800" dirty="0"/>
              <a:t>b. 4</a:t>
            </a:r>
            <a:r>
              <a:rPr lang="en-US" dirty="0"/>
              <a:t>/5/ 1885          d: 8/24/1947</a:t>
            </a:r>
            <a:br>
              <a:rPr lang="en-US" dirty="0"/>
            </a:br>
            <a:r>
              <a:rPr lang="en-US" dirty="0"/>
              <a:t>Fall River MA         Rockford, IL</a:t>
            </a:r>
            <a:endParaRPr lang="en-US" sz="18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6FC72F-F6B1-4B96-9927-EA56B6D1417E}"/>
              </a:ext>
            </a:extLst>
          </p:cNvPr>
          <p:cNvSpPr txBox="1"/>
          <p:nvPr/>
        </p:nvSpPr>
        <p:spPr>
          <a:xfrm>
            <a:off x="2268451" y="1026306"/>
            <a:ext cx="30669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Josephine Louise O’Donnell</a:t>
            </a:r>
            <a:endParaRPr lang="en-US" sz="1800" dirty="0"/>
          </a:p>
          <a:p>
            <a:r>
              <a:rPr lang="en-US" sz="1800" dirty="0"/>
              <a:t>b. 12/15/1914    d: 2/15/1994</a:t>
            </a:r>
            <a:br>
              <a:rPr lang="en-US" sz="1800" dirty="0"/>
            </a:br>
            <a:r>
              <a:rPr lang="en-US" sz="1800" dirty="0"/>
              <a:t>Rockford, IL        Brookings, SD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242680-3554-4B67-9A85-B90C3E1FF667}"/>
              </a:ext>
            </a:extLst>
          </p:cNvPr>
          <p:cNvSpPr txBox="1"/>
          <p:nvPr/>
        </p:nvSpPr>
        <p:spPr>
          <a:xfrm>
            <a:off x="5466638" y="1580304"/>
            <a:ext cx="50151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Married:  10/8/1913 Sandusky MI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3C6799-3B5E-4D31-A2C9-4C28C2D3A6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3421" y="1318174"/>
            <a:ext cx="3223207" cy="758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50A9AB-52D5-41B2-A701-9F7ADA83E9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323" y="2298118"/>
            <a:ext cx="3223207" cy="758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901DDA-70A3-42B6-B154-86AB1D15DB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0492" y="769322"/>
            <a:ext cx="3223207" cy="758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B4818A2-5DC0-40ED-9051-B5EA96E8F3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4187" y="2923611"/>
            <a:ext cx="3223207" cy="758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9FBA00C-F0B0-43D9-8016-CA40560934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216854" y="1852733"/>
            <a:ext cx="2237098" cy="7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72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28BB93-C9C2-4775-BB9F-4C0050E5D7BD}"/>
              </a:ext>
            </a:extLst>
          </p:cNvPr>
          <p:cNvSpPr txBox="1"/>
          <p:nvPr/>
        </p:nvSpPr>
        <p:spPr>
          <a:xfrm>
            <a:off x="2844238" y="1090913"/>
            <a:ext cx="2296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Freeman Edgar Kelly</a:t>
            </a:r>
            <a:br>
              <a:rPr lang="en-US" sz="1600" dirty="0"/>
            </a:br>
            <a:r>
              <a:rPr lang="en-US" sz="1600" dirty="0"/>
              <a:t>b.  8/28/1861         </a:t>
            </a:r>
          </a:p>
          <a:p>
            <a:r>
              <a:rPr lang="en-US" sz="1600" dirty="0"/>
              <a:t>d: 3/21/1944</a:t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4CE2B4-3B1B-428B-8A7E-C0F4C7BE9238}"/>
              </a:ext>
            </a:extLst>
          </p:cNvPr>
          <p:cNvSpPr txBox="1"/>
          <p:nvPr/>
        </p:nvSpPr>
        <p:spPr>
          <a:xfrm>
            <a:off x="2695074" y="4634294"/>
            <a:ext cx="25939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Josephine Grow</a:t>
            </a:r>
          </a:p>
          <a:p>
            <a:r>
              <a:rPr lang="en-US" sz="1800" dirty="0"/>
              <a:t>b: 5/31/1868           </a:t>
            </a:r>
          </a:p>
          <a:p>
            <a:r>
              <a:rPr lang="en-US" sz="1800" dirty="0"/>
              <a:t> d: 8/8/1914 </a:t>
            </a:r>
          </a:p>
          <a:p>
            <a:endParaRPr lang="en-US" sz="18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1292994-F257-4353-A57B-D2A4905D78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3913" r="2751" b="69640"/>
          <a:stretch/>
        </p:blipFill>
        <p:spPr>
          <a:xfrm rot="10800000" flipV="1">
            <a:off x="-124328" y="2898929"/>
            <a:ext cx="2819402" cy="991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C9D36C-CC6E-4604-9CB6-F0E3F42267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3913" r="2751" b="69640"/>
          <a:stretch/>
        </p:blipFill>
        <p:spPr>
          <a:xfrm rot="10800000" flipV="1">
            <a:off x="5715000" y="631983"/>
            <a:ext cx="3429000" cy="678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74F2F2A-4A1D-4B01-86A4-D1C7E10F61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3913" r="21572" b="71740"/>
          <a:stretch/>
        </p:blipFill>
        <p:spPr>
          <a:xfrm rot="5400000" flipV="1">
            <a:off x="837653" y="3107038"/>
            <a:ext cx="3661676" cy="531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742297C-D2F6-4F09-9E80-A021B21310C5}"/>
              </a:ext>
            </a:extLst>
          </p:cNvPr>
          <p:cNvSpPr txBox="1"/>
          <p:nvPr/>
        </p:nvSpPr>
        <p:spPr>
          <a:xfrm>
            <a:off x="0" y="2619522"/>
            <a:ext cx="331464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Lottie Mae Kelly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11/19/1887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d: 12/15/1977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Rockford, IL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3CF93E-7982-43E5-B2ED-E030F18B0348}"/>
              </a:ext>
            </a:extLst>
          </p:cNvPr>
          <p:cNvSpPr txBox="1"/>
          <p:nvPr/>
        </p:nvSpPr>
        <p:spPr>
          <a:xfrm>
            <a:off x="2286000" y="6452277"/>
            <a:ext cx="4398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 action="ppaction://hlinksldjump"/>
              </a:rPr>
              <a:t>BACK TO O’Donnell/Kelly TREE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55EFB3-6B4A-4495-AF0B-7F88E5F581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9193" y="1360913"/>
            <a:ext cx="3223207" cy="758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7741F4-3EC3-4F4F-BC20-527E79A9FB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3913" r="2751" b="69640"/>
          <a:stretch/>
        </p:blipFill>
        <p:spPr>
          <a:xfrm rot="10800000" flipV="1">
            <a:off x="2560731" y="4919499"/>
            <a:ext cx="3171718" cy="899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8A51A2-4A62-4AFC-8DFD-0622973463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3913" r="2751" b="69640"/>
          <a:stretch/>
        </p:blipFill>
        <p:spPr>
          <a:xfrm rot="10800000" flipV="1">
            <a:off x="5709590" y="2289638"/>
            <a:ext cx="3429000" cy="678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561109-2784-4B31-9821-B5DB379F2A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3913" r="2751" b="69640"/>
          <a:stretch/>
        </p:blipFill>
        <p:spPr>
          <a:xfrm rot="10800000" flipV="1">
            <a:off x="5644680" y="4210667"/>
            <a:ext cx="3429000" cy="678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DB2EEC-C90F-4BDE-842B-8A689DB70A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3913" r="2751" b="69640"/>
          <a:stretch/>
        </p:blipFill>
        <p:spPr>
          <a:xfrm rot="10800000" flipV="1">
            <a:off x="5678658" y="5936123"/>
            <a:ext cx="3429000" cy="678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520F88-CAD7-46F0-ABAA-1CC6AC0D7BF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3913" r="2751" b="69640"/>
          <a:stretch/>
        </p:blipFill>
        <p:spPr>
          <a:xfrm rot="16200000" flipV="1">
            <a:off x="5010929" y="1428161"/>
            <a:ext cx="1669777" cy="531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4D33FB1-5515-430D-B70D-E169C8700D3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3913" r="2751" b="69640"/>
          <a:stretch/>
        </p:blipFill>
        <p:spPr>
          <a:xfrm rot="16200000" flipV="1">
            <a:off x="4799981" y="5088844"/>
            <a:ext cx="1864937" cy="4571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BAC5C47-C744-4A1D-AE91-653E3522BBC7}"/>
              </a:ext>
            </a:extLst>
          </p:cNvPr>
          <p:cNvSpPr txBox="1"/>
          <p:nvPr/>
        </p:nvSpPr>
        <p:spPr>
          <a:xfrm>
            <a:off x="5891157" y="1935129"/>
            <a:ext cx="45860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Augusta Trainor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DEA928-3345-4344-8A66-A9C9C027EDDF}"/>
              </a:ext>
            </a:extLst>
          </p:cNvPr>
          <p:cNvSpPr txBox="1"/>
          <p:nvPr/>
        </p:nvSpPr>
        <p:spPr>
          <a:xfrm>
            <a:off x="5926523" y="375996"/>
            <a:ext cx="45860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Adam Kelly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9598EE-773B-4580-94D0-175D935F8CD9}"/>
              </a:ext>
            </a:extLst>
          </p:cNvPr>
          <p:cNvSpPr txBox="1"/>
          <p:nvPr/>
        </p:nvSpPr>
        <p:spPr>
          <a:xfrm>
            <a:off x="5644680" y="3894307"/>
            <a:ext cx="5268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Joseph Grow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5264F84-7931-4937-A607-97F87D6A28B6}"/>
              </a:ext>
            </a:extLst>
          </p:cNvPr>
          <p:cNvSpPr txBox="1"/>
          <p:nvPr/>
        </p:nvSpPr>
        <p:spPr>
          <a:xfrm>
            <a:off x="5732449" y="5607256"/>
            <a:ext cx="27361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Mary Ann Morningstar</a:t>
            </a:r>
          </a:p>
        </p:txBody>
      </p:sp>
    </p:spTree>
    <p:extLst>
      <p:ext uri="{BB962C8B-B14F-4D97-AF65-F5344CB8AC3E}">
        <p14:creationId xmlns:p14="http://schemas.microsoft.com/office/powerpoint/2010/main" val="4053503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EB307-44C9-4479-83DF-5226B4D2D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32932"/>
            <a:ext cx="9144000" cy="175260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7200" dirty="0"/>
              <a:t>PICTURES &amp; DOCUMENTS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DBC1C7F-895B-4BDA-B2B6-4F60DA5F6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65" y="1772792"/>
            <a:ext cx="3810000" cy="366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98E4090-950D-4615-A4BA-BB4DC612E7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55"/>
          <a:stretch/>
        </p:blipFill>
        <p:spPr bwMode="auto">
          <a:xfrm>
            <a:off x="4908451" y="1737623"/>
            <a:ext cx="3657602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055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7F69B66F-C1D7-40A0-AD9F-14D3D7FAD524}"/>
              </a:ext>
            </a:extLst>
          </p:cNvPr>
          <p:cNvSpPr txBox="1"/>
          <p:nvPr/>
        </p:nvSpPr>
        <p:spPr>
          <a:xfrm>
            <a:off x="2431280" y="2139387"/>
            <a:ext cx="28235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hlinkClick r:id="rId3" action="ppaction://hlinksldjump"/>
              </a:rPr>
              <a:t>Rebecca Linn Riedell</a:t>
            </a:r>
            <a:br>
              <a:rPr lang="en-US" sz="1800" dirty="0"/>
            </a:br>
            <a:r>
              <a:rPr lang="en-US" sz="1800" dirty="0"/>
              <a:t>b. 1/5/1986 </a:t>
            </a:r>
            <a:br>
              <a:rPr lang="en-US" sz="1800" dirty="0"/>
            </a:br>
            <a:r>
              <a:rPr lang="en-US" sz="1800" dirty="0"/>
              <a:t>Peoria, IL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82C15A-AAE3-44B0-8352-26762ACDB0D1}"/>
              </a:ext>
            </a:extLst>
          </p:cNvPr>
          <p:cNvSpPr txBox="1"/>
          <p:nvPr/>
        </p:nvSpPr>
        <p:spPr>
          <a:xfrm>
            <a:off x="2509588" y="1049961"/>
            <a:ext cx="29386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hlinkClick r:id="rId4" action="ppaction://hlinksldjump"/>
              </a:rPr>
              <a:t>Michael Davis Riedell</a:t>
            </a:r>
            <a:endParaRPr lang="en-US" sz="1800" dirty="0"/>
          </a:p>
          <a:p>
            <a:r>
              <a:rPr lang="en-US" sz="1800" dirty="0"/>
              <a:t>b. 10/29/1983 </a:t>
            </a:r>
            <a:br>
              <a:rPr lang="en-US" sz="1800" dirty="0"/>
            </a:br>
            <a:r>
              <a:rPr lang="en-US" sz="1800" dirty="0"/>
              <a:t>Carbondale, IL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C32E97-F075-4559-8BFE-6EC4E81E0AF1}"/>
              </a:ext>
            </a:extLst>
          </p:cNvPr>
          <p:cNvSpPr txBox="1"/>
          <p:nvPr/>
        </p:nvSpPr>
        <p:spPr>
          <a:xfrm>
            <a:off x="2404597" y="3292028"/>
            <a:ext cx="304359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 action="ppaction://hlinksldjump"/>
              </a:rPr>
              <a:t>Sarah Anne Riedell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8/4/1989 Sioux Falls, SD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4BC21A-39D5-46C0-810B-FDE18D41DC5D}"/>
              </a:ext>
            </a:extLst>
          </p:cNvPr>
          <p:cNvSpPr txBox="1"/>
          <p:nvPr/>
        </p:nvSpPr>
        <p:spPr>
          <a:xfrm>
            <a:off x="5534526" y="312609"/>
            <a:ext cx="35592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hlinkClick r:id="rId6" action="ppaction://hlinksldjump"/>
              </a:rPr>
              <a:t>Walter Edwin Riedell, Jr</a:t>
            </a:r>
            <a:endParaRPr lang="en-US" sz="1800" dirty="0"/>
          </a:p>
          <a:p>
            <a:r>
              <a:rPr lang="en-US" sz="1800" dirty="0"/>
              <a:t>b. 4/20/1955</a:t>
            </a:r>
            <a:br>
              <a:rPr lang="en-US" sz="1800" dirty="0"/>
            </a:br>
            <a:r>
              <a:rPr lang="en-US" sz="1800" dirty="0"/>
              <a:t>Berwyn, IL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6FC72F-F6B1-4B96-9927-EA56B6D1417E}"/>
              </a:ext>
            </a:extLst>
          </p:cNvPr>
          <p:cNvSpPr txBox="1"/>
          <p:nvPr/>
        </p:nvSpPr>
        <p:spPr>
          <a:xfrm>
            <a:off x="5546558" y="3910104"/>
            <a:ext cx="35974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7" action="ppaction://hlinksldjump"/>
              </a:rPr>
              <a:t>Kelly Jo Davis</a:t>
            </a:r>
            <a:endParaRPr lang="en-US" sz="1800" dirty="0"/>
          </a:p>
          <a:p>
            <a:r>
              <a:rPr lang="en-US" sz="1800" dirty="0"/>
              <a:t>b. 2/2/1956</a:t>
            </a:r>
            <a:br>
              <a:rPr lang="en-US" sz="1800" dirty="0"/>
            </a:br>
            <a:r>
              <a:rPr lang="en-US" sz="1800" dirty="0"/>
              <a:t>Rockford, IL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A3743D7-1A63-4965-A0CE-4EB4A1612658}"/>
              </a:ext>
            </a:extLst>
          </p:cNvPr>
          <p:cNvSpPr txBox="1"/>
          <p:nvPr/>
        </p:nvSpPr>
        <p:spPr>
          <a:xfrm>
            <a:off x="5799962" y="1918609"/>
            <a:ext cx="2830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hlinkClick r:id="rId8" action="ppaction://hlinksldjump"/>
              </a:rPr>
              <a:t>Married: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7/19/1980</a:t>
            </a:r>
            <a:br>
              <a:rPr lang="en-US" dirty="0">
                <a:solidFill>
                  <a:prstClr val="black"/>
                </a:solidFill>
                <a:latin typeface="Calibri"/>
              </a:rPr>
            </a:br>
            <a:r>
              <a:rPr lang="en-US" dirty="0">
                <a:solidFill>
                  <a:prstClr val="black"/>
                </a:solidFill>
                <a:latin typeface="Calibri"/>
              </a:rPr>
              <a:t>Rockford, IL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52C14C8-E58F-4B61-9C56-3F39564AED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9847" y="1349676"/>
            <a:ext cx="3223207" cy="758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6F2340-77AE-4736-9275-DE7046A590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5206" y="4201586"/>
            <a:ext cx="3223207" cy="758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E78816-F2D0-4AE9-A501-550D513490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75225" y="2445676"/>
            <a:ext cx="3223207" cy="758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8815F14-26A4-4CE3-A596-8EF0506DDA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8432" y="597212"/>
            <a:ext cx="3223207" cy="758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8D0C4AC-398C-4D91-B00C-3AC3131266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9610" y="3547255"/>
            <a:ext cx="3223207" cy="7580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64C51D0-6425-415E-803D-BF7318442F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3672473" y="2437556"/>
            <a:ext cx="3730925" cy="5023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396B1E5-3F8D-49A8-8F92-7056B38B9201}"/>
              </a:ext>
            </a:extLst>
          </p:cNvPr>
          <p:cNvGrpSpPr/>
          <p:nvPr/>
        </p:nvGrpSpPr>
        <p:grpSpPr>
          <a:xfrm>
            <a:off x="2019050" y="1052403"/>
            <a:ext cx="381000" cy="381000"/>
            <a:chOff x="7281248" y="4255532"/>
            <a:chExt cx="381000" cy="3810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B5D51EF-1DBA-4BC1-9D28-2CD218CEA81F}"/>
                </a:ext>
              </a:extLst>
            </p:cNvPr>
            <p:cNvSpPr/>
            <p:nvPr/>
          </p:nvSpPr>
          <p:spPr>
            <a:xfrm>
              <a:off x="7281248" y="4255532"/>
              <a:ext cx="381000" cy="381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4E60111-F2A4-4414-8A1F-556754D1A2ED}"/>
                </a:ext>
              </a:extLst>
            </p:cNvPr>
            <p:cNvSpPr txBox="1"/>
            <p:nvPr/>
          </p:nvSpPr>
          <p:spPr>
            <a:xfrm>
              <a:off x="7320905" y="425553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8EA951B-878D-495F-8BB3-7E425167D0FF}"/>
              </a:ext>
            </a:extLst>
          </p:cNvPr>
          <p:cNvGrpSpPr/>
          <p:nvPr/>
        </p:nvGrpSpPr>
        <p:grpSpPr>
          <a:xfrm>
            <a:off x="1980354" y="2139387"/>
            <a:ext cx="381000" cy="381000"/>
            <a:chOff x="7281248" y="4255532"/>
            <a:chExt cx="381000" cy="38100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72F25DE-3EBE-40E4-870B-069F45F4E26B}"/>
                </a:ext>
              </a:extLst>
            </p:cNvPr>
            <p:cNvSpPr/>
            <p:nvPr/>
          </p:nvSpPr>
          <p:spPr>
            <a:xfrm>
              <a:off x="7281248" y="4255532"/>
              <a:ext cx="381000" cy="381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6D1831B-43B6-4486-8497-38193C7F57B6}"/>
                </a:ext>
              </a:extLst>
            </p:cNvPr>
            <p:cNvSpPr txBox="1"/>
            <p:nvPr/>
          </p:nvSpPr>
          <p:spPr>
            <a:xfrm>
              <a:off x="7320905" y="425553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4C83C4B-1DBD-4814-B9F1-1832ED002359}"/>
              </a:ext>
            </a:extLst>
          </p:cNvPr>
          <p:cNvGrpSpPr/>
          <p:nvPr/>
        </p:nvGrpSpPr>
        <p:grpSpPr>
          <a:xfrm>
            <a:off x="1925339" y="3290712"/>
            <a:ext cx="381000" cy="381000"/>
            <a:chOff x="7281248" y="4255532"/>
            <a:chExt cx="381000" cy="38100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ECBF1D0-054B-4664-952B-A74404EC75D1}"/>
                </a:ext>
              </a:extLst>
            </p:cNvPr>
            <p:cNvSpPr/>
            <p:nvPr/>
          </p:nvSpPr>
          <p:spPr>
            <a:xfrm>
              <a:off x="7281248" y="4255532"/>
              <a:ext cx="381000" cy="381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A4953F3-3BBB-40BC-B374-A23BC2977E02}"/>
                </a:ext>
              </a:extLst>
            </p:cNvPr>
            <p:cNvSpPr txBox="1"/>
            <p:nvPr/>
          </p:nvSpPr>
          <p:spPr>
            <a:xfrm>
              <a:off x="7320905" y="425553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FC7EA58-484B-45B2-8964-C75470E70DF4}"/>
              </a:ext>
            </a:extLst>
          </p:cNvPr>
          <p:cNvGrpSpPr/>
          <p:nvPr/>
        </p:nvGrpSpPr>
        <p:grpSpPr>
          <a:xfrm>
            <a:off x="6183854" y="1592291"/>
            <a:ext cx="381000" cy="381000"/>
            <a:chOff x="7281248" y="4255532"/>
            <a:chExt cx="381000" cy="38100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AB4B756-55A0-42E6-B51A-1DF02CBBD7E8}"/>
                </a:ext>
              </a:extLst>
            </p:cNvPr>
            <p:cNvSpPr/>
            <p:nvPr/>
          </p:nvSpPr>
          <p:spPr>
            <a:xfrm>
              <a:off x="7281248" y="4255532"/>
              <a:ext cx="381000" cy="381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F97A226-DCC8-470A-A9A1-6F52F43A92BA}"/>
                </a:ext>
              </a:extLst>
            </p:cNvPr>
            <p:cNvSpPr txBox="1"/>
            <p:nvPr/>
          </p:nvSpPr>
          <p:spPr>
            <a:xfrm>
              <a:off x="7320905" y="425553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1AD0DFD-EF08-4970-95BF-232D44BB3F71}"/>
              </a:ext>
            </a:extLst>
          </p:cNvPr>
          <p:cNvGrpSpPr/>
          <p:nvPr/>
        </p:nvGrpSpPr>
        <p:grpSpPr>
          <a:xfrm>
            <a:off x="7937329" y="161510"/>
            <a:ext cx="381000" cy="381000"/>
            <a:chOff x="7281248" y="4255532"/>
            <a:chExt cx="381000" cy="38100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818D2C6-B034-44A8-8FF7-875FE2897893}"/>
                </a:ext>
              </a:extLst>
            </p:cNvPr>
            <p:cNvSpPr/>
            <p:nvPr/>
          </p:nvSpPr>
          <p:spPr>
            <a:xfrm>
              <a:off x="7281248" y="4255532"/>
              <a:ext cx="381000" cy="381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050036E-D2E8-4872-ADDB-E9CB294AF150}"/>
                </a:ext>
              </a:extLst>
            </p:cNvPr>
            <p:cNvSpPr txBox="1"/>
            <p:nvPr/>
          </p:nvSpPr>
          <p:spPr>
            <a:xfrm>
              <a:off x="7320905" y="425553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586E8A8-D50D-43E8-9949-960C01847D39}"/>
              </a:ext>
            </a:extLst>
          </p:cNvPr>
          <p:cNvGrpSpPr/>
          <p:nvPr/>
        </p:nvGrpSpPr>
        <p:grpSpPr>
          <a:xfrm>
            <a:off x="7024530" y="3732491"/>
            <a:ext cx="381000" cy="410298"/>
            <a:chOff x="7281248" y="4226234"/>
            <a:chExt cx="381000" cy="410298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1CFBF95-E13A-4370-90EA-A0893364CA40}"/>
                </a:ext>
              </a:extLst>
            </p:cNvPr>
            <p:cNvSpPr/>
            <p:nvPr/>
          </p:nvSpPr>
          <p:spPr>
            <a:xfrm>
              <a:off x="7281248" y="4255532"/>
              <a:ext cx="381000" cy="381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2EE79FD-5AAB-4AAD-8FCA-9D2A8943C8F7}"/>
                </a:ext>
              </a:extLst>
            </p:cNvPr>
            <p:cNvSpPr txBox="1"/>
            <p:nvPr/>
          </p:nvSpPr>
          <p:spPr>
            <a:xfrm>
              <a:off x="7320905" y="422623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1138B76-6F66-42D0-9813-23349FF823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04" y="4130089"/>
            <a:ext cx="3496965" cy="245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599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r>
              <a:rPr lang="en-US" sz="2800" dirty="0"/>
              <a:t>LaVerne Lillian Suva and Walter Edwin Riedell, Sr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0"/>
            <a:ext cx="8839200" cy="4602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 </a:t>
            </a:r>
            <a:endParaRPr lang="en-US" sz="4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40F0CD-EEDA-43A9-A4D9-14444F0B48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5556" b="4073"/>
          <a:stretch/>
        </p:blipFill>
        <p:spPr>
          <a:xfrm rot="5400000">
            <a:off x="266075" y="1450004"/>
            <a:ext cx="5868650" cy="4114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AC3F7F-AAA0-47DB-AB03-B6D3471A64ED}"/>
              </a:ext>
            </a:extLst>
          </p:cNvPr>
          <p:cNvSpPr txBox="1"/>
          <p:nvPr/>
        </p:nvSpPr>
        <p:spPr>
          <a:xfrm>
            <a:off x="5654695" y="2264350"/>
            <a:ext cx="17395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Married:</a:t>
            </a:r>
            <a:br>
              <a:rPr lang="en-US" sz="2400" dirty="0"/>
            </a:br>
            <a:r>
              <a:rPr lang="en-US" sz="2400" dirty="0"/>
              <a:t>Jan 29, 1944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6BC38A-6D69-44B1-9403-1A163C351ECB}"/>
              </a:ext>
            </a:extLst>
          </p:cNvPr>
          <p:cNvSpPr txBox="1"/>
          <p:nvPr/>
        </p:nvSpPr>
        <p:spPr>
          <a:xfrm>
            <a:off x="5257800" y="642752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hlinkClick r:id="rId3" action="ppaction://hlinksldjump"/>
              </a:rPr>
              <a:t>BACK TO  </a:t>
            </a:r>
            <a:r>
              <a:rPr lang="en-US" dirty="0">
                <a:solidFill>
                  <a:prstClr val="black"/>
                </a:solidFill>
                <a:latin typeface="Calibri"/>
                <a:hlinkClick r:id="rId3" action="ppaction://hlinksldjump"/>
              </a:rPr>
              <a:t>RIEDELL/SUVA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hlinkClick r:id="rId3" action="ppaction://hlinksldjump"/>
              </a:rPr>
              <a:t> FAMILY TREE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494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r>
              <a:rPr lang="en-US" sz="2800" dirty="0"/>
              <a:t>Clare Madeline Groess and Otto Riedell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0"/>
            <a:ext cx="8839200" cy="4602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 </a:t>
            </a:r>
            <a:endParaRPr lang="en-US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AC3F7F-AAA0-47DB-AB03-B6D3471A64ED}"/>
              </a:ext>
            </a:extLst>
          </p:cNvPr>
          <p:cNvSpPr txBox="1"/>
          <p:nvPr/>
        </p:nvSpPr>
        <p:spPr>
          <a:xfrm>
            <a:off x="4803183" y="2326015"/>
            <a:ext cx="29145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Married: June 2, 1920</a:t>
            </a:r>
            <a:br>
              <a:rPr lang="en-US" sz="2400" dirty="0"/>
            </a:br>
            <a:r>
              <a:rPr lang="en-US" sz="2400" dirty="0"/>
              <a:t>Chicago, IL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2E7197-A1D5-4A54-89BF-00CFEE1186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9" t="9537" r="7404" b="11482"/>
          <a:stretch/>
        </p:blipFill>
        <p:spPr>
          <a:xfrm rot="5400000">
            <a:off x="-660765" y="1770184"/>
            <a:ext cx="5978769" cy="381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E5FE4F-694A-49BD-B6ED-00893AF34D36}"/>
              </a:ext>
            </a:extLst>
          </p:cNvPr>
          <p:cNvSpPr txBox="1"/>
          <p:nvPr/>
        </p:nvSpPr>
        <p:spPr>
          <a:xfrm>
            <a:off x="4800600" y="6018238"/>
            <a:ext cx="43433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 action="ppaction://hlinksldjump"/>
              </a:rPr>
              <a:t>BACK TO GROESS/RIEDELL FAMILY TREE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0817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r>
              <a:rPr lang="en-US" sz="2800" dirty="0"/>
              <a:t>Otto Riedell-Draft Registrations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E5FE4F-694A-49BD-B6ED-00893AF34D36}"/>
              </a:ext>
            </a:extLst>
          </p:cNvPr>
          <p:cNvSpPr txBox="1"/>
          <p:nvPr/>
        </p:nvSpPr>
        <p:spPr>
          <a:xfrm>
            <a:off x="228601" y="5942267"/>
            <a:ext cx="43433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 action="ppaction://hlinksldjump"/>
              </a:rPr>
              <a:t>BACK TO GROESS/RIEDELL </a:t>
            </a:r>
          </a:p>
          <a:p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 action="ppaction://hlinksldjump"/>
              </a:rPr>
              <a:t>FAMILY TREE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BABCE4-BB97-4CC2-B2A1-421DEE0E7A18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00"/>
          <a:stretch/>
        </p:blipFill>
        <p:spPr bwMode="auto">
          <a:xfrm>
            <a:off x="228600" y="592567"/>
            <a:ext cx="2914581" cy="277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138592-9726-4C2E-90A3-0318BD7A6584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9" t="8083" r="27965" b="11816"/>
          <a:stretch/>
        </p:blipFill>
        <p:spPr bwMode="auto">
          <a:xfrm>
            <a:off x="3401749" y="3487341"/>
            <a:ext cx="5478780" cy="32499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3F49C8-2998-42A2-B681-981855DA801C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73" t="-2119" r="-7094" b="2119"/>
          <a:stretch/>
        </p:blipFill>
        <p:spPr bwMode="auto">
          <a:xfrm>
            <a:off x="2971800" y="565444"/>
            <a:ext cx="3657599" cy="277495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2427A5-10EE-4F9E-9116-988558CA9B7A}"/>
              </a:ext>
            </a:extLst>
          </p:cNvPr>
          <p:cNvSpPr txBox="1"/>
          <p:nvPr/>
        </p:nvSpPr>
        <p:spPr>
          <a:xfrm>
            <a:off x="6324600" y="1337309"/>
            <a:ext cx="1676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WW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4490A2-F974-46FF-B79D-0C24537755DF}"/>
              </a:ext>
            </a:extLst>
          </p:cNvPr>
          <p:cNvSpPr txBox="1"/>
          <p:nvPr/>
        </p:nvSpPr>
        <p:spPr>
          <a:xfrm>
            <a:off x="2328195" y="4896995"/>
            <a:ext cx="12872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</a:p>
        </p:txBody>
      </p:sp>
    </p:spTree>
    <p:extLst>
      <p:ext uri="{BB962C8B-B14F-4D97-AF65-F5344CB8AC3E}">
        <p14:creationId xmlns:p14="http://schemas.microsoft.com/office/powerpoint/2010/main" val="25774274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r>
              <a:rPr lang="en-US" sz="2800" dirty="0"/>
              <a:t>Lillian Barbara Hurt and Louis Thomas Suva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0"/>
            <a:ext cx="8839200" cy="4602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 </a:t>
            </a:r>
            <a:endParaRPr lang="en-US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AC3F7F-AAA0-47DB-AB03-B6D3471A64ED}"/>
              </a:ext>
            </a:extLst>
          </p:cNvPr>
          <p:cNvSpPr txBox="1"/>
          <p:nvPr/>
        </p:nvSpPr>
        <p:spPr>
          <a:xfrm>
            <a:off x="6026113" y="2511315"/>
            <a:ext cx="2056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Married: 9/10/1921</a:t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B56ACA-A44C-441D-B322-71C6D003F0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11481" r="2222" b="5556"/>
          <a:stretch/>
        </p:blipFill>
        <p:spPr>
          <a:xfrm rot="5400000">
            <a:off x="795855" y="1475342"/>
            <a:ext cx="5791200" cy="39073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8A759C-09DE-4E63-85B2-784F3755EC56}"/>
              </a:ext>
            </a:extLst>
          </p:cNvPr>
          <p:cNvSpPr txBox="1"/>
          <p:nvPr/>
        </p:nvSpPr>
        <p:spPr>
          <a:xfrm>
            <a:off x="5611533" y="6372386"/>
            <a:ext cx="3763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 action="ppaction://hlinksldjump"/>
              </a:rPr>
              <a:t>BACK TO </a:t>
            </a:r>
            <a:r>
              <a:rPr lang="en-US" dirty="0">
                <a:solidFill>
                  <a:prstClr val="black"/>
                </a:solidFill>
                <a:latin typeface="Calibri"/>
                <a:hlinkClick r:id="rId3" action="ppaction://hlinksldjump"/>
              </a:rPr>
              <a:t>HURT/SUVA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 action="ppaction://hlinksldjump"/>
              </a:rPr>
              <a:t>FAMILY TREE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8609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1"/>
            <a:ext cx="88392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 </a:t>
            </a:r>
            <a:endParaRPr lang="en-US" sz="4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28BB93-C9C2-4775-BB9F-4C0050E5D7BD}"/>
              </a:ext>
            </a:extLst>
          </p:cNvPr>
          <p:cNvSpPr txBox="1"/>
          <p:nvPr/>
        </p:nvSpPr>
        <p:spPr>
          <a:xfrm>
            <a:off x="449179" y="35169"/>
            <a:ext cx="78686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Michael Davis Riedell &amp; Sarah Louise Manthey</a:t>
            </a:r>
            <a:br>
              <a:rPr lang="en-US" sz="1600" dirty="0"/>
            </a:b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AB3AC1-0F46-4DEE-8F98-89160B4ACA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7" t="12450" r="8572" b="12544"/>
          <a:stretch/>
        </p:blipFill>
        <p:spPr>
          <a:xfrm rot="5400000">
            <a:off x="3831314" y="1495280"/>
            <a:ext cx="5699950" cy="40809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B40744-6F8C-4549-AB10-C073173C2C02}"/>
              </a:ext>
            </a:extLst>
          </p:cNvPr>
          <p:cNvSpPr txBox="1"/>
          <p:nvPr/>
        </p:nvSpPr>
        <p:spPr>
          <a:xfrm>
            <a:off x="4963564" y="6324599"/>
            <a:ext cx="4080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 action="ppaction://hlinksldjump"/>
              </a:rPr>
              <a:t>BACK TO RIEDELL/MANTHEY FAMILY TREE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254117-3E57-454A-BE6C-6F77F552E9AA}"/>
              </a:ext>
            </a:extLst>
          </p:cNvPr>
          <p:cNvSpPr txBox="1"/>
          <p:nvPr/>
        </p:nvSpPr>
        <p:spPr>
          <a:xfrm>
            <a:off x="838200" y="1752600"/>
            <a:ext cx="25170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Married: 5/1/2014</a:t>
            </a:r>
            <a:br>
              <a:rPr lang="en-US" sz="2400" dirty="0"/>
            </a:br>
            <a:r>
              <a:rPr lang="en-US" sz="2400" dirty="0"/>
              <a:t>Arlington, VA</a:t>
            </a:r>
          </a:p>
        </p:txBody>
      </p:sp>
    </p:spTree>
    <p:extLst>
      <p:ext uri="{BB962C8B-B14F-4D97-AF65-F5344CB8AC3E}">
        <p14:creationId xmlns:p14="http://schemas.microsoft.com/office/powerpoint/2010/main" val="34086788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B729B-A977-4165-AE6E-14315FFAC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"/>
            <a:ext cx="8229600" cy="5334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MICHAEL RIEDELL-Birth Certificate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D4373D-3B3E-45D8-B857-EEC117C1772A}"/>
              </a:ext>
            </a:extLst>
          </p:cNvPr>
          <p:cNvSpPr txBox="1"/>
          <p:nvPr/>
        </p:nvSpPr>
        <p:spPr>
          <a:xfrm>
            <a:off x="2514600" y="5988822"/>
            <a:ext cx="5105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2" action="ppaction://hlinksldjump"/>
              </a:rPr>
              <a:t>Hospital Birth Certificate</a:t>
            </a: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898275-A9B6-4809-9FB1-558894FFB3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53840" y="-34539"/>
            <a:ext cx="5455420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947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1464C9-A877-4C64-AD11-BAC0058904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514" y="3555434"/>
            <a:ext cx="4245886" cy="310725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1"/>
            <a:ext cx="88392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 </a:t>
            </a:r>
            <a:endParaRPr lang="en-US" sz="4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28BB93-C9C2-4775-BB9F-4C0050E5D7BD}"/>
              </a:ext>
            </a:extLst>
          </p:cNvPr>
          <p:cNvSpPr txBox="1"/>
          <p:nvPr/>
        </p:nvSpPr>
        <p:spPr>
          <a:xfrm>
            <a:off x="304800" y="88268"/>
            <a:ext cx="861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MICHAEL DAVIS RIEDELL</a:t>
            </a:r>
          </a:p>
          <a:p>
            <a:pPr algn="ctr"/>
            <a:r>
              <a:rPr lang="en-US" sz="2800" dirty="0"/>
              <a:t>Birth certificate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9923C7-E8B5-42ED-8FDD-AC9D97312A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90600"/>
            <a:ext cx="4812016" cy="3505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319ED2-38A5-4293-BE39-E49E030DCB57}"/>
              </a:ext>
            </a:extLst>
          </p:cNvPr>
          <p:cNvSpPr txBox="1"/>
          <p:nvPr/>
        </p:nvSpPr>
        <p:spPr>
          <a:xfrm>
            <a:off x="1371600" y="5636567"/>
            <a:ext cx="2865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5" action="ppaction://hlinksldjump"/>
              </a:rPr>
              <a:t>Baptism certificate</a:t>
            </a:r>
            <a:r>
              <a:rPr lang="en-US" sz="2400" dirty="0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1891808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1"/>
            <a:ext cx="88392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 </a:t>
            </a:r>
            <a:endParaRPr lang="en-US" sz="4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28BB93-C9C2-4775-BB9F-4C0050E5D7BD}"/>
              </a:ext>
            </a:extLst>
          </p:cNvPr>
          <p:cNvSpPr txBox="1"/>
          <p:nvPr/>
        </p:nvSpPr>
        <p:spPr>
          <a:xfrm>
            <a:off x="304800" y="88268"/>
            <a:ext cx="861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MICHAEL DAVIS RIEDELL</a:t>
            </a:r>
          </a:p>
          <a:p>
            <a:pPr algn="ctr"/>
            <a:r>
              <a:rPr lang="en-US" sz="2800" dirty="0"/>
              <a:t>Baptism certificate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616EF8-5D62-4D8D-9451-251D64DCB3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10979" y="0"/>
            <a:ext cx="4881459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E21829-73CD-4C7E-A39C-B7A87F71970A}"/>
              </a:ext>
            </a:extLst>
          </p:cNvPr>
          <p:cNvSpPr txBox="1"/>
          <p:nvPr/>
        </p:nvSpPr>
        <p:spPr>
          <a:xfrm>
            <a:off x="1752600" y="6093766"/>
            <a:ext cx="5638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 action="ppaction://hlinksldjump"/>
              </a:rPr>
              <a:t>BACK TO  DAVIS/RIEDELL FAMILY TREE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0316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1"/>
            <a:ext cx="88392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 </a:t>
            </a:r>
            <a:endParaRPr lang="en-US" sz="4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28BB93-C9C2-4775-BB9F-4C0050E5D7BD}"/>
              </a:ext>
            </a:extLst>
          </p:cNvPr>
          <p:cNvSpPr txBox="1"/>
          <p:nvPr/>
        </p:nvSpPr>
        <p:spPr>
          <a:xfrm>
            <a:off x="304800" y="88268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MICHAEL DAVIS RIEDELL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F76DE0-F5FB-465E-9588-E785F600B9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" y="616341"/>
            <a:ext cx="4800600" cy="56253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E44F9F-5485-4516-9307-BFCFBE7B5D35}"/>
              </a:ext>
            </a:extLst>
          </p:cNvPr>
          <p:cNvSpPr txBox="1"/>
          <p:nvPr/>
        </p:nvSpPr>
        <p:spPr>
          <a:xfrm>
            <a:off x="5257800" y="642752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 action="ppaction://hlinksldjump"/>
              </a:rPr>
              <a:t>BACK TO  DAVIS/RIEDELL FAMILY TREE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4264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1"/>
            <a:ext cx="88392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 </a:t>
            </a:r>
            <a:endParaRPr lang="en-US" sz="4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28BB93-C9C2-4775-BB9F-4C0050E5D7BD}"/>
              </a:ext>
            </a:extLst>
          </p:cNvPr>
          <p:cNvSpPr txBox="1"/>
          <p:nvPr/>
        </p:nvSpPr>
        <p:spPr>
          <a:xfrm>
            <a:off x="304800" y="88268"/>
            <a:ext cx="824636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Rebecca Linn Riedell &amp; Royce Trevlin (Trey) Faircloth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en-US" sz="2800" dirty="0"/>
              <a:t> </a:t>
            </a:r>
            <a:br>
              <a:rPr lang="en-US" sz="2800" dirty="0"/>
            </a:br>
            <a:br>
              <a:rPr lang="en-US" sz="2800" dirty="0"/>
            </a:b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80DFE5-6C1A-4B1B-B6EF-FF1BE4726311}"/>
              </a:ext>
            </a:extLst>
          </p:cNvPr>
          <p:cNvSpPr txBox="1"/>
          <p:nvPr/>
        </p:nvSpPr>
        <p:spPr>
          <a:xfrm>
            <a:off x="4644296" y="6324599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hlinkClick r:id="rId3" action="ppaction://hlinksldjump"/>
              </a:rPr>
              <a:t>BACK TO RIEDELL/FAIRCLOTH FAMILY TREE</a:t>
            </a:r>
            <a:endParaRPr lang="en-US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562FC4-08AA-4367-94AC-F5B2EDB29A9E}"/>
              </a:ext>
            </a:extLst>
          </p:cNvPr>
          <p:cNvSpPr txBox="1"/>
          <p:nvPr/>
        </p:nvSpPr>
        <p:spPr>
          <a:xfrm>
            <a:off x="609600" y="1816734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Married 6/9/2012</a:t>
            </a:r>
          </a:p>
          <a:p>
            <a:r>
              <a:rPr lang="en-US" sz="2400" dirty="0"/>
              <a:t>Minneapolis, MN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F7D304-5666-4937-A9EA-CA6F07E529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9" t="4236" r="30556" b="5932"/>
          <a:stretch/>
        </p:blipFill>
        <p:spPr>
          <a:xfrm>
            <a:off x="4659794" y="821991"/>
            <a:ext cx="3621437" cy="525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05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EC48237-034C-40C1-86BB-53EFC28067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33" t="36660" r="19167" b="29250"/>
          <a:stretch/>
        </p:blipFill>
        <p:spPr>
          <a:xfrm>
            <a:off x="2387564" y="382911"/>
            <a:ext cx="6611952" cy="24457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28BB93-C9C2-4775-BB9F-4C0050E5D7BD}"/>
              </a:ext>
            </a:extLst>
          </p:cNvPr>
          <p:cNvSpPr txBox="1"/>
          <p:nvPr/>
        </p:nvSpPr>
        <p:spPr>
          <a:xfrm>
            <a:off x="5629853" y="165768"/>
            <a:ext cx="2932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Michael Davis Riedell</a:t>
            </a:r>
          </a:p>
          <a:p>
            <a:r>
              <a:rPr lang="en-US" dirty="0">
                <a:hlinkClick r:id="rId4" action="ppaction://hlinksldjump"/>
              </a:rPr>
              <a:t>b. 10/29/1983 Carbondale, IL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4CE2B4-3B1B-428B-8A7E-C0F4C7BE9238}"/>
              </a:ext>
            </a:extLst>
          </p:cNvPr>
          <p:cNvSpPr txBox="1"/>
          <p:nvPr/>
        </p:nvSpPr>
        <p:spPr>
          <a:xfrm>
            <a:off x="5583606" y="2259237"/>
            <a:ext cx="28872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Sarah Louise Manthey</a:t>
            </a:r>
            <a:br>
              <a:rPr lang="en-US" sz="1800" dirty="0"/>
            </a:br>
            <a:r>
              <a:rPr lang="en-US" sz="1800" dirty="0"/>
              <a:t>b. 2/20/1987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39B9FA-27F0-4533-9B01-E5EC5E39554E}"/>
              </a:ext>
            </a:extLst>
          </p:cNvPr>
          <p:cNvSpPr txBox="1"/>
          <p:nvPr/>
        </p:nvSpPr>
        <p:spPr>
          <a:xfrm>
            <a:off x="2485942" y="1659072"/>
            <a:ext cx="28872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Archer Louis Riedell</a:t>
            </a:r>
          </a:p>
          <a:p>
            <a:r>
              <a:rPr lang="en-US" sz="1800" dirty="0"/>
              <a:t>b. 7/12/2018</a:t>
            </a:r>
            <a:br>
              <a:rPr lang="en-US" sz="1800" dirty="0"/>
            </a:br>
            <a:r>
              <a:rPr lang="en-US" sz="1800" dirty="0"/>
              <a:t>Frankfort am Main Germany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2A8A28-E192-452E-B9FD-AAEB7415E185}"/>
              </a:ext>
            </a:extLst>
          </p:cNvPr>
          <p:cNvSpPr txBox="1"/>
          <p:nvPr/>
        </p:nvSpPr>
        <p:spPr>
          <a:xfrm>
            <a:off x="2481931" y="682436"/>
            <a:ext cx="22919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Abraham Davis Riedell</a:t>
            </a:r>
          </a:p>
          <a:p>
            <a:r>
              <a:rPr lang="en-US" dirty="0"/>
              <a:t>b: 1/16/2016</a:t>
            </a:r>
            <a:br>
              <a:rPr lang="en-US" dirty="0"/>
            </a:br>
            <a:r>
              <a:rPr lang="en-US" dirty="0"/>
              <a:t>Arlington, VA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728541-A568-4F56-819B-03B525A2794F}"/>
              </a:ext>
            </a:extLst>
          </p:cNvPr>
          <p:cNvSpPr txBox="1"/>
          <p:nvPr/>
        </p:nvSpPr>
        <p:spPr>
          <a:xfrm>
            <a:off x="5791200" y="993602"/>
            <a:ext cx="1939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 action="ppaction://hlinksldjump"/>
              </a:rPr>
              <a:t>Married:</a:t>
            </a:r>
            <a:r>
              <a:rPr lang="en-US" dirty="0"/>
              <a:t> 5/1/2014</a:t>
            </a:r>
            <a:br>
              <a:rPr lang="en-US" dirty="0"/>
            </a:br>
            <a:r>
              <a:rPr lang="en-US" dirty="0"/>
              <a:t>Arlington, VA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601B6C7-21F9-4884-B1A6-591A017E58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1109" r="22338" b="7037"/>
          <a:stretch/>
        </p:blipFill>
        <p:spPr>
          <a:xfrm rot="5400000">
            <a:off x="424701" y="2509452"/>
            <a:ext cx="4150549" cy="429644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133032F-3B2C-4CFF-ACA1-242402D78787}"/>
              </a:ext>
            </a:extLst>
          </p:cNvPr>
          <p:cNvGrpSpPr/>
          <p:nvPr/>
        </p:nvGrpSpPr>
        <p:grpSpPr>
          <a:xfrm>
            <a:off x="8498514" y="521851"/>
            <a:ext cx="381000" cy="381000"/>
            <a:chOff x="7281248" y="4255532"/>
            <a:chExt cx="381000" cy="3810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7CA20C2-E028-4DE2-AC11-95C5B53D9E9C}"/>
                </a:ext>
              </a:extLst>
            </p:cNvPr>
            <p:cNvSpPr/>
            <p:nvPr/>
          </p:nvSpPr>
          <p:spPr>
            <a:xfrm>
              <a:off x="7281248" y="4255532"/>
              <a:ext cx="381000" cy="381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4AD319E-8E53-449F-BC04-9B4F5353CBE0}"/>
                </a:ext>
              </a:extLst>
            </p:cNvPr>
            <p:cNvSpPr txBox="1"/>
            <p:nvPr/>
          </p:nvSpPr>
          <p:spPr>
            <a:xfrm>
              <a:off x="7320905" y="425553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D4E2A7-E48D-4379-8E2B-474D0736B81D}"/>
              </a:ext>
            </a:extLst>
          </p:cNvPr>
          <p:cNvGrpSpPr/>
          <p:nvPr/>
        </p:nvGrpSpPr>
        <p:grpSpPr>
          <a:xfrm>
            <a:off x="7731155" y="1106906"/>
            <a:ext cx="381000" cy="381000"/>
            <a:chOff x="7281248" y="4255532"/>
            <a:chExt cx="381000" cy="3810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DD1CC2C-8B14-40AA-B4C1-5871C6EBC0DF}"/>
                </a:ext>
              </a:extLst>
            </p:cNvPr>
            <p:cNvSpPr/>
            <p:nvPr/>
          </p:nvSpPr>
          <p:spPr>
            <a:xfrm>
              <a:off x="7281248" y="4255532"/>
              <a:ext cx="381000" cy="381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A9F85B1-2F0A-498C-8BE9-12AA010EFFBC}"/>
                </a:ext>
              </a:extLst>
            </p:cNvPr>
            <p:cNvSpPr txBox="1"/>
            <p:nvPr/>
          </p:nvSpPr>
          <p:spPr>
            <a:xfrm>
              <a:off x="7320905" y="425553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FE0BAEC-FC6B-4D48-B079-C5CADAF6006B}"/>
              </a:ext>
            </a:extLst>
          </p:cNvPr>
          <p:cNvSpPr txBox="1"/>
          <p:nvPr/>
        </p:nvSpPr>
        <p:spPr>
          <a:xfrm>
            <a:off x="5306838" y="4500113"/>
            <a:ext cx="31079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hlinkClick r:id="rId7" action="ppaction://hlinksldjump"/>
              </a:rPr>
              <a:t>BACK TO </a:t>
            </a:r>
          </a:p>
          <a:p>
            <a:r>
              <a:rPr lang="en-US" sz="2000" dirty="0">
                <a:hlinkClick r:id="rId7" action="ppaction://hlinksldjump"/>
              </a:rPr>
              <a:t>RIEDELL/DAVIS FAMILY TREE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736697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1"/>
            <a:ext cx="88392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 </a:t>
            </a:r>
            <a:endParaRPr lang="en-US" sz="4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28BB93-C9C2-4775-BB9F-4C0050E5D7BD}"/>
              </a:ext>
            </a:extLst>
          </p:cNvPr>
          <p:cNvSpPr txBox="1"/>
          <p:nvPr/>
        </p:nvSpPr>
        <p:spPr>
          <a:xfrm>
            <a:off x="304800" y="88268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REBECCA LINN RIEDELL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319ED2-38A5-4293-BE39-E49E030DCB57}"/>
              </a:ext>
            </a:extLst>
          </p:cNvPr>
          <p:cNvSpPr txBox="1"/>
          <p:nvPr/>
        </p:nvSpPr>
        <p:spPr>
          <a:xfrm>
            <a:off x="473774" y="4572000"/>
            <a:ext cx="32434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3" action="ppaction://hlinksldjump"/>
              </a:rPr>
              <a:t>Hospital Birth Certificate</a:t>
            </a:r>
            <a:endParaRPr lang="en-US" sz="2400" dirty="0">
              <a:hlinkClick r:id="rId4" action="ppaction://hlinksldjump"/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F3FCD2-234A-43F4-BD5D-43FF4BA557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43105"/>
            <a:ext cx="4778727" cy="62392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1FD8170-781C-41E8-B159-36F7EC407324}"/>
              </a:ext>
            </a:extLst>
          </p:cNvPr>
          <p:cNvSpPr txBox="1"/>
          <p:nvPr/>
        </p:nvSpPr>
        <p:spPr>
          <a:xfrm>
            <a:off x="223434" y="1950728"/>
            <a:ext cx="29794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Birth certificate</a:t>
            </a:r>
          </a:p>
        </p:txBody>
      </p:sp>
    </p:spTree>
    <p:extLst>
      <p:ext uri="{BB962C8B-B14F-4D97-AF65-F5344CB8AC3E}">
        <p14:creationId xmlns:p14="http://schemas.microsoft.com/office/powerpoint/2010/main" val="33370107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1"/>
            <a:ext cx="88392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 </a:t>
            </a:r>
            <a:endParaRPr lang="en-US" sz="4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28BB93-C9C2-4775-BB9F-4C0050E5D7BD}"/>
              </a:ext>
            </a:extLst>
          </p:cNvPr>
          <p:cNvSpPr txBox="1"/>
          <p:nvPr/>
        </p:nvSpPr>
        <p:spPr>
          <a:xfrm>
            <a:off x="304800" y="88268"/>
            <a:ext cx="8610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REBECCA LINN RIEDELL</a:t>
            </a:r>
          </a:p>
          <a:p>
            <a:pPr algn="ctr"/>
            <a:r>
              <a:rPr lang="en-US" sz="2800" dirty="0"/>
              <a:t>Hospital Birth certificate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319ED2-38A5-4293-BE39-E49E030DCB57}"/>
              </a:ext>
            </a:extLst>
          </p:cNvPr>
          <p:cNvSpPr txBox="1"/>
          <p:nvPr/>
        </p:nvSpPr>
        <p:spPr>
          <a:xfrm>
            <a:off x="1066800" y="5685962"/>
            <a:ext cx="2865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3" action="ppaction://hlinksldjump"/>
              </a:rPr>
              <a:t>Baptism certificate     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8B80AF-9B58-47BB-896C-35836443BE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97256"/>
            <a:ext cx="4440930" cy="36491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2DDDF7-A664-4F44-9ED3-5296310F62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70" y="987372"/>
            <a:ext cx="4666462" cy="361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7958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1"/>
            <a:ext cx="88392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 </a:t>
            </a:r>
            <a:endParaRPr lang="en-US" sz="4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28BB93-C9C2-4775-BB9F-4C0050E5D7BD}"/>
              </a:ext>
            </a:extLst>
          </p:cNvPr>
          <p:cNvSpPr txBox="1"/>
          <p:nvPr/>
        </p:nvSpPr>
        <p:spPr>
          <a:xfrm>
            <a:off x="304800" y="88268"/>
            <a:ext cx="8610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REBECCA LINN RIEDELL</a:t>
            </a:r>
          </a:p>
          <a:p>
            <a:pPr algn="ctr"/>
            <a:r>
              <a:rPr lang="en-US" sz="2800" dirty="0"/>
              <a:t>Baptism certificate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202B5D-6014-4509-9A1A-032C637E9AB7}"/>
              </a:ext>
            </a:extLst>
          </p:cNvPr>
          <p:cNvSpPr txBox="1"/>
          <p:nvPr/>
        </p:nvSpPr>
        <p:spPr>
          <a:xfrm>
            <a:off x="2209800" y="5955267"/>
            <a:ext cx="3752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3" action="ppaction://hlinksldjump"/>
              </a:rPr>
              <a:t>Confirmation certificate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B250C8-857E-4098-8766-D36A1EF5A6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38465" y="0"/>
            <a:ext cx="466707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911129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1"/>
            <a:ext cx="88392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 </a:t>
            </a:r>
            <a:endParaRPr lang="en-US" sz="4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28BB93-C9C2-4775-BB9F-4C0050E5D7BD}"/>
              </a:ext>
            </a:extLst>
          </p:cNvPr>
          <p:cNvSpPr txBox="1"/>
          <p:nvPr/>
        </p:nvSpPr>
        <p:spPr>
          <a:xfrm>
            <a:off x="304800" y="88268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REBECCA LINN RIEDELL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E44F9F-5485-4516-9307-BFCFBE7B5D35}"/>
              </a:ext>
            </a:extLst>
          </p:cNvPr>
          <p:cNvSpPr txBox="1"/>
          <p:nvPr/>
        </p:nvSpPr>
        <p:spPr>
          <a:xfrm>
            <a:off x="2163556" y="6358129"/>
            <a:ext cx="6019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 action="ppaction://hlinksldjump"/>
              </a:rPr>
              <a:t>BACK TO  FAIRCLOTH/RIEDELL FAMILY TREE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7D94CE-4875-4814-BDC2-37161A2B64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556" y="521519"/>
            <a:ext cx="4816887" cy="582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0032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1"/>
            <a:ext cx="88392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 </a:t>
            </a:r>
            <a:endParaRPr lang="en-US" sz="4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28BB93-C9C2-4775-BB9F-4C0050E5D7BD}"/>
              </a:ext>
            </a:extLst>
          </p:cNvPr>
          <p:cNvSpPr txBox="1"/>
          <p:nvPr/>
        </p:nvSpPr>
        <p:spPr>
          <a:xfrm>
            <a:off x="1308285" y="278446"/>
            <a:ext cx="39154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Sarah Anne Riedell &amp; Lola</a:t>
            </a:r>
          </a:p>
          <a:p>
            <a:br>
              <a:rPr lang="en-US" sz="1600" dirty="0"/>
            </a:b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DF7101-6FD8-4D2A-B88B-FB9DB15361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285" y="952501"/>
            <a:ext cx="4724400" cy="472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F9FD59-CD95-454F-B3FC-7153CA8D5F74}"/>
              </a:ext>
            </a:extLst>
          </p:cNvPr>
          <p:cNvSpPr txBox="1"/>
          <p:nvPr/>
        </p:nvSpPr>
        <p:spPr>
          <a:xfrm>
            <a:off x="6324600" y="2114638"/>
            <a:ext cx="27432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4" action="ppaction://hlinksldjump"/>
              </a:rPr>
              <a:t>Birth certificate</a:t>
            </a:r>
            <a:br>
              <a:rPr lang="en-US" dirty="0">
                <a:hlinkClick r:id="rId5" action="ppaction://hlinksldjump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0742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1"/>
            <a:ext cx="88392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 </a:t>
            </a:r>
            <a:endParaRPr lang="en-US" sz="4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28BB93-C9C2-4775-BB9F-4C0050E5D7BD}"/>
              </a:ext>
            </a:extLst>
          </p:cNvPr>
          <p:cNvSpPr txBox="1"/>
          <p:nvPr/>
        </p:nvSpPr>
        <p:spPr>
          <a:xfrm>
            <a:off x="304800" y="88268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SARAH ANNE RIEDELL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FD8170-781C-41E8-B159-36F7EC407324}"/>
              </a:ext>
            </a:extLst>
          </p:cNvPr>
          <p:cNvSpPr txBox="1"/>
          <p:nvPr/>
        </p:nvSpPr>
        <p:spPr>
          <a:xfrm>
            <a:off x="4136794" y="16084"/>
            <a:ext cx="29794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Birth certificate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FE9BAD-AC72-4216-B16B-0DAB22DCD8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62" b="53333"/>
          <a:stretch/>
        </p:blipFill>
        <p:spPr>
          <a:xfrm>
            <a:off x="275095" y="488967"/>
            <a:ext cx="8207606" cy="52470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93807D-7928-41A9-BF41-E5FEA587EB36}"/>
              </a:ext>
            </a:extLst>
          </p:cNvPr>
          <p:cNvSpPr txBox="1"/>
          <p:nvPr/>
        </p:nvSpPr>
        <p:spPr>
          <a:xfrm>
            <a:off x="2438400" y="5885704"/>
            <a:ext cx="482521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4" action="ppaction://hlinksldjump"/>
              </a:rPr>
              <a:t>Hospital birth certificate</a:t>
            </a:r>
            <a:br>
              <a:rPr lang="en-US" dirty="0">
                <a:hlinkClick r:id="rId4" action="ppaction://hlinksldjump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1212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607D16E-1DA7-4B1C-BF93-0BBDBDC7E6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2" b="8544"/>
          <a:stretch/>
        </p:blipFill>
        <p:spPr>
          <a:xfrm rot="16200000">
            <a:off x="5334575" y="3046839"/>
            <a:ext cx="3275448" cy="419100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1"/>
            <a:ext cx="88392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 </a:t>
            </a:r>
            <a:endParaRPr lang="en-US" sz="4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28BB93-C9C2-4775-BB9F-4C0050E5D7BD}"/>
              </a:ext>
            </a:extLst>
          </p:cNvPr>
          <p:cNvSpPr txBox="1"/>
          <p:nvPr/>
        </p:nvSpPr>
        <p:spPr>
          <a:xfrm>
            <a:off x="304800" y="88268"/>
            <a:ext cx="8610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SARAH ANNE RIEDELL</a:t>
            </a:r>
          </a:p>
          <a:p>
            <a:pPr algn="ctr"/>
            <a:r>
              <a:rPr lang="en-US" sz="2800" dirty="0"/>
              <a:t>Hospital Birth certificate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319ED2-38A5-4293-BE39-E49E030DCB57}"/>
              </a:ext>
            </a:extLst>
          </p:cNvPr>
          <p:cNvSpPr txBox="1"/>
          <p:nvPr/>
        </p:nvSpPr>
        <p:spPr>
          <a:xfrm>
            <a:off x="1219200" y="5674668"/>
            <a:ext cx="2865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4" action="ppaction://hlinksldjump"/>
              </a:rPr>
              <a:t>Baptism certificate     </a:t>
            </a: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21214B-E952-423C-9AFE-AF6B69F7AD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1" b="9460"/>
          <a:stretch/>
        </p:blipFill>
        <p:spPr>
          <a:xfrm rot="16200000">
            <a:off x="666750" y="285750"/>
            <a:ext cx="3771899" cy="510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656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1"/>
            <a:ext cx="88392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 </a:t>
            </a:r>
            <a:endParaRPr lang="en-US" sz="4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28BB93-C9C2-4775-BB9F-4C0050E5D7BD}"/>
              </a:ext>
            </a:extLst>
          </p:cNvPr>
          <p:cNvSpPr txBox="1"/>
          <p:nvPr/>
        </p:nvSpPr>
        <p:spPr>
          <a:xfrm>
            <a:off x="192437" y="373870"/>
            <a:ext cx="4267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SARAH ANNE RIEDELL</a:t>
            </a:r>
          </a:p>
          <a:p>
            <a:pPr algn="ctr"/>
            <a:r>
              <a:rPr lang="en-US" sz="2800" dirty="0"/>
              <a:t>Baptism certificate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202B5D-6014-4509-9A1A-032C637E9AB7}"/>
              </a:ext>
            </a:extLst>
          </p:cNvPr>
          <p:cNvSpPr txBox="1"/>
          <p:nvPr/>
        </p:nvSpPr>
        <p:spPr>
          <a:xfrm>
            <a:off x="764117" y="5823154"/>
            <a:ext cx="41092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3" action="ppaction://hlinksldjump"/>
              </a:rPr>
              <a:t>Confirmation certificate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E6450C-5721-4D4B-8248-FEAD7462DE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68083" y="1070507"/>
            <a:ext cx="5888736" cy="407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1496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1"/>
            <a:ext cx="88392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 </a:t>
            </a:r>
            <a:endParaRPr lang="en-US" sz="4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28BB93-C9C2-4775-BB9F-4C0050E5D7BD}"/>
              </a:ext>
            </a:extLst>
          </p:cNvPr>
          <p:cNvSpPr txBox="1"/>
          <p:nvPr/>
        </p:nvSpPr>
        <p:spPr>
          <a:xfrm>
            <a:off x="304800" y="88268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SARAH ANNE RIEDELL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C8AB72-0A0A-4CAF-9060-E024AACC692E}"/>
              </a:ext>
            </a:extLst>
          </p:cNvPr>
          <p:cNvSpPr txBox="1"/>
          <p:nvPr/>
        </p:nvSpPr>
        <p:spPr>
          <a:xfrm>
            <a:off x="1981200" y="6348269"/>
            <a:ext cx="5867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 action="ppaction://hlinksldjump"/>
              </a:rPr>
              <a:t>BACK TO  DAVIS/RIEDELL FAMILY TREE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2DFF16-C245-4710-AAC0-3F7BE0F72F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45830"/>
            <a:ext cx="4762800" cy="556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4489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>
            <a:normAutofit/>
          </a:bodyPr>
          <a:lstStyle/>
          <a:p>
            <a:r>
              <a:rPr lang="en-US" sz="2000" dirty="0"/>
              <a:t>MARY ALICE GOUGH DAVIS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61" t="21111" r="13073"/>
          <a:stretch/>
        </p:blipFill>
        <p:spPr>
          <a:xfrm>
            <a:off x="4539803" y="533400"/>
            <a:ext cx="4125895" cy="58007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685800"/>
            <a:ext cx="278133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Father: Elijah Gough</a:t>
            </a:r>
          </a:p>
          <a:p>
            <a:r>
              <a:rPr lang="en-US" dirty="0"/>
              <a:t>Husband: Gibson Linn Davis</a:t>
            </a:r>
          </a:p>
          <a:p>
            <a:endParaRPr lang="en-US" dirty="0"/>
          </a:p>
          <a:p>
            <a:r>
              <a:rPr lang="en-US" dirty="0"/>
              <a:t>After husband died in</a:t>
            </a:r>
            <a:br>
              <a:rPr lang="en-US" dirty="0"/>
            </a:br>
            <a:r>
              <a:rPr lang="en-US" dirty="0"/>
              <a:t> Monongah Mine Explosion</a:t>
            </a:r>
            <a:br>
              <a:rPr lang="en-US" dirty="0"/>
            </a:br>
            <a:r>
              <a:rPr lang="en-US" dirty="0"/>
              <a:t>(1907)</a:t>
            </a:r>
          </a:p>
          <a:p>
            <a:endParaRPr lang="en-US" dirty="0"/>
          </a:p>
          <a:p>
            <a:r>
              <a:rPr lang="en-US" dirty="0"/>
              <a:t>Left with 8 children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390086-4F79-4963-8106-230130907362}"/>
              </a:ext>
            </a:extLst>
          </p:cNvPr>
          <p:cNvSpPr txBox="1"/>
          <p:nvPr/>
        </p:nvSpPr>
        <p:spPr>
          <a:xfrm>
            <a:off x="2518431" y="555885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hlinkClick r:id="rId4" action="ppaction://hlinksldjump"/>
              </a:rPr>
              <a:t>NEXT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1E12F0-8850-46E9-9831-DADE3E65550E}"/>
              </a:ext>
            </a:extLst>
          </p:cNvPr>
          <p:cNvSpPr txBox="1"/>
          <p:nvPr/>
        </p:nvSpPr>
        <p:spPr>
          <a:xfrm>
            <a:off x="232431" y="3548122"/>
            <a:ext cx="4572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             </a:t>
            </a:r>
            <a:r>
              <a:rPr lang="en-US" sz="1800" dirty="0" err="1"/>
              <a:t>Alanzo</a:t>
            </a:r>
            <a:r>
              <a:rPr lang="en-US" sz="1800" dirty="0"/>
              <a:t> “Lonnie”</a:t>
            </a:r>
          </a:p>
          <a:p>
            <a:r>
              <a:rPr lang="en-US" dirty="0"/>
              <a:t>     Bess                           Hazel</a:t>
            </a:r>
            <a:br>
              <a:rPr lang="en-US" dirty="0"/>
            </a:br>
            <a:r>
              <a:rPr lang="en-US" dirty="0"/>
              <a:t>Helen    Mary Alice     Gough Linn “Dave”</a:t>
            </a:r>
          </a:p>
          <a:p>
            <a:r>
              <a:rPr lang="en-US" sz="1800" dirty="0"/>
              <a:t>Robert        Lena “Linda”          Lester</a:t>
            </a:r>
            <a:br>
              <a:rPr lang="en-US" sz="1800" dirty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8673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667FCD8-151C-40A6-9523-F8EF1A651D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1798" r="3094" b="21497"/>
          <a:stretch/>
        </p:blipFill>
        <p:spPr>
          <a:xfrm flipV="1">
            <a:off x="5344579" y="2226767"/>
            <a:ext cx="3414564" cy="9233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2833E3-8885-43F4-BF80-3EBE07FFEA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1798" r="3094" b="21497"/>
          <a:stretch/>
        </p:blipFill>
        <p:spPr>
          <a:xfrm>
            <a:off x="5327386" y="354035"/>
            <a:ext cx="3414564" cy="11986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28BB93-C9C2-4775-BB9F-4C0050E5D7BD}"/>
              </a:ext>
            </a:extLst>
          </p:cNvPr>
          <p:cNvSpPr txBox="1"/>
          <p:nvPr/>
        </p:nvSpPr>
        <p:spPr>
          <a:xfrm>
            <a:off x="5440203" y="2724685"/>
            <a:ext cx="20991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Rebecca Linn Riedell</a:t>
            </a:r>
            <a:br>
              <a:rPr lang="en-US" dirty="0"/>
            </a:br>
            <a:r>
              <a:rPr lang="en-US" dirty="0">
                <a:hlinkClick r:id="rId4" action="ppaction://hlinksldjump"/>
              </a:rPr>
              <a:t>b. 1/5/1986 </a:t>
            </a:r>
            <a:br>
              <a:rPr lang="en-US" dirty="0"/>
            </a:br>
            <a:r>
              <a:rPr lang="en-US" dirty="0"/>
              <a:t>Peoria, 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4CE2B4-3B1B-428B-8A7E-C0F4C7BE9238}"/>
              </a:ext>
            </a:extLst>
          </p:cNvPr>
          <p:cNvSpPr txBox="1"/>
          <p:nvPr/>
        </p:nvSpPr>
        <p:spPr>
          <a:xfrm>
            <a:off x="5438126" y="149780"/>
            <a:ext cx="28872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hlinkClick r:id="rId5" action="ppaction://hlinksldjump"/>
              </a:rPr>
              <a:t>Royce Trevlin Faircloth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III</a:t>
            </a:r>
            <a:br>
              <a:rPr lang="en-US" sz="1800" dirty="0"/>
            </a:br>
            <a:r>
              <a:rPr lang="en-US" sz="1800" dirty="0"/>
              <a:t>b. 2/8/1983</a:t>
            </a:r>
            <a:br>
              <a:rPr lang="en-US" sz="1800" dirty="0"/>
            </a:br>
            <a:r>
              <a:rPr lang="en-US" sz="1800" dirty="0"/>
              <a:t>Madison, SD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39B9FA-27F0-4533-9B01-E5EC5E39554E}"/>
              </a:ext>
            </a:extLst>
          </p:cNvPr>
          <p:cNvSpPr txBox="1"/>
          <p:nvPr/>
        </p:nvSpPr>
        <p:spPr>
          <a:xfrm>
            <a:off x="2023562" y="1435503"/>
            <a:ext cx="29326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Leighton Wakefield Faircloth</a:t>
            </a:r>
          </a:p>
          <a:p>
            <a:r>
              <a:rPr lang="en-US" sz="1800" dirty="0"/>
              <a:t>b. </a:t>
            </a:r>
            <a:r>
              <a:rPr lang="en-US" dirty="0"/>
              <a:t>2/24/2016</a:t>
            </a:r>
            <a:br>
              <a:rPr lang="en-US" sz="1800" dirty="0"/>
            </a:br>
            <a:r>
              <a:rPr lang="en-US" sz="1800" dirty="0"/>
              <a:t>Minneapolis, MN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728541-A568-4F56-819B-03B525A2794F}"/>
              </a:ext>
            </a:extLst>
          </p:cNvPr>
          <p:cNvSpPr txBox="1"/>
          <p:nvPr/>
        </p:nvSpPr>
        <p:spPr>
          <a:xfrm>
            <a:off x="5715000" y="1250837"/>
            <a:ext cx="2015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6" action="ppaction://hlinksldjump"/>
              </a:rPr>
              <a:t>Married:</a:t>
            </a:r>
            <a:r>
              <a:rPr lang="en-US" dirty="0"/>
              <a:t> 6/9/2012</a:t>
            </a:r>
            <a:br>
              <a:rPr lang="en-US" dirty="0"/>
            </a:br>
            <a:r>
              <a:rPr lang="en-US" dirty="0"/>
              <a:t>Minneapolis, MN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1292994-F257-4353-A57B-D2A4905D78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3913" r="2751" b="69640"/>
          <a:stretch/>
        </p:blipFill>
        <p:spPr>
          <a:xfrm rot="10800000" flipV="1">
            <a:off x="2011775" y="1702540"/>
            <a:ext cx="3429000" cy="678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C458FB-EF08-4254-B979-5CD906F3FD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2" t="3287" r="18239" b="8519"/>
          <a:stretch/>
        </p:blipFill>
        <p:spPr>
          <a:xfrm rot="5400000">
            <a:off x="508987" y="2316028"/>
            <a:ext cx="4171661" cy="45362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C9D36C-CC6E-4604-9CB6-F0E3F42267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3913" r="2751" b="69640"/>
          <a:stretch/>
        </p:blipFill>
        <p:spPr>
          <a:xfrm rot="10800000" flipV="1">
            <a:off x="2011775" y="1704644"/>
            <a:ext cx="3429000" cy="678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74F2F2A-4A1D-4B01-86A4-D1C7E10F61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3913" r="21572" b="71740"/>
          <a:stretch/>
        </p:blipFill>
        <p:spPr>
          <a:xfrm rot="5400000" flipV="1">
            <a:off x="4048524" y="1887854"/>
            <a:ext cx="2637830" cy="4571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657543B-CA92-4319-9953-B704BFBB0011}"/>
              </a:ext>
            </a:extLst>
          </p:cNvPr>
          <p:cNvGrpSpPr/>
          <p:nvPr/>
        </p:nvGrpSpPr>
        <p:grpSpPr>
          <a:xfrm>
            <a:off x="6822293" y="3150097"/>
            <a:ext cx="381000" cy="381000"/>
            <a:chOff x="7281248" y="4255532"/>
            <a:chExt cx="381000" cy="3810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BE8E061-1E34-416E-BF2E-F99A7C09C651}"/>
                </a:ext>
              </a:extLst>
            </p:cNvPr>
            <p:cNvSpPr/>
            <p:nvPr/>
          </p:nvSpPr>
          <p:spPr>
            <a:xfrm>
              <a:off x="7281248" y="4255532"/>
              <a:ext cx="381000" cy="381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8145F9B-336B-40D5-AFE6-F15077287492}"/>
                </a:ext>
              </a:extLst>
            </p:cNvPr>
            <p:cNvSpPr txBox="1"/>
            <p:nvPr/>
          </p:nvSpPr>
          <p:spPr>
            <a:xfrm>
              <a:off x="7320905" y="425553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FE5C74E-A1B1-4E05-B4DE-E3AB5DB7E7C9}"/>
              </a:ext>
            </a:extLst>
          </p:cNvPr>
          <p:cNvGrpSpPr/>
          <p:nvPr/>
        </p:nvGrpSpPr>
        <p:grpSpPr>
          <a:xfrm>
            <a:off x="7612072" y="1239169"/>
            <a:ext cx="381000" cy="381000"/>
            <a:chOff x="7281248" y="4255532"/>
            <a:chExt cx="381000" cy="3810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51905B3-53F9-460B-B3DC-91C2A7C3C7E9}"/>
                </a:ext>
              </a:extLst>
            </p:cNvPr>
            <p:cNvSpPr/>
            <p:nvPr/>
          </p:nvSpPr>
          <p:spPr>
            <a:xfrm>
              <a:off x="7281248" y="4255532"/>
              <a:ext cx="381000" cy="381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F6AF382-E985-4BB9-9981-FA33DF9862C9}"/>
                </a:ext>
              </a:extLst>
            </p:cNvPr>
            <p:cNvSpPr txBox="1"/>
            <p:nvPr/>
          </p:nvSpPr>
          <p:spPr>
            <a:xfrm>
              <a:off x="7320905" y="425553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227C6AD-7F6A-400E-98D2-5F616FC65E65}"/>
              </a:ext>
            </a:extLst>
          </p:cNvPr>
          <p:cNvSpPr txBox="1"/>
          <p:nvPr/>
        </p:nvSpPr>
        <p:spPr>
          <a:xfrm>
            <a:off x="2286000" y="324081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BCFEAC8-862A-4A61-A8F0-88917FCE5853}"/>
              </a:ext>
            </a:extLst>
          </p:cNvPr>
          <p:cNvGrpSpPr/>
          <p:nvPr/>
        </p:nvGrpSpPr>
        <p:grpSpPr>
          <a:xfrm>
            <a:off x="4992994" y="112260"/>
            <a:ext cx="381000" cy="381000"/>
            <a:chOff x="7281248" y="4255532"/>
            <a:chExt cx="381000" cy="38100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769FA7F-2B0A-4201-B0A8-7BE7A93EBB88}"/>
                </a:ext>
              </a:extLst>
            </p:cNvPr>
            <p:cNvSpPr/>
            <p:nvPr/>
          </p:nvSpPr>
          <p:spPr>
            <a:xfrm>
              <a:off x="7281248" y="4255532"/>
              <a:ext cx="381000" cy="381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6D37FFB-C9D3-4E98-B7EB-383DFCE78F09}"/>
                </a:ext>
              </a:extLst>
            </p:cNvPr>
            <p:cNvSpPr txBox="1"/>
            <p:nvPr/>
          </p:nvSpPr>
          <p:spPr>
            <a:xfrm>
              <a:off x="7320905" y="425553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B17BF00-D085-4D0D-A776-0ACD1C7ACEEA}"/>
              </a:ext>
            </a:extLst>
          </p:cNvPr>
          <p:cNvSpPr txBox="1"/>
          <p:nvPr/>
        </p:nvSpPr>
        <p:spPr>
          <a:xfrm>
            <a:off x="5295244" y="4439375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hlinkClick r:id="rId8" action="ppaction://hlinksldjump"/>
              </a:rPr>
              <a:t>BACK TO </a:t>
            </a:r>
          </a:p>
          <a:p>
            <a:r>
              <a:rPr lang="en-US" sz="2000" dirty="0">
                <a:hlinkClick r:id="rId8" action="ppaction://hlinksldjump"/>
              </a:rPr>
              <a:t>RIEDELL/DAVIS FAMILY TREE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787128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>
            <a:normAutofit/>
          </a:bodyPr>
          <a:lstStyle/>
          <a:p>
            <a:r>
              <a:rPr lang="en-US" sz="2000" dirty="0"/>
              <a:t>MARY ALICE GOUGH DAVIS-age 36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22258" y="5785795"/>
            <a:ext cx="3635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 1908 spring after mine explosion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74C8CF-D247-4250-B541-B458DDE5DBDA}"/>
              </a:ext>
            </a:extLst>
          </p:cNvPr>
          <p:cNvSpPr txBox="1"/>
          <p:nvPr/>
        </p:nvSpPr>
        <p:spPr>
          <a:xfrm>
            <a:off x="6744926" y="5794215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hlinkClick r:id="rId2" action="ppaction://hlinksldjump"/>
              </a:rPr>
              <a:t>NEXT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F3EBB4-B318-4FB7-9954-746FD45786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5312" y="-103556"/>
            <a:ext cx="5269979" cy="654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038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>
            <a:normAutofit/>
          </a:bodyPr>
          <a:lstStyle/>
          <a:p>
            <a:r>
              <a:rPr lang="en-US" sz="2000" dirty="0"/>
              <a:t>MARY ALICE GOUGH DAVIS with children 1910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22258" y="5785795"/>
            <a:ext cx="2311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E7EB57-AC4C-4C6D-8860-FB18D862A3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33400"/>
            <a:ext cx="7848600" cy="51379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0D37F8-D275-4D47-BDD3-0337109A2BB2}"/>
              </a:ext>
            </a:extLst>
          </p:cNvPr>
          <p:cNvSpPr txBox="1"/>
          <p:nvPr/>
        </p:nvSpPr>
        <p:spPr>
          <a:xfrm>
            <a:off x="2743200" y="5943155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hlinkClick r:id="rId3" action="ppaction://hlinksldjump"/>
              </a:rPr>
              <a:t>BACK TO FAMILY TREE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155275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sz="2000" dirty="0"/>
              <a:t>GIBSON LINN DAVIS</a:t>
            </a:r>
            <a:br>
              <a:rPr lang="en-US" sz="2000" dirty="0"/>
            </a:br>
            <a:r>
              <a:rPr lang="en-US" sz="2000" dirty="0"/>
              <a:t>Killed in Monongah Mine Disaster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0"/>
            <a:ext cx="8839200" cy="460216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4000" dirty="0"/>
              <a:t> </a:t>
            </a:r>
            <a:endParaRPr lang="en-US" sz="4800" dirty="0"/>
          </a:p>
          <a:p>
            <a:pPr marL="0" indent="0">
              <a:buNone/>
            </a:pPr>
            <a:r>
              <a:rPr lang="en-US" sz="6500" b="0" i="0" dirty="0">
                <a:solidFill>
                  <a:srgbClr val="181818"/>
                </a:solidFill>
                <a:effectLst/>
              </a:rPr>
              <a:t>In West Virginia’s Marion County, an explosion in a network of mines owned by the Fairmont Coal Company in Monongah kills 361 coal miners. It was the worst mining disaster in American history.</a:t>
            </a:r>
            <a:endParaRPr lang="en-US" sz="10900" dirty="0"/>
          </a:p>
          <a:p>
            <a:pPr marL="0" indent="0">
              <a:buNone/>
            </a:pPr>
            <a:endParaRPr lang="en-US" sz="3600" u="sng" dirty="0"/>
          </a:p>
          <a:p>
            <a:pPr marL="0" indent="0">
              <a:buNone/>
            </a:pPr>
            <a:r>
              <a:rPr lang="en-US" sz="3600" dirty="0">
                <a:hlinkClick r:id="rId2"/>
              </a:rPr>
              <a:t>WIKIPEDIA: Monongah Mine Disaster 1907</a:t>
            </a:r>
            <a:endParaRPr lang="en-US" sz="3600" dirty="0"/>
          </a:p>
          <a:p>
            <a:pPr marL="0" indent="0">
              <a:buNone/>
            </a:pPr>
            <a:br>
              <a:rPr lang="en-US" sz="3600" u="sng" dirty="0">
                <a:hlinkClick r:id="rId3"/>
              </a:rPr>
            </a:br>
            <a:r>
              <a:rPr lang="en-US" sz="3600" u="sng" dirty="0">
                <a:hlinkClick r:id="rId3"/>
              </a:rPr>
              <a:t>Monongah Disaster</a:t>
            </a:r>
            <a:endParaRPr lang="en-US" sz="3600" u="sng" dirty="0"/>
          </a:p>
          <a:p>
            <a:pPr marL="0" indent="0">
              <a:buNone/>
            </a:pPr>
            <a:r>
              <a:rPr lang="en-US" sz="3600" dirty="0">
                <a:hlinkClick r:id="rId4"/>
              </a:rPr>
              <a:t>List of the dead </a:t>
            </a:r>
            <a:r>
              <a:rPr lang="en-US" sz="3600" dirty="0"/>
              <a:t>... GL Davis is Gibson Linn Davis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" t="50973" r="51978" b="6944"/>
          <a:stretch/>
        </p:blipFill>
        <p:spPr>
          <a:xfrm>
            <a:off x="6019800" y="2901208"/>
            <a:ext cx="3095625" cy="3718667"/>
          </a:xfrm>
          <a:prstGeom prst="rect">
            <a:avLst/>
          </a:prstGeom>
        </p:spPr>
      </p:pic>
      <p:sp>
        <p:nvSpPr>
          <p:cNvPr id="6" name="TextBox 5">
            <a:hlinkClick r:id="rId6"/>
            <a:extLst>
              <a:ext uri="{FF2B5EF4-FFF2-40B4-BE49-F238E27FC236}">
                <a16:creationId xmlns:a16="http://schemas.microsoft.com/office/drawing/2014/main" id="{A4BDD4EB-C2EC-4650-8A4C-0781411F5818}"/>
              </a:ext>
            </a:extLst>
          </p:cNvPr>
          <p:cNvSpPr txBox="1"/>
          <p:nvPr/>
        </p:nvSpPr>
        <p:spPr>
          <a:xfrm>
            <a:off x="2819400" y="5668963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hlinkClick r:id="rId7" action="ppaction://hlinksldjump"/>
              </a:rPr>
              <a:t>BACK TO FAMILY TREE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470716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>
            <a:normAutofit/>
          </a:bodyPr>
          <a:lstStyle/>
          <a:p>
            <a:r>
              <a:rPr lang="en-US" sz="2000" dirty="0"/>
              <a:t>ROBERT GIBSON DAVIS             Birth Certificate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0"/>
            <a:ext cx="8839200" cy="18097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4000" dirty="0"/>
              <a:t> </a:t>
            </a:r>
            <a:endParaRPr lang="en-US" sz="4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1" t="14925" r="32086" b="51067"/>
          <a:stretch/>
        </p:blipFill>
        <p:spPr bwMode="auto">
          <a:xfrm>
            <a:off x="685800" y="533400"/>
            <a:ext cx="7162800" cy="2852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67F603-2EBE-46B7-997C-021F77906E13}"/>
              </a:ext>
            </a:extLst>
          </p:cNvPr>
          <p:cNvSpPr txBox="1"/>
          <p:nvPr/>
        </p:nvSpPr>
        <p:spPr>
          <a:xfrm>
            <a:off x="1905000" y="5029200"/>
            <a:ext cx="85561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3" action="ppaction://hlinksldjump"/>
              </a:rPr>
              <a:t>BACK TO DAVIS/O’DONNELL FAMILY TREE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228497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>
            <a:normAutofit/>
          </a:bodyPr>
          <a:lstStyle/>
          <a:p>
            <a:r>
              <a:rPr lang="en-US" sz="2000" dirty="0"/>
              <a:t>ROBERT GIBSON DAVIS             DEATH and Cremation Certificate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0"/>
            <a:ext cx="8839200" cy="18097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4000" dirty="0"/>
              <a:t> </a:t>
            </a:r>
            <a:endParaRPr lang="en-US" sz="4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C62D6B-514D-4355-AE54-6E524E20B0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14066"/>
            <a:ext cx="4721272" cy="61153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5AD2BF-DCAD-49D7-BD02-3DF8B5EA82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941" y="514066"/>
            <a:ext cx="3798127" cy="55826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008A9C-08E9-4B13-AA1D-CFB7C97B3A01}"/>
              </a:ext>
            </a:extLst>
          </p:cNvPr>
          <p:cNvSpPr txBox="1"/>
          <p:nvPr/>
        </p:nvSpPr>
        <p:spPr>
          <a:xfrm>
            <a:off x="5103624" y="6426156"/>
            <a:ext cx="4246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>
                <a:hlinkClick r:id="rId4" action="ppaction://hlinksldjump"/>
              </a:rPr>
              <a:t>BACK TO DAVIS/O’DONNELL FAMILY TREE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8089C1-8C47-40F7-87CF-3538389064F7}"/>
              </a:ext>
            </a:extLst>
          </p:cNvPr>
          <p:cNvSpPr txBox="1"/>
          <p:nvPr/>
        </p:nvSpPr>
        <p:spPr>
          <a:xfrm>
            <a:off x="5360158" y="49530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Ashes of Robert and Josephine Davis released in Boulder Creek, Colorado  </a:t>
            </a:r>
          </a:p>
        </p:txBody>
      </p:sp>
    </p:spTree>
    <p:extLst>
      <p:ext uri="{BB962C8B-B14F-4D97-AF65-F5344CB8AC3E}">
        <p14:creationId xmlns:p14="http://schemas.microsoft.com/office/powerpoint/2010/main" val="40879155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1"/>
            <a:ext cx="88392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 </a:t>
            </a:r>
            <a:endParaRPr lang="en-US" sz="4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28BB93-C9C2-4775-BB9F-4C0050E5D7BD}"/>
              </a:ext>
            </a:extLst>
          </p:cNvPr>
          <p:cNvSpPr txBox="1"/>
          <p:nvPr/>
        </p:nvSpPr>
        <p:spPr>
          <a:xfrm>
            <a:off x="2286000" y="25569"/>
            <a:ext cx="35278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ROBERT GIBSON DAVIS</a:t>
            </a:r>
          </a:p>
          <a:p>
            <a:br>
              <a:rPr lang="en-US" sz="1600" dirty="0"/>
            </a:b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96BACA-0F51-442B-899D-10A8DED58F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34" y="533400"/>
            <a:ext cx="2199327" cy="23641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9CB2AA-BE54-4EA4-8934-D02A54B3F9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0" y="152400"/>
            <a:ext cx="228213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1334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1"/>
            <a:ext cx="88392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 </a:t>
            </a:r>
            <a:endParaRPr lang="en-US" sz="4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28BB93-C9C2-4775-BB9F-4C0050E5D7BD}"/>
              </a:ext>
            </a:extLst>
          </p:cNvPr>
          <p:cNvSpPr txBox="1"/>
          <p:nvPr/>
        </p:nvSpPr>
        <p:spPr>
          <a:xfrm>
            <a:off x="1816014" y="-1606"/>
            <a:ext cx="56643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JOSEPHINE LOUISE O’DONNELL DAVIS</a:t>
            </a:r>
          </a:p>
          <a:p>
            <a:pPr algn="ctr"/>
            <a:r>
              <a:rPr lang="en-US" sz="2800" dirty="0"/>
              <a:t>Birth certificate</a:t>
            </a: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64FC60-23CF-428F-BF84-1786B05213AF}"/>
              </a:ext>
            </a:extLst>
          </p:cNvPr>
          <p:cNvSpPr txBox="1"/>
          <p:nvPr/>
        </p:nvSpPr>
        <p:spPr>
          <a:xfrm>
            <a:off x="533400" y="5991608"/>
            <a:ext cx="883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                          </a:t>
            </a:r>
            <a:r>
              <a:rPr lang="en-US" dirty="0">
                <a:hlinkClick r:id="rId3" action="ppaction://hlinksldjump"/>
              </a:rPr>
              <a:t>BACK TO FAMILY TREE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3791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8135" y="90488"/>
            <a:ext cx="4419600" cy="442912"/>
          </a:xfrm>
        </p:spPr>
        <p:txBody>
          <a:bodyPr>
            <a:normAutofit/>
          </a:bodyPr>
          <a:lstStyle/>
          <a:p>
            <a:r>
              <a:rPr lang="en-US" sz="2000" dirty="0"/>
              <a:t>JOSEPHINE LOUISE O’DONNELL DAVIS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0"/>
            <a:ext cx="8839200" cy="4602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 </a:t>
            </a:r>
            <a:endParaRPr lang="en-US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714375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7" t="11653" r="19502" b="5237"/>
          <a:stretch/>
        </p:blipFill>
        <p:spPr bwMode="auto">
          <a:xfrm rot="16200000">
            <a:off x="3683056" y="1340804"/>
            <a:ext cx="6374675" cy="4176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B1B76B-F2C6-4444-8F91-D9E84CB587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37569"/>
            <a:ext cx="4477398" cy="58219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3CE8C1-8775-49C9-8E83-0FFCE54ABE64}"/>
              </a:ext>
            </a:extLst>
          </p:cNvPr>
          <p:cNvSpPr txBox="1"/>
          <p:nvPr/>
        </p:nvSpPr>
        <p:spPr>
          <a:xfrm>
            <a:off x="3352800" y="6398180"/>
            <a:ext cx="87522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 action="ppaction://hlinksldjump"/>
              </a:rPr>
              <a:t>BACK TO DAVIS/O’DONNELL FAMILY TREE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4709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1"/>
            <a:ext cx="88392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 </a:t>
            </a:r>
            <a:endParaRPr lang="en-US" sz="4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28BB93-C9C2-4775-BB9F-4C0050E5D7BD}"/>
              </a:ext>
            </a:extLst>
          </p:cNvPr>
          <p:cNvSpPr txBox="1"/>
          <p:nvPr/>
        </p:nvSpPr>
        <p:spPr>
          <a:xfrm>
            <a:off x="695810" y="93731"/>
            <a:ext cx="77523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JOSEPHINE O’DONNELL and ROBERT DAVIS wedding</a:t>
            </a:r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E94215-7F12-4D03-8B09-0D0E161D15BF}"/>
              </a:ext>
            </a:extLst>
          </p:cNvPr>
          <p:cNvSpPr txBox="1"/>
          <p:nvPr/>
        </p:nvSpPr>
        <p:spPr>
          <a:xfrm>
            <a:off x="2362200" y="6241049"/>
            <a:ext cx="4267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hlinkClick r:id="rId3" action="ppaction://hlinksldjump"/>
              </a:rPr>
              <a:t>BACK TO </a:t>
            </a:r>
            <a:r>
              <a:rPr lang="en-US" dirty="0">
                <a:solidFill>
                  <a:prstClr val="black"/>
                </a:solidFill>
                <a:latin typeface="Calibri"/>
                <a:hlinkClick r:id="rId3" action="ppaction://hlinksldjump"/>
              </a:rPr>
              <a:t>O’DONNELL/DAVIS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hlinkClick r:id="rId3" action="ppaction://hlinksldjump"/>
              </a:rPr>
              <a:t>FAMILY TREE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98038B-0E70-4E66-A6AB-15488882E3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38200"/>
            <a:ext cx="69088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154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1"/>
            <a:ext cx="88392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 </a:t>
            </a:r>
            <a:endParaRPr lang="en-US" sz="4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28BB93-C9C2-4775-BB9F-4C0050E5D7BD}"/>
              </a:ext>
            </a:extLst>
          </p:cNvPr>
          <p:cNvSpPr txBox="1"/>
          <p:nvPr/>
        </p:nvSpPr>
        <p:spPr>
          <a:xfrm>
            <a:off x="1409275" y="-56271"/>
            <a:ext cx="63254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Walter Edwin Riedell, Jr and Kelly Jo Davis </a:t>
            </a:r>
            <a:br>
              <a:rPr lang="en-US" sz="2400" dirty="0"/>
            </a:br>
            <a:br>
              <a:rPr lang="en-US" sz="1600" dirty="0"/>
            </a:b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7C8A85-8BC7-4DD0-8D9F-3EE6CEE5A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610" y="533401"/>
            <a:ext cx="4286250" cy="5715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778B5F-C83F-4EF1-B539-E862CA953A27}"/>
              </a:ext>
            </a:extLst>
          </p:cNvPr>
          <p:cNvSpPr txBox="1"/>
          <p:nvPr/>
        </p:nvSpPr>
        <p:spPr>
          <a:xfrm>
            <a:off x="1219200" y="6144281"/>
            <a:ext cx="32631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/>
                <a:hlinkClick r:id="rId4" action="ppaction://hlinksldjump"/>
              </a:rPr>
              <a:t>MARRIAGE CERTIFICATE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                                         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235FA0-7F3D-42F4-8B5A-4D471A4981A5}"/>
              </a:ext>
            </a:extLst>
          </p:cNvPr>
          <p:cNvSpPr txBox="1"/>
          <p:nvPr/>
        </p:nvSpPr>
        <p:spPr>
          <a:xfrm>
            <a:off x="86911" y="533401"/>
            <a:ext cx="42862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Married: 7/19/1980   Rockford, IL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D63323-2CE7-4136-8B46-61CB6C9189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11480" r="11112" b="8519"/>
          <a:stretch/>
        </p:blipFill>
        <p:spPr>
          <a:xfrm rot="5400000">
            <a:off x="-330201" y="1712186"/>
            <a:ext cx="5080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75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34CE2B4-3B1B-428B-8A7E-C0F4C7BE9238}"/>
              </a:ext>
            </a:extLst>
          </p:cNvPr>
          <p:cNvSpPr txBox="1"/>
          <p:nvPr/>
        </p:nvSpPr>
        <p:spPr>
          <a:xfrm>
            <a:off x="3247828" y="1203071"/>
            <a:ext cx="28872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Royce Trevlin Faircloth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Jr</a:t>
            </a:r>
            <a:br>
              <a:rPr lang="en-US" sz="1800" dirty="0"/>
            </a:br>
            <a:r>
              <a:rPr lang="en-US" sz="1800" dirty="0"/>
              <a:t>b. 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1292994-F257-4353-A57B-D2A4905D78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3913" r="2751" b="69640"/>
          <a:stretch/>
        </p:blipFill>
        <p:spPr>
          <a:xfrm rot="10800000" flipV="1">
            <a:off x="3044414" y="5139113"/>
            <a:ext cx="2738474" cy="541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C9D36C-CC6E-4604-9CB6-F0E3F42267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3913" r="2751" b="69640"/>
          <a:stretch/>
        </p:blipFill>
        <p:spPr>
          <a:xfrm rot="10800000" flipV="1">
            <a:off x="-304800" y="2714867"/>
            <a:ext cx="3429000" cy="678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74F2F2A-4A1D-4B01-86A4-D1C7E10F61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3913" r="21572" b="71740"/>
          <a:stretch/>
        </p:blipFill>
        <p:spPr>
          <a:xfrm rot="5400000" flipV="1">
            <a:off x="1378074" y="3313694"/>
            <a:ext cx="3639670" cy="829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A16F109-13D4-4FC9-9006-9A22D39A12B2}"/>
              </a:ext>
            </a:extLst>
          </p:cNvPr>
          <p:cNvSpPr txBox="1"/>
          <p:nvPr/>
        </p:nvSpPr>
        <p:spPr>
          <a:xfrm>
            <a:off x="0" y="2442314"/>
            <a:ext cx="32500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Royce Trevlin (Trey) Faircloth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br>
              <a:rPr lang="en-US" sz="1800" dirty="0"/>
            </a:br>
            <a:r>
              <a:rPr lang="en-US" sz="1800" dirty="0"/>
              <a:t>b. 2/8/1983</a:t>
            </a:r>
            <a:br>
              <a:rPr lang="en-US" sz="1800" dirty="0"/>
            </a:br>
            <a:r>
              <a:rPr lang="en-US" sz="1800" dirty="0"/>
              <a:t>Madison, SD 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6BF2DA-F597-4F69-B4CF-6C700388068B}"/>
              </a:ext>
            </a:extLst>
          </p:cNvPr>
          <p:cNvSpPr txBox="1"/>
          <p:nvPr/>
        </p:nvSpPr>
        <p:spPr>
          <a:xfrm>
            <a:off x="3247828" y="4815947"/>
            <a:ext cx="25266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Gretchen Hills </a:t>
            </a:r>
            <a:br>
              <a:rPr lang="en-US" sz="1800" dirty="0"/>
            </a:br>
            <a:r>
              <a:rPr lang="en-US" sz="1800" dirty="0"/>
              <a:t>b. 9/11/ ?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95EE5F5-2755-495D-BBCD-E673C3DC0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9902" y="4264208"/>
            <a:ext cx="3223207" cy="758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8372EF-55B4-443E-AAFF-1DC6C2516A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5036" y="2606869"/>
            <a:ext cx="3223207" cy="758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B6468C5-0B4D-4B7B-A455-5CDAB1DB9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2888" y="752562"/>
            <a:ext cx="3223207" cy="758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582CD98-2EAC-4AA7-BAA2-7A090697A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040671" y="4999491"/>
            <a:ext cx="1566603" cy="457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288EC90-2DA0-4C94-BB5A-3E3CC4A69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8608" y="5748014"/>
            <a:ext cx="3223207" cy="758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58ED379-66F1-4EBD-AC34-454CACF2E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932187" y="1649378"/>
            <a:ext cx="1968691" cy="8299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80B28DD-2AC2-44AE-9BF5-132B56AE39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3913" r="2751" b="69640"/>
          <a:stretch/>
        </p:blipFill>
        <p:spPr>
          <a:xfrm rot="10800000" flipV="1">
            <a:off x="3085498" y="1517118"/>
            <a:ext cx="2738474" cy="5414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318FB9E-FE0B-4471-BBB4-244262AFC92D}"/>
              </a:ext>
            </a:extLst>
          </p:cNvPr>
          <p:cNvSpPr txBox="1"/>
          <p:nvPr/>
        </p:nvSpPr>
        <p:spPr>
          <a:xfrm>
            <a:off x="5916532" y="495617"/>
            <a:ext cx="4724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Royce Trevlin Faircloth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26FD73-6298-43A5-97E5-64F571AD6B9B}"/>
              </a:ext>
            </a:extLst>
          </p:cNvPr>
          <p:cNvSpPr txBox="1"/>
          <p:nvPr/>
        </p:nvSpPr>
        <p:spPr>
          <a:xfrm>
            <a:off x="1625033" y="5964932"/>
            <a:ext cx="5464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5" action="ppaction://hlinksldjump"/>
              </a:rPr>
              <a:t>BACK TO RIEDELL/FAIRCLOTH FAMILY TREE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542719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1"/>
            <a:ext cx="88392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 </a:t>
            </a:r>
            <a:endParaRPr lang="en-US" sz="4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4E55A6-5C66-4C15-8390-01042A709D21}"/>
              </a:ext>
            </a:extLst>
          </p:cNvPr>
          <p:cNvSpPr txBox="1"/>
          <p:nvPr/>
        </p:nvSpPr>
        <p:spPr>
          <a:xfrm>
            <a:off x="1981200" y="6241644"/>
            <a:ext cx="75509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 action="ppaction://hlinksldjump"/>
              </a:rPr>
              <a:t>BACK TO RIEDELL/DAVIS FAMILY TREE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8907D9-E8F5-4A37-A46F-BECDA2D8E4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6" t="4945" r="2699" b="7973"/>
          <a:stretch/>
        </p:blipFill>
        <p:spPr>
          <a:xfrm rot="5400000">
            <a:off x="4224336" y="947737"/>
            <a:ext cx="5486401" cy="42005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DAABC7-71A9-44CA-805E-0830F54ABB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91032"/>
            <a:ext cx="4333873" cy="596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706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1"/>
            <a:ext cx="88392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 </a:t>
            </a:r>
            <a:endParaRPr lang="en-US" sz="4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4E55A6-5C66-4C15-8390-01042A709D21}"/>
              </a:ext>
            </a:extLst>
          </p:cNvPr>
          <p:cNvSpPr txBox="1"/>
          <p:nvPr/>
        </p:nvSpPr>
        <p:spPr>
          <a:xfrm>
            <a:off x="76200" y="6324599"/>
            <a:ext cx="90290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 action="ppaction://hlinksldjump"/>
              </a:rPr>
              <a:t>BACK TO DAVIS/O’DONNELL FAMILY TREE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F9F828-47DB-4F56-B68A-EF929FE81F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1" t="10865" r="10038" b="6844"/>
          <a:stretch/>
        </p:blipFill>
        <p:spPr>
          <a:xfrm rot="5400000">
            <a:off x="1392594" y="1282309"/>
            <a:ext cx="5673011" cy="4343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7A1C3A-C69E-4C08-9F83-E18F7BDE440E}"/>
              </a:ext>
            </a:extLst>
          </p:cNvPr>
          <p:cNvSpPr txBox="1"/>
          <p:nvPr/>
        </p:nvSpPr>
        <p:spPr>
          <a:xfrm>
            <a:off x="228600" y="94282"/>
            <a:ext cx="5008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KELLY JO DAVIS – Birth Certificate</a:t>
            </a:r>
          </a:p>
        </p:txBody>
      </p:sp>
    </p:spTree>
    <p:extLst>
      <p:ext uri="{BB962C8B-B14F-4D97-AF65-F5344CB8AC3E}">
        <p14:creationId xmlns:p14="http://schemas.microsoft.com/office/powerpoint/2010/main" val="7747658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1"/>
            <a:ext cx="88392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 </a:t>
            </a:r>
            <a:endParaRPr lang="en-US" sz="4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4E55A6-5C66-4C15-8390-01042A709D21}"/>
              </a:ext>
            </a:extLst>
          </p:cNvPr>
          <p:cNvSpPr txBox="1"/>
          <p:nvPr/>
        </p:nvSpPr>
        <p:spPr>
          <a:xfrm>
            <a:off x="2558005" y="6394386"/>
            <a:ext cx="65719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 action="ppaction://hlinksldjump"/>
              </a:rPr>
              <a:t>BACK TO RIEDELL/SUVA FAMILY TREE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7A1C3A-C69E-4C08-9F83-E18F7BDE440E}"/>
              </a:ext>
            </a:extLst>
          </p:cNvPr>
          <p:cNvSpPr txBox="1"/>
          <p:nvPr/>
        </p:nvSpPr>
        <p:spPr>
          <a:xfrm>
            <a:off x="228600" y="94282"/>
            <a:ext cx="6839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WALTER EDWIN RIEDELL, JR – Birth Certificate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5A6C9D-18C3-4AF6-9196-5EFC59EDFD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17502"/>
            <a:ext cx="6705600" cy="575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7230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1"/>
            <a:ext cx="88392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 </a:t>
            </a:r>
            <a:endParaRPr lang="en-US" sz="4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28BB93-C9C2-4775-BB9F-4C0050E5D7BD}"/>
              </a:ext>
            </a:extLst>
          </p:cNvPr>
          <p:cNvSpPr txBox="1"/>
          <p:nvPr/>
        </p:nvSpPr>
        <p:spPr>
          <a:xfrm>
            <a:off x="304800" y="88268"/>
            <a:ext cx="73315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BARBARA DIVIS                          FRANK HURT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EC84EB-DDF6-4D11-BFB6-16BD5E96A696}"/>
              </a:ext>
            </a:extLst>
          </p:cNvPr>
          <p:cNvSpPr txBox="1"/>
          <p:nvPr/>
        </p:nvSpPr>
        <p:spPr>
          <a:xfrm>
            <a:off x="2590800" y="5910742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 action="ppaction://hlinksldjump"/>
              </a:rPr>
              <a:t>BACK TO FAMILY TREE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7D9B89-6781-492D-BDC4-6F35502432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85" y="838200"/>
            <a:ext cx="3072384" cy="42946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CDB4FD-2FFB-40A4-B142-7F4813E774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586" y="2968691"/>
            <a:ext cx="3072383" cy="38010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047292-820E-4D90-9CF9-E94B7B7CC0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732252"/>
            <a:ext cx="2544877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805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1"/>
            <a:ext cx="88392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/>
              <a:t> </a:t>
            </a:r>
            <a:endParaRPr lang="en-US" sz="4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28BB93-C9C2-4775-BB9F-4C0050E5D7BD}"/>
              </a:ext>
            </a:extLst>
          </p:cNvPr>
          <p:cNvSpPr txBox="1"/>
          <p:nvPr/>
        </p:nvSpPr>
        <p:spPr>
          <a:xfrm>
            <a:off x="304800" y="88268"/>
            <a:ext cx="69738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Barbara Louise Davis &amp;                                                      Anthony (Tony) Martin Nozzi</a:t>
            </a:r>
            <a:br>
              <a:rPr lang="en-US" sz="1600" dirty="0"/>
            </a:br>
            <a:r>
              <a:rPr lang="en-US" sz="1600" dirty="0"/>
              <a:t>b: 2/7/1957			                  b: 9/13/1947</a:t>
            </a:r>
          </a:p>
          <a:p>
            <a:r>
              <a:rPr lang="en-US" sz="1600" dirty="0"/>
              <a:t>Rockford, IL</a:t>
            </a:r>
          </a:p>
          <a:p>
            <a:br>
              <a:rPr lang="en-US" sz="1600" dirty="0"/>
            </a:br>
            <a:r>
              <a:rPr lang="en-US" sz="1600" dirty="0"/>
              <a:t>Married 6</a:t>
            </a:r>
            <a:r>
              <a:rPr lang="en-US" sz="1600" dirty="0">
                <a:solidFill>
                  <a:srgbClr val="FF0000"/>
                </a:solidFill>
              </a:rPr>
              <a:t>/9</a:t>
            </a:r>
            <a:r>
              <a:rPr lang="en-US" sz="1600" dirty="0"/>
              <a:t>/2012</a:t>
            </a:r>
          </a:p>
        </p:txBody>
      </p:sp>
    </p:spTree>
    <p:extLst>
      <p:ext uri="{BB962C8B-B14F-4D97-AF65-F5344CB8AC3E}">
        <p14:creationId xmlns:p14="http://schemas.microsoft.com/office/powerpoint/2010/main" val="790538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EBD7E8-4EDB-471B-9268-007F8BEC0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524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TREES WITHOUT LINKS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BC661EC-3D4C-4CDC-92DC-2B18E3506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58" y="685800"/>
            <a:ext cx="6899884" cy="496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2994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20" y="1323089"/>
            <a:ext cx="3493580" cy="1432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8"/>
          <a:stretch/>
        </p:blipFill>
        <p:spPr>
          <a:xfrm>
            <a:off x="366344" y="4306338"/>
            <a:ext cx="4094323" cy="16372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4"/>
          <a:stretch/>
        </p:blipFill>
        <p:spPr>
          <a:xfrm>
            <a:off x="387126" y="152400"/>
            <a:ext cx="3575274" cy="11567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7"/>
          <a:stretch/>
        </p:blipFill>
        <p:spPr>
          <a:xfrm>
            <a:off x="522610" y="2954686"/>
            <a:ext cx="3211192" cy="127844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66800" y="5106648"/>
            <a:ext cx="88036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Carolyn Last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20312" y="4463287"/>
            <a:ext cx="92685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Henry Peters</a:t>
            </a:r>
          </a:p>
        </p:txBody>
      </p:sp>
    </p:spTree>
    <p:extLst>
      <p:ext uri="{BB962C8B-B14F-4D97-AF65-F5344CB8AC3E}">
        <p14:creationId xmlns:p14="http://schemas.microsoft.com/office/powerpoint/2010/main" val="9871355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07" y="1735311"/>
            <a:ext cx="3216227" cy="1318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17" y="48308"/>
            <a:ext cx="3272117" cy="12625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43" y="3543351"/>
            <a:ext cx="3181591" cy="12177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46" y="5103125"/>
            <a:ext cx="3181591" cy="118769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16596" y="1905000"/>
            <a:ext cx="84510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John Porter</a:t>
            </a:r>
            <a:br>
              <a:rPr lang="en-US" sz="1100" dirty="0"/>
            </a:br>
            <a:r>
              <a:rPr lang="en-US" sz="1100" dirty="0"/>
              <a:t>b. England</a:t>
            </a:r>
          </a:p>
        </p:txBody>
      </p:sp>
      <p:sp>
        <p:nvSpPr>
          <p:cNvPr id="9" name="Rectangle 8"/>
          <p:cNvSpPr/>
          <p:nvPr/>
        </p:nvSpPr>
        <p:spPr>
          <a:xfrm>
            <a:off x="1219200" y="2571073"/>
            <a:ext cx="1156086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Margaret Conlon</a:t>
            </a:r>
            <a:br>
              <a:rPr lang="en-US" sz="1100" dirty="0"/>
            </a:br>
            <a:r>
              <a:rPr lang="en-US" sz="1100" dirty="0"/>
              <a:t>b. Clare Ireland</a:t>
            </a:r>
            <a:br>
              <a:rPr lang="en-US" sz="1100" dirty="0"/>
            </a:br>
            <a:r>
              <a:rPr lang="en-US" sz="1100" dirty="0"/>
              <a:t>d. Sept 1907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206087" y="5889808"/>
            <a:ext cx="148630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Mary Ann Morningstar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238250" y="3657600"/>
            <a:ext cx="82426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cs typeface="Times New Roman" panose="02020603050405020304" pitchFamily="18" charset="0"/>
              </a:rPr>
              <a:t>Adam Kelly</a:t>
            </a:r>
            <a:br>
              <a:rPr lang="en-US" sz="1100" dirty="0">
                <a:cs typeface="Times New Roman" panose="02020603050405020304" pitchFamily="18" charset="0"/>
              </a:rPr>
            </a:br>
            <a:r>
              <a:rPr lang="en-US" sz="1100" dirty="0">
                <a:cs typeface="Times New Roman" panose="02020603050405020304" pitchFamily="18" charset="0"/>
              </a:rPr>
              <a:t>b. 1825</a:t>
            </a:r>
            <a:br>
              <a:rPr lang="en-US" sz="1100" dirty="0">
                <a:cs typeface="Times New Roman" panose="02020603050405020304" pitchFamily="18" charset="0"/>
              </a:rPr>
            </a:br>
            <a:r>
              <a:rPr lang="en-US" sz="1100" dirty="0">
                <a:cs typeface="Times New Roman" panose="02020603050405020304" pitchFamily="18" charset="0"/>
              </a:rPr>
              <a:t>d. 1908</a:t>
            </a:r>
          </a:p>
        </p:txBody>
      </p:sp>
      <p:sp>
        <p:nvSpPr>
          <p:cNvPr id="2" name="Rectangle 1"/>
          <p:cNvSpPr/>
          <p:nvPr/>
        </p:nvSpPr>
        <p:spPr>
          <a:xfrm>
            <a:off x="1219200" y="166255"/>
            <a:ext cx="4572000" cy="600164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r>
              <a:rPr lang="en-US" sz="1100" dirty="0"/>
              <a:t>James O’Donnell</a:t>
            </a:r>
            <a:br>
              <a:rPr lang="en-US" sz="1100" dirty="0"/>
            </a:br>
            <a:r>
              <a:rPr lang="en-US" sz="1100" dirty="0"/>
              <a:t>b.  Dunmore , County Galway Ireland</a:t>
            </a:r>
          </a:p>
          <a:p>
            <a:r>
              <a:rPr lang="en-US" sz="1100" dirty="0"/>
              <a:t>d. Oct 1882</a:t>
            </a:r>
          </a:p>
        </p:txBody>
      </p:sp>
      <p:sp>
        <p:nvSpPr>
          <p:cNvPr id="3" name="Rectangle 2"/>
          <p:cNvSpPr/>
          <p:nvPr/>
        </p:nvSpPr>
        <p:spPr>
          <a:xfrm>
            <a:off x="1178378" y="914400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Bridget Walsh</a:t>
            </a:r>
            <a:br>
              <a:rPr lang="en-US" sz="1100" dirty="0"/>
            </a:br>
            <a:r>
              <a:rPr lang="en-US" sz="1100" dirty="0"/>
              <a:t>b. Dunmore, County Galway Ireland</a:t>
            </a:r>
          </a:p>
          <a:p>
            <a:r>
              <a:rPr lang="en-US" sz="1100" dirty="0"/>
              <a:t>d. Apr 1891 Fall River, MA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06087" y="4306363"/>
            <a:ext cx="176571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cs typeface="Times New Roman" panose="02020603050405020304" pitchFamily="18" charset="0"/>
              </a:rPr>
              <a:t>Augusta Trainor</a:t>
            </a:r>
            <a:br>
              <a:rPr lang="en-US" sz="1100" dirty="0">
                <a:cs typeface="Times New Roman" panose="02020603050405020304" pitchFamily="18" charset="0"/>
              </a:rPr>
            </a:br>
            <a:endParaRPr lang="en-US" sz="1100" dirty="0"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16596" y="5228148"/>
            <a:ext cx="4572000" cy="50013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cs typeface="Times New Roman" panose="02020603050405020304" pitchFamily="18" charset="0"/>
              </a:rPr>
              <a:t>Joseph Groh (Grow)</a:t>
            </a:r>
            <a:br>
              <a:rPr lang="en-US" dirty="0">
                <a:cs typeface="Times New Roman" panose="02020603050405020304" pitchFamily="18" charset="0"/>
              </a:rPr>
            </a:br>
            <a:endParaRPr lang="en-US" sz="1600" dirty="0"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7"/>
          <a:stretch/>
        </p:blipFill>
        <p:spPr>
          <a:xfrm>
            <a:off x="3676650" y="3912907"/>
            <a:ext cx="2981566" cy="121779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177050" y="4630344"/>
            <a:ext cx="99738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cs typeface="Times New Roman" panose="02020603050405020304" pitchFamily="18" charset="0"/>
              </a:rPr>
              <a:t> ??? Lawrence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0356261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86"/>
          <a:stretch/>
        </p:blipFill>
        <p:spPr>
          <a:xfrm>
            <a:off x="55019" y="388294"/>
            <a:ext cx="3526381" cy="40055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9"/>
          <a:stretch/>
        </p:blipFill>
        <p:spPr>
          <a:xfrm>
            <a:off x="3560618" y="388294"/>
            <a:ext cx="3159632" cy="1855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9"/>
          <a:stretch/>
        </p:blipFill>
        <p:spPr>
          <a:xfrm>
            <a:off x="3581400" y="2779451"/>
            <a:ext cx="3159633" cy="17776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01751" y="643814"/>
            <a:ext cx="8050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Frank Suva</a:t>
            </a:r>
          </a:p>
        </p:txBody>
      </p:sp>
      <p:sp>
        <p:nvSpPr>
          <p:cNvPr id="3" name="Rectangle 2"/>
          <p:cNvSpPr/>
          <p:nvPr/>
        </p:nvSpPr>
        <p:spPr>
          <a:xfrm>
            <a:off x="3929616" y="4028765"/>
            <a:ext cx="100059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Barbara Divis</a:t>
            </a:r>
            <a:br>
              <a:rPr lang="en-US" sz="1100" dirty="0"/>
            </a:br>
            <a:r>
              <a:rPr lang="en-US" sz="1100" dirty="0"/>
              <a:t>b. Dec 3 1872</a:t>
            </a:r>
            <a:br>
              <a:rPr lang="en-US" sz="1100" dirty="0"/>
            </a:br>
            <a:r>
              <a:rPr lang="en-US" sz="1100" dirty="0"/>
              <a:t>d. July 2, 1940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4088" y="3547474"/>
            <a:ext cx="177309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Lillian Barbara Hurt</a:t>
            </a:r>
          </a:p>
          <a:p>
            <a:r>
              <a:rPr lang="en-US" sz="1100" dirty="0"/>
              <a:t>b. July 13, 1898  Chicago IL</a:t>
            </a:r>
            <a:br>
              <a:rPr lang="en-US" sz="1100" dirty="0"/>
            </a:br>
            <a:r>
              <a:rPr lang="en-US" sz="1100" dirty="0"/>
              <a:t>d. Aug 5, 1996 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623852" y="1184518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Louis Thomas Suva</a:t>
            </a:r>
          </a:p>
          <a:p>
            <a:r>
              <a:rPr lang="en-US" sz="1100" dirty="0"/>
              <a:t>b. July 22, 1895  Chicago, IL</a:t>
            </a:r>
            <a:br>
              <a:rPr lang="en-US" sz="1100" dirty="0"/>
            </a:br>
            <a:r>
              <a:rPr lang="en-US" sz="1100" dirty="0"/>
              <a:t>d. Nov 14, 1978</a:t>
            </a:r>
          </a:p>
          <a:p>
            <a:r>
              <a:rPr lang="en-US" sz="1100" dirty="0"/>
              <a:t>m. Sept 10, 1921</a:t>
            </a:r>
          </a:p>
        </p:txBody>
      </p:sp>
      <p:sp>
        <p:nvSpPr>
          <p:cNvPr id="5" name="Rectangle 4"/>
          <p:cNvSpPr/>
          <p:nvPr/>
        </p:nvSpPr>
        <p:spPr>
          <a:xfrm>
            <a:off x="3929616" y="3048000"/>
            <a:ext cx="22098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Frank Hurt</a:t>
            </a:r>
          </a:p>
          <a:p>
            <a:r>
              <a:rPr lang="en-US" sz="1100" dirty="0"/>
              <a:t>b. Mar 21,1869</a:t>
            </a:r>
            <a:br>
              <a:rPr lang="en-US" sz="1100" dirty="0"/>
            </a:br>
            <a:r>
              <a:rPr lang="en-US" sz="1100" dirty="0"/>
              <a:t>d. June 24, 1957</a:t>
            </a:r>
          </a:p>
        </p:txBody>
      </p:sp>
      <p:sp>
        <p:nvSpPr>
          <p:cNvPr id="6" name="Rectangle 5"/>
          <p:cNvSpPr/>
          <p:nvPr/>
        </p:nvSpPr>
        <p:spPr>
          <a:xfrm>
            <a:off x="4029460" y="1688506"/>
            <a:ext cx="29047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Josephine Hasek</a:t>
            </a:r>
          </a:p>
        </p:txBody>
      </p:sp>
    </p:spTree>
    <p:extLst>
      <p:ext uri="{BB962C8B-B14F-4D97-AF65-F5344CB8AC3E}">
        <p14:creationId xmlns:p14="http://schemas.microsoft.com/office/powerpoint/2010/main" val="13195964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86"/>
          <a:stretch/>
        </p:blipFill>
        <p:spPr>
          <a:xfrm>
            <a:off x="1243213" y="388294"/>
            <a:ext cx="3526381" cy="40055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9"/>
          <a:stretch/>
        </p:blipFill>
        <p:spPr>
          <a:xfrm>
            <a:off x="4688969" y="544102"/>
            <a:ext cx="2859798" cy="16790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9"/>
          <a:stretch/>
        </p:blipFill>
        <p:spPr>
          <a:xfrm>
            <a:off x="4611416" y="2911204"/>
            <a:ext cx="2883037" cy="16220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42012" y="792376"/>
            <a:ext cx="234551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Gustav Riedel</a:t>
            </a:r>
            <a:br>
              <a:rPr lang="en-US" sz="1100" dirty="0"/>
            </a:br>
            <a:r>
              <a:rPr lang="en-US" sz="1100" dirty="0"/>
              <a:t>b. 1865  Hapsburg Northern Germany</a:t>
            </a:r>
            <a:br>
              <a:rPr lang="en-US" sz="1100" dirty="0"/>
            </a:br>
            <a:r>
              <a:rPr lang="en-US" sz="1100" dirty="0"/>
              <a:t>d. 1941</a:t>
            </a:r>
          </a:p>
        </p:txBody>
      </p:sp>
      <p:sp>
        <p:nvSpPr>
          <p:cNvPr id="3" name="Rectangle 2"/>
          <p:cNvSpPr/>
          <p:nvPr/>
        </p:nvSpPr>
        <p:spPr>
          <a:xfrm>
            <a:off x="5013968" y="3979631"/>
            <a:ext cx="75693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Ida Peters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89749" y="3535656"/>
            <a:ext cx="4572000" cy="8463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Clara Madeline Groess</a:t>
            </a:r>
          </a:p>
          <a:p>
            <a:r>
              <a:rPr lang="en-US" sz="1100" dirty="0"/>
              <a:t>b. July 25, 1895  Cicero, IL</a:t>
            </a:r>
            <a:br>
              <a:rPr lang="en-US" sz="1100" dirty="0"/>
            </a:br>
            <a:r>
              <a:rPr lang="en-US" sz="1100" dirty="0"/>
              <a:t>d. Dec 4, 1984</a:t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1889749" y="1184449"/>
            <a:ext cx="32004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Otto Riedel</a:t>
            </a:r>
          </a:p>
          <a:p>
            <a:r>
              <a:rPr lang="en-US" sz="1100" dirty="0"/>
              <a:t>b. 1899</a:t>
            </a:r>
            <a:br>
              <a:rPr lang="en-US" sz="1100" dirty="0"/>
            </a:br>
            <a:r>
              <a:rPr lang="en-US" sz="1100" dirty="0"/>
              <a:t>d. 1945</a:t>
            </a:r>
          </a:p>
        </p:txBody>
      </p:sp>
      <p:sp>
        <p:nvSpPr>
          <p:cNvPr id="5" name="Rectangle 4"/>
          <p:cNvSpPr/>
          <p:nvPr/>
        </p:nvSpPr>
        <p:spPr>
          <a:xfrm>
            <a:off x="5013968" y="3124200"/>
            <a:ext cx="22098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Frederich Groess</a:t>
            </a:r>
          </a:p>
        </p:txBody>
      </p:sp>
      <p:sp>
        <p:nvSpPr>
          <p:cNvPr id="6" name="Rectangle 5"/>
          <p:cNvSpPr/>
          <p:nvPr/>
        </p:nvSpPr>
        <p:spPr>
          <a:xfrm>
            <a:off x="5128268" y="1726948"/>
            <a:ext cx="19812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Anna Dornquast</a:t>
            </a:r>
            <a:br>
              <a:rPr lang="en-US" sz="1100" dirty="0"/>
            </a:br>
            <a:r>
              <a:rPr lang="en-US" sz="1100" dirty="0"/>
              <a:t>b. 1866</a:t>
            </a:r>
            <a:br>
              <a:rPr lang="en-US" sz="1100" dirty="0"/>
            </a:br>
            <a:r>
              <a:rPr lang="en-US" sz="1100" dirty="0"/>
              <a:t>d. 1905</a:t>
            </a:r>
          </a:p>
        </p:txBody>
      </p:sp>
    </p:spTree>
    <p:extLst>
      <p:ext uri="{BB962C8B-B14F-4D97-AF65-F5344CB8AC3E}">
        <p14:creationId xmlns:p14="http://schemas.microsoft.com/office/powerpoint/2010/main" val="1300762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AA45844-5077-40E8-81C7-1D630CA20E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33" t="43368" r="40131" b="53667"/>
          <a:stretch/>
        </p:blipFill>
        <p:spPr>
          <a:xfrm>
            <a:off x="2560721" y="4848723"/>
            <a:ext cx="2971800" cy="716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4490C79-B785-4365-97EE-4EB3B991C4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33" t="43368" r="40131" b="53667"/>
          <a:stretch/>
        </p:blipFill>
        <p:spPr>
          <a:xfrm>
            <a:off x="2514600" y="1110916"/>
            <a:ext cx="2971800" cy="502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1BB7DD-229E-4E22-A612-70F5081251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33" t="43368" r="40131" b="53667"/>
          <a:stretch/>
        </p:blipFill>
        <p:spPr>
          <a:xfrm>
            <a:off x="2546684" y="2378241"/>
            <a:ext cx="2971800" cy="457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699B63-3895-4BFC-B1F5-D691E04C9E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33" t="43368" r="40131" b="53667"/>
          <a:stretch/>
        </p:blipFill>
        <p:spPr>
          <a:xfrm>
            <a:off x="2526632" y="3657598"/>
            <a:ext cx="2971800" cy="4571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F69B66F-C1D7-40A0-AD9F-14D3D7FAD524}"/>
              </a:ext>
            </a:extLst>
          </p:cNvPr>
          <p:cNvSpPr txBox="1"/>
          <p:nvPr/>
        </p:nvSpPr>
        <p:spPr>
          <a:xfrm>
            <a:off x="2715126" y="2077890"/>
            <a:ext cx="228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Janet Lynn Riedell</a:t>
            </a:r>
            <a:r>
              <a:rPr lang="en-US" sz="1800" dirty="0"/>
              <a:t> </a:t>
            </a:r>
            <a:br>
              <a:rPr lang="en-US" sz="1800" dirty="0"/>
            </a:br>
            <a:r>
              <a:rPr lang="en-US" sz="1800" dirty="0"/>
              <a:t>b. 11/27/1950 </a:t>
            </a:r>
            <a:br>
              <a:rPr lang="en-US" sz="1800" dirty="0"/>
            </a:br>
            <a:r>
              <a:rPr lang="en-US" sz="1800" dirty="0"/>
              <a:t>Berwyn, IL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82C15A-AAE3-44B0-8352-26762ACDB0D1}"/>
              </a:ext>
            </a:extLst>
          </p:cNvPr>
          <p:cNvSpPr txBox="1"/>
          <p:nvPr/>
        </p:nvSpPr>
        <p:spPr>
          <a:xfrm>
            <a:off x="2717804" y="863009"/>
            <a:ext cx="27351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Susanne Gail Riedell</a:t>
            </a:r>
            <a:br>
              <a:rPr lang="en-US" sz="1800" dirty="0"/>
            </a:br>
            <a:r>
              <a:rPr lang="en-US" sz="1800" dirty="0"/>
              <a:t>b: 1/1/1947</a:t>
            </a:r>
            <a:br>
              <a:rPr lang="en-US" sz="1800" dirty="0"/>
            </a:br>
            <a:r>
              <a:rPr lang="en-US" sz="1800" dirty="0"/>
              <a:t>Chicago, IL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C32E97-F075-4559-8BFE-6EC4E81E0AF1}"/>
              </a:ext>
            </a:extLst>
          </p:cNvPr>
          <p:cNvSpPr txBox="1"/>
          <p:nvPr/>
        </p:nvSpPr>
        <p:spPr>
          <a:xfrm>
            <a:off x="2715126" y="4591757"/>
            <a:ext cx="278330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Walter Edwin Riedell, Jr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 action="ppaction://hlinksldjump"/>
              </a:rPr>
              <a:t>b. 4/20/1955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Berwyn, 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4BC21A-39D5-46C0-810B-FDE18D41DC5D}"/>
              </a:ext>
            </a:extLst>
          </p:cNvPr>
          <p:cNvSpPr txBox="1"/>
          <p:nvPr/>
        </p:nvSpPr>
        <p:spPr>
          <a:xfrm>
            <a:off x="5642106" y="508378"/>
            <a:ext cx="360947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hlinkClick r:id="rId5" action="ppaction://hlinksldjump"/>
              </a:rPr>
              <a:t>Walter Edwin Riedell, Sr</a:t>
            </a:r>
            <a:endParaRPr lang="en-US" sz="1800" dirty="0"/>
          </a:p>
          <a:p>
            <a:r>
              <a:rPr lang="en-US" dirty="0"/>
              <a:t>b: 6/28/1921          d: 2/12/2012</a:t>
            </a:r>
          </a:p>
          <a:p>
            <a:r>
              <a:rPr lang="en-US" dirty="0"/>
              <a:t>Chicago, IL                  LaGrange, IL</a:t>
            </a:r>
            <a:br>
              <a:rPr lang="en-US" dirty="0"/>
            </a:br>
            <a:endParaRPr lang="en-US" dirty="0"/>
          </a:p>
          <a:p>
            <a:br>
              <a:rPr lang="en-US" dirty="0"/>
            </a:b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6FC72F-F6B1-4B96-9927-EA56B6D1417E}"/>
              </a:ext>
            </a:extLst>
          </p:cNvPr>
          <p:cNvSpPr txBox="1"/>
          <p:nvPr/>
        </p:nvSpPr>
        <p:spPr>
          <a:xfrm>
            <a:off x="5603850" y="5073984"/>
            <a:ext cx="36455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6" action="ppaction://hlinksldjump"/>
              </a:rPr>
              <a:t>LaVerne Lillian Suva</a:t>
            </a:r>
            <a:endParaRPr lang="en-US" sz="1800" dirty="0"/>
          </a:p>
          <a:p>
            <a:r>
              <a:rPr lang="en-US" dirty="0"/>
              <a:t>b:</a:t>
            </a:r>
            <a:r>
              <a:rPr lang="en-US" sz="1800" dirty="0"/>
              <a:t> 9/30/1923            d:8/27/1997 </a:t>
            </a:r>
            <a:br>
              <a:rPr lang="en-US" sz="1800" dirty="0"/>
            </a:br>
            <a:r>
              <a:rPr lang="en-US" sz="1800" dirty="0"/>
              <a:t>                                    Hinsdale, IL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38B2AA-819B-4259-A5E8-CE52B5066773}"/>
              </a:ext>
            </a:extLst>
          </p:cNvPr>
          <p:cNvSpPr txBox="1"/>
          <p:nvPr/>
        </p:nvSpPr>
        <p:spPr>
          <a:xfrm>
            <a:off x="2602511" y="3404296"/>
            <a:ext cx="278330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Carolyn Beth Riedell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12/29/1952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Berwyn, 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177F75-926A-4AC0-9F9D-6CA4D3A6F8B9}"/>
              </a:ext>
            </a:extLst>
          </p:cNvPr>
          <p:cNvSpPr txBox="1"/>
          <p:nvPr/>
        </p:nvSpPr>
        <p:spPr>
          <a:xfrm>
            <a:off x="5791200" y="2606515"/>
            <a:ext cx="2423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hlinkClick r:id="rId7" action="ppaction://hlinksldjump"/>
              </a:rPr>
              <a:t>Married:</a:t>
            </a:r>
            <a:r>
              <a:rPr lang="en-US" sz="1800" dirty="0"/>
              <a:t> 1/29/1944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1985126-10CE-44E1-9BDD-BF7AB67E65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2983" y="5328895"/>
            <a:ext cx="3083513" cy="4571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E9E0027-A891-417B-A01C-FD32A89DF8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1403" y="818646"/>
            <a:ext cx="3083513" cy="457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563091-3946-42E3-87A0-1E406DB9A8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3218476" y="3022481"/>
            <a:ext cx="4567111" cy="4571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76F5A5A-6185-4610-A437-22048E7F3FD6}"/>
              </a:ext>
            </a:extLst>
          </p:cNvPr>
          <p:cNvGrpSpPr/>
          <p:nvPr/>
        </p:nvGrpSpPr>
        <p:grpSpPr>
          <a:xfrm>
            <a:off x="2234570" y="5004733"/>
            <a:ext cx="381000" cy="381000"/>
            <a:chOff x="7281248" y="4255532"/>
            <a:chExt cx="381000" cy="38100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E1A4087-6E3F-43AD-8CA9-81D02AF44960}"/>
                </a:ext>
              </a:extLst>
            </p:cNvPr>
            <p:cNvSpPr/>
            <p:nvPr/>
          </p:nvSpPr>
          <p:spPr>
            <a:xfrm>
              <a:off x="7281248" y="4255532"/>
              <a:ext cx="381000" cy="381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6B44CE7-5E95-4B96-8976-3AAB69F845CF}"/>
                </a:ext>
              </a:extLst>
            </p:cNvPr>
            <p:cNvSpPr txBox="1"/>
            <p:nvPr/>
          </p:nvSpPr>
          <p:spPr>
            <a:xfrm>
              <a:off x="7320905" y="425553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3ECEB01-4AED-43D5-9FAE-1C9CFC9A0055}"/>
              </a:ext>
            </a:extLst>
          </p:cNvPr>
          <p:cNvGrpSpPr/>
          <p:nvPr/>
        </p:nvGrpSpPr>
        <p:grpSpPr>
          <a:xfrm>
            <a:off x="6172200" y="2995155"/>
            <a:ext cx="381000" cy="381000"/>
            <a:chOff x="7281248" y="4255532"/>
            <a:chExt cx="381000" cy="38100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8B08567-E4C9-43C6-84A3-A6CA1834AE23}"/>
                </a:ext>
              </a:extLst>
            </p:cNvPr>
            <p:cNvSpPr/>
            <p:nvPr/>
          </p:nvSpPr>
          <p:spPr>
            <a:xfrm>
              <a:off x="7281248" y="4255532"/>
              <a:ext cx="381000" cy="381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4DC784E-7A1A-42BB-A6AA-D37BDD22FFF1}"/>
                </a:ext>
              </a:extLst>
            </p:cNvPr>
            <p:cNvSpPr txBox="1"/>
            <p:nvPr/>
          </p:nvSpPr>
          <p:spPr>
            <a:xfrm>
              <a:off x="7320905" y="425553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38BBFEE-E69E-4742-B7DA-4BF282D95757}"/>
              </a:ext>
            </a:extLst>
          </p:cNvPr>
          <p:cNvGrpSpPr/>
          <p:nvPr/>
        </p:nvGrpSpPr>
        <p:grpSpPr>
          <a:xfrm>
            <a:off x="8127537" y="370695"/>
            <a:ext cx="381000" cy="381000"/>
            <a:chOff x="7281248" y="4255532"/>
            <a:chExt cx="381000" cy="3810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27B0318-73B1-486E-84ED-BE90BBECF9CA}"/>
                </a:ext>
              </a:extLst>
            </p:cNvPr>
            <p:cNvSpPr/>
            <p:nvPr/>
          </p:nvSpPr>
          <p:spPr>
            <a:xfrm>
              <a:off x="7281248" y="4255532"/>
              <a:ext cx="381000" cy="381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463620F-5379-4275-A634-64DB9B9DFA2A}"/>
                </a:ext>
              </a:extLst>
            </p:cNvPr>
            <p:cNvSpPr txBox="1"/>
            <p:nvPr/>
          </p:nvSpPr>
          <p:spPr>
            <a:xfrm>
              <a:off x="7320905" y="425553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075B26A-F640-430A-A05D-9FD1E059F8EA}"/>
              </a:ext>
            </a:extLst>
          </p:cNvPr>
          <p:cNvGrpSpPr/>
          <p:nvPr/>
        </p:nvGrpSpPr>
        <p:grpSpPr>
          <a:xfrm>
            <a:off x="7620000" y="4848723"/>
            <a:ext cx="381000" cy="401146"/>
            <a:chOff x="7281248" y="4235386"/>
            <a:chExt cx="381000" cy="401146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53CC9AB-B26E-431B-8DEC-F761C63BE0E5}"/>
                </a:ext>
              </a:extLst>
            </p:cNvPr>
            <p:cNvSpPr/>
            <p:nvPr/>
          </p:nvSpPr>
          <p:spPr>
            <a:xfrm>
              <a:off x="7281248" y="4255532"/>
              <a:ext cx="381000" cy="381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1C76AA3-E8CB-41BD-B608-7422173AA5E9}"/>
                </a:ext>
              </a:extLst>
            </p:cNvPr>
            <p:cNvSpPr txBox="1"/>
            <p:nvPr/>
          </p:nvSpPr>
          <p:spPr>
            <a:xfrm>
              <a:off x="7340353" y="423538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04061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86"/>
          <a:stretch/>
        </p:blipFill>
        <p:spPr>
          <a:xfrm>
            <a:off x="23071" y="409375"/>
            <a:ext cx="3519454" cy="39976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9"/>
          <a:stretch/>
        </p:blipFill>
        <p:spPr>
          <a:xfrm>
            <a:off x="3486163" y="581233"/>
            <a:ext cx="2706854" cy="15892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9"/>
          <a:stretch/>
        </p:blipFill>
        <p:spPr>
          <a:xfrm>
            <a:off x="3535796" y="2954323"/>
            <a:ext cx="2798064" cy="15742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58702" y="782294"/>
            <a:ext cx="242566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John Charles O’Donnell</a:t>
            </a:r>
            <a:br>
              <a:rPr lang="en-US" sz="1100" dirty="0"/>
            </a:br>
            <a:r>
              <a:rPr lang="en-US" sz="1100" dirty="0"/>
              <a:t>b. July 1853  Dunmore Galway Ireland</a:t>
            </a:r>
            <a:br>
              <a:rPr lang="en-US" sz="1100" dirty="0"/>
            </a:br>
            <a:r>
              <a:rPr lang="en-US" sz="1100" dirty="0"/>
              <a:t>d. Jan 7, 1907  Fall River, MA</a:t>
            </a:r>
          </a:p>
        </p:txBody>
      </p:sp>
      <p:sp>
        <p:nvSpPr>
          <p:cNvPr id="3" name="Rectangle 2"/>
          <p:cNvSpPr/>
          <p:nvPr/>
        </p:nvSpPr>
        <p:spPr>
          <a:xfrm>
            <a:off x="4068203" y="1676400"/>
            <a:ext cx="2117887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Emily Porter</a:t>
            </a:r>
            <a:br>
              <a:rPr lang="en-US" sz="1100" dirty="0"/>
            </a:br>
            <a:r>
              <a:rPr lang="en-US" sz="1100" dirty="0"/>
              <a:t>b. Aug 27, 1858  Oldham, England</a:t>
            </a:r>
            <a:br>
              <a:rPr lang="en-US" sz="1100" dirty="0"/>
            </a:br>
            <a:r>
              <a:rPr lang="en-US" sz="1100" dirty="0"/>
              <a:t>d. Apr 28, 1932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62000" y="3554342"/>
            <a:ext cx="4572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Lottie May Kelly</a:t>
            </a:r>
          </a:p>
          <a:p>
            <a:r>
              <a:rPr lang="en-US" sz="1100" dirty="0"/>
              <a:t>b. Nov 19, 1887  Tyre, MI</a:t>
            </a:r>
            <a:br>
              <a:rPr lang="en-US" sz="1100" dirty="0"/>
            </a:br>
            <a:r>
              <a:rPr lang="en-US" sz="1100" dirty="0"/>
              <a:t>d. Dec 14, 1977  Rockford, IL</a:t>
            </a:r>
            <a:br>
              <a:rPr lang="en-US" sz="1200" dirty="0"/>
            </a:br>
            <a:endParaRPr lang="en-US" sz="1200" dirty="0"/>
          </a:p>
        </p:txBody>
      </p:sp>
      <p:sp>
        <p:nvSpPr>
          <p:cNvPr id="16" name="Rectangle 15"/>
          <p:cNvSpPr/>
          <p:nvPr/>
        </p:nvSpPr>
        <p:spPr>
          <a:xfrm>
            <a:off x="616609" y="1235847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William Joseph O’Donnell</a:t>
            </a:r>
          </a:p>
          <a:p>
            <a:r>
              <a:rPr lang="en-US" sz="1100" dirty="0"/>
              <a:t>b. Apr 5, 1885 Fall River, MA</a:t>
            </a:r>
            <a:br>
              <a:rPr lang="en-US" sz="1100" dirty="0"/>
            </a:br>
            <a:r>
              <a:rPr lang="en-US" sz="1100" dirty="0"/>
              <a:t>d. Aug 24, 1947  Rockford, IL</a:t>
            </a:r>
          </a:p>
          <a:p>
            <a:r>
              <a:rPr lang="en-US" sz="1100" dirty="0"/>
              <a:t>m. Oct 8, 1913</a:t>
            </a:r>
          </a:p>
        </p:txBody>
      </p:sp>
      <p:sp>
        <p:nvSpPr>
          <p:cNvPr id="5" name="Rectangle 4"/>
          <p:cNvSpPr/>
          <p:nvPr/>
        </p:nvSpPr>
        <p:spPr>
          <a:xfrm>
            <a:off x="3900090" y="3169854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Freeman Edgar Kelly</a:t>
            </a:r>
          </a:p>
          <a:p>
            <a:r>
              <a:rPr lang="en-US" sz="1100" dirty="0"/>
              <a:t>b. Aug 28, 1861</a:t>
            </a:r>
            <a:br>
              <a:rPr lang="en-US" sz="1100" dirty="0"/>
            </a:br>
            <a:r>
              <a:rPr lang="en-US" sz="1100" dirty="0"/>
              <a:t>d. Mar 21, 1944</a:t>
            </a:r>
          </a:p>
        </p:txBody>
      </p:sp>
      <p:sp>
        <p:nvSpPr>
          <p:cNvPr id="9" name="Rectangle 8"/>
          <p:cNvSpPr/>
          <p:nvPr/>
        </p:nvSpPr>
        <p:spPr>
          <a:xfrm>
            <a:off x="3934726" y="4022351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Josephine Grow</a:t>
            </a:r>
          </a:p>
          <a:p>
            <a:r>
              <a:rPr lang="en-US" sz="1100" dirty="0"/>
              <a:t>b. May 31, 1868</a:t>
            </a:r>
            <a:br>
              <a:rPr lang="en-US" sz="1100" dirty="0"/>
            </a:br>
            <a:r>
              <a:rPr lang="en-US" sz="1100" dirty="0"/>
              <a:t>d. Aug 8, 1914</a:t>
            </a:r>
            <a:br>
              <a:rPr lang="en-US" sz="1100" dirty="0"/>
            </a:b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043900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28BB93-C9C2-4775-BB9F-4C0050E5D7BD}"/>
              </a:ext>
            </a:extLst>
          </p:cNvPr>
          <p:cNvSpPr txBox="1"/>
          <p:nvPr/>
        </p:nvSpPr>
        <p:spPr>
          <a:xfrm>
            <a:off x="2438721" y="1360007"/>
            <a:ext cx="31562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3" action="ppaction://hlinksldjump"/>
              </a:rPr>
              <a:t>Otto Walter Riedel</a:t>
            </a:r>
            <a:br>
              <a:rPr lang="en-US" sz="1600" dirty="0">
                <a:hlinkClick r:id="rId3" action="ppaction://hlinksldjump"/>
              </a:rPr>
            </a:br>
            <a:r>
              <a:rPr lang="en-US" sz="1600" dirty="0"/>
              <a:t>b: 4/27/1899              d: 1945</a:t>
            </a:r>
          </a:p>
          <a:p>
            <a:r>
              <a:rPr lang="en-US" sz="1600" dirty="0"/>
              <a:t>Chicago, IL </a:t>
            </a:r>
          </a:p>
          <a:p>
            <a:endParaRPr lang="en-US" sz="16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1292994-F257-4353-A57B-D2A4905D78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3913" r="2751" b="69640"/>
          <a:stretch/>
        </p:blipFill>
        <p:spPr>
          <a:xfrm rot="10800000">
            <a:off x="2358845" y="1631243"/>
            <a:ext cx="3220924" cy="457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C9D36C-CC6E-4604-9CB6-F0E3F42267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3913" r="2751" b="69640"/>
          <a:stretch/>
        </p:blipFill>
        <p:spPr>
          <a:xfrm rot="16200000">
            <a:off x="4647852" y="4620140"/>
            <a:ext cx="1933044" cy="457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74F2F2A-4A1D-4B01-86A4-D1C7E10F61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3913" r="21572" b="71740"/>
          <a:stretch/>
        </p:blipFill>
        <p:spPr>
          <a:xfrm rot="5400000" flipV="1">
            <a:off x="4636107" y="1461799"/>
            <a:ext cx="1933045" cy="45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55EFB3-6B4A-4495-AF0B-7F88E5F581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9769" y="518134"/>
            <a:ext cx="3432345" cy="670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7741F4-3EC3-4F4F-BC20-527E79A9FB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3913" r="2751" b="69640"/>
          <a:stretch/>
        </p:blipFill>
        <p:spPr>
          <a:xfrm rot="10800000" flipV="1">
            <a:off x="5610249" y="2383378"/>
            <a:ext cx="3429000" cy="678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3F882E-36B3-4B02-B3E9-CEE722E031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7849" y="3699141"/>
            <a:ext cx="3733800" cy="758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EF22A6-3FDE-4FF0-AD69-3E0EF0C080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2705" y="5563803"/>
            <a:ext cx="3479409" cy="457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3EEDFA-6F22-459D-9124-BB836AFDAC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9427" y="3010267"/>
            <a:ext cx="2537407" cy="45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AEF1C6-FD60-4C3A-A64F-F2CA5A4BA3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9422" y="4554027"/>
            <a:ext cx="3223207" cy="758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6980E36-37AB-4E61-BAF2-BFDB3607AE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32662" y="3065220"/>
            <a:ext cx="3083513" cy="4571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D850958-41F5-4B95-BE6A-FECDB34D3129}"/>
              </a:ext>
            </a:extLst>
          </p:cNvPr>
          <p:cNvSpPr txBox="1"/>
          <p:nvPr/>
        </p:nvSpPr>
        <p:spPr>
          <a:xfrm>
            <a:off x="2487980" y="4230861"/>
            <a:ext cx="30182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hlinkClick r:id="rId7" action="ppaction://hlinksldjump"/>
              </a:rPr>
              <a:t>Clara Madeline Groess</a:t>
            </a:r>
            <a:br>
              <a:rPr lang="en-US" sz="1800" dirty="0"/>
            </a:br>
            <a:r>
              <a:rPr lang="en-US" sz="1800" dirty="0"/>
              <a:t>b: 7/25/1895      d: 12/4/1984</a:t>
            </a:r>
            <a:br>
              <a:rPr lang="en-US" sz="1800" dirty="0"/>
            </a:br>
            <a:r>
              <a:rPr lang="en-US" sz="1800" dirty="0"/>
              <a:t>Cicero, IL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00848C-316A-419F-8CFC-27674AAE5446}"/>
              </a:ext>
            </a:extLst>
          </p:cNvPr>
          <p:cNvSpPr txBox="1"/>
          <p:nvPr/>
        </p:nvSpPr>
        <p:spPr>
          <a:xfrm>
            <a:off x="5655968" y="2089252"/>
            <a:ext cx="28887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Anna Dornquast </a:t>
            </a:r>
          </a:p>
          <a:p>
            <a:r>
              <a:rPr lang="en-US" dirty="0"/>
              <a:t>b: 1866                     d: 1905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FC3759-8256-42AC-BCD1-46585164F8A6}"/>
              </a:ext>
            </a:extLst>
          </p:cNvPr>
          <p:cNvSpPr txBox="1"/>
          <p:nvPr/>
        </p:nvSpPr>
        <p:spPr>
          <a:xfrm>
            <a:off x="-1" y="2686654"/>
            <a:ext cx="248094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Walter Edwin Riedell S</a:t>
            </a:r>
            <a:br>
              <a:rPr lang="en-US" dirty="0"/>
            </a:br>
            <a:r>
              <a:rPr lang="en-US" dirty="0"/>
              <a:t>b: 6/28/1921   </a:t>
            </a:r>
          </a:p>
          <a:p>
            <a:r>
              <a:rPr lang="en-US" dirty="0"/>
              <a:t>Chicago, IL</a:t>
            </a:r>
            <a:br>
              <a:rPr lang="en-US" dirty="0"/>
            </a:br>
            <a:endParaRPr lang="en-US" dirty="0"/>
          </a:p>
          <a:p>
            <a:r>
              <a:rPr lang="en-US" dirty="0"/>
              <a:t>d: 2/12/2012</a:t>
            </a:r>
            <a:br>
              <a:rPr lang="en-US" dirty="0"/>
            </a:br>
            <a:r>
              <a:rPr lang="en-US" dirty="0"/>
              <a:t>LaGrange, IL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E69E100-D812-468B-AA81-154FAE13955B}"/>
              </a:ext>
            </a:extLst>
          </p:cNvPr>
          <p:cNvSpPr txBox="1"/>
          <p:nvPr/>
        </p:nvSpPr>
        <p:spPr>
          <a:xfrm>
            <a:off x="5579768" y="228499"/>
            <a:ext cx="35507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Gustave Riedel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b: 1865                            d:1941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F9F8693-13B3-496B-950F-32630BDA019E}"/>
              </a:ext>
            </a:extLst>
          </p:cNvPr>
          <p:cNvSpPr txBox="1"/>
          <p:nvPr/>
        </p:nvSpPr>
        <p:spPr>
          <a:xfrm>
            <a:off x="2635717" y="2721904"/>
            <a:ext cx="22510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8" action="ppaction://hlinksldjump"/>
              </a:rPr>
              <a:t>Married:    6/2/1920  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46A741-36A4-42C8-9FB7-ED2FE2D7EBAD}"/>
              </a:ext>
            </a:extLst>
          </p:cNvPr>
          <p:cNvSpPr txBox="1"/>
          <p:nvPr/>
        </p:nvSpPr>
        <p:spPr>
          <a:xfrm>
            <a:off x="493677" y="456367"/>
            <a:ext cx="242767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30000" noProof="0" dirty="0"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nd</a:t>
            </a:r>
            <a:r>
              <a:rPr kumimoji="0" lang="en-US" sz="1800" b="0" i="0" u="none" strike="noStrike" kern="1200" cap="none" spc="0" normalizeH="0" baseline="0" noProof="0" dirty="0"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“L” added to Riedell </a:t>
            </a:r>
          </a:p>
          <a:p>
            <a:r>
              <a:rPr kumimoji="0" lang="en-US" sz="1800" b="0" i="0" u="none" strike="noStrike" kern="1200" cap="none" spc="0" normalizeH="0" baseline="0" noProof="0" dirty="0"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Clara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Groess Riedell</a:t>
            </a:r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720E4D5-9F4A-4974-8FF6-1173D4A2402B}"/>
              </a:ext>
            </a:extLst>
          </p:cNvPr>
          <p:cNvGrpSpPr/>
          <p:nvPr/>
        </p:nvGrpSpPr>
        <p:grpSpPr>
          <a:xfrm>
            <a:off x="3247867" y="2412417"/>
            <a:ext cx="381000" cy="381000"/>
            <a:chOff x="7281248" y="4255532"/>
            <a:chExt cx="381000" cy="38100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1CEFD0E-7FB0-4772-90E6-162469FCE010}"/>
                </a:ext>
              </a:extLst>
            </p:cNvPr>
            <p:cNvSpPr/>
            <p:nvPr/>
          </p:nvSpPr>
          <p:spPr>
            <a:xfrm>
              <a:off x="7281248" y="4255532"/>
              <a:ext cx="381000" cy="381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A0C2CA4-B8A1-451E-88CB-4E04ED83DA3D}"/>
                </a:ext>
              </a:extLst>
            </p:cNvPr>
            <p:cNvSpPr txBox="1"/>
            <p:nvPr/>
          </p:nvSpPr>
          <p:spPr>
            <a:xfrm>
              <a:off x="7320905" y="425553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4E63644-E9E2-42D4-BD1F-43C53BA3885B}"/>
              </a:ext>
            </a:extLst>
          </p:cNvPr>
          <p:cNvGrpSpPr/>
          <p:nvPr/>
        </p:nvGrpSpPr>
        <p:grpSpPr>
          <a:xfrm>
            <a:off x="3858354" y="1040447"/>
            <a:ext cx="381000" cy="381000"/>
            <a:chOff x="7281248" y="4255532"/>
            <a:chExt cx="381000" cy="38100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142490A-68F5-4E5C-A75E-79E1AC98A92B}"/>
                </a:ext>
              </a:extLst>
            </p:cNvPr>
            <p:cNvSpPr/>
            <p:nvPr/>
          </p:nvSpPr>
          <p:spPr>
            <a:xfrm>
              <a:off x="7281248" y="4255532"/>
              <a:ext cx="381000" cy="381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08CCAB9-99D5-40E3-98D5-FA7119075DAE}"/>
                </a:ext>
              </a:extLst>
            </p:cNvPr>
            <p:cNvSpPr txBox="1"/>
            <p:nvPr/>
          </p:nvSpPr>
          <p:spPr>
            <a:xfrm>
              <a:off x="7320905" y="425553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9078140-78AF-4AB1-8288-6C0B8B98D870}"/>
              </a:ext>
            </a:extLst>
          </p:cNvPr>
          <p:cNvGrpSpPr/>
          <p:nvPr/>
        </p:nvGrpSpPr>
        <p:grpSpPr>
          <a:xfrm>
            <a:off x="4758339" y="4035399"/>
            <a:ext cx="381000" cy="383102"/>
            <a:chOff x="7281248" y="4255532"/>
            <a:chExt cx="381000" cy="383102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77E3714-9F5E-4DB7-97C1-100749B53536}"/>
                </a:ext>
              </a:extLst>
            </p:cNvPr>
            <p:cNvSpPr/>
            <p:nvPr/>
          </p:nvSpPr>
          <p:spPr>
            <a:xfrm>
              <a:off x="7281248" y="4255532"/>
              <a:ext cx="381000" cy="381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CC80F89-ABD9-4539-B1AF-BAFE93CA070C}"/>
                </a:ext>
              </a:extLst>
            </p:cNvPr>
            <p:cNvSpPr txBox="1"/>
            <p:nvPr/>
          </p:nvSpPr>
          <p:spPr>
            <a:xfrm>
              <a:off x="7320905" y="426930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B1010CFF-FC1A-447B-9DC3-84683189A106}"/>
              </a:ext>
            </a:extLst>
          </p:cNvPr>
          <p:cNvSpPr txBox="1"/>
          <p:nvPr/>
        </p:nvSpPr>
        <p:spPr>
          <a:xfrm>
            <a:off x="3866022" y="59480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891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28BB93-C9C2-4775-BB9F-4C0050E5D7BD}"/>
              </a:ext>
            </a:extLst>
          </p:cNvPr>
          <p:cNvSpPr txBox="1"/>
          <p:nvPr/>
        </p:nvSpPr>
        <p:spPr>
          <a:xfrm>
            <a:off x="23888" y="2731080"/>
            <a:ext cx="24276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Clara Madeline Groess</a:t>
            </a:r>
          </a:p>
          <a:p>
            <a:r>
              <a:rPr lang="en-US" sz="1600" dirty="0"/>
              <a:t>b: 7/25/1895  </a:t>
            </a:r>
            <a:br>
              <a:rPr lang="en-US" sz="1600" dirty="0"/>
            </a:br>
            <a:r>
              <a:rPr lang="en-US" sz="1600" dirty="0"/>
              <a:t>d: 12/4/1984</a:t>
            </a:r>
            <a:br>
              <a:rPr lang="en-US" sz="1600" dirty="0"/>
            </a:br>
            <a:endParaRPr lang="en-US" sz="1600" dirty="0"/>
          </a:p>
          <a:p>
            <a:endParaRPr lang="en-US" sz="16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1292994-F257-4353-A57B-D2A4905D78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3913" r="2751" b="69640"/>
          <a:stretch/>
        </p:blipFill>
        <p:spPr>
          <a:xfrm rot="10800000">
            <a:off x="2358845" y="1631243"/>
            <a:ext cx="3220924" cy="457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C9D36C-CC6E-4604-9CB6-F0E3F42267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3913" r="2751" b="69640"/>
          <a:stretch/>
        </p:blipFill>
        <p:spPr>
          <a:xfrm rot="16200000">
            <a:off x="4647852" y="4620140"/>
            <a:ext cx="1933044" cy="457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74F2F2A-4A1D-4B01-86A4-D1C7E10F61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3913" r="21572" b="71740"/>
          <a:stretch/>
        </p:blipFill>
        <p:spPr>
          <a:xfrm rot="5400000" flipV="1">
            <a:off x="4636107" y="1461799"/>
            <a:ext cx="1933045" cy="457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13CF93E-7982-43E5-B2ED-E030F18B0348}"/>
              </a:ext>
            </a:extLst>
          </p:cNvPr>
          <p:cNvSpPr txBox="1"/>
          <p:nvPr/>
        </p:nvSpPr>
        <p:spPr>
          <a:xfrm>
            <a:off x="2133600" y="6042282"/>
            <a:ext cx="5638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 action="ppaction://hlinksldjump"/>
              </a:rPr>
              <a:t>BACK TO RIEDELL/SUVA FAMILY TREE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55EFB3-6B4A-4495-AF0B-7F88E5F581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9769" y="518134"/>
            <a:ext cx="3432345" cy="670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7741F4-3EC3-4F4F-BC20-527E79A9FB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3913" r="2751" b="69640"/>
          <a:stretch/>
        </p:blipFill>
        <p:spPr>
          <a:xfrm rot="10800000" flipV="1">
            <a:off x="5610249" y="2383378"/>
            <a:ext cx="3429000" cy="678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3F882E-36B3-4B02-B3E9-CEE722E031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7849" y="3699141"/>
            <a:ext cx="3733800" cy="758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EF22A6-3FDE-4FF0-AD69-3E0EF0C080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2705" y="5563803"/>
            <a:ext cx="3479409" cy="457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3EEDFA-6F22-459D-9124-BB836AFDAC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9427" y="3010267"/>
            <a:ext cx="2537407" cy="45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AEF1C6-FD60-4C3A-A64F-F2CA5A4BA3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9422" y="4554027"/>
            <a:ext cx="3223207" cy="758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6980E36-37AB-4E61-BAF2-BFDB3607AE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32662" y="3065220"/>
            <a:ext cx="3083513" cy="4571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D850958-41F5-4B95-BE6A-FECDB34D3129}"/>
              </a:ext>
            </a:extLst>
          </p:cNvPr>
          <p:cNvSpPr txBox="1"/>
          <p:nvPr/>
        </p:nvSpPr>
        <p:spPr>
          <a:xfrm>
            <a:off x="2487980" y="4230861"/>
            <a:ext cx="30182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Ida Peters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00848C-316A-419F-8CFC-27674AAE5446}"/>
              </a:ext>
            </a:extLst>
          </p:cNvPr>
          <p:cNvSpPr txBox="1"/>
          <p:nvPr/>
        </p:nvSpPr>
        <p:spPr>
          <a:xfrm>
            <a:off x="5679097" y="3392800"/>
            <a:ext cx="28887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Henry Peters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FC3759-8256-42AC-BCD1-46585164F8A6}"/>
              </a:ext>
            </a:extLst>
          </p:cNvPr>
          <p:cNvSpPr txBox="1"/>
          <p:nvPr/>
        </p:nvSpPr>
        <p:spPr>
          <a:xfrm>
            <a:off x="5662685" y="5240190"/>
            <a:ext cx="25103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Carolyn Last 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E69E100-D812-468B-AA81-154FAE13955B}"/>
              </a:ext>
            </a:extLst>
          </p:cNvPr>
          <p:cNvSpPr txBox="1"/>
          <p:nvPr/>
        </p:nvSpPr>
        <p:spPr>
          <a:xfrm>
            <a:off x="2451559" y="1325575"/>
            <a:ext cx="35507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Frederich Groess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b: near Hapsburg</a:t>
            </a:r>
          </a:p>
        </p:txBody>
      </p:sp>
    </p:spTree>
    <p:extLst>
      <p:ext uri="{BB962C8B-B14F-4D97-AF65-F5344CB8AC3E}">
        <p14:creationId xmlns:p14="http://schemas.microsoft.com/office/powerpoint/2010/main" val="620507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28BB93-C9C2-4775-BB9F-4C0050E5D7BD}"/>
              </a:ext>
            </a:extLst>
          </p:cNvPr>
          <p:cNvSpPr txBox="1"/>
          <p:nvPr/>
        </p:nvSpPr>
        <p:spPr>
          <a:xfrm>
            <a:off x="5601245" y="1213570"/>
            <a:ext cx="3414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3" action="ppaction://hlinksldjump"/>
              </a:rPr>
              <a:t>Louis Thomas Suva</a:t>
            </a:r>
            <a:br>
              <a:rPr lang="en-US" sz="1600" dirty="0"/>
            </a:br>
            <a:r>
              <a:rPr lang="en-US" sz="1600" dirty="0"/>
              <a:t>b.  7/22/1895           d: 11/14/1978</a:t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4CE2B4-3B1B-428B-8A7E-C0F4C7BE9238}"/>
              </a:ext>
            </a:extLst>
          </p:cNvPr>
          <p:cNvSpPr txBox="1"/>
          <p:nvPr/>
        </p:nvSpPr>
        <p:spPr>
          <a:xfrm>
            <a:off x="5391858" y="4259436"/>
            <a:ext cx="36709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hlinkClick r:id="rId4" action="ppaction://hlinksldjump"/>
              </a:rPr>
              <a:t>Lillian </a:t>
            </a:r>
            <a:r>
              <a:rPr lang="en-US" dirty="0">
                <a:hlinkClick r:id="rId4" action="ppaction://hlinksldjump"/>
              </a:rPr>
              <a:t>Barbara </a:t>
            </a:r>
            <a:r>
              <a:rPr lang="en-US" sz="1800" dirty="0">
                <a:hlinkClick r:id="rId4" action="ppaction://hlinksldjump"/>
              </a:rPr>
              <a:t>Hurt</a:t>
            </a:r>
            <a:br>
              <a:rPr lang="en-US" sz="1800" dirty="0"/>
            </a:br>
            <a:r>
              <a:rPr lang="en-US" sz="1800" dirty="0"/>
              <a:t>b: 7/13/1898         d: 8/5/1996</a:t>
            </a:r>
            <a:br>
              <a:rPr lang="en-US" sz="1800" dirty="0"/>
            </a:br>
            <a:r>
              <a:rPr lang="en-US" sz="1800" dirty="0"/>
              <a:t>Chicago, IL</a:t>
            </a:r>
          </a:p>
          <a:p>
            <a:endParaRPr lang="en-US" sz="18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1292994-F257-4353-A57B-D2A4905D78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9" t="23913" r="2751" b="69640"/>
          <a:stretch/>
        </p:blipFill>
        <p:spPr>
          <a:xfrm rot="10800000">
            <a:off x="5334000" y="1485926"/>
            <a:ext cx="3220924" cy="457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742297C-D2F6-4F09-9E80-A021B21310C5}"/>
              </a:ext>
            </a:extLst>
          </p:cNvPr>
          <p:cNvSpPr txBox="1"/>
          <p:nvPr/>
        </p:nvSpPr>
        <p:spPr>
          <a:xfrm>
            <a:off x="2309738" y="2551837"/>
            <a:ext cx="30195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LaVerne Lillian Suva</a:t>
            </a:r>
            <a:endParaRPr lang="en-US" sz="1800" dirty="0"/>
          </a:p>
          <a:p>
            <a:r>
              <a:rPr lang="en-US" dirty="0"/>
              <a:t>b:</a:t>
            </a:r>
            <a:r>
              <a:rPr lang="en-US" sz="1800" dirty="0"/>
              <a:t> 9/30/1923      d: 8/27/1997</a:t>
            </a:r>
            <a:br>
              <a:rPr lang="en-US" sz="1800" dirty="0"/>
            </a:br>
            <a:r>
              <a:rPr lang="en-US" sz="1800" dirty="0"/>
              <a:t>Berwyn, IL </a:t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E3EEDFA-6F22-459D-9124-BB836AFDAC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2255518" y="2848460"/>
            <a:ext cx="3057001" cy="841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AEF1C6-FD60-4C3A-A64F-F2CA5A4BA3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0725" y="4546688"/>
            <a:ext cx="3223207" cy="758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6980E36-37AB-4E61-BAF2-BFDB3607AE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810432" y="3019977"/>
            <a:ext cx="3083513" cy="4571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9798310-5902-4966-830E-263F238BEF5D}"/>
              </a:ext>
            </a:extLst>
          </p:cNvPr>
          <p:cNvSpPr txBox="1"/>
          <p:nvPr/>
        </p:nvSpPr>
        <p:spPr>
          <a:xfrm>
            <a:off x="5831050" y="2567363"/>
            <a:ext cx="17080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7" action="ppaction://hlinksldjump"/>
              </a:rPr>
              <a:t>Married:</a:t>
            </a:r>
            <a:r>
              <a:rPr lang="en-US" dirty="0"/>
              <a:t> 9/10/1921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85D171E-09EB-432C-9C50-F64E72365A22}"/>
              </a:ext>
            </a:extLst>
          </p:cNvPr>
          <p:cNvGrpSpPr/>
          <p:nvPr/>
        </p:nvGrpSpPr>
        <p:grpSpPr>
          <a:xfrm>
            <a:off x="6927526" y="2514540"/>
            <a:ext cx="381000" cy="381000"/>
            <a:chOff x="7281248" y="4255532"/>
            <a:chExt cx="381000" cy="3810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00CD10E-10F2-4FC4-B5ED-D042BE04A112}"/>
                </a:ext>
              </a:extLst>
            </p:cNvPr>
            <p:cNvSpPr/>
            <p:nvPr/>
          </p:nvSpPr>
          <p:spPr>
            <a:xfrm>
              <a:off x="7281248" y="4255532"/>
              <a:ext cx="381000" cy="381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71B80EE-28F1-4E1D-B64C-916747C1A278}"/>
                </a:ext>
              </a:extLst>
            </p:cNvPr>
            <p:cNvSpPr txBox="1"/>
            <p:nvPr/>
          </p:nvSpPr>
          <p:spPr>
            <a:xfrm>
              <a:off x="7320905" y="425553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E1A54A3-CA34-4861-9414-46C786627397}"/>
              </a:ext>
            </a:extLst>
          </p:cNvPr>
          <p:cNvGrpSpPr/>
          <p:nvPr/>
        </p:nvGrpSpPr>
        <p:grpSpPr>
          <a:xfrm>
            <a:off x="7348602" y="1023070"/>
            <a:ext cx="381000" cy="381000"/>
            <a:chOff x="7281248" y="4255532"/>
            <a:chExt cx="381000" cy="3810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2A62E7E-BB0B-4284-A6D5-DD813448A511}"/>
                </a:ext>
              </a:extLst>
            </p:cNvPr>
            <p:cNvSpPr/>
            <p:nvPr/>
          </p:nvSpPr>
          <p:spPr>
            <a:xfrm>
              <a:off x="7281248" y="4255532"/>
              <a:ext cx="381000" cy="381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827B86A-8E68-421F-9355-C2257B62F2AC}"/>
                </a:ext>
              </a:extLst>
            </p:cNvPr>
            <p:cNvSpPr txBox="1"/>
            <p:nvPr/>
          </p:nvSpPr>
          <p:spPr>
            <a:xfrm>
              <a:off x="7320905" y="425553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BC2F702-EB35-42FE-A875-B2B542DB3AAC}"/>
              </a:ext>
            </a:extLst>
          </p:cNvPr>
          <p:cNvGrpSpPr/>
          <p:nvPr/>
        </p:nvGrpSpPr>
        <p:grpSpPr>
          <a:xfrm>
            <a:off x="7023049" y="3769844"/>
            <a:ext cx="381000" cy="381000"/>
            <a:chOff x="7281248" y="4255532"/>
            <a:chExt cx="381000" cy="38100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1E535B1-6FCB-4C5C-8BF3-BD9357EED3AD}"/>
                </a:ext>
              </a:extLst>
            </p:cNvPr>
            <p:cNvSpPr/>
            <p:nvPr/>
          </p:nvSpPr>
          <p:spPr>
            <a:xfrm>
              <a:off x="7281248" y="4255532"/>
              <a:ext cx="381000" cy="381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4D47624-73A7-44C5-931C-B859D71E2850}"/>
                </a:ext>
              </a:extLst>
            </p:cNvPr>
            <p:cNvSpPr txBox="1"/>
            <p:nvPr/>
          </p:nvSpPr>
          <p:spPr>
            <a:xfrm>
              <a:off x="7320905" y="425553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68922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2879</TotalTime>
  <Words>2158</Words>
  <Application>Microsoft Office PowerPoint</Application>
  <PresentationFormat>On-screen Show (4:3)</PresentationFormat>
  <Paragraphs>429</Paragraphs>
  <Slides>60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LaVerne Lillian Suva and Walter Edwin Riedell, Sr</vt:lpstr>
      <vt:lpstr>Clare Madeline Groess and Otto Riedell</vt:lpstr>
      <vt:lpstr>Otto Riedell-Draft Registrations</vt:lpstr>
      <vt:lpstr>Lillian Barbara Hurt and Louis Thomas Suva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MARY ALICE GOUGH DAVIS</vt:lpstr>
      <vt:lpstr>MARY ALICE GOUGH DAVIS-age 36</vt:lpstr>
      <vt:lpstr>MARY ALICE GOUGH DAVIS with children 1910</vt:lpstr>
      <vt:lpstr>GIBSON LINN DAVIS Killed in Monongah Mine Disaster </vt:lpstr>
      <vt:lpstr>ROBERT GIBSON DAVIS             Birth Certificate</vt:lpstr>
      <vt:lpstr>ROBERT GIBSON DAVIS             DEATH and Cremation Certificate</vt:lpstr>
      <vt:lpstr>PowerPoint Presentation</vt:lpstr>
      <vt:lpstr>PowerPoint Presentation</vt:lpstr>
      <vt:lpstr>JOSEPHINE LOUISE O’DONNELL DAVIS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 Riedell</dc:creator>
  <cp:lastModifiedBy>Kelly Riedell</cp:lastModifiedBy>
  <cp:revision>228</cp:revision>
  <cp:lastPrinted>2015-07-24T14:29:23Z</cp:lastPrinted>
  <dcterms:created xsi:type="dcterms:W3CDTF">2015-07-22T23:21:20Z</dcterms:created>
  <dcterms:modified xsi:type="dcterms:W3CDTF">2021-07-27T22:17:01Z</dcterms:modified>
</cp:coreProperties>
</file>