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64" r:id="rId3"/>
    <p:sldId id="256" r:id="rId4"/>
    <p:sldId id="265" r:id="rId5"/>
    <p:sldId id="266" r:id="rId6"/>
    <p:sldId id="267" r:id="rId7"/>
    <p:sldId id="268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742" cy="465139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4" y="0"/>
            <a:ext cx="2982742" cy="465139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A593CD95-93E9-4702-9364-5E3691A405E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82742" cy="465139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4" y="8829675"/>
            <a:ext cx="2982742" cy="465139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45AA78F3-9437-4C26-8058-A45F2D7D4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78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5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9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2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AC1C-5A3E-419A-A6CA-46BA0CB6433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9AAA-36C2-4671-BFC2-09D6837DB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5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4424-4840-4FED-9A2E-E13ACC8A9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" y="762000"/>
            <a:ext cx="9067800" cy="19081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ENZYME GRAPH OPENER</a:t>
            </a:r>
            <a:br>
              <a:rPr lang="en-US" dirty="0">
                <a:latin typeface="Comic Sans MS" panose="030F0702030302020204" pitchFamily="66" charset="0"/>
              </a:rPr>
            </a:br>
            <a:br>
              <a:rPr lang="en-US" dirty="0">
                <a:latin typeface="Comic Sans MS" panose="030F0702030302020204" pitchFamily="66" charset="0"/>
              </a:rPr>
            </a:br>
            <a:r>
              <a:rPr lang="en-US" sz="3600" dirty="0">
                <a:latin typeface="Comic Sans MS" panose="030F0702030302020204" pitchFamily="66" charset="0"/>
              </a:rPr>
              <a:t>Slide show by Kelly Riedell/Brookings Biology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D7F442-BE0A-49FA-8F57-88133CE9D1CD}"/>
              </a:ext>
            </a:extLst>
          </p:cNvPr>
          <p:cNvSpPr txBox="1"/>
          <p:nvPr/>
        </p:nvSpPr>
        <p:spPr>
          <a:xfrm>
            <a:off x="190500" y="3429000"/>
            <a:ext cx="89535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LEARNING OBJECTIVE ENE-1.E Explain how enzymes affect the rate of biological reactions.</a:t>
            </a:r>
          </a:p>
          <a:p>
            <a:endParaRPr lang="en-US" dirty="0"/>
          </a:p>
          <a:p>
            <a:r>
              <a:rPr lang="en-US" dirty="0"/>
              <a:t>ESSENTIAL KNOWLEDGE </a:t>
            </a:r>
          </a:p>
          <a:p>
            <a:r>
              <a:rPr lang="en-US" dirty="0"/>
              <a:t>ENE-1.E.1 The structure and function of enzymes contribute to the regulation of biological processes— </a:t>
            </a:r>
          </a:p>
          <a:p>
            <a:r>
              <a:rPr lang="en-US" dirty="0"/>
              <a:t>   a. Enzymes are biological catalysts that facilitate chemical reactions in cells by lowering the </a:t>
            </a:r>
            <a:br>
              <a:rPr lang="en-US" dirty="0"/>
            </a:br>
            <a:r>
              <a:rPr lang="en-US" dirty="0"/>
              <a:t>     activation energy</a:t>
            </a:r>
          </a:p>
          <a:p>
            <a:endParaRPr lang="en-US" dirty="0"/>
          </a:p>
          <a:p>
            <a:r>
              <a:rPr lang="en-US" dirty="0"/>
              <a:t>SP 2.A  Describe characteristics of a biological concept, process, or model represented visually.</a:t>
            </a:r>
          </a:p>
        </p:txBody>
      </p:sp>
    </p:spTree>
    <p:extLst>
      <p:ext uri="{BB962C8B-B14F-4D97-AF65-F5344CB8AC3E}">
        <p14:creationId xmlns:p14="http://schemas.microsoft.com/office/powerpoint/2010/main" val="38794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0034"/>
            <a:ext cx="5167312" cy="39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08311"/>
            <a:ext cx="91769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this a positive delta G or negative delta G reaction?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 without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enzyme added is labeled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with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enzyme added is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does adding enzyme change the energy of the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1EB67-F536-40FE-8C32-C60280B30D67}"/>
              </a:ext>
            </a:extLst>
          </p:cNvPr>
          <p:cNvSpPr txBox="1"/>
          <p:nvPr/>
        </p:nvSpPr>
        <p:spPr>
          <a:xfrm>
            <a:off x="0" y="0"/>
            <a:ext cx="9144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Image from: https://3.bp.blogspot.com/-ofT67cVS3gg/UOaYQS1H__I/AAAAAAAAAY0/8g-JLiA1xrQ/s1600/Test+3+Q+64.jpg</a:t>
            </a:r>
          </a:p>
        </p:txBody>
      </p:sp>
    </p:spTree>
    <p:extLst>
      <p:ext uri="{BB962C8B-B14F-4D97-AF65-F5344CB8AC3E}">
        <p14:creationId xmlns:p14="http://schemas.microsoft.com/office/powerpoint/2010/main" val="29776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0034"/>
            <a:ext cx="5167312" cy="39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08311"/>
            <a:ext cx="91769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this a positive delta G or negative delta G reaction?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 without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enzyme added is labeled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with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enzyme added is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does adding enzyme change the energy of the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1EB67-F536-40FE-8C32-C60280B30D67}"/>
              </a:ext>
            </a:extLst>
          </p:cNvPr>
          <p:cNvSpPr txBox="1"/>
          <p:nvPr/>
        </p:nvSpPr>
        <p:spPr>
          <a:xfrm>
            <a:off x="0" y="0"/>
            <a:ext cx="9144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Image from: https://3.bp.blogspot.com/-ofT67cVS3gg/UOaYQS1H__I/AAAAAAAAAY0/8g-JLiA1xrQ/s1600/Test+3+Q+64.jpg</a:t>
            </a:r>
          </a:p>
        </p:txBody>
      </p:sp>
    </p:spTree>
    <p:extLst>
      <p:ext uri="{BB962C8B-B14F-4D97-AF65-F5344CB8AC3E}">
        <p14:creationId xmlns:p14="http://schemas.microsoft.com/office/powerpoint/2010/main" val="406876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0034"/>
            <a:ext cx="5167312" cy="39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08311"/>
            <a:ext cx="91769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this a positive delta G or negative delta G reaction? </a:t>
            </a:r>
          </a:p>
          <a:p>
            <a:r>
              <a:rPr lang="en-US" sz="2800" dirty="0"/>
              <a:t>The activation energy required by this reaction  without </a:t>
            </a:r>
            <a:br>
              <a:rPr lang="en-US" sz="2800" dirty="0"/>
            </a:br>
            <a:r>
              <a:rPr lang="en-US" sz="2800" dirty="0"/>
              <a:t>      enzyme added is labeled _____</a:t>
            </a:r>
          </a:p>
          <a:p>
            <a:r>
              <a:rPr lang="en-US" sz="2800" dirty="0"/>
              <a:t>The activation energy required by this reaction with </a:t>
            </a:r>
            <a:br>
              <a:rPr lang="en-US" sz="2800" dirty="0"/>
            </a:br>
            <a:r>
              <a:rPr lang="en-US" sz="2800" dirty="0"/>
              <a:t>        enzyme added is _____</a:t>
            </a:r>
          </a:p>
          <a:p>
            <a:r>
              <a:rPr lang="en-US" sz="2800" dirty="0"/>
              <a:t>How does adding enzyme change the energy of the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1EB67-F536-40FE-8C32-C60280B30D67}"/>
              </a:ext>
            </a:extLst>
          </p:cNvPr>
          <p:cNvSpPr txBox="1"/>
          <p:nvPr/>
        </p:nvSpPr>
        <p:spPr>
          <a:xfrm>
            <a:off x="0" y="0"/>
            <a:ext cx="9144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Image from: https://3.bp.blogspot.com/-ofT67cVS3gg/UOaYQS1H__I/AAAAAAAAAY0/8g-JLiA1xrQ/s1600/Test+3+Q+64.jpg</a:t>
            </a:r>
          </a:p>
        </p:txBody>
      </p:sp>
    </p:spTree>
    <p:extLst>
      <p:ext uri="{BB962C8B-B14F-4D97-AF65-F5344CB8AC3E}">
        <p14:creationId xmlns:p14="http://schemas.microsoft.com/office/powerpoint/2010/main" val="17862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0034"/>
            <a:ext cx="5167312" cy="39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08311"/>
            <a:ext cx="91769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this a positive delta G or negative delta G reaction?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 without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enzyme added is labeled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with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enzyme added is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does adding enzyme change the energy of the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1EB67-F536-40FE-8C32-C60280B30D67}"/>
              </a:ext>
            </a:extLst>
          </p:cNvPr>
          <p:cNvSpPr txBox="1"/>
          <p:nvPr/>
        </p:nvSpPr>
        <p:spPr>
          <a:xfrm>
            <a:off x="0" y="0"/>
            <a:ext cx="9144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Image from: https://3.bp.blogspot.com/-ofT67cVS3gg/UOaYQS1H__I/AAAAAAAAAY0/8g-JLiA1xrQ/s1600/Test+3+Q+64.jpg</a:t>
            </a:r>
          </a:p>
        </p:txBody>
      </p:sp>
    </p:spTree>
    <p:extLst>
      <p:ext uri="{BB962C8B-B14F-4D97-AF65-F5344CB8AC3E}">
        <p14:creationId xmlns:p14="http://schemas.microsoft.com/office/powerpoint/2010/main" val="32981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0034"/>
            <a:ext cx="5167312" cy="39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08311"/>
            <a:ext cx="91769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this a positive delta G or negative delta G reaction?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 without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enzyme added is labeled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with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enzyme added is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does adding enzyme change the energy of the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1EB67-F536-40FE-8C32-C60280B30D67}"/>
              </a:ext>
            </a:extLst>
          </p:cNvPr>
          <p:cNvSpPr txBox="1"/>
          <p:nvPr/>
        </p:nvSpPr>
        <p:spPr>
          <a:xfrm>
            <a:off x="0" y="0"/>
            <a:ext cx="9144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Image from: https://3.bp.blogspot.com/-ofT67cVS3gg/UOaYQS1H__I/AAAAAAAAAY0/8g-JLiA1xrQ/s1600/Test+3+Q+64.jpg</a:t>
            </a:r>
          </a:p>
        </p:txBody>
      </p:sp>
    </p:spTree>
    <p:extLst>
      <p:ext uri="{BB962C8B-B14F-4D97-AF65-F5344CB8AC3E}">
        <p14:creationId xmlns:p14="http://schemas.microsoft.com/office/powerpoint/2010/main" val="386574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0034"/>
            <a:ext cx="5167312" cy="39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908311"/>
            <a:ext cx="917693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this a positive delta G or negative delta G reaction?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 without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enzyme added is labeled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activation energy required by this reaction with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enzyme added is 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does adding enzyme change the energy of the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1EB67-F536-40FE-8C32-C60280B30D67}"/>
              </a:ext>
            </a:extLst>
          </p:cNvPr>
          <p:cNvSpPr txBox="1"/>
          <p:nvPr/>
        </p:nvSpPr>
        <p:spPr>
          <a:xfrm>
            <a:off x="0" y="0"/>
            <a:ext cx="9144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Image from: https://3.bp.blogspot.com/-ofT67cVS3gg/UOaYQS1H__I/AAAAAAAAAY0/8g-JLiA1xrQ/s1600/Test+3+Q+64.jpg</a:t>
            </a:r>
          </a:p>
        </p:txBody>
      </p:sp>
    </p:spTree>
    <p:extLst>
      <p:ext uri="{BB962C8B-B14F-4D97-AF65-F5344CB8AC3E}">
        <p14:creationId xmlns:p14="http://schemas.microsoft.com/office/powerpoint/2010/main" val="146848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591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ENZYME GRAPH OPENER  Slide show by Kelly Riedell/Brookings 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8</cp:revision>
  <cp:lastPrinted>2015-02-05T16:43:09Z</cp:lastPrinted>
  <dcterms:created xsi:type="dcterms:W3CDTF">2011-12-13T20:55:17Z</dcterms:created>
  <dcterms:modified xsi:type="dcterms:W3CDTF">2021-02-24T02:38:59Z</dcterms:modified>
</cp:coreProperties>
</file>