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C12C508-9239-487A-8443-3A53C11948A9}"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04294-37FC-405D-9768-26FA3CAE6018}" type="slidenum">
              <a:rPr lang="en-US" smtClean="0"/>
              <a:t>‹#›</a:t>
            </a:fld>
            <a:endParaRPr lang="en-US"/>
          </a:p>
        </p:txBody>
      </p:sp>
    </p:spTree>
    <p:extLst>
      <p:ext uri="{BB962C8B-B14F-4D97-AF65-F5344CB8AC3E}">
        <p14:creationId xmlns:p14="http://schemas.microsoft.com/office/powerpoint/2010/main" val="2257238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12C508-9239-487A-8443-3A53C11948A9}"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04294-37FC-405D-9768-26FA3CAE6018}" type="slidenum">
              <a:rPr lang="en-US" smtClean="0"/>
              <a:t>‹#›</a:t>
            </a:fld>
            <a:endParaRPr lang="en-US"/>
          </a:p>
        </p:txBody>
      </p:sp>
    </p:spTree>
    <p:extLst>
      <p:ext uri="{BB962C8B-B14F-4D97-AF65-F5344CB8AC3E}">
        <p14:creationId xmlns:p14="http://schemas.microsoft.com/office/powerpoint/2010/main" val="3737170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12C508-9239-487A-8443-3A53C11948A9}"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04294-37FC-405D-9768-26FA3CAE6018}" type="slidenum">
              <a:rPr lang="en-US" smtClean="0"/>
              <a:t>‹#›</a:t>
            </a:fld>
            <a:endParaRPr lang="en-US"/>
          </a:p>
        </p:txBody>
      </p:sp>
    </p:spTree>
    <p:extLst>
      <p:ext uri="{BB962C8B-B14F-4D97-AF65-F5344CB8AC3E}">
        <p14:creationId xmlns:p14="http://schemas.microsoft.com/office/powerpoint/2010/main" val="3260648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12C508-9239-487A-8443-3A53C11948A9}"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04294-37FC-405D-9768-26FA3CAE6018}" type="slidenum">
              <a:rPr lang="en-US" smtClean="0"/>
              <a:t>‹#›</a:t>
            </a:fld>
            <a:endParaRPr lang="en-US"/>
          </a:p>
        </p:txBody>
      </p:sp>
    </p:spTree>
    <p:extLst>
      <p:ext uri="{BB962C8B-B14F-4D97-AF65-F5344CB8AC3E}">
        <p14:creationId xmlns:p14="http://schemas.microsoft.com/office/powerpoint/2010/main" val="1492117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12C508-9239-487A-8443-3A53C11948A9}"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04294-37FC-405D-9768-26FA3CAE6018}" type="slidenum">
              <a:rPr lang="en-US" smtClean="0"/>
              <a:t>‹#›</a:t>
            </a:fld>
            <a:endParaRPr lang="en-US"/>
          </a:p>
        </p:txBody>
      </p:sp>
    </p:spTree>
    <p:extLst>
      <p:ext uri="{BB962C8B-B14F-4D97-AF65-F5344CB8AC3E}">
        <p14:creationId xmlns:p14="http://schemas.microsoft.com/office/powerpoint/2010/main" val="3779710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12C508-9239-487A-8443-3A53C11948A9}" type="datetimeFigureOut">
              <a:rPr lang="en-US" smtClean="0"/>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04294-37FC-405D-9768-26FA3CAE6018}" type="slidenum">
              <a:rPr lang="en-US" smtClean="0"/>
              <a:t>‹#›</a:t>
            </a:fld>
            <a:endParaRPr lang="en-US"/>
          </a:p>
        </p:txBody>
      </p:sp>
    </p:spTree>
    <p:extLst>
      <p:ext uri="{BB962C8B-B14F-4D97-AF65-F5344CB8AC3E}">
        <p14:creationId xmlns:p14="http://schemas.microsoft.com/office/powerpoint/2010/main" val="3345202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12C508-9239-487A-8443-3A53C11948A9}" type="datetimeFigureOut">
              <a:rPr lang="en-US" smtClean="0"/>
              <a:t>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604294-37FC-405D-9768-26FA3CAE6018}" type="slidenum">
              <a:rPr lang="en-US" smtClean="0"/>
              <a:t>‹#›</a:t>
            </a:fld>
            <a:endParaRPr lang="en-US"/>
          </a:p>
        </p:txBody>
      </p:sp>
    </p:spTree>
    <p:extLst>
      <p:ext uri="{BB962C8B-B14F-4D97-AF65-F5344CB8AC3E}">
        <p14:creationId xmlns:p14="http://schemas.microsoft.com/office/powerpoint/2010/main" val="824854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12C508-9239-487A-8443-3A53C11948A9}" type="datetimeFigureOut">
              <a:rPr lang="en-US" smtClean="0"/>
              <a:t>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604294-37FC-405D-9768-26FA3CAE6018}" type="slidenum">
              <a:rPr lang="en-US" smtClean="0"/>
              <a:t>‹#›</a:t>
            </a:fld>
            <a:endParaRPr lang="en-US"/>
          </a:p>
        </p:txBody>
      </p:sp>
    </p:spTree>
    <p:extLst>
      <p:ext uri="{BB962C8B-B14F-4D97-AF65-F5344CB8AC3E}">
        <p14:creationId xmlns:p14="http://schemas.microsoft.com/office/powerpoint/2010/main" val="2980779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12C508-9239-487A-8443-3A53C11948A9}" type="datetimeFigureOut">
              <a:rPr lang="en-US" smtClean="0"/>
              <a:t>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604294-37FC-405D-9768-26FA3CAE6018}" type="slidenum">
              <a:rPr lang="en-US" smtClean="0"/>
              <a:t>‹#›</a:t>
            </a:fld>
            <a:endParaRPr lang="en-US"/>
          </a:p>
        </p:txBody>
      </p:sp>
    </p:spTree>
    <p:extLst>
      <p:ext uri="{BB962C8B-B14F-4D97-AF65-F5344CB8AC3E}">
        <p14:creationId xmlns:p14="http://schemas.microsoft.com/office/powerpoint/2010/main" val="3276379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12C508-9239-487A-8443-3A53C11948A9}" type="datetimeFigureOut">
              <a:rPr lang="en-US" smtClean="0"/>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04294-37FC-405D-9768-26FA3CAE6018}" type="slidenum">
              <a:rPr lang="en-US" smtClean="0"/>
              <a:t>‹#›</a:t>
            </a:fld>
            <a:endParaRPr lang="en-US"/>
          </a:p>
        </p:txBody>
      </p:sp>
    </p:spTree>
    <p:extLst>
      <p:ext uri="{BB962C8B-B14F-4D97-AF65-F5344CB8AC3E}">
        <p14:creationId xmlns:p14="http://schemas.microsoft.com/office/powerpoint/2010/main" val="3603363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12C508-9239-487A-8443-3A53C11948A9}" type="datetimeFigureOut">
              <a:rPr lang="en-US" smtClean="0"/>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04294-37FC-405D-9768-26FA3CAE6018}" type="slidenum">
              <a:rPr lang="en-US" smtClean="0"/>
              <a:t>‹#›</a:t>
            </a:fld>
            <a:endParaRPr lang="en-US"/>
          </a:p>
        </p:txBody>
      </p:sp>
    </p:spTree>
    <p:extLst>
      <p:ext uri="{BB962C8B-B14F-4D97-AF65-F5344CB8AC3E}">
        <p14:creationId xmlns:p14="http://schemas.microsoft.com/office/powerpoint/2010/main" val="2743978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12C508-9239-487A-8443-3A53C11948A9}" type="datetimeFigureOut">
              <a:rPr lang="en-US" smtClean="0"/>
              <a:t>2/23/2021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604294-37FC-405D-9768-26FA3CAE6018}" type="slidenum">
              <a:rPr lang="en-US" smtClean="0"/>
              <a:t>‹#›</a:t>
            </a:fld>
            <a:endParaRPr lang="en-US"/>
          </a:p>
        </p:txBody>
      </p:sp>
    </p:spTree>
    <p:extLst>
      <p:ext uri="{BB962C8B-B14F-4D97-AF65-F5344CB8AC3E}">
        <p14:creationId xmlns:p14="http://schemas.microsoft.com/office/powerpoint/2010/main" val="22343666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D8708-EB73-4B1B-BACF-8566612538F4}"/>
              </a:ext>
            </a:extLst>
          </p:cNvPr>
          <p:cNvSpPr>
            <a:spLocks noGrp="1"/>
          </p:cNvSpPr>
          <p:nvPr>
            <p:ph type="ctrTitle"/>
          </p:nvPr>
        </p:nvSpPr>
        <p:spPr>
          <a:xfrm>
            <a:off x="0" y="484187"/>
            <a:ext cx="9067800" cy="1470025"/>
          </a:xfrm>
        </p:spPr>
        <p:txBody>
          <a:bodyPr>
            <a:normAutofit fontScale="90000"/>
          </a:bodyPr>
          <a:lstStyle/>
          <a:p>
            <a:r>
              <a:rPr lang="en-US" sz="5300" dirty="0"/>
              <a:t>CANDY CORN OPENER</a:t>
            </a:r>
            <a:br>
              <a:rPr lang="en-US" dirty="0"/>
            </a:br>
            <a:r>
              <a:rPr lang="en-US" sz="4000" dirty="0"/>
              <a:t>Slide show by Kelly Riedell/Brookings Biology</a:t>
            </a:r>
            <a:endParaRPr lang="en-US" dirty="0"/>
          </a:p>
        </p:txBody>
      </p:sp>
      <p:sp>
        <p:nvSpPr>
          <p:cNvPr id="5" name="TextBox 4">
            <a:extLst>
              <a:ext uri="{FF2B5EF4-FFF2-40B4-BE49-F238E27FC236}">
                <a16:creationId xmlns:a16="http://schemas.microsoft.com/office/drawing/2014/main" id="{664BCC02-0DBB-41DC-95F6-DA5246316206}"/>
              </a:ext>
            </a:extLst>
          </p:cNvPr>
          <p:cNvSpPr txBox="1"/>
          <p:nvPr/>
        </p:nvSpPr>
        <p:spPr>
          <a:xfrm>
            <a:off x="228600" y="2667000"/>
            <a:ext cx="8839200" cy="2585323"/>
          </a:xfrm>
          <a:prstGeom prst="rect">
            <a:avLst/>
          </a:prstGeom>
          <a:noFill/>
        </p:spPr>
        <p:txBody>
          <a:bodyPr wrap="square">
            <a:spAutoFit/>
          </a:bodyPr>
          <a:lstStyle/>
          <a:p>
            <a:r>
              <a:rPr lang="en-US" dirty="0"/>
              <a:t>LEARNING OBJECTIVE ENE-1.E Explain how enzymes affect the rate of biological reactions.</a:t>
            </a:r>
          </a:p>
          <a:p>
            <a:endParaRPr lang="en-US" dirty="0"/>
          </a:p>
          <a:p>
            <a:r>
              <a:rPr lang="en-US" dirty="0"/>
              <a:t>ESSENTIAL KNOWLEDGE </a:t>
            </a:r>
          </a:p>
          <a:p>
            <a:r>
              <a:rPr lang="en-US" dirty="0"/>
              <a:t>ENE-1.E.1 The structure and function of enzymes contribute to the regulation of biological processes— a. Enzymes are biological catalysts that facilitate chemical reactions in cells by lowering the activation energy</a:t>
            </a:r>
          </a:p>
          <a:p>
            <a:endParaRPr lang="en-US" dirty="0"/>
          </a:p>
          <a:p>
            <a:r>
              <a:rPr lang="en-US" dirty="0"/>
              <a:t>LEARNING OBJECTIVE </a:t>
            </a:r>
          </a:p>
          <a:p>
            <a:r>
              <a:rPr lang="en-US" dirty="0"/>
              <a:t>ENE-1.F Explain how changes to the structure of an enzyme may affect its function</a:t>
            </a:r>
          </a:p>
        </p:txBody>
      </p:sp>
      <p:sp>
        <p:nvSpPr>
          <p:cNvPr id="6" name="TextBox 5">
            <a:extLst>
              <a:ext uri="{FF2B5EF4-FFF2-40B4-BE49-F238E27FC236}">
                <a16:creationId xmlns:a16="http://schemas.microsoft.com/office/drawing/2014/main" id="{929C4226-4D9B-4F3B-B71A-FB527FD1D5FF}"/>
              </a:ext>
            </a:extLst>
          </p:cNvPr>
          <p:cNvSpPr txBox="1"/>
          <p:nvPr/>
        </p:nvSpPr>
        <p:spPr>
          <a:xfrm>
            <a:off x="228600" y="5641945"/>
            <a:ext cx="8839200" cy="923330"/>
          </a:xfrm>
          <a:prstGeom prst="rect">
            <a:avLst/>
          </a:prstGeom>
          <a:noFill/>
        </p:spPr>
        <p:txBody>
          <a:bodyPr wrap="square">
            <a:spAutoFit/>
          </a:bodyPr>
          <a:lstStyle/>
          <a:p>
            <a:r>
              <a:rPr lang="en-US" dirty="0"/>
              <a:t>SP 6.E  Predict the causes or effects of a change in, or disruption to, one or more components in a biological system based on </a:t>
            </a:r>
            <a:br>
              <a:rPr lang="en-US" dirty="0"/>
            </a:br>
            <a:r>
              <a:rPr lang="en-US" dirty="0"/>
              <a:t>    a. Biological concepts or processes</a:t>
            </a:r>
          </a:p>
        </p:txBody>
      </p:sp>
    </p:spTree>
    <p:extLst>
      <p:ext uri="{BB962C8B-B14F-4D97-AF65-F5344CB8AC3E}">
        <p14:creationId xmlns:p14="http://schemas.microsoft.com/office/powerpoint/2010/main" val="2129143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15855" t="37881" r="63320" b="25079"/>
          <a:stretch/>
        </p:blipFill>
        <p:spPr bwMode="auto">
          <a:xfrm>
            <a:off x="5257800" y="3319706"/>
            <a:ext cx="3124201" cy="3124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4781550" y="3760"/>
            <a:ext cx="4343400" cy="430887"/>
          </a:xfrm>
          <a:prstGeom prst="rect">
            <a:avLst/>
          </a:prstGeom>
        </p:spPr>
        <p:txBody>
          <a:bodyPr wrap="square">
            <a:spAutoFit/>
          </a:bodyPr>
          <a:lstStyle/>
          <a:p>
            <a:pPr lvl="0"/>
            <a:r>
              <a:rPr lang="en-US" sz="1100" dirty="0">
                <a:solidFill>
                  <a:prstClr val="black"/>
                </a:solidFill>
              </a:rPr>
              <a:t>http://www.gurneys.com/product/kandy_korn_se_sweet_corn/vegetables</a:t>
            </a:r>
          </a:p>
        </p:txBody>
      </p:sp>
      <p:sp>
        <p:nvSpPr>
          <p:cNvPr id="2" name="Rectangle 1"/>
          <p:cNvSpPr/>
          <p:nvPr/>
        </p:nvSpPr>
        <p:spPr>
          <a:xfrm>
            <a:off x="225129" y="990600"/>
            <a:ext cx="8766471" cy="2308324"/>
          </a:xfrm>
          <a:prstGeom prst="rect">
            <a:avLst/>
          </a:prstGeom>
        </p:spPr>
        <p:txBody>
          <a:bodyPr wrap="square">
            <a:spAutoFit/>
          </a:bodyPr>
          <a:lstStyle/>
          <a:p>
            <a:r>
              <a:rPr lang="en-US" dirty="0">
                <a:latin typeface="Comic Sans MS" panose="030F0702030302020204" pitchFamily="66" charset="0"/>
              </a:rPr>
              <a:t>“</a:t>
            </a:r>
            <a:r>
              <a:rPr lang="en-US" sz="2400" dirty="0">
                <a:latin typeface="Comic Sans MS" panose="030F0702030302020204" pitchFamily="66" charset="0"/>
              </a:rPr>
              <a:t>Candy Corn” is a variety of sweet corn enjoyed by many people. These corn plants have been modified by geneticists to produce corn that tastes sweeter than other varieties because Candy Corn lacks an enzyme that “field” corn plants have. What do you think is the function of this missing enzyme in other corn plants? EXPLAIN YOUR ANSWER. </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8187206" flipH="1">
            <a:off x="550109" y="-285057"/>
            <a:ext cx="1575238" cy="1572613"/>
          </a:xfrm>
          <a:prstGeom prst="rect">
            <a:avLst/>
          </a:prstGeom>
        </p:spPr>
      </p:pic>
      <p:sp>
        <p:nvSpPr>
          <p:cNvPr id="7" name="Rectangle 6"/>
          <p:cNvSpPr/>
          <p:nvPr/>
        </p:nvSpPr>
        <p:spPr>
          <a:xfrm>
            <a:off x="2743200" y="316583"/>
            <a:ext cx="4347665" cy="523220"/>
          </a:xfrm>
          <a:prstGeom prst="rect">
            <a:avLst/>
          </a:prstGeom>
        </p:spPr>
        <p:txBody>
          <a:bodyPr wrap="none">
            <a:spAutoFit/>
          </a:bodyPr>
          <a:lstStyle/>
          <a:p>
            <a:pPr lvl="0"/>
            <a:r>
              <a:rPr lang="en-US" sz="2800" b="1" dirty="0">
                <a:solidFill>
                  <a:prstClr val="black"/>
                </a:solidFill>
                <a:latin typeface="Comic Sans MS" panose="030F0702030302020204" pitchFamily="66" charset="0"/>
              </a:rPr>
              <a:t>MAKE A CONNECTION</a:t>
            </a:r>
          </a:p>
        </p:txBody>
      </p:sp>
      <p:pic>
        <p:nvPicPr>
          <p:cNvPr id="8" name="Picture 2" descr="http://www.deeprunfarmsmaryland.com/wp-content/uploads/2012/07/101_0368.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8255" y="3319706"/>
            <a:ext cx="3962400" cy="297180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367145" y="6291505"/>
            <a:ext cx="5715000" cy="246221"/>
          </a:xfrm>
          <a:prstGeom prst="rect">
            <a:avLst/>
          </a:prstGeom>
        </p:spPr>
        <p:txBody>
          <a:bodyPr wrap="square">
            <a:spAutoFit/>
          </a:bodyPr>
          <a:lstStyle/>
          <a:p>
            <a:r>
              <a:rPr lang="en-US" sz="1000" dirty="0"/>
              <a:t>http://www.deeprunfarmsmaryland.com/wp-content/uploads/2012/07/101_0368.jpg</a:t>
            </a:r>
          </a:p>
        </p:txBody>
      </p:sp>
    </p:spTree>
    <p:extLst>
      <p:ext uri="{BB962C8B-B14F-4D97-AF65-F5344CB8AC3E}">
        <p14:creationId xmlns:p14="http://schemas.microsoft.com/office/powerpoint/2010/main" val="22202802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224</Words>
  <Application>Microsoft Office PowerPoint</Application>
  <PresentationFormat>On-screen Show (4:3)</PresentationFormat>
  <Paragraphs>13</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Comic Sans MS</vt:lpstr>
      <vt:lpstr>Office Theme</vt:lpstr>
      <vt:lpstr>CANDY CORN OPENER Slide show by Kelly Riedell/Brookings Biology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Riedell</dc:creator>
  <cp:lastModifiedBy>Kelly Riedell</cp:lastModifiedBy>
  <cp:revision>6</cp:revision>
  <dcterms:created xsi:type="dcterms:W3CDTF">2015-08-05T16:24:44Z</dcterms:created>
  <dcterms:modified xsi:type="dcterms:W3CDTF">2021-02-24T02:31:28Z</dcterms:modified>
</cp:coreProperties>
</file>