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62" r:id="rId2"/>
    <p:sldId id="256" r:id="rId3"/>
    <p:sldId id="259" r:id="rId4"/>
    <p:sldId id="261" r:id="rId5"/>
    <p:sldId id="260" r:id="rId6"/>
    <p:sldId id="258" r:id="rId7"/>
    <p:sldId id="25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1F2AE6-574C-4FD3-86D1-3B061EB72C67}" type="datetimeFigureOut">
              <a:rPr lang="en-US" smtClean="0"/>
              <a:t>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77AFA5-34F1-4DFD-A4F2-AC16638891AD}" type="slidenum">
              <a:rPr lang="en-US" smtClean="0"/>
              <a:t>‹#›</a:t>
            </a:fld>
            <a:endParaRPr lang="en-US"/>
          </a:p>
        </p:txBody>
      </p:sp>
    </p:spTree>
    <p:extLst>
      <p:ext uri="{BB962C8B-B14F-4D97-AF65-F5344CB8AC3E}">
        <p14:creationId xmlns:p14="http://schemas.microsoft.com/office/powerpoint/2010/main" val="23515366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2A18513-E4CB-4291-B4E0-846098D5DEC1}"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C6F34-ACA6-4E1F-8FCA-0583F56D7445}" type="slidenum">
              <a:rPr lang="en-US" smtClean="0"/>
              <a:t>‹#›</a:t>
            </a:fld>
            <a:endParaRPr lang="en-US"/>
          </a:p>
        </p:txBody>
      </p:sp>
    </p:spTree>
    <p:extLst>
      <p:ext uri="{BB962C8B-B14F-4D97-AF65-F5344CB8AC3E}">
        <p14:creationId xmlns:p14="http://schemas.microsoft.com/office/powerpoint/2010/main" val="4158410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A18513-E4CB-4291-B4E0-846098D5DEC1}"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C6F34-ACA6-4E1F-8FCA-0583F56D7445}" type="slidenum">
              <a:rPr lang="en-US" smtClean="0"/>
              <a:t>‹#›</a:t>
            </a:fld>
            <a:endParaRPr lang="en-US"/>
          </a:p>
        </p:txBody>
      </p:sp>
    </p:spTree>
    <p:extLst>
      <p:ext uri="{BB962C8B-B14F-4D97-AF65-F5344CB8AC3E}">
        <p14:creationId xmlns:p14="http://schemas.microsoft.com/office/powerpoint/2010/main" val="1666434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A18513-E4CB-4291-B4E0-846098D5DEC1}"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C6F34-ACA6-4E1F-8FCA-0583F56D7445}" type="slidenum">
              <a:rPr lang="en-US" smtClean="0"/>
              <a:t>‹#›</a:t>
            </a:fld>
            <a:endParaRPr lang="en-US"/>
          </a:p>
        </p:txBody>
      </p:sp>
    </p:spTree>
    <p:extLst>
      <p:ext uri="{BB962C8B-B14F-4D97-AF65-F5344CB8AC3E}">
        <p14:creationId xmlns:p14="http://schemas.microsoft.com/office/powerpoint/2010/main" val="2152309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A18513-E4CB-4291-B4E0-846098D5DEC1}"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C6F34-ACA6-4E1F-8FCA-0583F56D7445}" type="slidenum">
              <a:rPr lang="en-US" smtClean="0"/>
              <a:t>‹#›</a:t>
            </a:fld>
            <a:endParaRPr lang="en-US"/>
          </a:p>
        </p:txBody>
      </p:sp>
    </p:spTree>
    <p:extLst>
      <p:ext uri="{BB962C8B-B14F-4D97-AF65-F5344CB8AC3E}">
        <p14:creationId xmlns:p14="http://schemas.microsoft.com/office/powerpoint/2010/main" val="4222273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A18513-E4CB-4291-B4E0-846098D5DEC1}"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C6F34-ACA6-4E1F-8FCA-0583F56D7445}" type="slidenum">
              <a:rPr lang="en-US" smtClean="0"/>
              <a:t>‹#›</a:t>
            </a:fld>
            <a:endParaRPr lang="en-US"/>
          </a:p>
        </p:txBody>
      </p:sp>
    </p:spTree>
    <p:extLst>
      <p:ext uri="{BB962C8B-B14F-4D97-AF65-F5344CB8AC3E}">
        <p14:creationId xmlns:p14="http://schemas.microsoft.com/office/powerpoint/2010/main" val="1983754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2A18513-E4CB-4291-B4E0-846098D5DEC1}"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2C6F34-ACA6-4E1F-8FCA-0583F56D7445}" type="slidenum">
              <a:rPr lang="en-US" smtClean="0"/>
              <a:t>‹#›</a:t>
            </a:fld>
            <a:endParaRPr lang="en-US"/>
          </a:p>
        </p:txBody>
      </p:sp>
    </p:spTree>
    <p:extLst>
      <p:ext uri="{BB962C8B-B14F-4D97-AF65-F5344CB8AC3E}">
        <p14:creationId xmlns:p14="http://schemas.microsoft.com/office/powerpoint/2010/main" val="551014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A18513-E4CB-4291-B4E0-846098D5DEC1}" type="datetimeFigureOut">
              <a:rPr lang="en-US" smtClean="0"/>
              <a:t>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2C6F34-ACA6-4E1F-8FCA-0583F56D7445}" type="slidenum">
              <a:rPr lang="en-US" smtClean="0"/>
              <a:t>‹#›</a:t>
            </a:fld>
            <a:endParaRPr lang="en-US"/>
          </a:p>
        </p:txBody>
      </p:sp>
    </p:spTree>
    <p:extLst>
      <p:ext uri="{BB962C8B-B14F-4D97-AF65-F5344CB8AC3E}">
        <p14:creationId xmlns:p14="http://schemas.microsoft.com/office/powerpoint/2010/main" val="3594281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A18513-E4CB-4291-B4E0-846098D5DEC1}" type="datetimeFigureOut">
              <a:rPr lang="en-US" smtClean="0"/>
              <a:t>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2C6F34-ACA6-4E1F-8FCA-0583F56D7445}" type="slidenum">
              <a:rPr lang="en-US" smtClean="0"/>
              <a:t>‹#›</a:t>
            </a:fld>
            <a:endParaRPr lang="en-US"/>
          </a:p>
        </p:txBody>
      </p:sp>
    </p:spTree>
    <p:extLst>
      <p:ext uri="{BB962C8B-B14F-4D97-AF65-F5344CB8AC3E}">
        <p14:creationId xmlns:p14="http://schemas.microsoft.com/office/powerpoint/2010/main" val="2573474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A18513-E4CB-4291-B4E0-846098D5DEC1}" type="datetimeFigureOut">
              <a:rPr lang="en-US" smtClean="0"/>
              <a:t>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2C6F34-ACA6-4E1F-8FCA-0583F56D7445}" type="slidenum">
              <a:rPr lang="en-US" smtClean="0"/>
              <a:t>‹#›</a:t>
            </a:fld>
            <a:endParaRPr lang="en-US"/>
          </a:p>
        </p:txBody>
      </p:sp>
    </p:spTree>
    <p:extLst>
      <p:ext uri="{BB962C8B-B14F-4D97-AF65-F5344CB8AC3E}">
        <p14:creationId xmlns:p14="http://schemas.microsoft.com/office/powerpoint/2010/main" val="3744629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A18513-E4CB-4291-B4E0-846098D5DEC1}"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2C6F34-ACA6-4E1F-8FCA-0583F56D7445}" type="slidenum">
              <a:rPr lang="en-US" smtClean="0"/>
              <a:t>‹#›</a:t>
            </a:fld>
            <a:endParaRPr lang="en-US"/>
          </a:p>
        </p:txBody>
      </p:sp>
    </p:spTree>
    <p:extLst>
      <p:ext uri="{BB962C8B-B14F-4D97-AF65-F5344CB8AC3E}">
        <p14:creationId xmlns:p14="http://schemas.microsoft.com/office/powerpoint/2010/main" val="3024821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A18513-E4CB-4291-B4E0-846098D5DEC1}"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2C6F34-ACA6-4E1F-8FCA-0583F56D7445}" type="slidenum">
              <a:rPr lang="en-US" smtClean="0"/>
              <a:t>‹#›</a:t>
            </a:fld>
            <a:endParaRPr lang="en-US"/>
          </a:p>
        </p:txBody>
      </p:sp>
    </p:spTree>
    <p:extLst>
      <p:ext uri="{BB962C8B-B14F-4D97-AF65-F5344CB8AC3E}">
        <p14:creationId xmlns:p14="http://schemas.microsoft.com/office/powerpoint/2010/main" val="705952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A18513-E4CB-4291-B4E0-846098D5DEC1}" type="datetimeFigureOut">
              <a:rPr lang="en-US" smtClean="0"/>
              <a:t>2/23/2021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2C6F34-ACA6-4E1F-8FCA-0583F56D7445}" type="slidenum">
              <a:rPr lang="en-US" smtClean="0"/>
              <a:t>‹#›</a:t>
            </a:fld>
            <a:endParaRPr lang="en-US"/>
          </a:p>
        </p:txBody>
      </p:sp>
    </p:spTree>
    <p:extLst>
      <p:ext uri="{BB962C8B-B14F-4D97-AF65-F5344CB8AC3E}">
        <p14:creationId xmlns:p14="http://schemas.microsoft.com/office/powerpoint/2010/main" val="3877960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190DB-63C2-44CB-BD32-F0AF2437149D}"/>
              </a:ext>
            </a:extLst>
          </p:cNvPr>
          <p:cNvSpPr>
            <a:spLocks noGrp="1"/>
          </p:cNvSpPr>
          <p:nvPr>
            <p:ph type="ctrTitle"/>
          </p:nvPr>
        </p:nvSpPr>
        <p:spPr>
          <a:xfrm>
            <a:off x="190500" y="152401"/>
            <a:ext cx="8763000" cy="1295400"/>
          </a:xfrm>
        </p:spPr>
        <p:txBody>
          <a:bodyPr>
            <a:normAutofit fontScale="90000"/>
          </a:bodyPr>
          <a:lstStyle/>
          <a:p>
            <a:r>
              <a:rPr lang="en-US" sz="5300" dirty="0"/>
              <a:t>BILL OPENER- Cyanide</a:t>
            </a:r>
            <a:br>
              <a:rPr lang="en-US" sz="5300" dirty="0"/>
            </a:br>
            <a:r>
              <a:rPr lang="en-US" sz="3600" dirty="0"/>
              <a:t>Slide Show by Kelly Riedell/Brookings Biology</a:t>
            </a:r>
            <a:endParaRPr lang="en-US" dirty="0"/>
          </a:p>
        </p:txBody>
      </p:sp>
      <p:sp>
        <p:nvSpPr>
          <p:cNvPr id="4" name="TextBox 3">
            <a:extLst>
              <a:ext uri="{FF2B5EF4-FFF2-40B4-BE49-F238E27FC236}">
                <a16:creationId xmlns:a16="http://schemas.microsoft.com/office/drawing/2014/main" id="{33486A4A-8D63-4E7B-B217-DCEE6E7E6736}"/>
              </a:ext>
            </a:extLst>
          </p:cNvPr>
          <p:cNvSpPr txBox="1"/>
          <p:nvPr/>
        </p:nvSpPr>
        <p:spPr>
          <a:xfrm>
            <a:off x="95250" y="1470075"/>
            <a:ext cx="8953500" cy="5355312"/>
          </a:xfrm>
          <a:prstGeom prst="rect">
            <a:avLst/>
          </a:prstGeom>
          <a:noFill/>
        </p:spPr>
        <p:txBody>
          <a:bodyPr wrap="square">
            <a:spAutoFit/>
          </a:bodyPr>
          <a:lstStyle/>
          <a:p>
            <a:r>
              <a:rPr lang="en-US" dirty="0"/>
              <a:t>LEARNING OBJECTIVE </a:t>
            </a:r>
          </a:p>
          <a:p>
            <a:r>
              <a:rPr lang="en-US" dirty="0"/>
              <a:t>ENE-1.F Explain how changes to the structure of an enzyme may affect its function.</a:t>
            </a:r>
          </a:p>
          <a:p>
            <a:endParaRPr lang="en-US" dirty="0"/>
          </a:p>
          <a:p>
            <a:r>
              <a:rPr lang="en-US" dirty="0"/>
              <a:t>ESSENTIAL KNOWLEDGE </a:t>
            </a:r>
          </a:p>
          <a:p>
            <a:r>
              <a:rPr lang="en-US" dirty="0"/>
              <a:t>ENE-1.F.1 Change to the molecular structure of a component in an enzymatic system may result in a change of the function or efficiency of the system— </a:t>
            </a:r>
          </a:p>
          <a:p>
            <a:endParaRPr lang="en-US" dirty="0"/>
          </a:p>
          <a:p>
            <a:r>
              <a:rPr lang="en-US" dirty="0"/>
              <a:t>LEARNING OBJECTVE</a:t>
            </a:r>
          </a:p>
          <a:p>
            <a:r>
              <a:rPr lang="en-US" dirty="0"/>
              <a:t>ENE-1.G Explain how the cellular environment affects enzyme activity</a:t>
            </a:r>
          </a:p>
          <a:p>
            <a:endParaRPr lang="en-US" dirty="0"/>
          </a:p>
          <a:p>
            <a:r>
              <a:rPr lang="en-US" dirty="0"/>
              <a:t>ESSENTIAL KNOWLEDGE</a:t>
            </a:r>
            <a:br>
              <a:rPr lang="en-US" dirty="0"/>
            </a:br>
            <a:r>
              <a:rPr lang="en-US" dirty="0"/>
              <a:t>ENE-1G.4 Competitive inhibitor molecules can bind reversibly or irreversibly to the active site of the enzyme. Noncompetitive inhibitors can bind allosteric sites, changing the activity of the enzyme.</a:t>
            </a:r>
          </a:p>
          <a:p>
            <a:endParaRPr lang="en-US" dirty="0"/>
          </a:p>
          <a:p>
            <a:r>
              <a:rPr lang="en-US" dirty="0"/>
              <a:t>SP 6.E  Predict the causes or effects of a change in, or disruption to, one or more components in a biological system based on </a:t>
            </a:r>
            <a:br>
              <a:rPr lang="en-US" dirty="0"/>
            </a:br>
            <a:r>
              <a:rPr lang="en-US" dirty="0"/>
              <a:t>a. Biological concepts or processes. </a:t>
            </a:r>
            <a:br>
              <a:rPr lang="en-US" dirty="0"/>
            </a:br>
            <a:r>
              <a:rPr lang="en-US" dirty="0"/>
              <a:t>b. A visual representation of a biological concept, process, or model. </a:t>
            </a:r>
          </a:p>
        </p:txBody>
      </p:sp>
    </p:spTree>
    <p:extLst>
      <p:ext uri="{BB962C8B-B14F-4D97-AF65-F5344CB8AC3E}">
        <p14:creationId xmlns:p14="http://schemas.microsoft.com/office/powerpoint/2010/main" val="248338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mle.biochemistryformedics.com/wp-content/uploads/ET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33157"/>
            <a:ext cx="7214234" cy="341182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66255" y="3886200"/>
            <a:ext cx="8839200" cy="2031325"/>
          </a:xfrm>
          <a:prstGeom prst="rect">
            <a:avLst/>
          </a:prstGeom>
        </p:spPr>
        <p:txBody>
          <a:bodyPr wrap="square">
            <a:spAutoFit/>
          </a:bodyPr>
          <a:lstStyle/>
          <a:p>
            <a:r>
              <a:rPr lang="en-US" dirty="0"/>
              <a:t>HOW DOES CYANIDE AFFECT RESPIRATION?</a:t>
            </a:r>
            <a:br>
              <a:rPr lang="en-US" dirty="0"/>
            </a:br>
            <a:r>
              <a:rPr lang="en-US" dirty="0"/>
              <a:t>During WWII prisoners in Nazi concentration camps were killed in gas chambers using </a:t>
            </a:r>
            <a:r>
              <a:rPr lang="en-US" dirty="0" err="1"/>
              <a:t>Cyclon</a:t>
            </a:r>
            <a:r>
              <a:rPr lang="en-US" dirty="0"/>
              <a:t> B. This gas contained CYANIDE, an noncompetitive inhibitor of the enzyme cytochrome c oxidase. Cyanide binds to the iron cofactor in this complex and prevents the passing of electrons from cytochrome c oxidase to oxygen at the end of the electron transport chain.</a:t>
            </a:r>
          </a:p>
          <a:p>
            <a:endParaRPr lang="en-US" dirty="0"/>
          </a:p>
          <a:p>
            <a:r>
              <a:rPr lang="en-US" dirty="0"/>
              <a:t>EXPLAIN WHY THIS WOULD KILL SOMEONE. PROVIDE EVIDENCE TO SUPPORT YOUR CLAIM.</a:t>
            </a:r>
          </a:p>
        </p:txBody>
      </p:sp>
      <p:sp>
        <p:nvSpPr>
          <p:cNvPr id="5" name="Rectangle 4"/>
          <p:cNvSpPr/>
          <p:nvPr/>
        </p:nvSpPr>
        <p:spPr>
          <a:xfrm>
            <a:off x="166255" y="13855"/>
            <a:ext cx="6858000" cy="307777"/>
          </a:xfrm>
          <a:prstGeom prst="rect">
            <a:avLst/>
          </a:prstGeom>
        </p:spPr>
        <p:txBody>
          <a:bodyPr wrap="square">
            <a:spAutoFit/>
          </a:bodyPr>
          <a:lstStyle/>
          <a:p>
            <a:r>
              <a:rPr lang="en-US" sz="1400" dirty="0">
                <a:solidFill>
                  <a:srgbClr val="FF33CC"/>
                </a:solidFill>
              </a:rPr>
              <a:t>http://usmle.biochemistryformedics.com/wp-content/uploads/ETC.png</a:t>
            </a:r>
          </a:p>
        </p:txBody>
      </p:sp>
    </p:spTree>
    <p:extLst>
      <p:ext uri="{BB962C8B-B14F-4D97-AF65-F5344CB8AC3E}">
        <p14:creationId xmlns:p14="http://schemas.microsoft.com/office/powerpoint/2010/main" val="1259796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mle.biochemistryformedics.com/wp-content/uploads/ET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33157"/>
            <a:ext cx="7214234" cy="341182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66255" y="3810000"/>
            <a:ext cx="8839200" cy="2031325"/>
          </a:xfrm>
          <a:prstGeom prst="rect">
            <a:avLst/>
          </a:prstGeom>
        </p:spPr>
        <p:txBody>
          <a:bodyPr wrap="square">
            <a:spAutoFit/>
          </a:bodyPr>
          <a:lstStyle/>
          <a:p>
            <a:r>
              <a:rPr lang="en-US" dirty="0"/>
              <a:t>HOW DOES CYANIDE AFFECT RESPIRATION?</a:t>
            </a:r>
            <a:br>
              <a:rPr lang="en-US" dirty="0"/>
            </a:br>
            <a:r>
              <a:rPr lang="en-US" dirty="0"/>
              <a:t>During WWII prisoners in Nazi concentration camps were killed in gas chambers using </a:t>
            </a:r>
            <a:r>
              <a:rPr lang="en-US" dirty="0" err="1"/>
              <a:t>Cyclon</a:t>
            </a:r>
            <a:r>
              <a:rPr lang="en-US" dirty="0"/>
              <a:t> B. This gas contained CYANIDE, an noncompetitive inhibitor of the enzyme cytochrome c oxidase. Cyanide binds to the iron cofactor in this complex and prevents the passing of electrons from cytochrome c oxidase to oxygen at the end of the electron transport chain.</a:t>
            </a:r>
          </a:p>
          <a:p>
            <a:endParaRPr lang="en-US" dirty="0"/>
          </a:p>
          <a:p>
            <a:r>
              <a:rPr lang="en-US" dirty="0"/>
              <a:t>EXPLAIN WHY THIS WOULD KILL SOMEONE. PROVIDE EVIDENCE TO SUPPORT YOUR CLAIM.</a:t>
            </a:r>
          </a:p>
        </p:txBody>
      </p:sp>
      <p:sp>
        <p:nvSpPr>
          <p:cNvPr id="5" name="Rectangle 4"/>
          <p:cNvSpPr/>
          <p:nvPr/>
        </p:nvSpPr>
        <p:spPr>
          <a:xfrm>
            <a:off x="166255" y="13855"/>
            <a:ext cx="6858000" cy="307777"/>
          </a:xfrm>
          <a:prstGeom prst="rect">
            <a:avLst/>
          </a:prstGeom>
        </p:spPr>
        <p:txBody>
          <a:bodyPr wrap="square">
            <a:spAutoFit/>
          </a:bodyPr>
          <a:lstStyle/>
          <a:p>
            <a:r>
              <a:rPr lang="en-US" sz="1400" dirty="0">
                <a:solidFill>
                  <a:srgbClr val="FF33CC"/>
                </a:solidFill>
              </a:rPr>
              <a:t>http://usmle.biochemistryformedics.com/wp-content/uploads/ETC.png</a:t>
            </a:r>
          </a:p>
        </p:txBody>
      </p:sp>
    </p:spTree>
    <p:extLst>
      <p:ext uri="{BB962C8B-B14F-4D97-AF65-F5344CB8AC3E}">
        <p14:creationId xmlns:p14="http://schemas.microsoft.com/office/powerpoint/2010/main" val="2247664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mle.biochemistryformedics.com/wp-content/uploads/ET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33157"/>
            <a:ext cx="7214234" cy="341182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66255" y="3810000"/>
            <a:ext cx="8839200" cy="2031325"/>
          </a:xfrm>
          <a:prstGeom prst="rect">
            <a:avLst/>
          </a:prstGeom>
        </p:spPr>
        <p:txBody>
          <a:bodyPr wrap="square">
            <a:spAutoFit/>
          </a:bodyPr>
          <a:lstStyle/>
          <a:p>
            <a:r>
              <a:rPr lang="en-US" dirty="0"/>
              <a:t>HOW DOES CYANIDE AFFECT RESPIRATION?</a:t>
            </a:r>
            <a:br>
              <a:rPr lang="en-US" dirty="0"/>
            </a:br>
            <a:r>
              <a:rPr lang="en-US" dirty="0"/>
              <a:t>During WWII prisoners in Nazi concentration camps were killed in gas chambers using </a:t>
            </a:r>
            <a:r>
              <a:rPr lang="en-US" dirty="0" err="1"/>
              <a:t>Cyclon</a:t>
            </a:r>
            <a:r>
              <a:rPr lang="en-US" dirty="0"/>
              <a:t> B. This gas contained CYANIDE, an noncompetitive inhibitor of the enzyme cytochrome c oxidase. Cyanide binds to the iron cofactor in this complex and prevents the passing of electrons from cytochrome c oxidase to oxygen at the end of the electron transport chain.</a:t>
            </a:r>
          </a:p>
          <a:p>
            <a:endParaRPr lang="en-US" dirty="0"/>
          </a:p>
          <a:p>
            <a:r>
              <a:rPr lang="en-US" dirty="0"/>
              <a:t>EXPLAIN WHY THIS WOULD KILL SOMEONE. PROVIDE EVIDENCE TO SUPPORT YOUR CLAIM.</a:t>
            </a:r>
          </a:p>
        </p:txBody>
      </p:sp>
      <p:sp>
        <p:nvSpPr>
          <p:cNvPr id="5" name="Rectangle 4"/>
          <p:cNvSpPr/>
          <p:nvPr/>
        </p:nvSpPr>
        <p:spPr>
          <a:xfrm>
            <a:off x="166255" y="13855"/>
            <a:ext cx="6858000" cy="307777"/>
          </a:xfrm>
          <a:prstGeom prst="rect">
            <a:avLst/>
          </a:prstGeom>
        </p:spPr>
        <p:txBody>
          <a:bodyPr wrap="square">
            <a:spAutoFit/>
          </a:bodyPr>
          <a:lstStyle/>
          <a:p>
            <a:r>
              <a:rPr lang="en-US" sz="1400" dirty="0">
                <a:solidFill>
                  <a:srgbClr val="FF33CC"/>
                </a:solidFill>
              </a:rPr>
              <a:t>http://usmle.biochemistryformedics.com/wp-content/uploads/ETC.png</a:t>
            </a:r>
          </a:p>
        </p:txBody>
      </p:sp>
    </p:spTree>
    <p:extLst>
      <p:ext uri="{BB962C8B-B14F-4D97-AF65-F5344CB8AC3E}">
        <p14:creationId xmlns:p14="http://schemas.microsoft.com/office/powerpoint/2010/main" val="1567194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mle.biochemistryformedics.com/wp-content/uploads/ET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33157"/>
            <a:ext cx="7214234" cy="341182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66255" y="3810000"/>
            <a:ext cx="8839200" cy="2031325"/>
          </a:xfrm>
          <a:prstGeom prst="rect">
            <a:avLst/>
          </a:prstGeom>
        </p:spPr>
        <p:txBody>
          <a:bodyPr wrap="square">
            <a:spAutoFit/>
          </a:bodyPr>
          <a:lstStyle/>
          <a:p>
            <a:r>
              <a:rPr lang="en-US" dirty="0"/>
              <a:t>HOW DOES CYANIDE AFFECT RESPIRATION?</a:t>
            </a:r>
            <a:br>
              <a:rPr lang="en-US" dirty="0"/>
            </a:br>
            <a:r>
              <a:rPr lang="en-US" dirty="0"/>
              <a:t>During WWII prisoners in Nazi concentration camps were killed in gas chambers using </a:t>
            </a:r>
            <a:r>
              <a:rPr lang="en-US" dirty="0" err="1"/>
              <a:t>Cyclon</a:t>
            </a:r>
            <a:r>
              <a:rPr lang="en-US" dirty="0"/>
              <a:t> B. This gas contained CYANIDE, an noncompetitive inhibitor of the enzyme cytochrome c oxidase. Cyanide binds to the iron cofactor in this complex and prevents the passing of electrons from cytochrome c oxidase to oxygen at the end of the electron transport chain.</a:t>
            </a:r>
          </a:p>
          <a:p>
            <a:endParaRPr lang="en-US" dirty="0"/>
          </a:p>
          <a:p>
            <a:r>
              <a:rPr lang="en-US" dirty="0"/>
              <a:t>EXPLAIN WHY THIS WOULD KILL SOMEONE. PROVIDE EVIDENCE TO SUPPORT YOUR CLAIM.</a:t>
            </a:r>
          </a:p>
        </p:txBody>
      </p:sp>
      <p:sp>
        <p:nvSpPr>
          <p:cNvPr id="5" name="Rectangle 4"/>
          <p:cNvSpPr/>
          <p:nvPr/>
        </p:nvSpPr>
        <p:spPr>
          <a:xfrm>
            <a:off x="166255" y="13855"/>
            <a:ext cx="6858000" cy="307777"/>
          </a:xfrm>
          <a:prstGeom prst="rect">
            <a:avLst/>
          </a:prstGeom>
        </p:spPr>
        <p:txBody>
          <a:bodyPr wrap="square">
            <a:spAutoFit/>
          </a:bodyPr>
          <a:lstStyle/>
          <a:p>
            <a:r>
              <a:rPr lang="en-US" sz="1400" dirty="0">
                <a:solidFill>
                  <a:srgbClr val="FF33CC"/>
                </a:solidFill>
              </a:rPr>
              <a:t>http://usmle.biochemistryformedics.com/wp-content/uploads/ETC.png</a:t>
            </a:r>
          </a:p>
        </p:txBody>
      </p:sp>
    </p:spTree>
    <p:extLst>
      <p:ext uri="{BB962C8B-B14F-4D97-AF65-F5344CB8AC3E}">
        <p14:creationId xmlns:p14="http://schemas.microsoft.com/office/powerpoint/2010/main" val="2923310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mle.biochemistryformedics.com/wp-content/uploads/ET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33157"/>
            <a:ext cx="7214234" cy="341182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66255" y="3810000"/>
            <a:ext cx="8839200" cy="2031325"/>
          </a:xfrm>
          <a:prstGeom prst="rect">
            <a:avLst/>
          </a:prstGeom>
        </p:spPr>
        <p:txBody>
          <a:bodyPr wrap="square">
            <a:spAutoFit/>
          </a:bodyPr>
          <a:lstStyle/>
          <a:p>
            <a:r>
              <a:rPr lang="en-US" dirty="0"/>
              <a:t>HOW DOES CYANIDE AFFECT RESPIRATION?</a:t>
            </a:r>
            <a:br>
              <a:rPr lang="en-US" dirty="0"/>
            </a:br>
            <a:r>
              <a:rPr lang="en-US" dirty="0"/>
              <a:t>During WWII prisoners in Nazi concentration camps were killed in gas chambers using </a:t>
            </a:r>
            <a:r>
              <a:rPr lang="en-US" dirty="0" err="1"/>
              <a:t>Cyclon</a:t>
            </a:r>
            <a:r>
              <a:rPr lang="en-US" dirty="0"/>
              <a:t> B. This gas contained CYANIDE, an noncompetitive inhibitor of the enzyme cytochrome c oxidase. Cyanide binds to the iron cofactor in this complex and prevents the passing of electrons from cytochrome c oxidase to oxygen at the end of the electron transport chain.</a:t>
            </a:r>
          </a:p>
          <a:p>
            <a:endParaRPr lang="en-US" dirty="0"/>
          </a:p>
          <a:p>
            <a:r>
              <a:rPr lang="en-US" dirty="0"/>
              <a:t>EXPLAIN WHY THIS WOULD KILL SOMEONE. PROVIDE EVIDENCE TO SUPPORT YOUR CLAIM.</a:t>
            </a:r>
          </a:p>
        </p:txBody>
      </p:sp>
      <p:sp>
        <p:nvSpPr>
          <p:cNvPr id="5" name="Rectangle 4"/>
          <p:cNvSpPr/>
          <p:nvPr/>
        </p:nvSpPr>
        <p:spPr>
          <a:xfrm>
            <a:off x="166255" y="13855"/>
            <a:ext cx="6858000" cy="307777"/>
          </a:xfrm>
          <a:prstGeom prst="rect">
            <a:avLst/>
          </a:prstGeom>
        </p:spPr>
        <p:txBody>
          <a:bodyPr wrap="square">
            <a:spAutoFit/>
          </a:bodyPr>
          <a:lstStyle/>
          <a:p>
            <a:r>
              <a:rPr lang="en-US" sz="1400" dirty="0">
                <a:solidFill>
                  <a:srgbClr val="FF33CC"/>
                </a:solidFill>
              </a:rPr>
              <a:t>http://usmle.biochemistryformedics.com/wp-content/uploads/ETC.png</a:t>
            </a:r>
          </a:p>
        </p:txBody>
      </p:sp>
    </p:spTree>
    <p:extLst>
      <p:ext uri="{BB962C8B-B14F-4D97-AF65-F5344CB8AC3E}">
        <p14:creationId xmlns:p14="http://schemas.microsoft.com/office/powerpoint/2010/main" val="4282723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mle.biochemistryformedics.com/wp-content/uploads/ET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509" y="222621"/>
            <a:ext cx="7214234" cy="341182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66255" y="3613666"/>
            <a:ext cx="8839200" cy="3139321"/>
          </a:xfrm>
          <a:prstGeom prst="rect">
            <a:avLst/>
          </a:prstGeom>
        </p:spPr>
        <p:txBody>
          <a:bodyPr wrap="square">
            <a:spAutoFit/>
          </a:bodyPr>
          <a:lstStyle/>
          <a:p>
            <a:r>
              <a:rPr lang="en-US" dirty="0"/>
              <a:t>HOW DOES CYANIDE AFFECT RESPIRATION?</a:t>
            </a:r>
            <a:br>
              <a:rPr lang="en-US" dirty="0"/>
            </a:br>
            <a:r>
              <a:rPr lang="en-US" dirty="0"/>
              <a:t>Cyanide is an inhibitor of the enzyme cytochrome c oxidase (also known as aa3) in the fourth complex in the membrane of the mitochondria of cells. It attaches to the iron within this protein. The binding of cyanide to this cytochrome prevents transport of electrons from cytochrome c oxidase to oxygen. As a result, the electron transport chain is disrupted, meaning that the cell can no longer aerobically produce ATP for energy. Tissues that mainly depend on aerobic respiration, such as the central nervous system and the heart, are particularly affected. Antidotes to cyanide poisoning include </a:t>
            </a:r>
            <a:r>
              <a:rPr lang="en-US" dirty="0" err="1"/>
              <a:t>hydroxocobalamin</a:t>
            </a:r>
            <a:r>
              <a:rPr lang="en-US" dirty="0"/>
              <a:t> and sodium nitrite which release the cyanide from the cytochrome system, and </a:t>
            </a:r>
            <a:r>
              <a:rPr lang="en-US" dirty="0" err="1"/>
              <a:t>rhodanase</a:t>
            </a:r>
            <a:r>
              <a:rPr lang="en-US" dirty="0"/>
              <a:t>, which is an enzyme occurring naturally in mammals that combines serum cyanide with thiosulfate, producing comparatively harmless </a:t>
            </a:r>
            <a:r>
              <a:rPr lang="en-US" dirty="0" err="1"/>
              <a:t>thiocyanate</a:t>
            </a:r>
            <a:r>
              <a:rPr lang="en-US" dirty="0"/>
              <a:t>.</a:t>
            </a:r>
          </a:p>
        </p:txBody>
      </p:sp>
      <p:sp>
        <p:nvSpPr>
          <p:cNvPr id="2" name="Rectangle 1"/>
          <p:cNvSpPr/>
          <p:nvPr/>
        </p:nvSpPr>
        <p:spPr>
          <a:xfrm>
            <a:off x="13855" y="16271"/>
            <a:ext cx="8991600" cy="307777"/>
          </a:xfrm>
          <a:prstGeom prst="rect">
            <a:avLst/>
          </a:prstGeom>
        </p:spPr>
        <p:txBody>
          <a:bodyPr wrap="square">
            <a:spAutoFit/>
          </a:bodyPr>
          <a:lstStyle/>
          <a:p>
            <a:r>
              <a:rPr lang="en-US" sz="1400" dirty="0">
                <a:solidFill>
                  <a:srgbClr val="FF33CC"/>
                </a:solidFill>
              </a:rPr>
              <a:t>http://usmle.biochemistryformedics.com/wp-content/uploads/ETC.png</a:t>
            </a:r>
          </a:p>
        </p:txBody>
      </p:sp>
    </p:spTree>
    <p:extLst>
      <p:ext uri="{BB962C8B-B14F-4D97-AF65-F5344CB8AC3E}">
        <p14:creationId xmlns:p14="http://schemas.microsoft.com/office/powerpoint/2010/main" val="969378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815</Words>
  <Application>Microsoft Office PowerPoint</Application>
  <PresentationFormat>On-screen Show (4:3)</PresentationFormat>
  <Paragraphs>35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BILL OPENER- Cyanide Slide Show by Kelly Riedell/Brookings Biology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Riedell</dc:creator>
  <cp:lastModifiedBy>Kelly Riedell</cp:lastModifiedBy>
  <cp:revision>9</cp:revision>
  <cp:lastPrinted>2016-01-15T01:13:42Z</cp:lastPrinted>
  <dcterms:created xsi:type="dcterms:W3CDTF">2015-02-19T16:15:02Z</dcterms:created>
  <dcterms:modified xsi:type="dcterms:W3CDTF">2021-02-24T00:42:36Z</dcterms:modified>
</cp:coreProperties>
</file>