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1" r:id="rId2"/>
    <p:sldId id="259" r:id="rId3"/>
    <p:sldId id="260" r:id="rId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E0288-DBFF-40ED-AC1D-82BFC6A4062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F7D27-C47D-4C8D-9AFE-796D386DD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20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3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8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2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8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2C54-EEEE-4B72-9277-F2D554AE6D7E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D2A7-90EF-4A6A-A9C9-9AD685F29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5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48B5-703C-4379-9AEB-E2EC2BE396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763000" cy="1976511"/>
          </a:xfrm>
        </p:spPr>
        <p:txBody>
          <a:bodyPr>
            <a:normAutofit/>
          </a:bodyPr>
          <a:lstStyle/>
          <a:p>
            <a:r>
              <a:rPr lang="en-US" dirty="0"/>
              <a:t>BILL- Dihybrid Chi Square </a:t>
            </a:r>
            <a:br>
              <a:rPr lang="en-US" dirty="0"/>
            </a:br>
            <a:r>
              <a:rPr lang="en-US" sz="3600" dirty="0"/>
              <a:t>Slide show by Kelly Riedell/Brookings Biology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0647AE-A134-4257-BC19-D617F04CFF8E}"/>
              </a:ext>
            </a:extLst>
          </p:cNvPr>
          <p:cNvSpPr txBox="1"/>
          <p:nvPr/>
        </p:nvSpPr>
        <p:spPr>
          <a:xfrm>
            <a:off x="152400" y="2057400"/>
            <a:ext cx="90678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LEARNING OBJECTIVE</a:t>
            </a:r>
          </a:p>
          <a:p>
            <a:r>
              <a:rPr lang="en-US" sz="1800" dirty="0"/>
              <a:t>IST-1.I Explain the inheritance of genes and traits as described by Mendel’s laws.</a:t>
            </a:r>
          </a:p>
          <a:p>
            <a:endParaRPr lang="en-US" sz="1800" dirty="0"/>
          </a:p>
          <a:p>
            <a:r>
              <a:rPr lang="en-US" sz="1800" dirty="0"/>
              <a:t>ESSENTIAL KNOWLEDGE</a:t>
            </a:r>
            <a:br>
              <a:rPr lang="en-US" sz="1800" dirty="0"/>
            </a:br>
            <a:r>
              <a:rPr lang="en-US" sz="1800" dirty="0"/>
              <a:t>IST-1.I.1 Mendel’s laws of segregation and independent assortment can be applied to genes that are on different chromosomes.</a:t>
            </a:r>
          </a:p>
          <a:p>
            <a:r>
              <a:rPr lang="en-US" sz="1800" dirty="0"/>
              <a:t>IST-1.I.2 Fertilization involves the fusion of two haploid gametes, restoring the diploid number of chromosomes and increasing genetic variation in populations  </a:t>
            </a:r>
            <a:br>
              <a:rPr lang="en-US" sz="1800" dirty="0"/>
            </a:br>
            <a:r>
              <a:rPr lang="en-US" sz="1800" dirty="0"/>
              <a:t>       by creating new combinations of alleles in the zygote— </a:t>
            </a:r>
          </a:p>
          <a:p>
            <a:r>
              <a:rPr lang="en-US" sz="1800" dirty="0"/>
              <a:t>a.  Rules of probability can be applied to analyze passage of single-gene traits from parent to offspring. </a:t>
            </a:r>
          </a:p>
          <a:p>
            <a:r>
              <a:rPr lang="en-US" sz="1800" dirty="0"/>
              <a:t>b. The pattern of inheritance (monohybrid, dihybrid, sex-linked, and genetically linked genes) can often be predicted from data, including pedigree, that give the parent genotype/phenotype and the offspring genotypes/phenotypes.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FC783A-9B4F-4F7B-AFF0-C0361525587E}"/>
              </a:ext>
            </a:extLst>
          </p:cNvPr>
          <p:cNvSpPr txBox="1"/>
          <p:nvPr/>
        </p:nvSpPr>
        <p:spPr>
          <a:xfrm>
            <a:off x="304800" y="6038269"/>
            <a:ext cx="87536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 5 A. Perform mathematical calculations including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en-US" dirty="0">
                <a:solidFill>
                  <a:prstClr val="black"/>
                </a:solidFill>
              </a:rPr>
              <a:t>   </a:t>
            </a:r>
            <a:r>
              <a:rPr kumimoji="0" lang="en-US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a. Mathematical equations in the curriculum</a:t>
            </a:r>
          </a:p>
        </p:txBody>
      </p:sp>
    </p:spTree>
    <p:extLst>
      <p:ext uri="{BB962C8B-B14F-4D97-AF65-F5344CB8AC3E}">
        <p14:creationId xmlns:p14="http://schemas.microsoft.com/office/powerpoint/2010/main" val="182091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Box 3"/>
          <p:cNvSpPr txBox="1">
            <a:spLocks noChangeArrowheads="1"/>
          </p:cNvSpPr>
          <p:nvPr/>
        </p:nvSpPr>
        <p:spPr bwMode="auto">
          <a:xfrm>
            <a:off x="152400" y="304800"/>
            <a:ext cx="8840788" cy="698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A large ear of corn has a total of 500 </a:t>
            </a:r>
            <a:r>
              <a:rPr lang="en-US" altLang="en-US" sz="2800" dirty="0" err="1">
                <a:latin typeface="Comic Sans MS" pitchFamily="66" charset="0"/>
              </a:rPr>
              <a:t>kernals</a:t>
            </a:r>
            <a:r>
              <a:rPr lang="en-US" altLang="en-US" sz="2800" dirty="0">
                <a:latin typeface="Comic Sans MS" pitchFamily="66" charset="0"/>
              </a:rPr>
              <a:t>, 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altLang="en-US" sz="2800" dirty="0">
                <a:latin typeface="Comic Sans MS" pitchFamily="66" charset="0"/>
              </a:rPr>
              <a:t>including 312 purple &amp; starchy, 73 purple &amp; sweet,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76 yellow &amp; starchy, and 39 yellow &amp; sweet.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HYPOTHESIS: This ear of corn was produced by a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altLang="en-US" sz="2800" dirty="0">
                <a:latin typeface="Comic Sans MS" pitchFamily="66" charset="0"/>
              </a:rPr>
              <a:t>dihybrid cross (</a:t>
            </a:r>
            <a:r>
              <a:rPr lang="en-US" altLang="en-US" sz="2800" dirty="0" err="1">
                <a:latin typeface="Comic Sans MS" pitchFamily="66" charset="0"/>
              </a:rPr>
              <a:t>PpSs</a:t>
            </a:r>
            <a:r>
              <a:rPr lang="en-US" altLang="en-US" sz="2800" dirty="0">
                <a:latin typeface="Comic Sans MS" pitchFamily="66" charset="0"/>
              </a:rPr>
              <a:t> X </a:t>
            </a:r>
            <a:r>
              <a:rPr lang="en-US" altLang="en-US" sz="2800" dirty="0" err="1">
                <a:latin typeface="Comic Sans MS" pitchFamily="66" charset="0"/>
              </a:rPr>
              <a:t>PpSs</a:t>
            </a:r>
            <a:r>
              <a:rPr lang="en-US" altLang="en-US" sz="2800" dirty="0">
                <a:latin typeface="Comic Sans MS" pitchFamily="66" charset="0"/>
              </a:rPr>
              <a:t>) involving two pairs of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altLang="en-US" sz="2800" dirty="0">
                <a:latin typeface="Comic Sans MS" pitchFamily="66" charset="0"/>
              </a:rPr>
              <a:t>heterozygous genes resulting in a theoretical 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altLang="en-US" sz="2800" dirty="0">
                <a:latin typeface="Comic Sans MS" pitchFamily="66" charset="0"/>
              </a:rPr>
              <a:t>(expected) ratio of 9:3:3:1.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Comic Sans MS" pitchFamily="66" charset="0"/>
              </a:rPr>
              <a:t>Test your hypothesis using Chi-square and </a:t>
            </a:r>
            <a:br>
              <a:rPr lang="en-US" altLang="en-US" sz="2800" dirty="0">
                <a:latin typeface="Comic Sans MS" pitchFamily="66" charset="0"/>
              </a:rPr>
            </a:br>
            <a:r>
              <a:rPr lang="en-US" altLang="en-US" sz="2800" dirty="0">
                <a:latin typeface="Comic Sans MS" pitchFamily="66" charset="0"/>
              </a:rPr>
              <a:t>probability values. SHOW YOUR WORK!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117475" y="85725"/>
            <a:ext cx="8877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  <a:r>
              <a:rPr lang="en-US" altLang="en-US" sz="2400" baseline="-25000"/>
              <a:t>0</a:t>
            </a:r>
            <a:r>
              <a:rPr lang="en-US" altLang="en-US" sz="2400"/>
              <a:t>- There is no difference between the frequencies observed and the </a:t>
            </a:r>
            <a:br>
              <a:rPr lang="en-US" altLang="en-US" sz="2400"/>
            </a:br>
            <a:r>
              <a:rPr lang="en-US" altLang="en-US" sz="2400"/>
              <a:t>frequencies expected for a HETEROZYGOUS DIHYBRID (9:3:3:1) cross.</a:t>
            </a:r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3" t="43752" r="23415" b="27437"/>
          <a:stretch>
            <a:fillRect/>
          </a:stretch>
        </p:blipFill>
        <p:spPr bwMode="auto">
          <a:xfrm>
            <a:off x="233363" y="3319463"/>
            <a:ext cx="8645525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4" name="TextBox 1"/>
          <p:cNvSpPr txBox="1">
            <a:spLocks noChangeArrowheads="1"/>
          </p:cNvSpPr>
          <p:nvPr/>
        </p:nvSpPr>
        <p:spPr bwMode="auto">
          <a:xfrm>
            <a:off x="554038" y="1066800"/>
            <a:ext cx="51117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TOTAL = 500 offspring        </a:t>
            </a:r>
            <a:br>
              <a:rPr lang="en-US" altLang="en-US" sz="2400"/>
            </a:br>
            <a:r>
              <a:rPr lang="en-US" altLang="en-US" sz="2400"/>
              <a:t>IF 9:3:3:1 then expect: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Purple &amp; Starchy = 500 X 9/16 = 281.25</a:t>
            </a:r>
            <a:br>
              <a:rPr lang="en-US" altLang="en-US" sz="2400"/>
            </a:br>
            <a:r>
              <a:rPr lang="en-US" altLang="en-US" sz="2400"/>
              <a:t>Purple &amp; Sweet = 500 X 3/16 = 93.75</a:t>
            </a:r>
            <a:br>
              <a:rPr lang="en-US" altLang="en-US" sz="2400"/>
            </a:br>
            <a:r>
              <a:rPr lang="en-US" altLang="en-US" sz="2400"/>
              <a:t>Yellow &amp; Starchy = 500 X 3/16 = 93.75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Yellow &amp; Sweet = 500 X 1/16 =  31.25</a:t>
            </a:r>
          </a:p>
        </p:txBody>
      </p:sp>
      <p:sp>
        <p:nvSpPr>
          <p:cNvPr id="61445" name="TextBox 3"/>
          <p:cNvSpPr txBox="1">
            <a:spLocks noChangeArrowheads="1"/>
          </p:cNvSpPr>
          <p:nvPr/>
        </p:nvSpPr>
        <p:spPr bwMode="auto">
          <a:xfrm>
            <a:off x="493713" y="3835400"/>
            <a:ext cx="15636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312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39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6" name="TextBox 9"/>
          <p:cNvSpPr txBox="1">
            <a:spLocks noChangeArrowheads="1"/>
          </p:cNvSpPr>
          <p:nvPr/>
        </p:nvSpPr>
        <p:spPr bwMode="auto">
          <a:xfrm>
            <a:off x="2095500" y="3859213"/>
            <a:ext cx="15636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281.25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93.75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93.75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31.25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7" name="TextBox 10"/>
          <p:cNvSpPr txBox="1">
            <a:spLocks noChangeArrowheads="1"/>
          </p:cNvSpPr>
          <p:nvPr/>
        </p:nvSpPr>
        <p:spPr bwMode="auto">
          <a:xfrm>
            <a:off x="3695700" y="3835400"/>
            <a:ext cx="15636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30.75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-20.75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-17.75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7.75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8" name="TextBox 11"/>
          <p:cNvSpPr txBox="1">
            <a:spLocks noChangeArrowheads="1"/>
          </p:cNvSpPr>
          <p:nvPr/>
        </p:nvSpPr>
        <p:spPr bwMode="auto">
          <a:xfrm>
            <a:off x="5357813" y="3859213"/>
            <a:ext cx="1563687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945.56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430.56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315.06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60.06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517.56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49" name="TextBox 12"/>
          <p:cNvSpPr txBox="1">
            <a:spLocks noChangeArrowheads="1"/>
          </p:cNvSpPr>
          <p:nvPr/>
        </p:nvSpPr>
        <p:spPr bwMode="auto">
          <a:xfrm>
            <a:off x="7010400" y="3835400"/>
            <a:ext cx="15636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3.36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4.59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3.36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1.92</a:t>
            </a:r>
          </a:p>
        </p:txBody>
      </p:sp>
      <p:sp>
        <p:nvSpPr>
          <p:cNvPr id="61450" name="TextBox 13"/>
          <p:cNvSpPr txBox="1">
            <a:spLocks noChangeArrowheads="1"/>
          </p:cNvSpPr>
          <p:nvPr/>
        </p:nvSpPr>
        <p:spPr bwMode="auto">
          <a:xfrm>
            <a:off x="7099300" y="5338763"/>
            <a:ext cx="15621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13.23                 </a:t>
            </a: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1" name="TextBox 14"/>
          <p:cNvSpPr txBox="1">
            <a:spLocks noChangeArrowheads="1"/>
          </p:cNvSpPr>
          <p:nvPr/>
        </p:nvSpPr>
        <p:spPr bwMode="auto">
          <a:xfrm>
            <a:off x="2225675" y="5867400"/>
            <a:ext cx="15636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4-1= 3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52" name="TextBox 4"/>
          <p:cNvSpPr txBox="1">
            <a:spLocks noChangeArrowheads="1"/>
          </p:cNvSpPr>
          <p:nvPr/>
        </p:nvSpPr>
        <p:spPr bwMode="auto">
          <a:xfrm>
            <a:off x="3706813" y="5857875"/>
            <a:ext cx="53371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/>
              <a:t>13.23  is larger than 7.82  REJECT THE NULL </a:t>
            </a:r>
            <a:br>
              <a:rPr lang="en-US" altLang="en-US" sz="1800" b="1"/>
            </a:br>
            <a:r>
              <a:rPr lang="en-US" altLang="en-US" sz="1800" b="1"/>
              <a:t>There is a difference between observed and expected </a:t>
            </a:r>
            <a:br>
              <a:rPr lang="en-US" altLang="en-US" sz="1800" b="1"/>
            </a:br>
            <a:r>
              <a:rPr lang="en-US" altLang="en-US" sz="1800" b="1"/>
              <a:t>for 9:3:3:1 = NOT A 9:3:3:1 cross</a:t>
            </a:r>
          </a:p>
        </p:txBody>
      </p:sp>
    </p:spTree>
    <p:extLst>
      <p:ext uri="{BB962C8B-B14F-4D97-AF65-F5344CB8AC3E}">
        <p14:creationId xmlns:p14="http://schemas.microsoft.com/office/powerpoint/2010/main" val="193942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381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BILL- Dihybrid Chi Square  Slide show by Kelly Riedell/Brookings Biology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10</cp:revision>
  <cp:lastPrinted>2015-12-07T20:13:19Z</cp:lastPrinted>
  <dcterms:created xsi:type="dcterms:W3CDTF">2014-12-03T18:02:45Z</dcterms:created>
  <dcterms:modified xsi:type="dcterms:W3CDTF">2021-02-23T21:10:03Z</dcterms:modified>
</cp:coreProperties>
</file>