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C15FF-D6DB-4D6F-9015-C323CFD55D6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B3C26-C537-4CB5-B9F2-7E4D83FFF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2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B3C26-C537-4CB5-B9F2-7E4D83FFFD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2FBB-3F15-43FB-A6F6-709CA2EB3901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2054-DDF6-4F1C-A84D-FE3A3FE1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7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2FBB-3F15-43FB-A6F6-709CA2EB3901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2054-DDF6-4F1C-A84D-FE3A3FE1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0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2FBB-3F15-43FB-A6F6-709CA2EB3901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2054-DDF6-4F1C-A84D-FE3A3FE1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8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2FBB-3F15-43FB-A6F6-709CA2EB3901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2054-DDF6-4F1C-A84D-FE3A3FE1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0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2FBB-3F15-43FB-A6F6-709CA2EB3901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2054-DDF6-4F1C-A84D-FE3A3FE1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2FBB-3F15-43FB-A6F6-709CA2EB3901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2054-DDF6-4F1C-A84D-FE3A3FE1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2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2FBB-3F15-43FB-A6F6-709CA2EB3901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2054-DDF6-4F1C-A84D-FE3A3FE1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3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2FBB-3F15-43FB-A6F6-709CA2EB3901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2054-DDF6-4F1C-A84D-FE3A3FE1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4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2FBB-3F15-43FB-A6F6-709CA2EB3901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2054-DDF6-4F1C-A84D-FE3A3FE1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8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2FBB-3F15-43FB-A6F6-709CA2EB3901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2054-DDF6-4F1C-A84D-FE3A3FE1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6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2FBB-3F15-43FB-A6F6-709CA2EB3901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E2054-DDF6-4F1C-A84D-FE3A3FE1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0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E2FBB-3F15-43FB-A6F6-709CA2EB3901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E2054-DDF6-4F1C-A84D-FE3A3FE1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3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348B5-703C-4379-9AEB-E2EC2BE396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976511"/>
          </a:xfrm>
        </p:spPr>
        <p:txBody>
          <a:bodyPr>
            <a:normAutofit fontScale="90000"/>
          </a:bodyPr>
          <a:lstStyle/>
          <a:p>
            <a:r>
              <a:rPr lang="en-US" dirty="0"/>
              <a:t>BILL- Dihybrid Crosses</a:t>
            </a:r>
            <a:br>
              <a:rPr lang="en-US" dirty="0"/>
            </a:br>
            <a:br>
              <a:rPr lang="en-US" dirty="0"/>
            </a:br>
            <a:r>
              <a:rPr lang="en-US" sz="3600" dirty="0"/>
              <a:t>Slide show by Kelly Riedell/</a:t>
            </a:r>
            <a:r>
              <a:rPr lang="en-US" sz="3600"/>
              <a:t>Brookings Biology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1A11A4-198C-4ECB-AE55-116587FC5A03}"/>
              </a:ext>
            </a:extLst>
          </p:cNvPr>
          <p:cNvSpPr txBox="1"/>
          <p:nvPr/>
        </p:nvSpPr>
        <p:spPr>
          <a:xfrm>
            <a:off x="0" y="4419600"/>
            <a:ext cx="916041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alt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2020 CED ESSENTIAL KNOWLEDGE</a:t>
            </a:r>
            <a:br>
              <a:rPr lang="en-US" altLang="en-US" sz="18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en-US" altLang="en-US" sz="1800" dirty="0">
                <a:solidFill>
                  <a:srgbClr val="000000"/>
                </a:solidFill>
                <a:cs typeface="Arial" panose="020B0604020202020204" pitchFamily="34" charset="0"/>
              </a:rPr>
              <a:t>IST 1.I.2 b. The pattern of inheritance (monohybrid, dihybrid, sex-linked, and genetically linked genes) can often be predicted from data, including pedigree, that give the parent genotype/phenotype and the offspring genotypes/phenotypes.</a:t>
            </a:r>
            <a:r>
              <a:rPr lang="en-US" altLang="en-US" sz="1800" dirty="0"/>
              <a:t>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sz="1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1800" dirty="0"/>
              <a:t>SP 2.B  Explain relationships between different characteristics of biological concepts, processes, or models represented visually  b. In applied contexts.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91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dihybrid pea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0" t="24080" r="60976" b="17056"/>
          <a:stretch>
            <a:fillRect/>
          </a:stretch>
        </p:blipFill>
        <p:spPr bwMode="auto">
          <a:xfrm>
            <a:off x="3733800" y="19812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3200400" y="3429000"/>
            <a:ext cx="20955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rgbClr val="FF3300"/>
                </a:solidFill>
              </a:rPr>
              <a:t>R</a:t>
            </a:r>
            <a:r>
              <a:rPr lang="en-US" altLang="en-US" sz="4800" b="1" dirty="0"/>
              <a:t> </a:t>
            </a:r>
            <a:r>
              <a:rPr lang="en-US" altLang="en-US" sz="4800" b="1" dirty="0" err="1">
                <a:solidFill>
                  <a:schemeClr val="accent2"/>
                </a:solidFill>
              </a:rPr>
              <a:t>r</a:t>
            </a:r>
            <a:r>
              <a:rPr lang="en-US" altLang="en-US" sz="4800" b="1" dirty="0"/>
              <a:t> </a:t>
            </a:r>
            <a:r>
              <a:rPr lang="en-US" altLang="en-US" sz="4800" b="1" dirty="0">
                <a:solidFill>
                  <a:srgbClr val="FF3399"/>
                </a:solidFill>
              </a:rPr>
              <a:t>Y</a:t>
            </a:r>
            <a:r>
              <a:rPr lang="en-US" altLang="en-US" sz="4800" b="1" dirty="0"/>
              <a:t> </a:t>
            </a:r>
            <a:r>
              <a:rPr lang="en-US" altLang="en-US" sz="4800" b="1" dirty="0" err="1">
                <a:solidFill>
                  <a:srgbClr val="009900"/>
                </a:solidFill>
              </a:rPr>
              <a:t>y</a:t>
            </a:r>
            <a:endParaRPr lang="en-US" altLang="en-US" sz="4800" b="1" dirty="0">
              <a:solidFill>
                <a:srgbClr val="009900"/>
              </a:solidFill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04800" y="2209800"/>
            <a:ext cx="2744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 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029200" y="1955800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  </a:t>
            </a:r>
            <a:endParaRPr lang="en-US" altLang="en-US" sz="2800" b="1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28600" y="4572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400" b="1">
              <a:solidFill>
                <a:schemeClr val="tx2"/>
              </a:solidFill>
            </a:endParaRP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381000" y="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tx2"/>
                </a:solidFill>
              </a:rPr>
              <a:t>MAKING GAMETES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152400" y="5029200"/>
            <a:ext cx="833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___________   ____________   _____________   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0640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9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1026" descr="dihybrid cross blan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568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5255" name="Group 1047"/>
          <p:cNvGrpSpPr>
            <a:grpSpLocks/>
          </p:cNvGrpSpPr>
          <p:nvPr/>
        </p:nvGrpSpPr>
        <p:grpSpPr bwMode="auto">
          <a:xfrm>
            <a:off x="1981200" y="0"/>
            <a:ext cx="4149725" cy="579438"/>
            <a:chOff x="1248" y="0"/>
            <a:chExt cx="2614" cy="365"/>
          </a:xfrm>
        </p:grpSpPr>
        <p:sp>
          <p:nvSpPr>
            <p:cNvPr id="56339" name="Text Box 1027"/>
            <p:cNvSpPr txBox="1">
              <a:spLocks noChangeArrowheads="1"/>
            </p:cNvSpPr>
            <p:nvPr/>
          </p:nvSpPr>
          <p:spPr bwMode="auto">
            <a:xfrm>
              <a:off x="1248" y="0"/>
              <a:ext cx="48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/>
                <a:t>RY</a:t>
              </a:r>
            </a:p>
          </p:txBody>
        </p:sp>
        <p:sp>
          <p:nvSpPr>
            <p:cNvPr id="56340" name="Rectangle 1028"/>
            <p:cNvSpPr>
              <a:spLocks noChangeArrowheads="1"/>
            </p:cNvSpPr>
            <p:nvPr/>
          </p:nvSpPr>
          <p:spPr bwMode="auto">
            <a:xfrm>
              <a:off x="1968" y="0"/>
              <a:ext cx="42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/>
                <a:t>Ry</a:t>
              </a:r>
            </a:p>
          </p:txBody>
        </p:sp>
        <p:sp>
          <p:nvSpPr>
            <p:cNvPr id="56341" name="Rectangle 1029"/>
            <p:cNvSpPr>
              <a:spLocks noChangeArrowheads="1"/>
            </p:cNvSpPr>
            <p:nvPr/>
          </p:nvSpPr>
          <p:spPr bwMode="auto">
            <a:xfrm>
              <a:off x="2736" y="0"/>
              <a:ext cx="41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/>
                <a:t>rY</a:t>
              </a:r>
            </a:p>
          </p:txBody>
        </p:sp>
        <p:sp>
          <p:nvSpPr>
            <p:cNvPr id="56342" name="Rectangle 1030"/>
            <p:cNvSpPr>
              <a:spLocks noChangeArrowheads="1"/>
            </p:cNvSpPr>
            <p:nvPr/>
          </p:nvSpPr>
          <p:spPr bwMode="auto">
            <a:xfrm>
              <a:off x="3504" y="0"/>
              <a:ext cx="3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b="1"/>
                <a:t>ry</a:t>
              </a:r>
            </a:p>
          </p:txBody>
        </p:sp>
      </p:grpSp>
      <p:grpSp>
        <p:nvGrpSpPr>
          <p:cNvPr id="95256" name="Group 1048"/>
          <p:cNvGrpSpPr>
            <a:grpSpLocks/>
          </p:cNvGrpSpPr>
          <p:nvPr/>
        </p:nvGrpSpPr>
        <p:grpSpPr bwMode="auto">
          <a:xfrm>
            <a:off x="609600" y="914400"/>
            <a:ext cx="920750" cy="3841750"/>
            <a:chOff x="384" y="576"/>
            <a:chExt cx="580" cy="2420"/>
          </a:xfrm>
        </p:grpSpPr>
        <p:sp>
          <p:nvSpPr>
            <p:cNvPr id="56335" name="Text Box 1031"/>
            <p:cNvSpPr txBox="1">
              <a:spLocks noChangeArrowheads="1"/>
            </p:cNvSpPr>
            <p:nvPr/>
          </p:nvSpPr>
          <p:spPr bwMode="auto">
            <a:xfrm>
              <a:off x="432" y="576"/>
              <a:ext cx="5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/>
                <a:t>RY</a:t>
              </a:r>
            </a:p>
          </p:txBody>
        </p:sp>
        <p:sp>
          <p:nvSpPr>
            <p:cNvPr id="56336" name="Rectangle 1032"/>
            <p:cNvSpPr>
              <a:spLocks noChangeArrowheads="1"/>
            </p:cNvSpPr>
            <p:nvPr/>
          </p:nvSpPr>
          <p:spPr bwMode="auto">
            <a:xfrm>
              <a:off x="432" y="1248"/>
              <a:ext cx="4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/>
                <a:t>Ry</a:t>
              </a:r>
            </a:p>
          </p:txBody>
        </p:sp>
        <p:sp>
          <p:nvSpPr>
            <p:cNvPr id="56337" name="Rectangle 1033"/>
            <p:cNvSpPr>
              <a:spLocks noChangeArrowheads="1"/>
            </p:cNvSpPr>
            <p:nvPr/>
          </p:nvSpPr>
          <p:spPr bwMode="auto">
            <a:xfrm>
              <a:off x="384" y="1920"/>
              <a:ext cx="45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/>
                <a:t>rY</a:t>
              </a:r>
            </a:p>
          </p:txBody>
        </p:sp>
        <p:sp>
          <p:nvSpPr>
            <p:cNvPr id="56338" name="Rectangle 1034"/>
            <p:cNvSpPr>
              <a:spLocks noChangeArrowheads="1"/>
            </p:cNvSpPr>
            <p:nvPr/>
          </p:nvSpPr>
          <p:spPr bwMode="auto">
            <a:xfrm>
              <a:off x="432" y="2592"/>
              <a:ext cx="3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600" b="1"/>
                <a:t>ry</a:t>
              </a:r>
            </a:p>
          </p:txBody>
        </p:sp>
      </p:grpSp>
      <p:sp>
        <p:nvSpPr>
          <p:cNvPr id="56325" name="Text Box 1035"/>
          <p:cNvSpPr txBox="1">
            <a:spLocks noChangeArrowheads="1"/>
          </p:cNvSpPr>
          <p:nvPr/>
        </p:nvSpPr>
        <p:spPr bwMode="auto">
          <a:xfrm>
            <a:off x="304800" y="5303838"/>
            <a:ext cx="184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/>
          </a:p>
        </p:txBody>
      </p:sp>
      <p:sp>
        <p:nvSpPr>
          <p:cNvPr id="56328" name="Text Box 1038"/>
          <p:cNvSpPr txBox="1">
            <a:spLocks noChangeArrowheads="1"/>
          </p:cNvSpPr>
          <p:nvPr/>
        </p:nvSpPr>
        <p:spPr bwMode="auto">
          <a:xfrm>
            <a:off x="6608763" y="381000"/>
            <a:ext cx="2535237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____ Round &amp; </a:t>
            </a:r>
            <a:br>
              <a:rPr lang="en-US" altLang="en-US" sz="2800" b="1"/>
            </a:br>
            <a:r>
              <a:rPr lang="en-US" altLang="en-US" sz="2800" b="1"/>
              <a:t>            Yellow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____  Round &amp;</a:t>
            </a:r>
            <a:br>
              <a:rPr lang="en-US" altLang="en-US" sz="2800" b="1"/>
            </a:br>
            <a:r>
              <a:rPr lang="en-US" altLang="en-US" sz="2800" b="1"/>
              <a:t>           green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____  Wrinkled</a:t>
            </a:r>
            <a:br>
              <a:rPr lang="en-US" altLang="en-US" sz="2800" b="1"/>
            </a:br>
            <a:r>
              <a:rPr lang="en-US" altLang="en-US" sz="2800" b="1"/>
              <a:t>           &amp; yellow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____ wrinkled</a:t>
            </a:r>
            <a:br>
              <a:rPr lang="en-US" altLang="en-US" sz="2800" b="1"/>
            </a:br>
            <a:r>
              <a:rPr lang="en-US" altLang="en-US" sz="2800" b="1"/>
              <a:t>           &amp; green</a:t>
            </a:r>
          </a:p>
        </p:txBody>
      </p:sp>
    </p:spTree>
    <p:extLst>
      <p:ext uri="{BB962C8B-B14F-4D97-AF65-F5344CB8AC3E}">
        <p14:creationId xmlns:p14="http://schemas.microsoft.com/office/powerpoint/2010/main" val="251260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1"/>
          <p:cNvSpPr txBox="1">
            <a:spLocks noChangeArrowheads="1"/>
          </p:cNvSpPr>
          <p:nvPr/>
        </p:nvSpPr>
        <p:spPr bwMode="auto">
          <a:xfrm>
            <a:off x="304800" y="5303838"/>
            <a:ext cx="184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/>
          </a:p>
        </p:txBody>
      </p:sp>
      <p:sp>
        <p:nvSpPr>
          <p:cNvPr id="57347" name="Text Box 13"/>
          <p:cNvSpPr txBox="1">
            <a:spLocks noChangeArrowheads="1"/>
          </p:cNvSpPr>
          <p:nvPr/>
        </p:nvSpPr>
        <p:spPr bwMode="auto">
          <a:xfrm>
            <a:off x="266700" y="4419600"/>
            <a:ext cx="83978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accent2"/>
                </a:solidFill>
              </a:rPr>
              <a:t>__________ratio is a clue that it’s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accent2"/>
                </a:solidFill>
              </a:rPr>
              <a:t>____________________________cross</a:t>
            </a:r>
          </a:p>
        </p:txBody>
      </p:sp>
      <p:sp>
        <p:nvSpPr>
          <p:cNvPr id="57348" name="Text Box 14"/>
          <p:cNvSpPr txBox="1">
            <a:spLocks noChangeArrowheads="1"/>
          </p:cNvSpPr>
          <p:nvPr/>
        </p:nvSpPr>
        <p:spPr bwMode="auto">
          <a:xfrm>
            <a:off x="152400" y="228600"/>
            <a:ext cx="89916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____    ____________ TRAIT 1 ; ____________ TRAIT 2 </a:t>
            </a:r>
            <a:br>
              <a:rPr lang="en-US" altLang="en-US" sz="2800" b="1" dirty="0"/>
            </a:br>
            <a:r>
              <a:rPr lang="en-US" altLang="en-US" sz="2800" b="1" dirty="0"/>
              <a:t>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____  	 ____________ TRAIT 1; _____________ TRAIT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___   ____________ TRAIT 1;  _____________ TRAIT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____   ____________ TRAIT 1;  _____________ TRAIT 2</a:t>
            </a:r>
          </a:p>
        </p:txBody>
      </p:sp>
      <p:sp>
        <p:nvSpPr>
          <p:cNvPr id="194576" name="Text Box 16"/>
          <p:cNvSpPr txBox="1">
            <a:spLocks noChangeArrowheads="1"/>
          </p:cNvSpPr>
          <p:nvPr/>
        </p:nvSpPr>
        <p:spPr bwMode="auto">
          <a:xfrm>
            <a:off x="381000" y="91440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0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6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182</Words>
  <Application>Microsoft Office PowerPoint</Application>
  <PresentationFormat>On-screen Show (4:3)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BILL- Dihybrid Crosses  Slide show by Kelly Riedell/Brookings Biology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6</cp:revision>
  <dcterms:created xsi:type="dcterms:W3CDTF">2014-11-21T16:00:52Z</dcterms:created>
  <dcterms:modified xsi:type="dcterms:W3CDTF">2021-02-23T21:04:28Z</dcterms:modified>
</cp:coreProperties>
</file>