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0C95-5B02-4B68-B001-F96C0F079D7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64C9-D5DF-464B-8487-8FCDBF0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9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0C95-5B02-4B68-B001-F96C0F079D7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64C9-D5DF-464B-8487-8FCDBF0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3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0C95-5B02-4B68-B001-F96C0F079D7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64C9-D5DF-464B-8487-8FCDBF0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7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0C95-5B02-4B68-B001-F96C0F079D7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64C9-D5DF-464B-8487-8FCDBF0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3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0C95-5B02-4B68-B001-F96C0F079D7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64C9-D5DF-464B-8487-8FCDBF0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5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0C95-5B02-4B68-B001-F96C0F079D7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64C9-D5DF-464B-8487-8FCDBF0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7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0C95-5B02-4B68-B001-F96C0F079D7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64C9-D5DF-464B-8487-8FCDBF0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8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0C95-5B02-4B68-B001-F96C0F079D7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64C9-D5DF-464B-8487-8FCDBF0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9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0C95-5B02-4B68-B001-F96C0F079D7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64C9-D5DF-464B-8487-8FCDBF0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4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0C95-5B02-4B68-B001-F96C0F079D7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64C9-D5DF-464B-8487-8FCDBF0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2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0C95-5B02-4B68-B001-F96C0F079D7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64C9-D5DF-464B-8487-8FCDBF0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2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0C95-5B02-4B68-B001-F96C0F079D7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464C9-D5DF-464B-8487-8FCDBF07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5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880" y="2449283"/>
            <a:ext cx="1782763" cy="221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-66020"/>
            <a:ext cx="184731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b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437" y="228600"/>
            <a:ext cx="84455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WHAT’s the DIFFERENCE BETWEEN:</a:t>
            </a:r>
            <a:br>
              <a:rPr lang="en-US" altLang="en-US" sz="4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altLang="en-US" sz="4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Gene Flow and Genetic Drift?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Kelly Riedell/Brookings Biology </a:t>
            </a:r>
            <a:endParaRPr lang="en-US" altLang="en-US" sz="3200" dirty="0">
              <a:solidFill>
                <a:prstClr val="black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B1012E-E5B0-43FF-8B86-669576565BD0}"/>
              </a:ext>
            </a:extLst>
          </p:cNvPr>
          <p:cNvSpPr txBox="1"/>
          <p:nvPr/>
        </p:nvSpPr>
        <p:spPr>
          <a:xfrm>
            <a:off x="153079" y="4453479"/>
            <a:ext cx="870221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2020 </a:t>
            </a:r>
            <a:r>
              <a:rPr lang="en-US" dirty="0"/>
              <a:t>CED ESSENTIAL KNOWLEDGE</a:t>
            </a:r>
            <a:br>
              <a:rPr lang="en-US" dirty="0"/>
            </a:br>
            <a:r>
              <a:rPr lang="en-US" dirty="0"/>
              <a:t>EVO-1.H.1 Evolution is also driven by random occurrences— </a:t>
            </a:r>
            <a:br>
              <a:rPr lang="en-US" dirty="0"/>
            </a:br>
            <a:r>
              <a:rPr lang="en-US" dirty="0"/>
              <a:t>a. Mutation is a random process that contributes to evolution. </a:t>
            </a:r>
          </a:p>
          <a:p>
            <a:r>
              <a:rPr lang="en-US" dirty="0"/>
              <a:t>b. Genetic drift is a nonselective process occurring in small populations— 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. Bottlenecks.</a:t>
            </a:r>
            <a:br>
              <a:rPr lang="en-US" dirty="0"/>
            </a:br>
            <a:r>
              <a:rPr lang="en-US" dirty="0"/>
              <a:t> ii. Founder effect. </a:t>
            </a:r>
            <a:br>
              <a:rPr lang="en-US" dirty="0"/>
            </a:br>
            <a:r>
              <a:rPr lang="en-US" dirty="0"/>
              <a:t>c. Migration/gene flow can drive evolution.</a:t>
            </a:r>
            <a:br>
              <a:rPr lang="en-US" dirty="0"/>
            </a:br>
            <a:r>
              <a:rPr lang="en-US" dirty="0"/>
              <a:t>SP 1.B  Explain biological concepts and/or processes. </a:t>
            </a:r>
          </a:p>
        </p:txBody>
      </p:sp>
    </p:spTree>
    <p:extLst>
      <p:ext uri="{BB962C8B-B14F-4D97-AF65-F5344CB8AC3E}">
        <p14:creationId xmlns:p14="http://schemas.microsoft.com/office/powerpoint/2010/main" val="365398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048" y="218580"/>
            <a:ext cx="8215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GENETIC DRIFT         vs        GENE FLOW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2540" y="1613573"/>
            <a:ext cx="55965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Start a new population</a:t>
            </a:r>
          </a:p>
          <a:p>
            <a:endParaRPr lang="en-US" sz="2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/>
              <a:t>Founder effect- </a:t>
            </a:r>
            <a:br>
              <a:rPr lang="en-US" sz="2000" dirty="0"/>
            </a:br>
            <a:r>
              <a:rPr lang="en-US" sz="2000" dirty="0"/>
              <a:t>individuals move to new place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/>
              <a:t>Bottlenecks – population size is reduced due to catastrophic event;</a:t>
            </a:r>
            <a:br>
              <a:rPr lang="en-US" sz="2000" dirty="0"/>
            </a:br>
            <a:r>
              <a:rPr lang="en-US" sz="2000" dirty="0"/>
              <a:t>Surviving population has different allele frequency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85944" y="1764502"/>
            <a:ext cx="3058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Migration of alleles or genes from one existing population to another. </a:t>
            </a:r>
          </a:p>
        </p:txBody>
      </p:sp>
      <p:sp>
        <p:nvSpPr>
          <p:cNvPr id="7" name="Rectangle 6"/>
          <p:cNvSpPr/>
          <p:nvPr/>
        </p:nvSpPr>
        <p:spPr>
          <a:xfrm>
            <a:off x="7257" y="64530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/>
              <a:t>http://larryfrolich.com/Evolution/NaturalSelection/founder.jpg</a:t>
            </a:r>
          </a:p>
          <a:p>
            <a:r>
              <a:rPr lang="en-US" sz="900" dirty="0"/>
              <a:t>http://biology.gsu.edu/houghton/2107%20'08/Figures/Chapter22/bottleneck.jpg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09"/>
          <a:stretch/>
        </p:blipFill>
        <p:spPr bwMode="auto">
          <a:xfrm>
            <a:off x="1011702" y="2932705"/>
            <a:ext cx="3013618" cy="1084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" t="8406" r="4493" b="20207"/>
          <a:stretch/>
        </p:blipFill>
        <p:spPr>
          <a:xfrm>
            <a:off x="2133600" y="5163906"/>
            <a:ext cx="2881251" cy="126437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552046" y="6586867"/>
            <a:ext cx="34906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http://www.umbc.edu/bioclass/biol100/powerpoints/lecture10/img034.jpg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3"/>
          <a:stretch/>
        </p:blipFill>
        <p:spPr>
          <a:xfrm>
            <a:off x="6002163" y="3090159"/>
            <a:ext cx="2939296" cy="18206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E8302B5-CEE2-451A-B027-04522F0B52F4}"/>
              </a:ext>
            </a:extLst>
          </p:cNvPr>
          <p:cNvSpPr txBox="1"/>
          <p:nvPr/>
        </p:nvSpPr>
        <p:spPr>
          <a:xfrm>
            <a:off x="284871" y="914066"/>
            <a:ext cx="86366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Changes in gene pool DUE TO RANDOM CHANCE </a:t>
            </a:r>
            <a:br>
              <a:rPr lang="en-US" sz="2400" dirty="0"/>
            </a:br>
            <a:r>
              <a:rPr lang="en-US" sz="2400" dirty="0"/>
              <a:t> NOT related to natural selection</a:t>
            </a:r>
          </a:p>
        </p:txBody>
      </p:sp>
    </p:spTree>
    <p:extLst>
      <p:ext uri="{BB962C8B-B14F-4D97-AF65-F5344CB8AC3E}">
        <p14:creationId xmlns:p14="http://schemas.microsoft.com/office/powerpoint/2010/main" val="3858491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213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13</cp:revision>
  <dcterms:created xsi:type="dcterms:W3CDTF">2015-03-05T14:59:21Z</dcterms:created>
  <dcterms:modified xsi:type="dcterms:W3CDTF">2021-02-19T01:10:40Z</dcterms:modified>
</cp:coreProperties>
</file>