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9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61A90-F5A2-4C0D-874F-D64B41C3B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9107B-73A0-4B46-8342-2A8B80045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BD0DF-32AA-4FBF-BC56-FCE1084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EBB28-D0C2-400C-8B18-8337845D3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9BDFB-E790-4F83-9738-2DDE6EF3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9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EA67B-FFF6-457E-ADB3-72584EC20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7D481-D1C4-4A8F-A7ED-A48271E50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88039-2ED9-45B4-920D-02C6F66A0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E7D4E-4D17-42A5-BEDB-7CA9583B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A5944-35BB-4473-BEEC-5033E291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0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2DDA6-3D35-47CE-97EC-63AB31FE8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E3812-5749-4E05-B8BC-644819DB5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23133-5A89-428A-B5D2-6CCE86DF4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89982-57F6-4295-9663-5A2580DB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CB74-A659-424A-A782-60532CAB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05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29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4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66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96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5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00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62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1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D00D-67E1-4EF7-93F4-786AC088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E2A72-217E-4863-A071-3B00D66FE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D4263-725E-4E42-9052-7DDB985A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07635-5DCA-4698-A422-CF3DFA4C8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467E8-8B40-4FEA-B5E1-1B869265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61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45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9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63BE2-70D6-4AB4-9A61-FD2146DC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C3309-41B5-44D6-8E3E-3DD72564E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59E7B-6B25-4166-A00F-896C4F05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DE98F-21F3-41E9-A133-4327254C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64F4-077B-4CF0-83B0-48AE7278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7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AE66-EEBE-45D9-AA6E-28B31B9C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879AF-402B-4997-B8C5-8395F4CA3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8C432-4614-423A-84D1-71240E9AE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0E2A2-DF67-45BB-8CB9-81898EA3D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025D1-B345-480B-ADE7-A1234522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F46C2-31DC-498D-8E0F-D2C9E3B6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3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E997B-D61C-4358-A16A-A60A46B9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A9C11-69A0-431B-A66C-A4B347251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EF77D-7D8B-4178-8722-8F77B8260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F86151-CB3E-4318-A8C4-BBF982B59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B16EB-B91A-4698-8467-D29675163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F1E359-8C0A-4BE6-9523-8FB60E74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8D6E3F-0D5D-40E0-89D4-A7A45087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E0CA7B-BC64-4DD2-BAB2-28D90619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514C2-E29C-4520-AC69-BEDC8135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3E6629-047D-4E1A-9FFB-E7BD86E3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54097-3A7D-4E6B-8E82-DCF351D9A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91BA8-C8A8-47DD-AD89-038C7337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BCFF26-6368-4151-B86C-45185046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16C8E-0005-496C-B6AD-AB73734B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94E23-CC92-4F18-9789-7F357934C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1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1B9E-8A66-4C3E-8BA6-061BBEAE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E95C3-D991-46CE-B78D-62283B3B6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2920F-2961-4C5D-99B0-9C83CC91E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C0F91-CBD7-4CEB-8EA0-736E6CC23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F2D4E-9FF3-4F5C-BFDC-C4D370F08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F7C2A-E843-4D31-9BCB-FD436252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2423-5785-4182-A9F3-5C21AFE5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AEAEB-DADB-443F-9DC0-08D089750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F9D7C-E9E9-4B86-A45C-991ABBA88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53C98-3211-441B-939E-7335B2C1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55983-CAEF-4F59-B8ED-CB5BCBD4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E7615-9654-4437-B879-2C09EC94E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38B6D1-FF55-4A84-A471-44BA0AC82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51159-CA94-4E24-9BCB-06719A9D1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09563-66FA-43F2-9F40-6E7D1D7468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550F-8965-46AD-B369-AA8637ED10E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60764-1623-417C-8061-7F666F42BA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681C-537C-4902-9CB9-2C5681FC5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8D20D-F0E6-4080-BC26-D9F3214A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7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C508-9239-487A-8443-3A53C11948A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4294-37FC-405D-9768-26FA3CAE6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6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BEB68-2402-4AC5-8036-365227019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307480"/>
            <a:ext cx="7772400" cy="2231329"/>
          </a:xfrm>
        </p:spPr>
        <p:txBody>
          <a:bodyPr/>
          <a:lstStyle/>
          <a:p>
            <a:r>
              <a:rPr lang="en-US" dirty="0"/>
              <a:t>Make a connection</a:t>
            </a:r>
            <a:br>
              <a:rPr lang="en-US" dirty="0"/>
            </a:br>
            <a:r>
              <a:rPr lang="en-US" sz="3600" dirty="0"/>
              <a:t>Kelly Riedell/Brookings Biology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C5EDEA-5E20-46DA-B1FA-D1B83A62E2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27" b="-6127"/>
          <a:stretch/>
        </p:blipFill>
        <p:spPr>
          <a:xfrm>
            <a:off x="4381500" y="1307131"/>
            <a:ext cx="3276599" cy="37064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5C10B1-F2E5-480D-890F-1C91C96D2C68}"/>
              </a:ext>
            </a:extLst>
          </p:cNvPr>
          <p:cNvSpPr txBox="1"/>
          <p:nvPr/>
        </p:nvSpPr>
        <p:spPr>
          <a:xfrm>
            <a:off x="66261" y="17229"/>
            <a:ext cx="8839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Image from: https://tse1.mm.bing.net/th?id=OIP.7_EQFnf-Y_Mm5fRhmQTvTAHaHZ&amp;pid=Api&amp;P=0&amp;w=300&amp;h=300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4BB3C-ACEB-48D5-A6DB-183A701A3A5D}"/>
              </a:ext>
            </a:extLst>
          </p:cNvPr>
          <p:cNvSpPr txBox="1"/>
          <p:nvPr/>
        </p:nvSpPr>
        <p:spPr>
          <a:xfrm>
            <a:off x="66261" y="4395787"/>
            <a:ext cx="12125739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2020 CED -ESSENTIAL KNOWLEDGE</a:t>
            </a:r>
          </a:p>
          <a:p>
            <a:r>
              <a:rPr lang="en-US" sz="1400" dirty="0"/>
              <a:t>SYI-1.F.1 The folding of the inner membrane increases the surface area, which allows for more ATP to be synthesized.</a:t>
            </a:r>
            <a:br>
              <a:rPr lang="en-US" sz="1400" dirty="0">
                <a:solidFill>
                  <a:prstClr val="black"/>
                </a:solidFill>
                <a:latin typeface="Calibri"/>
              </a:rPr>
            </a:br>
            <a:r>
              <a:rPr lang="en-US" sz="1400" dirty="0"/>
              <a:t>ENE-2.L.1 Internal membranes facilitate cellular processes by minimizing competing interactions and by increasing surface areas where reactions can occur.</a:t>
            </a:r>
          </a:p>
          <a:p>
            <a:r>
              <a:rPr lang="en-US" sz="1400" dirty="0"/>
              <a:t>ENE-1.K.3 The electron transport chain transfers energy from electrons in a series of coupled reactions that establish an electrochemical gradient across membranes—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r>
              <a:rPr lang="en-US" sz="1400" dirty="0"/>
              <a:t>c. The transfer of electrons is accompanied by the formation of a proton gradient across the inner mitochondrial membrane or the internal membrane of chloroplasts, with the membrane(s) separating a region of high proton concentration from a region of low proton concentration. In prokaryotes, the passage of electrons is accompanied by the movement of protons across the plasma membrane. </a:t>
            </a:r>
          </a:p>
          <a:p>
            <a:r>
              <a:rPr lang="en-US" sz="1400" dirty="0"/>
              <a:t>d. The flow of protons back through membrane-bound ATP synthase by chemiosmosis drives the formation of ATP from ADP and inorganic phosphate. This is known as oxidative phosphorylation in cellular respiration, and photophosphorylation in photosynthesis.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SP 1.C  Explain biological concepts, processes, and/or models in applied contexts. </a:t>
            </a:r>
          </a:p>
        </p:txBody>
      </p:sp>
    </p:spTree>
    <p:extLst>
      <p:ext uri="{BB962C8B-B14F-4D97-AF65-F5344CB8AC3E}">
        <p14:creationId xmlns:p14="http://schemas.microsoft.com/office/powerpoint/2010/main" val="249745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6FEA07D-D1F9-4452-AE35-167843ED2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6" y="145143"/>
            <a:ext cx="11930743" cy="6712857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800" u="sng" dirty="0">
                <a:latin typeface="Comic Sans MS" panose="030F0702030302020204" pitchFamily="66" charset="0"/>
              </a:rPr>
              <a:t>CONNECT TO SOMETHING YOU KNOW</a:t>
            </a:r>
          </a:p>
          <a:p>
            <a:pPr algn="l"/>
            <a:endParaRPr lang="en-US" sz="5800" u="sng" dirty="0">
              <a:latin typeface="Comic Sans MS" panose="030F0702030302020204" pitchFamily="66" charset="0"/>
            </a:endParaRPr>
          </a:p>
          <a:p>
            <a:pPr algn="l"/>
            <a:endParaRPr lang="en-US" sz="5800" u="sng" dirty="0">
              <a:latin typeface="Comic Sans MS" panose="030F0702030302020204" pitchFamily="66" charset="0"/>
            </a:endParaRPr>
          </a:p>
          <a:p>
            <a:pPr algn="l"/>
            <a:br>
              <a:rPr lang="en-US" sz="5800" u="sng" dirty="0">
                <a:latin typeface="Comic Sans MS" panose="030F0702030302020204" pitchFamily="66" charset="0"/>
              </a:rPr>
            </a:br>
            <a:r>
              <a:rPr lang="en-US" sz="5800" dirty="0">
                <a:latin typeface="Comic Sans MS" panose="030F0702030302020204" pitchFamily="66" charset="0"/>
              </a:rPr>
              <a:t>Mitochondria carry out cellular respiration. </a:t>
            </a:r>
          </a:p>
          <a:p>
            <a:pPr algn="l"/>
            <a:endParaRPr lang="en-US" sz="5800" dirty="0">
              <a:latin typeface="Comic Sans MS" panose="030F0702030302020204" pitchFamily="66" charset="0"/>
            </a:endParaRPr>
          </a:p>
          <a:p>
            <a:pPr algn="l"/>
            <a:r>
              <a:rPr lang="en-US" sz="5800" dirty="0">
                <a:latin typeface="Comic Sans MS" panose="030F0702030302020204" pitchFamily="66" charset="0"/>
              </a:rPr>
              <a:t>To capture energy from glucose and make ATP, H</a:t>
            </a:r>
            <a:r>
              <a:rPr lang="en-US" sz="5800" baseline="30000" dirty="0">
                <a:latin typeface="Comic Sans MS" panose="030F0702030302020204" pitchFamily="66" charset="0"/>
              </a:rPr>
              <a:t>+</a:t>
            </a:r>
            <a:r>
              <a:rPr lang="en-US" sz="5800" dirty="0">
                <a:latin typeface="Comic Sans MS" panose="030F0702030302020204" pitchFamily="66" charset="0"/>
              </a:rPr>
              <a:t> ions are actively pumped across the cristae membrane into the inner membrane space, creating an electrochemical gradient that powers the production of ATP when these H</a:t>
            </a:r>
            <a:r>
              <a:rPr lang="en-US" sz="5800" baseline="30000" dirty="0">
                <a:latin typeface="Comic Sans MS" panose="030F0702030302020204" pitchFamily="66" charset="0"/>
              </a:rPr>
              <a:t>+</a:t>
            </a:r>
            <a:r>
              <a:rPr lang="en-US" sz="5800" dirty="0">
                <a:latin typeface="Comic Sans MS" panose="030F0702030302020204" pitchFamily="66" charset="0"/>
              </a:rPr>
              <a:t> ions passively diffuse down their gradient through an ion channel (ATP synthase). </a:t>
            </a:r>
          </a:p>
          <a:p>
            <a:pPr algn="l"/>
            <a:endParaRPr lang="en-US" sz="5800" dirty="0">
              <a:latin typeface="Comic Sans MS" panose="030F0702030302020204" pitchFamily="66" charset="0"/>
            </a:endParaRPr>
          </a:p>
          <a:p>
            <a:pPr algn="l"/>
            <a:r>
              <a:rPr lang="en-US" sz="5800" dirty="0">
                <a:latin typeface="Comic Sans MS" panose="030F0702030302020204" pitchFamily="66" charset="0"/>
              </a:rPr>
              <a:t>What might the folding of the cristae membranes have to do with the ability to move H</a:t>
            </a:r>
            <a:r>
              <a:rPr lang="en-US" sz="5800" baseline="30000" dirty="0">
                <a:latin typeface="Comic Sans MS" panose="030F0702030302020204" pitchFamily="66" charset="0"/>
              </a:rPr>
              <a:t>+</a:t>
            </a:r>
            <a:r>
              <a:rPr lang="en-US" sz="5800" dirty="0">
                <a:latin typeface="Comic Sans MS" panose="030F0702030302020204" pitchFamily="66" charset="0"/>
              </a:rPr>
              <a:t> ions across the cristae and make ATP?</a:t>
            </a:r>
            <a:br>
              <a:rPr lang="en-US" sz="5800" dirty="0">
                <a:latin typeface="Comic Sans MS" panose="030F0702030302020204" pitchFamily="66" charset="0"/>
              </a:rPr>
            </a:br>
            <a:br>
              <a:rPr lang="en-US" sz="5800" dirty="0">
                <a:latin typeface="Comic Sans MS" panose="030F0702030302020204" pitchFamily="66" charset="0"/>
              </a:rPr>
            </a:br>
            <a:endParaRPr lang="en-US" sz="58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72F070-D529-49AC-807C-3504B534C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543139" y="145775"/>
            <a:ext cx="885825" cy="13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DEF901-F76D-45C0-B9F3-20BE98EFD8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032" y="-292375"/>
            <a:ext cx="22479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92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2_Office Theme</vt:lpstr>
      <vt:lpstr>Make a connection Kelly Riedell/Brookings Biology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7</cp:revision>
  <dcterms:created xsi:type="dcterms:W3CDTF">2019-09-07T01:51:19Z</dcterms:created>
  <dcterms:modified xsi:type="dcterms:W3CDTF">2021-02-23T19:20:09Z</dcterms:modified>
</cp:coreProperties>
</file>