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7" r:id="rId2"/>
    <p:sldId id="256" r:id="rId3"/>
    <p:sldId id="287" r:id="rId4"/>
    <p:sldId id="286" r:id="rId5"/>
    <p:sldId id="262" r:id="rId6"/>
    <p:sldId id="260" r:id="rId7"/>
    <p:sldId id="266" r:id="rId8"/>
    <p:sldId id="274" r:id="rId9"/>
    <p:sldId id="268" r:id="rId10"/>
    <p:sldId id="276" r:id="rId11"/>
    <p:sldId id="269" r:id="rId12"/>
    <p:sldId id="265" r:id="rId13"/>
  </p:sldIdLst>
  <p:sldSz cx="9144000" cy="6858000" type="screen4x3"/>
  <p:notesSz cx="6858000" cy="92154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490" cy="460615"/>
          </a:xfrm>
          <a:prstGeom prst="rect">
            <a:avLst/>
          </a:prstGeom>
        </p:spPr>
        <p:txBody>
          <a:bodyPr vert="horz" lIns="90023" tIns="45011" rIns="90023" bIns="4501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960" y="0"/>
            <a:ext cx="2971490" cy="460615"/>
          </a:xfrm>
          <a:prstGeom prst="rect">
            <a:avLst/>
          </a:prstGeom>
        </p:spPr>
        <p:txBody>
          <a:bodyPr vert="horz" lIns="90023" tIns="45011" rIns="90023" bIns="45011" rtlCol="0"/>
          <a:lstStyle>
            <a:lvl1pPr algn="r">
              <a:defRPr sz="1200"/>
            </a:lvl1pPr>
          </a:lstStyle>
          <a:p>
            <a:fld id="{F836D5B1-8758-4E2B-8008-C08A70BA6BDD}" type="datetimeFigureOut">
              <a:rPr lang="en-US" smtClean="0"/>
              <a:t>1/18/2021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3251"/>
            <a:ext cx="2971490" cy="460615"/>
          </a:xfrm>
          <a:prstGeom prst="rect">
            <a:avLst/>
          </a:prstGeom>
        </p:spPr>
        <p:txBody>
          <a:bodyPr vert="horz" lIns="90023" tIns="45011" rIns="90023" bIns="4501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960" y="8753251"/>
            <a:ext cx="2971490" cy="460615"/>
          </a:xfrm>
          <a:prstGeom prst="rect">
            <a:avLst/>
          </a:prstGeom>
        </p:spPr>
        <p:txBody>
          <a:bodyPr vert="horz" lIns="90023" tIns="45011" rIns="90023" bIns="45011" rtlCol="0" anchor="b"/>
          <a:lstStyle>
            <a:lvl1pPr algn="r">
              <a:defRPr sz="1200"/>
            </a:lvl1pPr>
          </a:lstStyle>
          <a:p>
            <a:fld id="{BEE85FCF-AE00-4693-BBA0-DEEC767AFC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1936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8FC8-A768-4032-9EA5-33FA55D2A0F1}" type="datetimeFigureOut">
              <a:rPr lang="en-US" smtClean="0"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64A0-B7E7-422D-A5F7-6BE51AD866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811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8FC8-A768-4032-9EA5-33FA55D2A0F1}" type="datetimeFigureOut">
              <a:rPr lang="en-US" smtClean="0"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64A0-B7E7-422D-A5F7-6BE51AD866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411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8FC8-A768-4032-9EA5-33FA55D2A0F1}" type="datetimeFigureOut">
              <a:rPr lang="en-US" smtClean="0"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64A0-B7E7-422D-A5F7-6BE51AD866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578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8FC8-A768-4032-9EA5-33FA55D2A0F1}" type="datetimeFigureOut">
              <a:rPr lang="en-US" smtClean="0"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64A0-B7E7-422D-A5F7-6BE51AD866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151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8FC8-A768-4032-9EA5-33FA55D2A0F1}" type="datetimeFigureOut">
              <a:rPr lang="en-US" smtClean="0"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64A0-B7E7-422D-A5F7-6BE51AD866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06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8FC8-A768-4032-9EA5-33FA55D2A0F1}" type="datetimeFigureOut">
              <a:rPr lang="en-US" smtClean="0"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64A0-B7E7-422D-A5F7-6BE51AD866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649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8FC8-A768-4032-9EA5-33FA55D2A0F1}" type="datetimeFigureOut">
              <a:rPr lang="en-US" smtClean="0"/>
              <a:t>1/18/2021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64A0-B7E7-422D-A5F7-6BE51AD866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926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8FC8-A768-4032-9EA5-33FA55D2A0F1}" type="datetimeFigureOut">
              <a:rPr lang="en-US" smtClean="0"/>
              <a:t>1/18/2021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64A0-B7E7-422D-A5F7-6BE51AD866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47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8FC8-A768-4032-9EA5-33FA55D2A0F1}" type="datetimeFigureOut">
              <a:rPr lang="en-US" smtClean="0"/>
              <a:t>1/18/2021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64A0-B7E7-422D-A5F7-6BE51AD866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730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8FC8-A768-4032-9EA5-33FA55D2A0F1}" type="datetimeFigureOut">
              <a:rPr lang="en-US" smtClean="0"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64A0-B7E7-422D-A5F7-6BE51AD866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619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8FC8-A768-4032-9EA5-33FA55D2A0F1}" type="datetimeFigureOut">
              <a:rPr lang="en-US" smtClean="0"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64A0-B7E7-422D-A5F7-6BE51AD866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088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E8FC8-A768-4032-9EA5-33FA55D2A0F1}" type="datetimeFigureOut">
              <a:rPr lang="en-US" smtClean="0"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C64A0-B7E7-422D-A5F7-6BE51AD866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004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CELL SIGNALING</a:t>
            </a:r>
            <a:br>
              <a:rPr lang="en-US" dirty="0"/>
            </a:br>
            <a:r>
              <a:rPr lang="en-US" sz="3100" dirty="0"/>
              <a:t>Slide show by Kelly Riedell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6019800"/>
            <a:ext cx="8305800" cy="685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Modified from a PREZI by David Knuffke</a:t>
            </a:r>
            <a:br>
              <a:rPr lang="en-US" dirty="0"/>
            </a:br>
            <a:r>
              <a:rPr lang="en-US" dirty="0"/>
              <a:t>Cell communication POGIL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" t="19375" r="41644" b="8821"/>
          <a:stretch/>
        </p:blipFill>
        <p:spPr bwMode="auto">
          <a:xfrm>
            <a:off x="1981200" y="1600200"/>
            <a:ext cx="4553127" cy="395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6995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55" y="152400"/>
            <a:ext cx="8229600" cy="10668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AMPLIFICATION</a:t>
            </a:r>
            <a:br>
              <a:rPr 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sz="1800" dirty="0">
                <a:latin typeface="Comic Sans MS" panose="030F0702030302020204" pitchFamily="66" charset="0"/>
              </a:rPr>
              <a:t>MORE FROM LESS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191000" cy="6096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1" t="15000" r="22463" b="18117"/>
          <a:stretch/>
        </p:blipFill>
        <p:spPr bwMode="auto">
          <a:xfrm>
            <a:off x="284768" y="1143000"/>
            <a:ext cx="5883686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5638800"/>
            <a:ext cx="8534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PHOSPHORYLATION CASCADE</a:t>
            </a:r>
            <a:br>
              <a:rPr lang="en-US" sz="3200" dirty="0">
                <a:latin typeface="Comic Sans MS" panose="030F0702030302020204" pitchFamily="66" charset="0"/>
              </a:rPr>
            </a:br>
            <a:r>
              <a:rPr lang="en-US" sz="3200" dirty="0">
                <a:latin typeface="Comic Sans MS" panose="030F0702030302020204" pitchFamily="66" charset="0"/>
              </a:rPr>
              <a:t>allows cells to 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AMPLIFY</a:t>
            </a:r>
            <a:r>
              <a:rPr lang="en-US" sz="3200" dirty="0">
                <a:latin typeface="Comic Sans MS" panose="030F0702030302020204" pitchFamily="66" charset="0"/>
              </a:rPr>
              <a:t> the original signal</a:t>
            </a:r>
          </a:p>
        </p:txBody>
      </p:sp>
    </p:spTree>
    <p:extLst>
      <p:ext uri="{BB962C8B-B14F-4D97-AF65-F5344CB8AC3E}">
        <p14:creationId xmlns:p14="http://schemas.microsoft.com/office/powerpoint/2010/main" val="4157742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3" t="11843" r="21754" b="13431"/>
          <a:stretch/>
        </p:blipFill>
        <p:spPr bwMode="auto">
          <a:xfrm>
            <a:off x="951411" y="1380565"/>
            <a:ext cx="6629400" cy="5359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8" t="26118" r="37659" b="59764"/>
          <a:stretch/>
        </p:blipFill>
        <p:spPr bwMode="auto">
          <a:xfrm>
            <a:off x="457200" y="304800"/>
            <a:ext cx="4706471" cy="1075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2362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" t="13461" r="38284" b="16000"/>
          <a:stretch/>
        </p:blipFill>
        <p:spPr bwMode="auto">
          <a:xfrm>
            <a:off x="762000" y="1352729"/>
            <a:ext cx="7391400" cy="53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" y="152400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2400" u="sng" dirty="0">
                <a:solidFill>
                  <a:prstClr val="black"/>
                </a:solidFill>
                <a:ea typeface="+mj-ea"/>
                <a:cs typeface="+mj-cs"/>
              </a:rPr>
              <a:t>RESPONSE</a:t>
            </a:r>
            <a:br>
              <a:rPr lang="en-US" sz="2400" u="sng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en-US" sz="2400" dirty="0">
                <a:solidFill>
                  <a:prstClr val="black"/>
                </a:solidFill>
                <a:ea typeface="+mj-ea"/>
                <a:cs typeface="+mj-cs"/>
              </a:rPr>
              <a:t>Gene is turned on </a:t>
            </a:r>
            <a:br>
              <a:rPr lang="en-US" sz="24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en-US" sz="2400" dirty="0">
                <a:solidFill>
                  <a:prstClr val="black"/>
                </a:solidFill>
                <a:ea typeface="+mj-ea"/>
                <a:cs typeface="+mj-cs"/>
              </a:rPr>
              <a:t>Message is made and translated into a protein that will do something</a:t>
            </a:r>
          </a:p>
        </p:txBody>
      </p:sp>
    </p:spTree>
    <p:extLst>
      <p:ext uri="{BB962C8B-B14F-4D97-AF65-F5344CB8AC3E}">
        <p14:creationId xmlns:p14="http://schemas.microsoft.com/office/powerpoint/2010/main" val="1791509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6" t="2784" r="8746" b="3370"/>
          <a:stretch/>
        </p:blipFill>
        <p:spPr bwMode="auto">
          <a:xfrm>
            <a:off x="228600" y="381000"/>
            <a:ext cx="8721419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6" t="2784" r="8746" b="3370"/>
          <a:stretch/>
        </p:blipFill>
        <p:spPr bwMode="auto">
          <a:xfrm>
            <a:off x="228599" y="381000"/>
            <a:ext cx="8721419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7568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1" t="24812" r="68991" b="36626"/>
          <a:stretch/>
        </p:blipFill>
        <p:spPr bwMode="auto">
          <a:xfrm>
            <a:off x="816496" y="467764"/>
            <a:ext cx="1039655" cy="12080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2" t="20885" r="29555" b="41670"/>
          <a:stretch/>
        </p:blipFill>
        <p:spPr bwMode="auto">
          <a:xfrm>
            <a:off x="739909" y="1643452"/>
            <a:ext cx="1577092" cy="11416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6" t="25924" r="57082" b="32313"/>
          <a:stretch/>
        </p:blipFill>
        <p:spPr bwMode="auto">
          <a:xfrm>
            <a:off x="739909" y="2930451"/>
            <a:ext cx="1523434" cy="1219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43" t="19445" r="29555" b="9253"/>
          <a:stretch/>
        </p:blipFill>
        <p:spPr bwMode="auto">
          <a:xfrm rot="16200000">
            <a:off x="933727" y="4087451"/>
            <a:ext cx="1573429" cy="21979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011681" y="610143"/>
            <a:ext cx="42386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AUTOCRINE</a:t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>Signal “self”</a:t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>EX: Cancer cells make growth factors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87881" y="1709499"/>
            <a:ext cx="29963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JUXTACRINE</a:t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>Signal “touching neighbor”</a:t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>EX: Plant plasmodesmata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4600" y="2785075"/>
            <a:ext cx="348685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PARACRINE</a:t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>Signal cells in close proximity</a:t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>EX:  Neurotransmitters</a:t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>        Embryo development</a:t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>        Bacteria Quorum sensing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39392" y="4495800"/>
            <a:ext cx="559319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ENDOCRINE (hormones)</a:t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>Long distance signaling</a:t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>EX: Sex hormones-puberty</a:t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>      Insulin made by pancreas/controls blood sugar</a:t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>      Adrenaline-fight or flight</a:t>
            </a:r>
          </a:p>
        </p:txBody>
      </p:sp>
    </p:spTree>
    <p:extLst>
      <p:ext uri="{BB962C8B-B14F-4D97-AF65-F5344CB8AC3E}">
        <p14:creationId xmlns:p14="http://schemas.microsoft.com/office/powerpoint/2010/main" val="378559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94610" y="381000"/>
            <a:ext cx="49231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latin typeface="Comic Sans MS" panose="030F0702030302020204" pitchFamily="66" charset="0"/>
              </a:rPr>
              <a:t>SIGNAL MOLECULE </a:t>
            </a:r>
            <a:r>
              <a:rPr lang="en-US" dirty="0">
                <a:latin typeface="Comic Sans MS" panose="030F0702030302020204" pitchFamily="66" charset="0"/>
              </a:rPr>
              <a:t>= LIGAND</a:t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>Shape of ligand –matches shape of receptor</a:t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>“LOCK &amp; KEY”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5" t="15597" r="49558" b="17234"/>
          <a:stretch/>
        </p:blipFill>
        <p:spPr bwMode="auto">
          <a:xfrm>
            <a:off x="685800" y="1245943"/>
            <a:ext cx="2858698" cy="3087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374908" y="4337331"/>
            <a:ext cx="255550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HYDROPHOBIC</a:t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>LIGANDS BIND</a:t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>INTRACELLULAR</a:t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>RECEPTORS</a:t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>EX: TESTOSTERONE</a:t>
            </a:r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3246" y="4447278"/>
            <a:ext cx="21399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HYDROPHILIC</a:t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>LIGANDS BIND</a:t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>SURFACE</a:t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>RECEPTORS</a:t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>EX: INSULIN</a:t>
            </a:r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00" t="15597" r="32941" b="17234"/>
          <a:stretch/>
        </p:blipFill>
        <p:spPr bwMode="auto">
          <a:xfrm>
            <a:off x="5181600" y="1245943"/>
            <a:ext cx="2493818" cy="3087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037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SIGNALING PATHWAYS</a:t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sz="3600" dirty="0">
                <a:latin typeface="Comic Sans MS" panose="030F0702030302020204" pitchFamily="66" charset="0"/>
              </a:rPr>
              <a:t>Highly CONSERVED across ALL DOMAINS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6281" y="1709057"/>
            <a:ext cx="4038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G-PROTEINS:</a:t>
            </a:r>
            <a:br>
              <a:rPr lang="en-US" dirty="0"/>
            </a:br>
            <a:r>
              <a:rPr lang="en-US" dirty="0"/>
              <a:t>- attached to </a:t>
            </a:r>
            <a:r>
              <a:rPr lang="en-US" dirty="0">
                <a:solidFill>
                  <a:srgbClr val="FF0000"/>
                </a:solidFill>
              </a:rPr>
              <a:t>receptor</a:t>
            </a:r>
            <a:br>
              <a:rPr lang="en-US" dirty="0"/>
            </a:br>
            <a:br>
              <a:rPr lang="en-US" dirty="0"/>
            </a:br>
            <a:r>
              <a:rPr lang="en-US" dirty="0"/>
              <a:t>- are activated by transfer of phosphate from </a:t>
            </a:r>
            <a:r>
              <a:rPr lang="en-US" dirty="0">
                <a:solidFill>
                  <a:srgbClr val="FF0000"/>
                </a:solidFill>
              </a:rPr>
              <a:t>GTP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>
                <a:solidFill>
                  <a:srgbClr val="FF0000"/>
                </a:solidFill>
              </a:rPr>
              <a:t>activated</a:t>
            </a:r>
            <a:r>
              <a:rPr lang="en-US" dirty="0"/>
              <a:t> G-protein can </a:t>
            </a:r>
            <a:br>
              <a:rPr lang="en-US" dirty="0"/>
            </a:br>
            <a:r>
              <a:rPr lang="en-US" dirty="0"/>
              <a:t>then activate another</a:t>
            </a:r>
            <a:br>
              <a:rPr lang="en-US" dirty="0"/>
            </a:br>
            <a:r>
              <a:rPr lang="en-US" dirty="0"/>
              <a:t>enzyme</a:t>
            </a:r>
            <a:br>
              <a:rPr lang="en-US" dirty="0"/>
            </a:b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7" t="32743" r="34594" b="32808"/>
          <a:stretch/>
        </p:blipFill>
        <p:spPr bwMode="auto">
          <a:xfrm>
            <a:off x="152400" y="1676400"/>
            <a:ext cx="4773881" cy="2909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6239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4343400"/>
            <a:ext cx="8001000" cy="2362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Comic Sans MS" panose="030F0702030302020204" pitchFamily="66" charset="0"/>
              </a:rPr>
              <a:t>TYROSINE KINASES: </a:t>
            </a:r>
            <a:br>
              <a:rPr lang="en-US" sz="2400" dirty="0">
                <a:latin typeface="Comic Sans MS" panose="030F0702030302020204" pitchFamily="66" charset="0"/>
              </a:rPr>
            </a:br>
            <a:r>
              <a:rPr lang="en-US" sz="2400" dirty="0">
                <a:latin typeface="Comic Sans MS" panose="030F0702030302020204" pitchFamily="66" charset="0"/>
              </a:rPr>
              <a:t>Proteins attached to receptors</a:t>
            </a:r>
            <a:br>
              <a:rPr lang="en-US" sz="2400" dirty="0">
                <a:latin typeface="Comic Sans MS" panose="030F0702030302020204" pitchFamily="66" charset="0"/>
              </a:rPr>
            </a:br>
            <a:r>
              <a:rPr lang="en-US" sz="2400" dirty="0">
                <a:latin typeface="Comic Sans MS" panose="030F0702030302020204" pitchFamily="66" charset="0"/>
              </a:rPr>
              <a:t>join to form dimers when ligand binds receptor</a:t>
            </a:r>
            <a:br>
              <a:rPr lang="en-US" sz="2400" dirty="0">
                <a:latin typeface="Comic Sans MS" panose="030F0702030302020204" pitchFamily="66" charset="0"/>
              </a:rPr>
            </a:br>
            <a:r>
              <a:rPr lang="en-US" sz="2400" dirty="0">
                <a:latin typeface="Comic Sans MS" panose="030F0702030302020204" pitchFamily="66" charset="0"/>
              </a:rPr>
              <a:t>Activated by transfer of phosphate from GTP</a:t>
            </a:r>
            <a:br>
              <a:rPr lang="en-US" sz="2400" dirty="0">
                <a:latin typeface="Comic Sans MS" panose="030F0702030302020204" pitchFamily="66" charset="0"/>
              </a:rPr>
            </a:br>
            <a:r>
              <a:rPr lang="en-US" sz="2400" dirty="0">
                <a:latin typeface="Comic Sans MS" panose="030F0702030302020204" pitchFamily="66" charset="0"/>
              </a:rPr>
              <a:t>Remain ACTIVE as long as LIGAND is attached</a:t>
            </a:r>
            <a:br>
              <a:rPr lang="en-US" sz="2400" dirty="0">
                <a:latin typeface="Comic Sans MS" panose="030F0702030302020204" pitchFamily="66" charset="0"/>
              </a:rPr>
            </a:br>
            <a:r>
              <a:rPr lang="en-US" sz="2400" dirty="0">
                <a:latin typeface="Comic Sans MS" panose="030F0702030302020204" pitchFamily="66" charset="0"/>
              </a:rPr>
              <a:t>Activated dimers can then activate another enzyme</a:t>
            </a:r>
            <a:br>
              <a:rPr lang="en-US" sz="2400" dirty="0">
                <a:latin typeface="Comic Sans MS" panose="030F0702030302020204" pitchFamily="66" charset="0"/>
              </a:rPr>
            </a:b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4800" r="22794" b="7530"/>
          <a:stretch/>
        </p:blipFill>
        <p:spPr bwMode="auto">
          <a:xfrm>
            <a:off x="152400" y="10886"/>
            <a:ext cx="5207000" cy="420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715000" y="1066800"/>
            <a:ext cx="33528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KINASES =</a:t>
            </a:r>
            <a:br>
              <a:rPr lang="en-US" sz="2000" dirty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en-US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Proteins that “phosphorylate”</a:t>
            </a:r>
            <a:br>
              <a:rPr lang="en-US" sz="2000" dirty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en-US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(add a phosphate to) another molecule</a:t>
            </a:r>
          </a:p>
          <a:p>
            <a:pPr lvl="0">
              <a:spcBef>
                <a:spcPct val="20000"/>
              </a:spcBef>
            </a:pPr>
            <a:endParaRPr lang="en-US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>
              <a:spcBef>
                <a:spcPct val="20000"/>
              </a:spcBef>
            </a:pPr>
            <a:r>
              <a:rPr lang="en-US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ADDING PHOSPHATES TO MOLECULES </a:t>
            </a:r>
            <a:br>
              <a:rPr lang="en-US" sz="2000" dirty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en-US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“TURNS THEM ON”</a:t>
            </a:r>
          </a:p>
        </p:txBody>
      </p:sp>
    </p:spTree>
    <p:extLst>
      <p:ext uri="{BB962C8B-B14F-4D97-AF65-F5344CB8AC3E}">
        <p14:creationId xmlns:p14="http://schemas.microsoft.com/office/powerpoint/2010/main" val="1047859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287" y="4572000"/>
            <a:ext cx="8534400" cy="2209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Ligand binds to ligand-gated ion channel and</a:t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>    opens “gate”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Incoming IONS act as SECOND MESSENGERS to trigger the response</a:t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>Gate stays open as long as ligand is attached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" t="30000" r="35627" b="29150"/>
          <a:stretch/>
        </p:blipFill>
        <p:spPr bwMode="auto">
          <a:xfrm>
            <a:off x="228599" y="685800"/>
            <a:ext cx="8787489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4613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" y="0"/>
            <a:ext cx="9144000" cy="577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u="sng" dirty="0">
                <a:latin typeface="Comic Sans MS" panose="030F0702030302020204" pitchFamily="66" charset="0"/>
              </a:rPr>
              <a:t>SECOND MESSENGERS</a:t>
            </a:r>
            <a:r>
              <a:rPr lang="en-US" sz="2400" dirty="0">
                <a:latin typeface="Comic Sans MS" panose="030F0702030302020204" pitchFamily="66" charset="0"/>
              </a:rPr>
              <a:t> = </a:t>
            </a:r>
            <a:br>
              <a:rPr lang="en-US" sz="2400" dirty="0">
                <a:latin typeface="Comic Sans MS" panose="030F0702030302020204" pitchFamily="66" charset="0"/>
              </a:rPr>
            </a:br>
            <a:r>
              <a:rPr lang="en-US" sz="2400" dirty="0">
                <a:latin typeface="Comic Sans MS" panose="030F0702030302020204" pitchFamily="66" charset="0"/>
              </a:rPr>
              <a:t>Internal signaling molecules released due to external signal</a:t>
            </a:r>
            <a:br>
              <a:rPr lang="en-US" sz="2400" dirty="0">
                <a:latin typeface="Comic Sans MS" panose="030F0702030302020204" pitchFamily="66" charset="0"/>
              </a:rPr>
            </a:br>
            <a:r>
              <a:rPr lang="en-US" sz="2400" dirty="0">
                <a:latin typeface="Comic Sans MS" panose="030F0702030302020204" pitchFamily="66" charset="0"/>
              </a:rPr>
              <a:t>Trigger response pathway in cell</a:t>
            </a:r>
            <a:br>
              <a:rPr lang="en-US" sz="2400" dirty="0">
                <a:latin typeface="Comic Sans MS" panose="030F0702030302020204" pitchFamily="66" charset="0"/>
              </a:rPr>
            </a:br>
            <a:br>
              <a:rPr lang="en-US" sz="2400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>Calcium ions= common 2</a:t>
            </a:r>
            <a:r>
              <a:rPr lang="en-US" baseline="30000" dirty="0">
                <a:latin typeface="Comic Sans MS" panose="030F0702030302020204" pitchFamily="66" charset="0"/>
              </a:rPr>
              <a:t>nd</a:t>
            </a:r>
            <a:r>
              <a:rPr lang="en-US" dirty="0">
                <a:latin typeface="Comic Sans MS" panose="030F0702030302020204" pitchFamily="66" charset="0"/>
              </a:rPr>
              <a:t> messenger</a:t>
            </a:r>
          </a:p>
          <a:p>
            <a:endParaRPr lang="en-US" sz="1600" dirty="0">
              <a:latin typeface="Comic Sans MS" panose="030F0702030302020204" pitchFamily="66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" t="4345" r="55046" b="16644"/>
          <a:stretch/>
        </p:blipFill>
        <p:spPr bwMode="auto">
          <a:xfrm>
            <a:off x="5105400" y="1944752"/>
            <a:ext cx="3429000" cy="3997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" y="5404046"/>
            <a:ext cx="9067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INFLUX</a:t>
            </a:r>
            <a:r>
              <a:rPr lang="en-US" sz="2400" dirty="0">
                <a:latin typeface="Comic Sans MS" panose="030F0702030302020204" pitchFamily="66" charset="0"/>
              </a:rPr>
              <a:t> of Ca</a:t>
            </a:r>
            <a:r>
              <a:rPr lang="en-US" sz="2400" baseline="30000" dirty="0">
                <a:latin typeface="Comic Sans MS" panose="030F0702030302020204" pitchFamily="66" charset="0"/>
              </a:rPr>
              <a:t>++</a:t>
            </a:r>
            <a:r>
              <a:rPr lang="en-US" sz="2400" dirty="0">
                <a:latin typeface="Comic Sans MS" panose="030F0702030302020204" pitchFamily="66" charset="0"/>
              </a:rPr>
              <a:t> ions into cell or</a:t>
            </a:r>
            <a:br>
              <a:rPr lang="en-US" sz="2400" dirty="0">
                <a:latin typeface="Comic Sans MS" panose="030F0702030302020204" pitchFamily="66" charset="0"/>
              </a:rPr>
            </a:b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MOVEMENT</a:t>
            </a:r>
            <a:r>
              <a:rPr lang="en-US" sz="2400" dirty="0">
                <a:latin typeface="Comic Sans MS" panose="030F0702030302020204" pitchFamily="66" charset="0"/>
              </a:rPr>
              <a:t> of Ca</a:t>
            </a:r>
            <a:r>
              <a:rPr lang="en-US" sz="2400" baseline="30000" dirty="0">
                <a:latin typeface="Comic Sans MS" panose="030F0702030302020204" pitchFamily="66" charset="0"/>
              </a:rPr>
              <a:t>++</a:t>
            </a:r>
            <a:r>
              <a:rPr lang="en-US" sz="2400" dirty="0">
                <a:latin typeface="Comic Sans MS" panose="030F0702030302020204" pitchFamily="66" charset="0"/>
              </a:rPr>
              <a:t> ions internally can trigger a response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8" t="8824" r="16718" b="8044"/>
          <a:stretch/>
        </p:blipFill>
        <p:spPr bwMode="auto">
          <a:xfrm>
            <a:off x="381000" y="2051246"/>
            <a:ext cx="4455962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4625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4325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CYCLIC AMP is a typical SECOND MESSENGER that affects metabolism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9" t="25764" r="37512" b="48356"/>
          <a:stretch/>
        </p:blipFill>
        <p:spPr bwMode="auto">
          <a:xfrm>
            <a:off x="228600" y="1066800"/>
            <a:ext cx="5791200" cy="1696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5" t="10235" r="36250" b="11235"/>
          <a:stretch/>
        </p:blipFill>
        <p:spPr bwMode="auto">
          <a:xfrm>
            <a:off x="4572000" y="2763483"/>
            <a:ext cx="4038600" cy="3932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3625334"/>
            <a:ext cx="38154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Production of c-AMP can 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activate other molecules</a:t>
            </a:r>
          </a:p>
        </p:txBody>
      </p:sp>
    </p:spTree>
    <p:extLst>
      <p:ext uri="{BB962C8B-B14F-4D97-AF65-F5344CB8AC3E}">
        <p14:creationId xmlns:p14="http://schemas.microsoft.com/office/powerpoint/2010/main" val="4254722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375</Words>
  <Application>Microsoft Office PowerPoint</Application>
  <PresentationFormat>On-screen Show (4:3)</PresentationFormat>
  <Paragraphs>28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Comic Sans MS</vt:lpstr>
      <vt:lpstr>Office Theme</vt:lpstr>
      <vt:lpstr>CELL SIGNALING Slide show by Kelly Riedell</vt:lpstr>
      <vt:lpstr>PowerPoint Presentation</vt:lpstr>
      <vt:lpstr>PowerPoint Presentation</vt:lpstr>
      <vt:lpstr>PowerPoint Presentation</vt:lpstr>
      <vt:lpstr>SIGNALING PATHWAYS Highly CONSERVED across ALL DOMAINS</vt:lpstr>
      <vt:lpstr>PowerPoint Presentation</vt:lpstr>
      <vt:lpstr>PowerPoint Presentation</vt:lpstr>
      <vt:lpstr>PowerPoint Presentation</vt:lpstr>
      <vt:lpstr>CYCLIC AMP is a typical SECOND MESSENGER that affects metabolism</vt:lpstr>
      <vt:lpstr>AMPLIFICATION MORE FROM LESS</vt:lpstr>
      <vt:lpstr>The L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Riedell</dc:creator>
  <cp:lastModifiedBy>Kelly Riedell</cp:lastModifiedBy>
  <cp:revision>39</cp:revision>
  <cp:lastPrinted>2016-11-16T18:12:05Z</cp:lastPrinted>
  <dcterms:created xsi:type="dcterms:W3CDTF">2012-10-28T13:05:00Z</dcterms:created>
  <dcterms:modified xsi:type="dcterms:W3CDTF">2021-01-19T03:07:46Z</dcterms:modified>
</cp:coreProperties>
</file>