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9DEB-7638-4F78-AA72-F5462CB021AF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D42B-A790-4C65-9E44-DAE315AD5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33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9DEB-7638-4F78-AA72-F5462CB021AF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D42B-A790-4C65-9E44-DAE315AD5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4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9DEB-7638-4F78-AA72-F5462CB021AF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D42B-A790-4C65-9E44-DAE315AD5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7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9DEB-7638-4F78-AA72-F5462CB021AF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D42B-A790-4C65-9E44-DAE315AD5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5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9DEB-7638-4F78-AA72-F5462CB021AF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D42B-A790-4C65-9E44-DAE315AD5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5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9DEB-7638-4F78-AA72-F5462CB021AF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D42B-A790-4C65-9E44-DAE315AD5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39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9DEB-7638-4F78-AA72-F5462CB021AF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D42B-A790-4C65-9E44-DAE315AD5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9DEB-7638-4F78-AA72-F5462CB021AF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D42B-A790-4C65-9E44-DAE315AD5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89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9DEB-7638-4F78-AA72-F5462CB021AF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D42B-A790-4C65-9E44-DAE315AD5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30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9DEB-7638-4F78-AA72-F5462CB021AF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D42B-A790-4C65-9E44-DAE315AD5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8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9DEB-7638-4F78-AA72-F5462CB021AF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D42B-A790-4C65-9E44-DAE315AD5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99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19DEB-7638-4F78-AA72-F5462CB021AF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DD42B-A790-4C65-9E44-DAE315AD5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4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04800"/>
            <a:ext cx="86868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mic Sans MS" pitchFamily="66" charset="0"/>
              </a:rPr>
              <a:t>THINK ABOUT IT:</a:t>
            </a:r>
            <a:br>
              <a:rPr lang="en-US" sz="2800" dirty="0">
                <a:latin typeface="Comic Sans MS" pitchFamily="66" charset="0"/>
              </a:rPr>
            </a:br>
            <a:r>
              <a:rPr lang="en-US" sz="2800" dirty="0">
                <a:latin typeface="Comic Sans MS" pitchFamily="66" charset="0"/>
              </a:rPr>
              <a:t>1. Explain what happens to eukaryotic mRNA before it leaves the nucleus </a:t>
            </a:r>
            <a:r>
              <a:rPr lang="en-US" sz="2800" dirty="0" smtClean="0">
                <a:latin typeface="Comic Sans MS" pitchFamily="66" charset="0"/>
              </a:rPr>
              <a:t>and </a:t>
            </a:r>
            <a:r>
              <a:rPr lang="en-US" sz="2800" dirty="0">
                <a:latin typeface="Comic Sans MS" pitchFamily="66" charset="0"/>
              </a:rPr>
              <a:t>is translated into a protein.  </a:t>
            </a:r>
            <a:br>
              <a:rPr lang="en-US" sz="2800" dirty="0">
                <a:latin typeface="Comic Sans MS" pitchFamily="66" charset="0"/>
              </a:rPr>
            </a:br>
            <a:endParaRPr lang="en-US" sz="2800" dirty="0" smtClean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2</a:t>
            </a:r>
            <a:r>
              <a:rPr lang="en-US" sz="2800" dirty="0">
                <a:latin typeface="Comic Sans MS" pitchFamily="66" charset="0"/>
              </a:rPr>
              <a:t>. What problem does this create for scientists using human genes to create </a:t>
            </a:r>
            <a:r>
              <a:rPr lang="en-US" sz="2800" dirty="0" smtClean="0">
                <a:latin typeface="Comic Sans MS" pitchFamily="66" charset="0"/>
              </a:rPr>
              <a:t>recombinant </a:t>
            </a:r>
            <a:r>
              <a:rPr lang="en-US" sz="2800" dirty="0">
                <a:latin typeface="Comic Sans MS" pitchFamily="66" charset="0"/>
              </a:rPr>
              <a:t>plasmids that make human products like insulin in bacteria? </a:t>
            </a:r>
            <a:br>
              <a:rPr lang="en-US" sz="2800" dirty="0">
                <a:latin typeface="Comic Sans MS" pitchFamily="66" charset="0"/>
              </a:rPr>
            </a:br>
            <a:endParaRPr lang="en-US" sz="2800" dirty="0" smtClean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3</a:t>
            </a:r>
            <a:r>
              <a:rPr lang="en-US" sz="2800" dirty="0">
                <a:latin typeface="Comic Sans MS" pitchFamily="66" charset="0"/>
              </a:rPr>
              <a:t>. What “trick” </a:t>
            </a:r>
            <a:r>
              <a:rPr lang="en-US" sz="2800" dirty="0" smtClean="0">
                <a:latin typeface="Comic Sans MS" pitchFamily="66" charset="0"/>
              </a:rPr>
              <a:t>have </a:t>
            </a:r>
            <a:r>
              <a:rPr lang="en-US" sz="2800" dirty="0">
                <a:latin typeface="Comic Sans MS" pitchFamily="66" charset="0"/>
              </a:rPr>
              <a:t>scientists borrowed from retroviruses that gets around this</a:t>
            </a:r>
            <a:br>
              <a:rPr lang="en-US" sz="2800" dirty="0">
                <a:latin typeface="Comic Sans MS" pitchFamily="66" charset="0"/>
              </a:rPr>
            </a:br>
            <a:r>
              <a:rPr lang="en-US" sz="2800" dirty="0">
                <a:latin typeface="Comic Sans MS" pitchFamily="66" charset="0"/>
              </a:rPr>
              <a:t>    problem?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31918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2964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TRADE &amp; GRADE: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Post transcriptional processing-</a:t>
            </a:r>
            <a:br>
              <a:rPr lang="en-US" sz="2400" dirty="0" smtClean="0"/>
            </a:br>
            <a:r>
              <a:rPr lang="en-US" sz="2400" dirty="0" smtClean="0"/>
              <a:t>         introns cut out- 1 point</a:t>
            </a:r>
            <a:br>
              <a:rPr lang="en-US" sz="2400" dirty="0" smtClean="0"/>
            </a:br>
            <a:r>
              <a:rPr lang="en-US" sz="2400" dirty="0" smtClean="0"/>
              <a:t>         exons spliced together-1 point</a:t>
            </a:r>
            <a:br>
              <a:rPr lang="en-US" sz="2400" dirty="0" smtClean="0"/>
            </a:br>
            <a:r>
              <a:rPr lang="en-US" sz="2400" dirty="0" smtClean="0"/>
              <a:t>         Poly A </a:t>
            </a:r>
            <a:r>
              <a:rPr lang="en-US" sz="2400" dirty="0" smtClean="0"/>
              <a:t>tail added- 1 point</a:t>
            </a:r>
            <a:br>
              <a:rPr lang="en-US" sz="2400" dirty="0" smtClean="0"/>
            </a:br>
            <a:r>
              <a:rPr lang="en-US" sz="2400" dirty="0" smtClean="0"/>
              <a:t>          5</a:t>
            </a:r>
            <a:r>
              <a:rPr lang="en-US" sz="2400" dirty="0" smtClean="0"/>
              <a:t>’ GTP cap added-1 point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~ Bacteria don’t edit </a:t>
            </a:r>
            <a:r>
              <a:rPr lang="en-US" sz="2400" dirty="0" smtClean="0"/>
              <a:t>introns (no processing)-1 </a:t>
            </a:r>
            <a:r>
              <a:rPr lang="en-US" sz="2400" dirty="0" smtClean="0"/>
              <a:t>point</a:t>
            </a:r>
            <a:br>
              <a:rPr lang="en-US" sz="2400" dirty="0" smtClean="0"/>
            </a:br>
            <a:r>
              <a:rPr lang="en-US" sz="2400" dirty="0" smtClean="0"/>
              <a:t>~ Can’t use human DNA directly-1 point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~ Reverse transcriptase can go RNA →DNA-1 point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smtClean="0"/>
              <a:t>    </a:t>
            </a:r>
            <a:r>
              <a:rPr lang="en-US" sz="2400" dirty="0" smtClean="0"/>
              <a:t>  ~ isolate mRNA for gene first instead of DNA -1 point</a:t>
            </a:r>
            <a:br>
              <a:rPr lang="en-US" sz="2400" dirty="0" smtClean="0"/>
            </a:br>
            <a:r>
              <a:rPr lang="en-US" sz="2400" dirty="0" smtClean="0"/>
              <a:t>        ~ use reverse </a:t>
            </a:r>
            <a:r>
              <a:rPr lang="en-US" sz="2400" dirty="0" smtClean="0"/>
              <a:t>transcriptase </a:t>
            </a:r>
            <a:r>
              <a:rPr lang="en-US" sz="2400" dirty="0" smtClean="0"/>
              <a:t>to make segment of DNA from mRNA</a:t>
            </a:r>
            <a:br>
              <a:rPr lang="en-US" sz="2400" dirty="0" smtClean="0"/>
            </a:br>
            <a:r>
              <a:rPr lang="en-US" sz="2400" dirty="0" smtClean="0"/>
              <a:t>        ~ reverse transcriptase can </a:t>
            </a:r>
            <a:r>
              <a:rPr lang="en-US" sz="2400" smtClean="0"/>
              <a:t>make DNA </a:t>
            </a:r>
            <a:r>
              <a:rPr lang="en-US" sz="2400" dirty="0" smtClean="0"/>
              <a:t>that has </a:t>
            </a:r>
            <a:r>
              <a:rPr lang="en-US" sz="2400" dirty="0" smtClean="0"/>
              <a:t>introns </a:t>
            </a:r>
            <a:r>
              <a:rPr lang="en-US" sz="2400" dirty="0" smtClean="0"/>
              <a:t>already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cut </a:t>
            </a:r>
            <a:r>
              <a:rPr lang="en-US" sz="2400" dirty="0" smtClean="0"/>
              <a:t>out – 1 point</a:t>
            </a:r>
          </a:p>
          <a:p>
            <a:pPr marL="514350" indent="-514350">
              <a:buAutoNum type="arabicPeriod"/>
            </a:pPr>
            <a:endParaRPr lang="en-US" sz="2400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529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11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5</cp:revision>
  <dcterms:created xsi:type="dcterms:W3CDTF">2014-01-08T17:03:22Z</dcterms:created>
  <dcterms:modified xsi:type="dcterms:W3CDTF">2014-01-09T17:17:56Z</dcterms:modified>
</cp:coreProperties>
</file>