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8" r:id="rId3"/>
    <p:sldId id="330" r:id="rId4"/>
    <p:sldId id="257" r:id="rId5"/>
    <p:sldId id="307" r:id="rId6"/>
    <p:sldId id="261" r:id="rId7"/>
    <p:sldId id="311" r:id="rId8"/>
    <p:sldId id="315" r:id="rId9"/>
    <p:sldId id="317" r:id="rId10"/>
    <p:sldId id="314" r:id="rId11"/>
    <p:sldId id="310" r:id="rId12"/>
    <p:sldId id="313" r:id="rId13"/>
    <p:sldId id="318" r:id="rId14"/>
    <p:sldId id="312" r:id="rId15"/>
    <p:sldId id="331" r:id="rId16"/>
    <p:sldId id="333" r:id="rId17"/>
    <p:sldId id="263" r:id="rId18"/>
    <p:sldId id="321" r:id="rId19"/>
    <p:sldId id="274" r:id="rId20"/>
    <p:sldId id="343" r:id="rId21"/>
    <p:sldId id="265" r:id="rId22"/>
    <p:sldId id="334" r:id="rId23"/>
    <p:sldId id="326" r:id="rId24"/>
    <p:sldId id="267" r:id="rId25"/>
    <p:sldId id="268" r:id="rId26"/>
    <p:sldId id="269" r:id="rId27"/>
    <p:sldId id="270" r:id="rId28"/>
    <p:sldId id="273" r:id="rId29"/>
    <p:sldId id="291" r:id="rId30"/>
    <p:sldId id="345" r:id="rId31"/>
    <p:sldId id="275" r:id="rId32"/>
    <p:sldId id="276" r:id="rId33"/>
    <p:sldId id="295" r:id="rId34"/>
    <p:sldId id="344" r:id="rId35"/>
    <p:sldId id="271" r:id="rId36"/>
    <p:sldId id="336" r:id="rId37"/>
    <p:sldId id="346" r:id="rId38"/>
    <p:sldId id="272" r:id="rId39"/>
    <p:sldId id="292" r:id="rId40"/>
    <p:sldId id="327" r:id="rId41"/>
    <p:sldId id="328" r:id="rId42"/>
    <p:sldId id="348" r:id="rId43"/>
    <p:sldId id="339" r:id="rId44"/>
    <p:sldId id="279" r:id="rId45"/>
    <p:sldId id="347" r:id="rId46"/>
    <p:sldId id="299" r:id="rId47"/>
    <p:sldId id="286" r:id="rId48"/>
    <p:sldId id="340" r:id="rId49"/>
    <p:sldId id="278" r:id="rId50"/>
    <p:sldId id="280" r:id="rId51"/>
    <p:sldId id="349" r:id="rId52"/>
    <p:sldId id="350" r:id="rId53"/>
    <p:sldId id="351" r:id="rId54"/>
    <p:sldId id="352" r:id="rId55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47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47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1982B-4304-4BD1-A2AB-C91F488C1C3F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05522"/>
            <a:ext cx="3066733" cy="448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505522"/>
            <a:ext cx="3066733" cy="448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C95C-2A03-4A13-94EC-5160DDF0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47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1"/>
            <a:ext cx="3066733" cy="447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1F1F-1567-4FBD-867D-052689F0D517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715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05779"/>
            <a:ext cx="3066733" cy="447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05779"/>
            <a:ext cx="3066733" cy="447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FE70B-0CE0-4EBF-9136-045CF1927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This is the same username/password you use to access your State K-12 E-mail.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E70B-0CE0-4EBF-9136-045CF19272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AF7EF0-052F-42A1-A331-18CC3E6F96BB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6812AC-768E-4105-AAC2-C10692B1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embers.k12.sd.u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12.sd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pl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k12.sd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kb.blackboard.com/display/EXEMPLARY/Exemplary+Course+Progra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ondemand.blackboard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k12.sd.us" TargetMode="External"/><Relationship Id="rId2" Type="http://schemas.openxmlformats.org/officeDocument/2006/relationships/hyperlink" Target="http://k12.sd.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k12.sd.us/in/Support/Faqs.aspx?id=1111" TargetMode="External"/><Relationship Id="rId2" Type="http://schemas.openxmlformats.org/officeDocument/2006/relationships/hyperlink" Target="https://members.k12.sd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members.k12.sd.us/in/Support/Faqs.aspx?id=109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Blackboard Learn</a:t>
            </a:r>
            <a:br>
              <a:rPr lang="en-US" dirty="0" smtClean="0"/>
            </a:br>
            <a:r>
              <a:rPr lang="en-US" dirty="0" smtClean="0"/>
              <a:t>Beginner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668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800" dirty="0" smtClean="0"/>
              <a:t>While the migration is in progress, the Migrate link will change to Migrating...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Once the migration process has completed: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 Migrating... link will change to Migrated.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You will receive an email notification with additional information.</a:t>
            </a:r>
          </a:p>
          <a:p>
            <a:pPr>
              <a:buNone/>
            </a:pPr>
            <a:endParaRPr lang="en-US" sz="5600" dirty="0" smtClean="0"/>
          </a:p>
          <a:p>
            <a:endParaRPr lang="en-US" sz="5600" dirty="0" smtClean="0"/>
          </a:p>
          <a:p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endParaRPr lang="en-US" sz="5600" dirty="0" smtClean="0"/>
          </a:p>
          <a:p>
            <a:endParaRPr lang="en-US" sz="5600" dirty="0" smtClean="0"/>
          </a:p>
          <a:p>
            <a:endParaRPr lang="en-US" dirty="0"/>
          </a:p>
        </p:txBody>
      </p:sp>
      <p:pic>
        <p:nvPicPr>
          <p:cNvPr id="4" name="Picture 3" descr="Migration Page.JPG"/>
          <p:cNvPicPr>
            <a:picLocks noChangeAspect="1"/>
          </p:cNvPicPr>
          <p:nvPr/>
        </p:nvPicPr>
        <p:blipFill>
          <a:blip r:embed="rId2" cstate="print"/>
          <a:srcRect b="16494"/>
          <a:stretch>
            <a:fillRect/>
          </a:stretch>
        </p:blipFill>
        <p:spPr>
          <a:xfrm>
            <a:off x="1371600" y="2743200"/>
            <a:ext cx="6424706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5638800"/>
            <a:ext cx="3733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Migrated </a:t>
            </a:r>
            <a:r>
              <a:rPr lang="en-US" dirty="0" err="1" smtClean="0"/>
              <a:t>WebCT</a:t>
            </a:r>
            <a:r>
              <a:rPr lang="en-US" dirty="0" smtClean="0"/>
              <a:t> Courses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WebCT</a:t>
            </a:r>
            <a:r>
              <a:rPr lang="en-US" dirty="0" smtClean="0"/>
              <a:t> will be shut down on January 1, 2012.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WebCT</a:t>
            </a:r>
            <a:r>
              <a:rPr lang="en-US" dirty="0" smtClean="0">
                <a:solidFill>
                  <a:schemeClr val="tx1"/>
                </a:solidFill>
              </a:rPr>
              <a:t> sections that have not been migrated by that date will no longer be available.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The migration process does not remove the original </a:t>
            </a:r>
            <a:r>
              <a:rPr lang="en-US" dirty="0" err="1" smtClean="0"/>
              <a:t>WebCT</a:t>
            </a:r>
            <a:r>
              <a:rPr lang="en-US" dirty="0" smtClean="0"/>
              <a:t> section.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 can continue using the original </a:t>
            </a:r>
            <a:r>
              <a:rPr lang="en-US" dirty="0" err="1" smtClean="0">
                <a:solidFill>
                  <a:schemeClr val="tx1"/>
                </a:solidFill>
              </a:rPr>
              <a:t>WebCT</a:t>
            </a:r>
            <a:r>
              <a:rPr lang="en-US" dirty="0" smtClean="0">
                <a:solidFill>
                  <a:schemeClr val="tx1"/>
                </a:solidFill>
              </a:rPr>
              <a:t> section to complete the current semester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need to add your own home page to migrated courses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Student enrollment is not migrated to Blackboard Learn.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includes grades, submitted assignments, etc.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Only course content is migrated.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can request a new Blackboard Learn class at any time.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Log in to the K-12 Members site (</a:t>
            </a:r>
            <a:r>
              <a:rPr lang="en-US" sz="1800" dirty="0" smtClean="0">
                <a:hlinkClick r:id="rId2"/>
              </a:rPr>
              <a:t>https://members.k12.sd.us</a:t>
            </a:r>
            <a:r>
              <a:rPr lang="en-US" sz="1800" dirty="0" smtClean="0"/>
              <a:t>).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Under the Personal tab, click on the Course Services link.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ersonal T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165483"/>
            <a:ext cx="4735533" cy="36925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3505200"/>
            <a:ext cx="83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Enter the name of the class in the “Request a Blackboard Learn class” field and click the Submit button</a:t>
            </a:r>
            <a:r>
              <a:rPr lang="en-US" sz="1500" dirty="0" smtClean="0"/>
              <a:t>.</a:t>
            </a:r>
          </a:p>
          <a:p>
            <a:pPr lvl="1"/>
            <a:endParaRPr lang="en-US" sz="1500" dirty="0" smtClean="0"/>
          </a:p>
          <a:p>
            <a:r>
              <a:rPr lang="en-US" sz="1900" dirty="0" smtClean="0"/>
              <a:t>The class name will appear in the your pending Blackboard Learn classes area.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1900" dirty="0" smtClean="0"/>
              <a:t>Once the class has been created: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The class name will appear in the Your Blackboard Learn classes area.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You will receive an email notification with additional information.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igration Page.JPG"/>
          <p:cNvPicPr>
            <a:picLocks noChangeAspect="1"/>
          </p:cNvPicPr>
          <p:nvPr/>
        </p:nvPicPr>
        <p:blipFill>
          <a:blip r:embed="rId2" cstate="print"/>
          <a:srcRect b="14337"/>
          <a:stretch>
            <a:fillRect/>
          </a:stretch>
        </p:blipFill>
        <p:spPr>
          <a:xfrm>
            <a:off x="1905000" y="3657600"/>
            <a:ext cx="5260903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5029200"/>
            <a:ext cx="3200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Logging-in to Your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 to </a:t>
            </a:r>
            <a:r>
              <a:rPr lang="en-US" sz="2400" dirty="0" smtClean="0">
                <a:hlinkClick r:id="rId3"/>
              </a:rPr>
              <a:t>https://courses.k12.sd.us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2400" dirty="0" smtClean="0"/>
              <a:t>Type in your State K-12 username and password.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lackboard Login.JPG"/>
          <p:cNvPicPr>
            <a:picLocks noChangeAspect="1"/>
          </p:cNvPicPr>
          <p:nvPr/>
        </p:nvPicPr>
        <p:blipFill>
          <a:blip r:embed="rId4" cstate="print"/>
          <a:srcRect l="22500" t="5597" r="22500"/>
          <a:stretch>
            <a:fillRect/>
          </a:stretch>
        </p:blipFill>
        <p:spPr>
          <a:xfrm>
            <a:off x="1981200" y="2590800"/>
            <a:ext cx="501487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Dashboard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1600" dirty="0" smtClean="0"/>
              <a:t>Made up of components that provide information from various sources in the Blackboard system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The user can always return to the home page by clicking the Blackboard tab regardless of the page he or she is viewing.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The Settings button (gear icon) will allow users to customize settings for information displayed by certain modules</a:t>
            </a: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6" name="Content Placeholder 3" descr="Blackboard 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8360136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733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40386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48768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0" y="49530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Toggle Edit Mode ON/OFF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Allows  users to change the way they are viewing the content on screen.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Switching the Edit Mode to ON allows users with certain roles in the system to add, remove, and edit content and tools in the course.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 Switching the Edit Mode to OFF displays the Course as students would see it. 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The Edit Mode toggle will only appear to those users who have permission to use it.</a:t>
            </a:r>
          </a:p>
          <a:p>
            <a:endParaRPr lang="en-US" dirty="0"/>
          </a:p>
        </p:txBody>
      </p:sp>
      <p:pic>
        <p:nvPicPr>
          <p:cNvPr id="4" name="Picture 3" descr="Class Home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429000"/>
            <a:ext cx="6629400" cy="3162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3657600"/>
            <a:ext cx="83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Provides user </a:t>
            </a:r>
            <a:r>
              <a:rPr lang="en-US" sz="1600" dirty="0"/>
              <a:t>with information from </a:t>
            </a:r>
            <a:r>
              <a:rPr lang="en-US" sz="1600" dirty="0" smtClean="0"/>
              <a:t>various sources </a:t>
            </a:r>
            <a:r>
              <a:rPr lang="en-US" sz="1600" dirty="0"/>
              <a:t>in </a:t>
            </a:r>
            <a:r>
              <a:rPr lang="en-US" sz="1600" dirty="0" smtClean="0"/>
              <a:t>the course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Modify </a:t>
            </a:r>
            <a:r>
              <a:rPr lang="en-US" sz="1600" dirty="0"/>
              <a:t>the layout </a:t>
            </a:r>
            <a:r>
              <a:rPr lang="en-US" sz="1600" dirty="0" smtClean="0"/>
              <a:t>by </a:t>
            </a:r>
            <a:r>
              <a:rPr lang="en-US" sz="1600" dirty="0"/>
              <a:t>dragging </a:t>
            </a:r>
            <a:r>
              <a:rPr lang="en-US" sz="1600" dirty="0" smtClean="0"/>
              <a:t>modules to </a:t>
            </a:r>
            <a:r>
              <a:rPr lang="en-US" sz="1600" dirty="0"/>
              <a:t>different locations in the content </a:t>
            </a:r>
            <a:r>
              <a:rPr lang="en-US" sz="1600" dirty="0" smtClean="0"/>
              <a:t>area or clicking the Add Modules button. 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Modules </a:t>
            </a:r>
            <a:r>
              <a:rPr lang="en-US" sz="1600" dirty="0"/>
              <a:t>can be minimized or deleted using </a:t>
            </a:r>
            <a:r>
              <a:rPr lang="en-US" sz="1600" dirty="0" smtClean="0"/>
              <a:t>the control </a:t>
            </a:r>
            <a:r>
              <a:rPr lang="en-US" sz="1600" dirty="0"/>
              <a:t>buttons in the upper right‐hand corner of the module pane. </a:t>
            </a:r>
            <a:endParaRPr lang="en-US" sz="16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Settings button (</a:t>
            </a:r>
            <a:r>
              <a:rPr lang="en-US" sz="1600" dirty="0" smtClean="0"/>
              <a:t>gear icon</a:t>
            </a:r>
            <a:r>
              <a:rPr lang="en-US" sz="1600" dirty="0"/>
              <a:t>) will allow the user to customize the settings for information displayed by certain modules</a:t>
            </a:r>
            <a:r>
              <a:rPr lang="en-US" sz="16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ourse Hom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7162800" cy="3147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38862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41148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8768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60960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1148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0" y="47244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Contains links to the content area as well as other areas of the course.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Includes default links that can be renamed or rearranged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ntrol Pa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743200"/>
            <a:ext cx="5090542" cy="373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048000"/>
            <a:ext cx="12954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Performed </a:t>
            </a:r>
            <a:r>
              <a:rPr lang="en-US" sz="1800" dirty="0"/>
              <a:t>through the Control Panel located on the lower </a:t>
            </a:r>
            <a:r>
              <a:rPr lang="en-US" sz="1800" dirty="0" smtClean="0"/>
              <a:t>left‐hand corner </a:t>
            </a:r>
            <a:r>
              <a:rPr lang="en-US" sz="1800" dirty="0"/>
              <a:t>of the Blackboard Learn window. </a:t>
            </a:r>
            <a:endParaRPr lang="en-US" sz="18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sz="1800" dirty="0" smtClean="0"/>
              <a:t>Only Instructors, Teaching Assistants, Graders, and System Administrators can access the control panel.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sz="1800" dirty="0" smtClean="0"/>
              <a:t>Control Panel allows users to</a:t>
            </a:r>
            <a:endParaRPr lang="en-US" sz="1800" dirty="0"/>
          </a:p>
          <a:p>
            <a:pPr lvl="1"/>
            <a:r>
              <a:rPr lang="en-US" sz="1800" dirty="0" smtClean="0"/>
              <a:t>Access file manager.</a:t>
            </a:r>
          </a:p>
          <a:p>
            <a:pPr lvl="1"/>
            <a:r>
              <a:rPr lang="en-US" sz="1800" dirty="0" smtClean="0"/>
              <a:t>Create </a:t>
            </a:r>
            <a:r>
              <a:rPr lang="en-US" sz="1800" dirty="0"/>
              <a:t>class </a:t>
            </a:r>
            <a:r>
              <a:rPr lang="en-US" sz="1800" dirty="0" smtClean="0"/>
              <a:t>announcements.</a:t>
            </a:r>
          </a:p>
          <a:p>
            <a:pPr lvl="1"/>
            <a:r>
              <a:rPr lang="en-US" sz="1800" dirty="0" smtClean="0"/>
              <a:t>Update </a:t>
            </a:r>
            <a:r>
              <a:rPr lang="en-US" sz="1800" dirty="0"/>
              <a:t>the course </a:t>
            </a:r>
            <a:r>
              <a:rPr lang="en-US" sz="1800" dirty="0" smtClean="0"/>
              <a:t>calendar.</a:t>
            </a:r>
          </a:p>
          <a:p>
            <a:pPr lvl="1"/>
            <a:r>
              <a:rPr lang="en-US" sz="1800" dirty="0" smtClean="0"/>
              <a:t>Work </a:t>
            </a:r>
            <a:r>
              <a:rPr lang="en-US" sz="1800" dirty="0"/>
              <a:t>in the </a:t>
            </a:r>
            <a:r>
              <a:rPr lang="en-US" sz="1800" dirty="0" smtClean="0"/>
              <a:t>grade center.</a:t>
            </a:r>
            <a:endParaRPr lang="en-US" sz="1800" dirty="0"/>
          </a:p>
        </p:txBody>
      </p:sp>
      <p:pic>
        <p:nvPicPr>
          <p:cNvPr id="5" name="Picture 4" descr="Control Pa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971800"/>
            <a:ext cx="4709542" cy="3454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4724400"/>
            <a:ext cx="12954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1, 2011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WebCT</a:t>
            </a:r>
            <a:r>
              <a:rPr lang="en-US" dirty="0" smtClean="0"/>
              <a:t> courses are no longer available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January 1, 2012</a:t>
            </a:r>
          </a:p>
          <a:p>
            <a:pPr lvl="1"/>
            <a:r>
              <a:rPr lang="en-US" dirty="0" err="1" smtClean="0"/>
              <a:t>WebCT</a:t>
            </a:r>
            <a:r>
              <a:rPr lang="en-US" dirty="0" smtClean="0"/>
              <a:t> will be shut down</a:t>
            </a:r>
          </a:p>
          <a:p>
            <a:pPr lvl="1"/>
            <a:r>
              <a:rPr lang="en-US" dirty="0" err="1" smtClean="0"/>
              <a:t>WebCT</a:t>
            </a:r>
            <a:r>
              <a:rPr lang="en-US" dirty="0" smtClean="0"/>
              <a:t> courses no longer available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Content Tools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Course content </a:t>
            </a:r>
            <a:r>
              <a:rPr lang="en-US" dirty="0" smtClean="0"/>
              <a:t> is the set of materials assembled by the course builder which are used to teach the course. </a:t>
            </a:r>
          </a:p>
          <a:p>
            <a:pPr lvl="1"/>
            <a:r>
              <a:rPr lang="en-US" dirty="0" smtClean="0"/>
              <a:t>Folders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Assignments</a:t>
            </a:r>
            <a:endParaRPr lang="en-US" dirty="0"/>
          </a:p>
          <a:p>
            <a:pPr lvl="1"/>
            <a:r>
              <a:rPr lang="en-US" dirty="0" smtClean="0"/>
              <a:t>Tests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Materials may be created </a:t>
            </a:r>
            <a:r>
              <a:rPr lang="en-US" dirty="0"/>
              <a:t>outside of Blackboard Learn </a:t>
            </a:r>
            <a:endParaRPr lang="en-US" dirty="0" smtClean="0"/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Audio/Video files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Materials may be created within Blackboard </a:t>
            </a:r>
            <a:r>
              <a:rPr lang="en-US" dirty="0"/>
              <a:t>Learn </a:t>
            </a:r>
            <a:endParaRPr lang="en-US" dirty="0" smtClean="0"/>
          </a:p>
          <a:p>
            <a:pPr lvl="1"/>
            <a:r>
              <a:rPr lang="en-US" dirty="0" smtClean="0"/>
              <a:t>Discussion boards</a:t>
            </a:r>
          </a:p>
          <a:p>
            <a:pPr lvl="1"/>
            <a:r>
              <a:rPr lang="en-US" dirty="0" smtClean="0"/>
              <a:t>Wikis</a:t>
            </a:r>
          </a:p>
          <a:p>
            <a:pPr lvl="1"/>
            <a:r>
              <a:rPr lang="en-US" dirty="0" smtClean="0"/>
              <a:t>Blogs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Content is added, deleted, edited and organized using the Course Menu and Control Panel.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Content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836" b="7401"/>
          <a:stretch>
            <a:fillRect/>
          </a:stretch>
        </p:blipFill>
        <p:spPr bwMode="auto">
          <a:xfrm>
            <a:off x="228600" y="1447800"/>
            <a:ext cx="87062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914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819400"/>
            <a:ext cx="914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availability option on the Add and Edit pages allows the user to set the content to available or unavailable.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Availability option allows instructors to create content and save it in a draft format before it is made available within a class.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availability setting is separate from adaptive release settings. </a:t>
            </a:r>
          </a:p>
          <a:p>
            <a:pPr lvl="1"/>
            <a:r>
              <a:rPr lang="en-US" dirty="0" smtClean="0"/>
              <a:t>If an item is not available, users may not access it regardless of the adaptive release rules.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Content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Variety of ways to organize course</a:t>
            </a:r>
          </a:p>
          <a:p>
            <a:pPr lvl="1"/>
            <a:r>
              <a:rPr lang="en-US" dirty="0" smtClean="0"/>
              <a:t>Folders </a:t>
            </a:r>
            <a:r>
              <a:rPr lang="en-US" dirty="0"/>
              <a:t>for each week of the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Folders for each topic</a:t>
            </a:r>
          </a:p>
          <a:p>
            <a:pPr lvl="1"/>
            <a:r>
              <a:rPr lang="en-US" dirty="0" smtClean="0"/>
              <a:t>Separate folders for assignments </a:t>
            </a:r>
            <a:r>
              <a:rPr lang="en-US" dirty="0"/>
              <a:t>and </a:t>
            </a:r>
            <a:r>
              <a:rPr lang="en-US" dirty="0" smtClean="0"/>
              <a:t>assessments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folder is created, content and additional subfolders </a:t>
            </a:r>
            <a:r>
              <a:rPr lang="en-US" dirty="0" smtClean="0"/>
              <a:t>may be added.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following steps will add a folder to a Content </a:t>
            </a:r>
            <a:r>
              <a:rPr lang="en-US" dirty="0" smtClean="0"/>
              <a:t>Area: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a Content </a:t>
            </a:r>
            <a:r>
              <a:rPr lang="en-US" dirty="0" smtClean="0"/>
              <a:t>Area.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Build </a:t>
            </a:r>
            <a:r>
              <a:rPr lang="en-US" dirty="0" smtClean="0"/>
              <a:t>Content.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Content </a:t>
            </a:r>
            <a:r>
              <a:rPr lang="en-US" dirty="0" smtClean="0"/>
              <a:t>Folder.</a:t>
            </a:r>
          </a:p>
          <a:p>
            <a:pPr lvl="1"/>
            <a:r>
              <a:rPr lang="da-DK" dirty="0" smtClean="0"/>
              <a:t>Enter </a:t>
            </a:r>
            <a:r>
              <a:rPr lang="da-DK" dirty="0"/>
              <a:t>folder Information and folder </a:t>
            </a:r>
            <a:r>
              <a:rPr lang="da-DK" dirty="0" smtClean="0"/>
              <a:t>options.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Submit.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File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Files </a:t>
            </a:r>
            <a:r>
              <a:rPr lang="en-US" dirty="0" smtClean="0"/>
              <a:t>(documents</a:t>
            </a:r>
            <a:r>
              <a:rPr lang="en-US" dirty="0"/>
              <a:t>, PDFs, </a:t>
            </a:r>
            <a:r>
              <a:rPr lang="en-US" dirty="0" smtClean="0"/>
              <a:t>presentations, etc.) </a:t>
            </a:r>
            <a:r>
              <a:rPr lang="en-US" dirty="0"/>
              <a:t>may be uploaded </a:t>
            </a:r>
            <a:r>
              <a:rPr lang="en-US" dirty="0" smtClean="0"/>
              <a:t>to Blackboard Learn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included </a:t>
            </a:r>
            <a:r>
              <a:rPr lang="en-US" dirty="0"/>
              <a:t>as content in a folder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/>
              <a:t>following steps will add a file to a </a:t>
            </a:r>
            <a:r>
              <a:rPr lang="en-US" dirty="0" smtClean="0"/>
              <a:t>folder: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a </a:t>
            </a:r>
            <a:r>
              <a:rPr lang="en-US" dirty="0" smtClean="0"/>
              <a:t>folder.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Build Content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Click File.</a:t>
            </a:r>
          </a:p>
          <a:p>
            <a:pPr lvl="1"/>
            <a:r>
              <a:rPr lang="en-US" dirty="0" smtClean="0"/>
              <a:t>Browse </a:t>
            </a:r>
            <a:r>
              <a:rPr lang="en-US" dirty="0"/>
              <a:t>you local computer, select the file to be uploaded, and complete the </a:t>
            </a:r>
            <a:r>
              <a:rPr lang="en-US" dirty="0" smtClean="0"/>
              <a:t>remaining options.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Submit.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Video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Videos may be uploaded as </a:t>
            </a:r>
            <a:r>
              <a:rPr lang="en-US" sz="2000" dirty="0" smtClean="0"/>
              <a:t>content.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following steps will add a video to a </a:t>
            </a:r>
            <a:r>
              <a:rPr lang="en-US" sz="2000" dirty="0" smtClean="0"/>
              <a:t>folder:</a:t>
            </a:r>
          </a:p>
          <a:p>
            <a:pPr lvl="1"/>
            <a:r>
              <a:rPr lang="en-US" sz="2000" dirty="0" smtClean="0"/>
              <a:t>Toggle Edit Mode ON</a:t>
            </a:r>
          </a:p>
          <a:p>
            <a:pPr lvl="1"/>
            <a:r>
              <a:rPr lang="en-US" sz="2000" dirty="0" smtClean="0"/>
              <a:t>Open </a:t>
            </a:r>
            <a:r>
              <a:rPr lang="en-US" sz="2000" dirty="0"/>
              <a:t>a </a:t>
            </a:r>
            <a:r>
              <a:rPr lang="en-US" sz="2000" dirty="0" smtClean="0"/>
              <a:t>folder.</a:t>
            </a:r>
          </a:p>
          <a:p>
            <a:pPr lvl="1"/>
            <a:r>
              <a:rPr lang="en-US" sz="2000" dirty="0" smtClean="0"/>
              <a:t>Click </a:t>
            </a:r>
            <a:r>
              <a:rPr lang="en-US" sz="2000" dirty="0"/>
              <a:t>Build </a:t>
            </a:r>
            <a:r>
              <a:rPr lang="en-US" sz="2000" dirty="0" smtClean="0"/>
              <a:t>Content.</a:t>
            </a:r>
          </a:p>
          <a:p>
            <a:pPr lvl="1"/>
            <a:r>
              <a:rPr lang="en-US" sz="2000" dirty="0" smtClean="0"/>
              <a:t>Click Video.</a:t>
            </a:r>
          </a:p>
          <a:p>
            <a:pPr lvl="1"/>
            <a:r>
              <a:rPr lang="en-US" sz="2000" dirty="0" smtClean="0"/>
              <a:t>Browse </a:t>
            </a:r>
            <a:r>
              <a:rPr lang="en-US" sz="2000" dirty="0"/>
              <a:t>you local computer, select the video file to be uploaded, and complete </a:t>
            </a:r>
            <a:r>
              <a:rPr lang="en-US" sz="2000" dirty="0" smtClean="0"/>
              <a:t>the remaining options.</a:t>
            </a:r>
          </a:p>
          <a:p>
            <a:pPr lvl="1"/>
            <a:r>
              <a:rPr lang="en-US" sz="2000" dirty="0" smtClean="0"/>
              <a:t>Click </a:t>
            </a:r>
            <a:r>
              <a:rPr lang="en-US" sz="2000" dirty="0"/>
              <a:t>Submit.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Web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Links to outside web sites and resources may be added to folders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Always </a:t>
            </a:r>
            <a:r>
              <a:rPr lang="en-US" dirty="0"/>
              <a:t>enter the full web address to the link (</a:t>
            </a:r>
            <a:r>
              <a:rPr lang="en-US" dirty="0" smtClean="0"/>
              <a:t>e.g.: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www.sample.com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The following steps will add an external link to a </a:t>
            </a:r>
            <a:r>
              <a:rPr lang="en-US" dirty="0" smtClean="0"/>
              <a:t>folder: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a </a:t>
            </a:r>
            <a:r>
              <a:rPr lang="en-US" dirty="0" smtClean="0"/>
              <a:t>folder.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Build </a:t>
            </a:r>
            <a:r>
              <a:rPr lang="en-US" dirty="0" smtClean="0"/>
              <a:t>Content.</a:t>
            </a:r>
          </a:p>
          <a:p>
            <a:pPr lvl="1"/>
            <a:r>
              <a:rPr lang="en-US" dirty="0" smtClean="0"/>
              <a:t>Click URL.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a Name </a:t>
            </a:r>
            <a:r>
              <a:rPr lang="en-US" dirty="0" smtClean="0"/>
              <a:t>(This will become </a:t>
            </a:r>
            <a:r>
              <a:rPr lang="en-US" dirty="0"/>
              <a:t>the link users click on to access the content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the full </a:t>
            </a:r>
            <a:r>
              <a:rPr lang="en-US" dirty="0" smtClean="0"/>
              <a:t>URL.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text box to add a description and complete the remaining </a:t>
            </a:r>
            <a:r>
              <a:rPr lang="en-US" dirty="0" smtClean="0"/>
              <a:t>options.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Submit.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Discussion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Discussion Boards allow instructors </a:t>
            </a:r>
            <a:r>
              <a:rPr lang="en-US" sz="1400" dirty="0"/>
              <a:t>to post a </a:t>
            </a:r>
            <a:r>
              <a:rPr lang="en-US" sz="1400" dirty="0" smtClean="0"/>
              <a:t>topic </a:t>
            </a:r>
            <a:r>
              <a:rPr lang="en-US" sz="1400" dirty="0"/>
              <a:t>and </a:t>
            </a:r>
            <a:r>
              <a:rPr lang="en-US" sz="1400" dirty="0" smtClean="0"/>
              <a:t>students to discuss </a:t>
            </a:r>
            <a:r>
              <a:rPr lang="en-US" sz="1400" dirty="0"/>
              <a:t>the topic </a:t>
            </a:r>
            <a:r>
              <a:rPr lang="en-US" sz="1400" dirty="0" smtClean="0"/>
              <a:t>in </a:t>
            </a:r>
            <a:r>
              <a:rPr lang="en-US" sz="1400" dirty="0"/>
              <a:t>a forum‐like environment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The following steps will add a discussion board to a </a:t>
            </a:r>
            <a:r>
              <a:rPr lang="en-US" sz="1400" dirty="0" smtClean="0"/>
              <a:t>folder:</a:t>
            </a:r>
          </a:p>
          <a:p>
            <a:pPr lvl="1"/>
            <a:r>
              <a:rPr lang="en-US" sz="1400" dirty="0" smtClean="0"/>
              <a:t>Toggle Edit Mode ON.</a:t>
            </a:r>
          </a:p>
          <a:p>
            <a:pPr lvl="1"/>
            <a:r>
              <a:rPr lang="en-US" sz="1400" dirty="0" smtClean="0"/>
              <a:t>Select </a:t>
            </a:r>
            <a:r>
              <a:rPr lang="en-US" sz="1400" dirty="0"/>
              <a:t>a </a:t>
            </a:r>
            <a:r>
              <a:rPr lang="en-US" sz="1400" dirty="0" smtClean="0"/>
              <a:t>folder.</a:t>
            </a:r>
          </a:p>
          <a:p>
            <a:pPr lvl="1"/>
            <a:r>
              <a:rPr lang="en-US" sz="1400" dirty="0" smtClean="0"/>
              <a:t>Click </a:t>
            </a:r>
            <a:r>
              <a:rPr lang="en-US" sz="1400" i="1" dirty="0"/>
              <a:t>Add Interactive </a:t>
            </a:r>
            <a:r>
              <a:rPr lang="en-US" sz="1400" i="1" dirty="0" smtClean="0"/>
              <a:t>Tool.</a:t>
            </a:r>
          </a:p>
          <a:p>
            <a:pPr lvl="1"/>
            <a:r>
              <a:rPr lang="en-US" sz="1400" dirty="0" smtClean="0"/>
              <a:t>Click </a:t>
            </a:r>
            <a:r>
              <a:rPr lang="en-US" sz="1400" i="1" dirty="0"/>
              <a:t>Discussion </a:t>
            </a:r>
            <a:r>
              <a:rPr lang="en-US" sz="1400" i="1" dirty="0" smtClean="0"/>
              <a:t>Board.</a:t>
            </a:r>
          </a:p>
          <a:p>
            <a:pPr lvl="1"/>
            <a:r>
              <a:rPr lang="en-US" sz="1400" dirty="0" smtClean="0"/>
              <a:t>Link </a:t>
            </a:r>
            <a:r>
              <a:rPr lang="en-US" sz="1400" dirty="0"/>
              <a:t>to an existing discussion board or create a new </a:t>
            </a:r>
            <a:r>
              <a:rPr lang="en-US" sz="1400" dirty="0" smtClean="0"/>
              <a:t>forum.</a:t>
            </a:r>
          </a:p>
          <a:p>
            <a:pPr lvl="1"/>
            <a:r>
              <a:rPr lang="en-US" sz="1400" dirty="0" smtClean="0"/>
              <a:t>Click </a:t>
            </a:r>
            <a:r>
              <a:rPr lang="en-US" sz="1400" i="1" dirty="0"/>
              <a:t>Submit.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18594" b="6250"/>
          <a:stretch>
            <a:fillRect/>
          </a:stretch>
        </p:blipFill>
        <p:spPr bwMode="auto">
          <a:xfrm>
            <a:off x="2590800" y="4016124"/>
            <a:ext cx="5486400" cy="28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4800600"/>
            <a:ext cx="1066800" cy="1295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5105400"/>
            <a:ext cx="1066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collection of content items focused on a specific subject that students can navigate at their own pace.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pathway </a:t>
            </a:r>
            <a:r>
              <a:rPr lang="en-US" dirty="0"/>
              <a:t>can be set so that students must view content in </a:t>
            </a:r>
            <a:r>
              <a:rPr lang="en-US" dirty="0" smtClean="0"/>
              <a:t>sequentially </a:t>
            </a:r>
            <a:r>
              <a:rPr lang="en-US" dirty="0"/>
              <a:t>or set </a:t>
            </a:r>
            <a:r>
              <a:rPr lang="en-US" dirty="0" smtClean="0"/>
              <a:t>to permit </a:t>
            </a:r>
            <a:r>
              <a:rPr lang="en-US" dirty="0"/>
              <a:t>students to view the content in any order.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types of content, such as items, </a:t>
            </a:r>
            <a:r>
              <a:rPr lang="en-US" dirty="0" smtClean="0"/>
              <a:t>assignment, and </a:t>
            </a:r>
            <a:r>
              <a:rPr lang="en-US" dirty="0"/>
              <a:t>a</a:t>
            </a:r>
            <a:r>
              <a:rPr lang="en-US" dirty="0" smtClean="0"/>
              <a:t>ssessments </a:t>
            </a:r>
            <a:r>
              <a:rPr lang="en-US" dirty="0"/>
              <a:t>may be included in a Learning Module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613648" cy="4953000"/>
          </a:xfrm>
        </p:spPr>
        <p:txBody>
          <a:bodyPr/>
          <a:lstStyle/>
          <a:p>
            <a:r>
              <a:rPr lang="en-US" dirty="0" smtClean="0"/>
              <a:t>Additional sessions planned for early December</a:t>
            </a:r>
          </a:p>
          <a:p>
            <a:endParaRPr lang="en-US" dirty="0" smtClean="0"/>
          </a:p>
          <a:p>
            <a:r>
              <a:rPr lang="en-US" dirty="0" smtClean="0"/>
              <a:t>Will be advertised over K-12 List Serves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Tools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announcement </a:t>
            </a:r>
            <a:r>
              <a:rPr lang="en-US" dirty="0"/>
              <a:t>tool </a:t>
            </a:r>
            <a:r>
              <a:rPr lang="en-US" dirty="0" smtClean="0"/>
              <a:t>allows instructors </a:t>
            </a:r>
            <a:r>
              <a:rPr lang="en-US" dirty="0"/>
              <a:t>to create and manage announcements distributed </a:t>
            </a:r>
            <a:r>
              <a:rPr lang="en-US" dirty="0" smtClean="0"/>
              <a:t>to the class.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Instructors can also send announcements as an email to students in the course to ensure students receive the information.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steps will create a class </a:t>
            </a:r>
            <a:r>
              <a:rPr lang="en-US" dirty="0" smtClean="0"/>
              <a:t>announcement: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Click Class Tools on the Control Panel.</a:t>
            </a:r>
          </a:p>
          <a:p>
            <a:pPr lvl="1"/>
            <a:r>
              <a:rPr lang="en-US" dirty="0" smtClean="0"/>
              <a:t>Click Announcements.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Create </a:t>
            </a:r>
            <a:r>
              <a:rPr lang="en-US" dirty="0" smtClean="0"/>
              <a:t>Announcement.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the announcement information and </a:t>
            </a:r>
            <a:r>
              <a:rPr lang="en-US" dirty="0" smtClean="0"/>
              <a:t>options.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Submit.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Calendar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instructors to post course events to the course calendar.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steps will create a calendar </a:t>
            </a:r>
            <a:r>
              <a:rPr lang="en-US" dirty="0" smtClean="0"/>
              <a:t>event: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Course </a:t>
            </a:r>
            <a:r>
              <a:rPr lang="en-US" dirty="0" smtClean="0"/>
              <a:t>Tools on the Control Panel.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Course </a:t>
            </a:r>
            <a:r>
              <a:rPr lang="en-US" dirty="0" smtClean="0"/>
              <a:t>Calendar.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Create </a:t>
            </a:r>
            <a:r>
              <a:rPr lang="en-US" dirty="0" smtClean="0"/>
              <a:t>Class Event.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the event information and </a:t>
            </a:r>
            <a:r>
              <a:rPr lang="en-US" dirty="0" smtClean="0"/>
              <a:t>options.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Submit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Instructors can post tasks to users participating in their courses.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user can </a:t>
            </a:r>
            <a:r>
              <a:rPr lang="en-US" dirty="0" smtClean="0"/>
              <a:t>post personal </a:t>
            </a:r>
            <a:r>
              <a:rPr lang="en-US" dirty="0"/>
              <a:t>tasks to their </a:t>
            </a:r>
            <a:r>
              <a:rPr lang="en-US" dirty="0" smtClean="0"/>
              <a:t>page.</a:t>
            </a:r>
          </a:p>
          <a:p>
            <a:endParaRPr lang="en-US" dirty="0" smtClean="0"/>
          </a:p>
          <a:p>
            <a:r>
              <a:rPr lang="en-US" dirty="0" smtClean="0"/>
              <a:t>Task </a:t>
            </a:r>
            <a:r>
              <a:rPr lang="en-US" dirty="0"/>
              <a:t>information is arranged </a:t>
            </a:r>
            <a:r>
              <a:rPr lang="en-US" dirty="0" smtClean="0"/>
              <a:t>in columns </a:t>
            </a:r>
            <a:r>
              <a:rPr lang="en-US" dirty="0"/>
              <a:t>that display the priority, task name, status, and due date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following steps will create a task:</a:t>
            </a:r>
          </a:p>
          <a:p>
            <a:pPr lvl="1"/>
            <a:r>
              <a:rPr lang="en-US" dirty="0" smtClean="0"/>
              <a:t>Toggle Edit Mode ON.</a:t>
            </a:r>
          </a:p>
          <a:p>
            <a:pPr lvl="1"/>
            <a:r>
              <a:rPr lang="en-US" dirty="0" smtClean="0"/>
              <a:t>Click Class Tools on the Control Panel.</a:t>
            </a:r>
          </a:p>
          <a:p>
            <a:pPr lvl="1"/>
            <a:r>
              <a:rPr lang="en-US" dirty="0" smtClean="0"/>
              <a:t>Click Tasks.</a:t>
            </a:r>
          </a:p>
          <a:p>
            <a:pPr lvl="1"/>
            <a:r>
              <a:rPr lang="en-US" dirty="0" smtClean="0"/>
              <a:t>Click Create Class Task.</a:t>
            </a:r>
          </a:p>
          <a:p>
            <a:pPr lvl="1"/>
            <a:r>
              <a:rPr lang="en-US" dirty="0" smtClean="0"/>
              <a:t>Enter the task information and options.</a:t>
            </a:r>
          </a:p>
          <a:p>
            <a:pPr lvl="1"/>
            <a:r>
              <a:rPr lang="en-US" dirty="0" smtClean="0"/>
              <a:t>Click Submit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Tools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Allow </a:t>
            </a:r>
            <a:r>
              <a:rPr lang="en-US" dirty="0"/>
              <a:t>instructors to create coursework and </a:t>
            </a:r>
            <a:r>
              <a:rPr lang="en-US" dirty="0" smtClean="0"/>
              <a:t>manage grades </a:t>
            </a:r>
            <a:r>
              <a:rPr lang="en-US" dirty="0"/>
              <a:t>and feedback </a:t>
            </a:r>
            <a:r>
              <a:rPr lang="en-US" dirty="0" smtClean="0"/>
              <a:t>for each student.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Files </a:t>
            </a:r>
            <a:r>
              <a:rPr lang="en-US" dirty="0"/>
              <a:t>may be attached to the assignments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Students </a:t>
            </a:r>
            <a:r>
              <a:rPr lang="en-US" dirty="0"/>
              <a:t>may access the assignment, complete it in a </a:t>
            </a:r>
            <a:r>
              <a:rPr lang="en-US" dirty="0" smtClean="0"/>
              <a:t>separate file</a:t>
            </a:r>
            <a:r>
              <a:rPr lang="en-US" dirty="0"/>
              <a:t>, and send it back to the instructor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Instructors </a:t>
            </a:r>
            <a:r>
              <a:rPr lang="en-US" dirty="0"/>
              <a:t>may respond to each student separately</a:t>
            </a:r>
            <a:r>
              <a:rPr lang="en-US" dirty="0" smtClean="0"/>
              <a:t>, sending </a:t>
            </a:r>
            <a:r>
              <a:rPr lang="en-US" dirty="0"/>
              <a:t>comments about their individual assignment, and attaching files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following steps will add an assignment to a folder:</a:t>
            </a:r>
          </a:p>
          <a:p>
            <a:pPr lvl="1"/>
            <a:r>
              <a:rPr lang="en-US" sz="1600" dirty="0" smtClean="0"/>
              <a:t>Toggle Edit Mode ON.</a:t>
            </a:r>
          </a:p>
          <a:p>
            <a:pPr lvl="1"/>
            <a:r>
              <a:rPr lang="en-US" sz="1600" dirty="0" smtClean="0"/>
              <a:t>Open a folder.</a:t>
            </a:r>
          </a:p>
          <a:p>
            <a:pPr lvl="1"/>
            <a:r>
              <a:rPr lang="en-US" sz="1600" dirty="0" smtClean="0"/>
              <a:t>Click Create Assessment</a:t>
            </a:r>
          </a:p>
          <a:p>
            <a:pPr lvl="1"/>
            <a:r>
              <a:rPr lang="en-US" sz="1600" dirty="0" smtClean="0"/>
              <a:t>Click Assignment.</a:t>
            </a:r>
          </a:p>
          <a:p>
            <a:pPr lvl="1"/>
            <a:r>
              <a:rPr lang="en-US" sz="1600" dirty="0" smtClean="0"/>
              <a:t>Complete the Assignment Information, Assignment Files, Grading, Availability, Due Dates, and Recipients information.</a:t>
            </a:r>
          </a:p>
          <a:p>
            <a:pPr lvl="1"/>
            <a:r>
              <a:rPr lang="en-US" sz="1600" dirty="0" smtClean="0"/>
              <a:t>Click Submit.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19792" b="6250"/>
          <a:stretch>
            <a:fillRect/>
          </a:stretch>
        </p:blipFill>
        <p:spPr bwMode="auto">
          <a:xfrm>
            <a:off x="1066800" y="3733800"/>
            <a:ext cx="7086600" cy="294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4800600"/>
            <a:ext cx="914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4572000"/>
            <a:ext cx="1143000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Assignments can be accessed for grading through the Needs Grading Page or through the Grade Center.</a:t>
            </a:r>
          </a:p>
          <a:p>
            <a:pPr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Accessing Assignments for Grading from the Grade Center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In the Control Panel, expand the Grade Center section.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Click Assignments.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Point to the cell to access the Action Link and click it to access the contextual menu,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Select Attempt. </a:t>
            </a:r>
          </a:p>
          <a:p>
            <a:pPr lvl="1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On the Grade Assignment Page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The submission content can be found under Review Current Attempt. 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Click the file name to view any attached files.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Type a numerical value in the grade box.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Click Save and Exit to return to the Grade Center.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30763"/>
          </a:xfrm>
        </p:spPr>
        <p:txBody>
          <a:bodyPr>
            <a:noAutofit/>
          </a:bodyPr>
          <a:lstStyle/>
          <a:p>
            <a:r>
              <a:rPr lang="en-US" sz="1600" dirty="0" smtClean="0"/>
              <a:t>Tests are </a:t>
            </a:r>
            <a:r>
              <a:rPr lang="en-US" sz="1600" dirty="0"/>
              <a:t>deployed to students in the course </a:t>
            </a:r>
            <a:r>
              <a:rPr lang="en-US" sz="1600" dirty="0" smtClean="0"/>
              <a:t>by adding the tests </a:t>
            </a:r>
            <a:r>
              <a:rPr lang="en-US" sz="1600" dirty="0"/>
              <a:t>to a folder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r>
              <a:rPr lang="en-US" sz="1600" dirty="0" smtClean="0"/>
              <a:t>Instructors </a:t>
            </a:r>
            <a:r>
              <a:rPr lang="en-US" sz="1600" dirty="0"/>
              <a:t>may view and grade tests submitted </a:t>
            </a:r>
            <a:r>
              <a:rPr lang="en-US" sz="1600" dirty="0" smtClean="0"/>
              <a:t>by students </a:t>
            </a:r>
            <a:r>
              <a:rPr lang="en-US" sz="1600" dirty="0"/>
              <a:t>in the Grade Center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Tests submitted </a:t>
            </a:r>
            <a:r>
              <a:rPr lang="en-US" sz="1600" dirty="0"/>
              <a:t>by students may not be viewed </a:t>
            </a:r>
            <a:r>
              <a:rPr lang="en-US" sz="1600" dirty="0" smtClean="0"/>
              <a:t>or graded </a:t>
            </a:r>
            <a:r>
              <a:rPr lang="en-US" sz="1600" dirty="0"/>
              <a:t>from the folder where they are posted</a:t>
            </a:r>
            <a:r>
              <a:rPr lang="en-US" sz="1600" dirty="0" smtClean="0"/>
              <a:t>.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1600" dirty="0"/>
              <a:t>The following steps will add a test to a folder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Toggle Edit Mode ON.</a:t>
            </a:r>
          </a:p>
          <a:p>
            <a:pPr lvl="1"/>
            <a:r>
              <a:rPr lang="en-US" sz="1600" dirty="0" smtClean="0"/>
              <a:t>Select </a:t>
            </a:r>
            <a:r>
              <a:rPr lang="en-US" sz="1600" dirty="0"/>
              <a:t>a </a:t>
            </a:r>
            <a:r>
              <a:rPr lang="en-US" sz="1600" dirty="0" smtClean="0"/>
              <a:t>folder.</a:t>
            </a:r>
          </a:p>
          <a:p>
            <a:pPr lvl="1"/>
            <a:r>
              <a:rPr lang="en-US" sz="1600" dirty="0" smtClean="0"/>
              <a:t>Click </a:t>
            </a:r>
            <a:r>
              <a:rPr lang="en-US" sz="1600" i="1" dirty="0"/>
              <a:t>Create </a:t>
            </a:r>
            <a:r>
              <a:rPr lang="en-US" sz="1600" i="1" dirty="0" smtClean="0"/>
              <a:t>Assessment.</a:t>
            </a:r>
          </a:p>
          <a:p>
            <a:pPr lvl="1"/>
            <a:r>
              <a:rPr lang="en-US" sz="1600" dirty="0" smtClean="0"/>
              <a:t>Click </a:t>
            </a:r>
            <a:r>
              <a:rPr lang="en-US" sz="1600" i="1" dirty="0"/>
              <a:t>Test</a:t>
            </a:r>
            <a:r>
              <a:rPr lang="en-US" sz="1600" i="1" dirty="0" smtClean="0"/>
              <a:t>.</a:t>
            </a:r>
          </a:p>
          <a:p>
            <a:pPr lvl="1"/>
            <a:r>
              <a:rPr lang="en-US" sz="1600" dirty="0" smtClean="0"/>
              <a:t>There </a:t>
            </a:r>
            <a:r>
              <a:rPr lang="en-US" sz="1600" dirty="0"/>
              <a:t>are two options for adding a Test</a:t>
            </a:r>
            <a:r>
              <a:rPr lang="en-US" sz="1600" dirty="0" smtClean="0"/>
              <a:t>:</a:t>
            </a:r>
          </a:p>
          <a:p>
            <a:pPr lvl="2"/>
            <a:r>
              <a:rPr lang="en-US" sz="1600" dirty="0" smtClean="0"/>
              <a:t> </a:t>
            </a:r>
            <a:r>
              <a:rPr lang="en-US" sz="1600" dirty="0"/>
              <a:t>Create a New Test (Click Create</a:t>
            </a:r>
            <a:r>
              <a:rPr lang="en-US" sz="1600" dirty="0" smtClean="0"/>
              <a:t>).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an existing Test (Select a Test from the Add Test box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Click </a:t>
            </a:r>
            <a:r>
              <a:rPr lang="en-US" sz="1600" i="1" dirty="0"/>
              <a:t>Submit</a:t>
            </a:r>
            <a:r>
              <a:rPr lang="en-US" sz="1600" i="1" dirty="0" smtClean="0"/>
              <a:t>.</a:t>
            </a:r>
          </a:p>
          <a:p>
            <a:pPr lvl="2">
              <a:buNone/>
            </a:pPr>
            <a:endParaRPr lang="en-US" sz="1600" i="1" dirty="0"/>
          </a:p>
          <a:p>
            <a:r>
              <a:rPr lang="en-US" sz="1600" dirty="0"/>
              <a:t>After a Test </a:t>
            </a:r>
            <a:r>
              <a:rPr lang="en-US" sz="1600" dirty="0" smtClean="0"/>
              <a:t>is </a:t>
            </a:r>
            <a:r>
              <a:rPr lang="en-US" sz="1600" dirty="0"/>
              <a:t>added to a folder, the Test </a:t>
            </a:r>
            <a:r>
              <a:rPr lang="en-US" sz="1600" dirty="0" smtClean="0"/>
              <a:t>Options page </a:t>
            </a:r>
            <a:r>
              <a:rPr lang="en-US" sz="1600" dirty="0"/>
              <a:t>is displayed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754563"/>
          </a:xfrm>
        </p:spPr>
        <p:txBody>
          <a:bodyPr>
            <a:noAutofit/>
          </a:bodyPr>
          <a:lstStyle/>
          <a:p>
            <a:r>
              <a:rPr lang="en-US" sz="1600" dirty="0" smtClean="0"/>
              <a:t>Make the Test Link Available</a:t>
            </a:r>
            <a:endParaRPr lang="en-US" sz="1600" dirty="0"/>
          </a:p>
          <a:p>
            <a:pPr lvl="1"/>
            <a:r>
              <a:rPr lang="en-US" sz="1600" dirty="0"/>
              <a:t>Select Yes to make a link to the </a:t>
            </a:r>
            <a:r>
              <a:rPr lang="en-US" sz="1600" dirty="0" smtClean="0"/>
              <a:t>assessment </a:t>
            </a:r>
            <a:r>
              <a:rPr lang="en-US" sz="1600" dirty="0"/>
              <a:t>appear to </a:t>
            </a:r>
            <a:r>
              <a:rPr lang="en-US" sz="1600" dirty="0" smtClean="0"/>
              <a:t>students.</a:t>
            </a:r>
          </a:p>
          <a:p>
            <a:pPr lvl="1"/>
            <a:r>
              <a:rPr lang="en-US" sz="1600" dirty="0" smtClean="0"/>
              <a:t>If this </a:t>
            </a:r>
            <a:r>
              <a:rPr lang="en-US" sz="1600" dirty="0"/>
              <a:t>option is set to No, it will not appear </a:t>
            </a:r>
            <a:r>
              <a:rPr lang="en-US" sz="1600" dirty="0" smtClean="0"/>
              <a:t>to students.</a:t>
            </a:r>
          </a:p>
          <a:p>
            <a:pPr lvl="1"/>
            <a:r>
              <a:rPr lang="en-US" sz="1600" dirty="0" smtClean="0"/>
              <a:t>Use </a:t>
            </a:r>
            <a:r>
              <a:rPr lang="en-US" sz="1600" dirty="0"/>
              <a:t>the Display After and Display </a:t>
            </a:r>
            <a:r>
              <a:rPr lang="en-US" sz="1600" dirty="0" smtClean="0"/>
              <a:t>Until fields </a:t>
            </a:r>
            <a:r>
              <a:rPr lang="en-US" sz="1600" dirty="0"/>
              <a:t>to limit the amount of time the link appears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Add a </a:t>
            </a:r>
            <a:r>
              <a:rPr lang="en-US" sz="1600" dirty="0" smtClean="0"/>
              <a:t>New Announcement for this </a:t>
            </a:r>
            <a:r>
              <a:rPr lang="en-US" sz="1600" dirty="0"/>
              <a:t>Test/Survey</a:t>
            </a:r>
          </a:p>
          <a:p>
            <a:pPr lvl="1"/>
            <a:r>
              <a:rPr lang="en-US" sz="1600" dirty="0"/>
              <a:t>Select Yes to create </a:t>
            </a:r>
            <a:r>
              <a:rPr lang="en-US" sz="1600" dirty="0" smtClean="0"/>
              <a:t>an announcement </a:t>
            </a:r>
            <a:r>
              <a:rPr lang="en-US" sz="1600" dirty="0"/>
              <a:t>for the </a:t>
            </a:r>
            <a:r>
              <a:rPr lang="en-US" sz="1600" dirty="0" smtClean="0"/>
              <a:t>Test.</a:t>
            </a:r>
          </a:p>
          <a:p>
            <a:pPr lvl="1"/>
            <a:r>
              <a:rPr lang="en-US" sz="1600" dirty="0" smtClean="0"/>
              <a:t> The announcement </a:t>
            </a:r>
            <a:r>
              <a:rPr lang="en-US" sz="1600" dirty="0"/>
              <a:t>will include the date and state “an Assessment </a:t>
            </a:r>
            <a:r>
              <a:rPr lang="en-US" sz="1600" dirty="0" smtClean="0"/>
              <a:t>has been </a:t>
            </a:r>
            <a:r>
              <a:rPr lang="en-US" sz="1600" dirty="0"/>
              <a:t>made available </a:t>
            </a:r>
            <a:r>
              <a:rPr lang="en-US" sz="1600" dirty="0" smtClean="0"/>
              <a:t>in…”</a:t>
            </a:r>
          </a:p>
          <a:p>
            <a:pPr lvl="1"/>
            <a:r>
              <a:rPr lang="en-US" sz="1600" dirty="0" smtClean="0"/>
              <a:t>This </a:t>
            </a:r>
            <a:r>
              <a:rPr lang="en-US" sz="1600" dirty="0"/>
              <a:t>Announcement will appear in the </a:t>
            </a:r>
            <a:r>
              <a:rPr lang="en-US" sz="1600" dirty="0" smtClean="0"/>
              <a:t>Course Announcements.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1600" dirty="0"/>
              <a:t>Multiple Attempts </a:t>
            </a:r>
            <a:endParaRPr lang="en-US" sz="1600" dirty="0" smtClean="0"/>
          </a:p>
          <a:p>
            <a:pPr lvl="1"/>
            <a:r>
              <a:rPr lang="en-US" sz="1600" dirty="0" smtClean="0"/>
              <a:t>Allows students </a:t>
            </a:r>
            <a:r>
              <a:rPr lang="en-US" sz="1600" dirty="0"/>
              <a:t>to take the assessment multiple times.</a:t>
            </a:r>
          </a:p>
          <a:p>
            <a:pPr lvl="1"/>
            <a:r>
              <a:rPr lang="en-US" sz="1600" dirty="0"/>
              <a:t>The status of multiple attempts is displayed to </a:t>
            </a:r>
            <a:r>
              <a:rPr lang="en-US" sz="1600" dirty="0" smtClean="0"/>
              <a:t>students </a:t>
            </a:r>
            <a:r>
              <a:rPr lang="en-US" sz="1600" dirty="0"/>
              <a:t>at the top </a:t>
            </a:r>
            <a:r>
              <a:rPr lang="en-US" sz="1600" dirty="0" smtClean="0"/>
              <a:t>of the </a:t>
            </a:r>
            <a:r>
              <a:rPr lang="en-US" sz="1600" dirty="0"/>
              <a:t>assessment. </a:t>
            </a:r>
            <a:endParaRPr lang="en-US" sz="1600" dirty="0" smtClean="0"/>
          </a:p>
          <a:p>
            <a:pPr lvl="1"/>
            <a:r>
              <a:rPr lang="en-US" sz="1600" dirty="0" smtClean="0"/>
              <a:t>Select </a:t>
            </a:r>
            <a:r>
              <a:rPr lang="en-US" sz="1600" dirty="0"/>
              <a:t>Number </a:t>
            </a:r>
            <a:r>
              <a:rPr lang="en-US" sz="1600" dirty="0" smtClean="0"/>
              <a:t>of Attempts </a:t>
            </a:r>
            <a:r>
              <a:rPr lang="en-US" sz="1600" dirty="0"/>
              <a:t>and enter a numeral to indicate a specific number </a:t>
            </a:r>
            <a:r>
              <a:rPr lang="en-US" sz="1600" dirty="0" smtClean="0"/>
              <a:t>of attempts </a:t>
            </a:r>
            <a:r>
              <a:rPr lang="en-US" sz="1600" dirty="0"/>
              <a:t>that is allowed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Blackboard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course management system </a:t>
            </a:r>
          </a:p>
          <a:p>
            <a:endParaRPr lang="en-US" dirty="0"/>
          </a:p>
          <a:p>
            <a:r>
              <a:rPr lang="en-US" dirty="0" smtClean="0"/>
              <a:t>New </a:t>
            </a:r>
            <a:r>
              <a:rPr lang="en-US" dirty="0" err="1" smtClean="0"/>
              <a:t>WebCT</a:t>
            </a:r>
            <a:endParaRPr lang="en-US" dirty="0" smtClean="0"/>
          </a:p>
          <a:p>
            <a:pPr lvl="1"/>
            <a:r>
              <a:rPr lang="en-US" dirty="0" smtClean="0"/>
              <a:t>improves </a:t>
            </a:r>
            <a:r>
              <a:rPr lang="en-US" dirty="0"/>
              <a:t>upon </a:t>
            </a:r>
            <a:r>
              <a:rPr lang="en-US" dirty="0" err="1" smtClean="0"/>
              <a:t>WebCT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Includes Web 2.0 technologies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tools have </a:t>
            </a:r>
            <a:r>
              <a:rPr lang="en-US" dirty="0"/>
              <a:t>been </a:t>
            </a:r>
            <a:r>
              <a:rPr lang="en-US" dirty="0" smtClean="0"/>
              <a:t>added</a:t>
            </a:r>
          </a:p>
          <a:p>
            <a:pPr lvl="1"/>
            <a:r>
              <a:rPr lang="en-US" dirty="0" smtClean="0"/>
              <a:t>Blogs </a:t>
            </a:r>
          </a:p>
          <a:p>
            <a:pPr lvl="1"/>
            <a:r>
              <a:rPr lang="en-US" dirty="0" smtClean="0"/>
              <a:t>Wikis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Force Completion</a:t>
            </a:r>
          </a:p>
          <a:p>
            <a:pPr lvl="1"/>
            <a:r>
              <a:rPr lang="en-US" dirty="0" smtClean="0"/>
              <a:t> Students must complete the assessment the first time it is launched</a:t>
            </a:r>
          </a:p>
          <a:p>
            <a:pPr lvl="1"/>
            <a:r>
              <a:rPr lang="en-US" dirty="0" smtClean="0"/>
              <a:t>Students may not exit the assessment and continue working on it at a later date.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the Force Completion option is enabled, it is explained to students at the top of the assessment.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Force Completion is not enabled, students may save their progress and complete the assessment at another time.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Set Timer </a:t>
            </a:r>
          </a:p>
          <a:p>
            <a:pPr lvl="1"/>
            <a:r>
              <a:rPr lang="en-US" sz="4100" dirty="0" smtClean="0"/>
              <a:t>Select this check box to set a time limit for finishing the assessment.</a:t>
            </a:r>
          </a:p>
          <a:p>
            <a:pPr lvl="1"/>
            <a:r>
              <a:rPr lang="en-US" sz="4100" dirty="0" smtClean="0"/>
              <a:t>If this option is selected,  the time elapsed is displayed to the Student during the assessment.</a:t>
            </a:r>
          </a:p>
          <a:p>
            <a:pPr lvl="1">
              <a:buNone/>
            </a:pPr>
            <a:r>
              <a:rPr lang="en-US" sz="4100" dirty="0" smtClean="0"/>
              <a:t> </a:t>
            </a:r>
          </a:p>
          <a:p>
            <a:r>
              <a:rPr lang="en-US" sz="4500" dirty="0" smtClean="0"/>
              <a:t>Password </a:t>
            </a:r>
          </a:p>
          <a:p>
            <a:pPr lvl="1"/>
            <a:r>
              <a:rPr lang="en-US" sz="4100" dirty="0" smtClean="0"/>
              <a:t>Select this check box to require a password for students to access the </a:t>
            </a:r>
            <a:r>
              <a:rPr lang="en-US" sz="4500" dirty="0" smtClean="0"/>
              <a:t>test. </a:t>
            </a:r>
          </a:p>
          <a:p>
            <a:pPr lvl="1"/>
            <a:r>
              <a:rPr lang="en-US" sz="4500" dirty="0" smtClean="0"/>
              <a:t>Passwords cannot be longer than 15 characters and are case sensitive.</a:t>
            </a:r>
          </a:p>
          <a:p>
            <a:endParaRPr lang="en-US" sz="4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Collaboration Tools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Messages are private communications that occur within a Class and among Class members.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Users must be logged into the class to read and send messages.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Messages area has two folders, Inbox and Sent that cannot be deleted or renamed.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Students are not notified if they receive a new message, so routine checks must be made for new messages. </a:t>
            </a:r>
          </a:p>
          <a:p>
            <a:endParaRPr lang="en-US" dirty="0" smtClean="0"/>
          </a:p>
          <a:p>
            <a:r>
              <a:rPr lang="en-US" dirty="0" smtClean="0"/>
              <a:t>The following steps will create a message:</a:t>
            </a:r>
          </a:p>
          <a:p>
            <a:pPr lvl="1"/>
            <a:r>
              <a:rPr lang="en-US" dirty="0" smtClean="0"/>
              <a:t>Click Class Tools on the Control Panel.</a:t>
            </a:r>
          </a:p>
          <a:p>
            <a:pPr lvl="1"/>
            <a:r>
              <a:rPr lang="en-US" dirty="0" smtClean="0"/>
              <a:t>Click Messages.</a:t>
            </a:r>
          </a:p>
          <a:p>
            <a:pPr lvl="1"/>
            <a:r>
              <a:rPr lang="en-US" dirty="0" smtClean="0"/>
              <a:t>Click Create Message.</a:t>
            </a:r>
          </a:p>
          <a:p>
            <a:pPr lvl="1"/>
            <a:r>
              <a:rPr lang="en-US" dirty="0" smtClean="0"/>
              <a:t>Enter the message information and options.</a:t>
            </a:r>
          </a:p>
          <a:p>
            <a:pPr lvl="1"/>
            <a:r>
              <a:rPr lang="en-US" dirty="0" smtClean="0"/>
              <a:t>Click Submit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Allows </a:t>
            </a:r>
            <a:r>
              <a:rPr lang="en-US" dirty="0"/>
              <a:t>instructors to organize students into groups of any size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Instructors can provide communication and collaboration tools that only group members </a:t>
            </a:r>
            <a:r>
              <a:rPr lang="en-US" dirty="0" smtClean="0"/>
              <a:t>can access. </a:t>
            </a:r>
          </a:p>
          <a:p>
            <a:pPr lvl="1"/>
            <a:r>
              <a:rPr lang="en-US" dirty="0" smtClean="0"/>
              <a:t>Discussion boards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File Exchange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Groups </a:t>
            </a:r>
            <a:r>
              <a:rPr lang="en-US" dirty="0"/>
              <a:t>can be designated as </a:t>
            </a:r>
            <a:r>
              <a:rPr lang="en-US" dirty="0" smtClean="0"/>
              <a:t>Self-Enroll</a:t>
            </a:r>
          </a:p>
          <a:p>
            <a:pPr lvl="1"/>
            <a:r>
              <a:rPr lang="en-US" dirty="0" smtClean="0"/>
              <a:t>Students add </a:t>
            </a:r>
            <a:r>
              <a:rPr lang="en-US" dirty="0"/>
              <a:t>themselves to a </a:t>
            </a:r>
            <a:r>
              <a:rPr lang="en-US" dirty="0" smtClean="0"/>
              <a:t>group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Groups can be designated as Manual Enroll</a:t>
            </a:r>
          </a:p>
          <a:p>
            <a:pPr lvl="1"/>
            <a:r>
              <a:rPr lang="en-US" dirty="0" smtClean="0"/>
              <a:t>Instructor assigns </a:t>
            </a:r>
            <a:r>
              <a:rPr lang="en-US" dirty="0"/>
              <a:t>students to a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Tools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Enrolling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Click on the class that you would like to enroll students to</a:t>
            </a:r>
            <a:br>
              <a:rPr lang="en-US" sz="3100" dirty="0" smtClean="0"/>
            </a:br>
            <a:endParaRPr lang="en-US" sz="3100" dirty="0" smtClean="0"/>
          </a:p>
          <a:p>
            <a:r>
              <a:rPr lang="en-US" sz="3100" dirty="0" smtClean="0"/>
              <a:t>User pool is based on K12 Data Center usernames.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sz="3100" dirty="0" smtClean="0"/>
              <a:t>The following steps will enroll users in a class:</a:t>
            </a:r>
          </a:p>
          <a:p>
            <a:pPr lvl="1"/>
            <a:r>
              <a:rPr lang="en-US" sz="3100" dirty="0" smtClean="0"/>
              <a:t>Click on Control Panel → Users and Groups → Users.</a:t>
            </a:r>
          </a:p>
          <a:p>
            <a:pPr lvl="1"/>
            <a:r>
              <a:rPr lang="en-US" sz="3100" dirty="0" smtClean="0"/>
              <a:t>Click on Find Users to Enroll button. </a:t>
            </a:r>
          </a:p>
          <a:p>
            <a:pPr lvl="1"/>
            <a:r>
              <a:rPr lang="en-US" sz="3100" dirty="0" smtClean="0"/>
              <a:t>In the Username text field type the user ID that you would like to enroll. (Use the Browse button to search by a different field)</a:t>
            </a:r>
          </a:p>
          <a:p>
            <a:pPr lvl="1"/>
            <a:r>
              <a:rPr lang="en-US" sz="3100" dirty="0" smtClean="0"/>
              <a:t>Click the Submit button.</a:t>
            </a:r>
            <a:br>
              <a:rPr lang="en-US" sz="3100" dirty="0" smtClean="0"/>
            </a:br>
            <a:endParaRPr lang="en-US" sz="3100" dirty="0" smtClean="0"/>
          </a:p>
          <a:p>
            <a:r>
              <a:rPr lang="en-US" sz="3100" dirty="0" smtClean="0"/>
              <a:t>The student should appear on the bottom of the page. 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Users are assigned a role for </a:t>
            </a:r>
            <a:r>
              <a:rPr lang="en-US" sz="2400" dirty="0"/>
              <a:t>each </a:t>
            </a:r>
            <a:r>
              <a:rPr lang="en-US" sz="2400" dirty="0" smtClean="0"/>
              <a:t>class they </a:t>
            </a:r>
            <a:r>
              <a:rPr lang="en-US" sz="2400" dirty="0"/>
              <a:t>participate. </a:t>
            </a:r>
            <a:endParaRPr lang="en-US" sz="2400" dirty="0" smtClean="0"/>
          </a:p>
          <a:p>
            <a:pPr lvl="1"/>
            <a:r>
              <a:rPr lang="en-US" sz="2400" dirty="0" smtClean="0"/>
              <a:t>E.g.: </a:t>
            </a:r>
            <a:r>
              <a:rPr lang="en-US" sz="2400" dirty="0"/>
              <a:t>a User with a role of </a:t>
            </a:r>
            <a:r>
              <a:rPr lang="en-US" sz="2400" dirty="0" smtClean="0"/>
              <a:t>teaching assistant in one class </a:t>
            </a:r>
            <a:r>
              <a:rPr lang="en-US" sz="2400" dirty="0"/>
              <a:t>can have a role of </a:t>
            </a:r>
            <a:r>
              <a:rPr lang="en-US" sz="2400" dirty="0" smtClean="0"/>
              <a:t>student </a:t>
            </a:r>
            <a:r>
              <a:rPr lang="en-US" sz="2400" dirty="0"/>
              <a:t>in another </a:t>
            </a:r>
            <a:r>
              <a:rPr lang="en-US" sz="2400" dirty="0" smtClean="0"/>
              <a:t>class.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400" dirty="0" smtClean="0"/>
              <a:t>Class role is </a:t>
            </a:r>
            <a:r>
              <a:rPr lang="en-US" sz="2400" dirty="0"/>
              <a:t>set when a </a:t>
            </a:r>
            <a:r>
              <a:rPr lang="en-US" sz="2400" dirty="0" smtClean="0"/>
              <a:t>user </a:t>
            </a:r>
            <a:r>
              <a:rPr lang="en-US" sz="2400" dirty="0"/>
              <a:t>is enrolled. </a:t>
            </a:r>
            <a:endParaRPr lang="en-US" sz="2400" dirty="0" smtClean="0"/>
          </a:p>
          <a:p>
            <a:pPr lvl="1"/>
            <a:r>
              <a:rPr lang="en-US" sz="2400" dirty="0" smtClean="0"/>
              <a:t>Can be </a:t>
            </a:r>
            <a:r>
              <a:rPr lang="en-US" sz="2400" dirty="0"/>
              <a:t>edited after enrollment from </a:t>
            </a:r>
            <a:r>
              <a:rPr lang="en-US" sz="2400" dirty="0" smtClean="0"/>
              <a:t>the control panel.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Roles are based on access to the Control Panel</a:t>
            </a:r>
          </a:p>
          <a:p>
            <a:endParaRPr lang="en-US" sz="1400" dirty="0" smtClean="0"/>
          </a:p>
          <a:p>
            <a:r>
              <a:rPr lang="en-US" sz="2400" dirty="0" smtClean="0"/>
              <a:t>All new users added to a course are students by default.</a:t>
            </a:r>
          </a:p>
          <a:p>
            <a:pPr lvl="1"/>
            <a:r>
              <a:rPr lang="en-US" sz="1900" dirty="0" smtClean="0"/>
              <a:t> In order to change a student’s role, send an email message to </a:t>
            </a:r>
            <a:r>
              <a:rPr lang="en-US" sz="1900" u="sng" dirty="0" smtClean="0">
                <a:hlinkClick r:id="rId3"/>
              </a:rPr>
              <a:t>help@k12.sd.us</a:t>
            </a:r>
            <a:endParaRPr lang="en-US" sz="1900" dirty="0" smtClean="0"/>
          </a:p>
          <a:p>
            <a:pPr lvl="1">
              <a:buNone/>
            </a:pP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Course Roles include:</a:t>
            </a:r>
          </a:p>
          <a:p>
            <a:pPr lvl="1"/>
            <a:r>
              <a:rPr lang="en-US" sz="1600" dirty="0" smtClean="0"/>
              <a:t>Course Builder</a:t>
            </a:r>
          </a:p>
          <a:p>
            <a:pPr lvl="2"/>
            <a:r>
              <a:rPr lang="en-US" sz="1600" dirty="0" smtClean="0"/>
              <a:t>The course builder role has access to most areas of the Control Panel. </a:t>
            </a:r>
          </a:p>
          <a:p>
            <a:pPr lvl="2"/>
            <a:r>
              <a:rPr lang="en-US" sz="1600" dirty="0" smtClean="0"/>
              <a:t>Does not have access to Student Grades.</a:t>
            </a:r>
          </a:p>
          <a:p>
            <a:pPr lvl="1"/>
            <a:r>
              <a:rPr lang="en-US" sz="1600" dirty="0" smtClean="0"/>
              <a:t>Grader</a:t>
            </a:r>
          </a:p>
          <a:p>
            <a:pPr lvl="2"/>
            <a:r>
              <a:rPr lang="en-US" sz="1600" dirty="0" smtClean="0"/>
              <a:t>The grader role has limited access to the Control Panel.</a:t>
            </a:r>
          </a:p>
          <a:p>
            <a:pPr lvl="2"/>
            <a:r>
              <a:rPr lang="en-US" sz="1600" dirty="0" smtClean="0"/>
              <a:t>Can assist the instructor in the creation, management, delivery, and grading of tests. </a:t>
            </a:r>
          </a:p>
          <a:p>
            <a:pPr lvl="1"/>
            <a:r>
              <a:rPr lang="en-US" sz="1600" dirty="0" smtClean="0"/>
              <a:t>Guest</a:t>
            </a:r>
          </a:p>
          <a:p>
            <a:pPr lvl="2"/>
            <a:r>
              <a:rPr lang="en-US" sz="1600" dirty="0" smtClean="0"/>
              <a:t>Users with the role of Guest have no access to the Course Control Panel</a:t>
            </a:r>
          </a:p>
          <a:p>
            <a:pPr lvl="1"/>
            <a:r>
              <a:rPr lang="en-US" sz="1600" dirty="0" smtClean="0"/>
              <a:t>Instructor</a:t>
            </a:r>
          </a:p>
          <a:p>
            <a:pPr lvl="2"/>
            <a:r>
              <a:rPr lang="en-US" sz="1600" dirty="0" smtClean="0"/>
              <a:t>Instructors have access to all areas in the Course Control Panel. </a:t>
            </a:r>
          </a:p>
          <a:p>
            <a:pPr lvl="2"/>
            <a:r>
              <a:rPr lang="en-US" sz="1600" dirty="0" smtClean="0"/>
              <a:t>This role is generally given to the person developing, teaching or facilitating the class.</a:t>
            </a:r>
          </a:p>
          <a:p>
            <a:pPr lvl="1"/>
            <a:r>
              <a:rPr lang="en-US" sz="1600" dirty="0" smtClean="0"/>
              <a:t>Student</a:t>
            </a:r>
          </a:p>
          <a:p>
            <a:pPr lvl="2"/>
            <a:r>
              <a:rPr lang="en-US" sz="1600" dirty="0" smtClean="0"/>
              <a:t>Student is the default user role. </a:t>
            </a:r>
          </a:p>
          <a:p>
            <a:pPr lvl="2"/>
            <a:r>
              <a:rPr lang="en-US" sz="1600" dirty="0" smtClean="0"/>
              <a:t>As user with the role of student has no access to any areas on the Course Control Panel. </a:t>
            </a:r>
          </a:p>
          <a:p>
            <a:pPr lvl="1"/>
            <a:r>
              <a:rPr lang="en-US" sz="1600" dirty="0" smtClean="0"/>
              <a:t>Teaching Assistant</a:t>
            </a:r>
          </a:p>
          <a:p>
            <a:pPr lvl="2"/>
            <a:r>
              <a:rPr lang="en-US" sz="1600" dirty="0" smtClean="0"/>
              <a:t>Teaching assistants have access to nearly everything in the Course Control Panel.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central repository </a:t>
            </a:r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assessment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student information</a:t>
            </a:r>
          </a:p>
          <a:p>
            <a:pPr lvl="1"/>
            <a:r>
              <a:rPr lang="en-US" dirty="0" smtClean="0"/>
              <a:t>instructor notes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communication and reporting tool </a:t>
            </a:r>
            <a:r>
              <a:rPr lang="en-US" dirty="0" smtClean="0"/>
              <a:t>which can </a:t>
            </a:r>
            <a:r>
              <a:rPr lang="en-US" dirty="0"/>
              <a:t>assist students </a:t>
            </a:r>
            <a:r>
              <a:rPr lang="en-US" dirty="0" smtClean="0"/>
              <a:t>and instructors </a:t>
            </a:r>
            <a:r>
              <a:rPr lang="en-US" dirty="0"/>
              <a:t>to understand student </a:t>
            </a:r>
            <a:r>
              <a:rPr lang="en-US" dirty="0" smtClean="0"/>
              <a:t>progress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Found in the Control Panel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ckboard Too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Course Copy will copy of the content of one course to another in Blackboard Learn.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Perform the </a:t>
            </a:r>
            <a:r>
              <a:rPr lang="en-US" dirty="0"/>
              <a:t>following steps to copy a </a:t>
            </a:r>
            <a:r>
              <a:rPr lang="en-US" dirty="0" smtClean="0"/>
              <a:t>course: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Control Panel in the course to be copied and click </a:t>
            </a:r>
            <a:r>
              <a:rPr lang="en-US" i="1" dirty="0"/>
              <a:t>Packages and </a:t>
            </a:r>
            <a:r>
              <a:rPr lang="en-US" i="1" dirty="0" smtClean="0"/>
              <a:t>Utilities.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Class Copy.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“</a:t>
            </a:r>
            <a:r>
              <a:rPr lang="en-US" i="1" dirty="0"/>
              <a:t>Copy </a:t>
            </a:r>
            <a:r>
              <a:rPr lang="en-US" i="1" dirty="0" smtClean="0"/>
              <a:t>Class Materials </a:t>
            </a:r>
            <a:r>
              <a:rPr lang="en-US" i="1" dirty="0"/>
              <a:t>into an Existing Course” for the copy </a:t>
            </a:r>
            <a:r>
              <a:rPr lang="en-US" i="1" dirty="0" smtClean="0"/>
              <a:t>type.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the Destination Course ID </a:t>
            </a:r>
            <a:r>
              <a:rPr lang="en-US" dirty="0" smtClean="0"/>
              <a:t>(Must have a blank course set-up).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a checkmark by each item under </a:t>
            </a:r>
            <a:r>
              <a:rPr lang="en-US" i="1" dirty="0"/>
              <a:t>Select Course </a:t>
            </a:r>
            <a:r>
              <a:rPr lang="en-US" i="1" dirty="0" smtClean="0"/>
              <a:t>Materials.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Submit.</a:t>
            </a:r>
          </a:p>
          <a:p>
            <a:endParaRPr lang="en-US" i="1" dirty="0" smtClean="0"/>
          </a:p>
          <a:p>
            <a:r>
              <a:rPr lang="en-US" dirty="0" smtClean="0"/>
              <a:t>The </a:t>
            </a:r>
            <a:r>
              <a:rPr lang="en-US" dirty="0"/>
              <a:t>instructor will receive an email notification when the copy is </a:t>
            </a:r>
            <a:r>
              <a:rPr lang="en-US" dirty="0" smtClean="0"/>
              <a:t>complete.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Exemplary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Blackboard Learn recommended courses</a:t>
            </a:r>
          </a:p>
          <a:p>
            <a:pPr lvl="1"/>
            <a:r>
              <a:rPr lang="en-US" dirty="0" smtClean="0">
                <a:hlinkClick r:id="rId2"/>
              </a:rPr>
              <a:t>http://kb.blackboard.com/display/EXEMPLARY/Exemplary+Course+Program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Click on “Course Tour” in the right hand column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Teacher Help Manual</a:t>
            </a:r>
          </a:p>
          <a:p>
            <a:pPr lvl="1"/>
            <a:r>
              <a:rPr lang="en-US" dirty="0" smtClean="0"/>
              <a:t>Link within the Control Panel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Student Help Manual</a:t>
            </a:r>
          </a:p>
          <a:p>
            <a:pPr lvl="1"/>
            <a:r>
              <a:rPr lang="en-US" dirty="0" smtClean="0"/>
              <a:t>Link within the Course Menu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Blackboard Learn K12 Teacher Center</a:t>
            </a:r>
          </a:p>
          <a:p>
            <a:pPr lvl="1"/>
            <a:r>
              <a:rPr lang="en-US" dirty="0" smtClean="0"/>
              <a:t>http://connections.blackboard.com/groups/690c134764/summary  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Blackboard Partnerships</a:t>
            </a:r>
          </a:p>
          <a:p>
            <a:pPr lvl="1"/>
            <a:r>
              <a:rPr lang="en-US" dirty="0" smtClean="0"/>
              <a:t>http://www.blackboard.com/Partnerships/Extensions.aspx 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Blackboard On-Demand</a:t>
            </a:r>
          </a:p>
          <a:p>
            <a:pPr lvl="1"/>
            <a:r>
              <a:rPr lang="en-US" dirty="0" smtClean="0">
                <a:hlinkClick r:id="rId2"/>
              </a:rPr>
              <a:t>http://ondemand.blackboard.com/</a:t>
            </a:r>
            <a:r>
              <a:rPr lang="en-US" dirty="0" smtClean="0"/>
              <a:t> 	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need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Try Google-</a:t>
            </a:r>
            <a:r>
              <a:rPr lang="en-US" dirty="0" err="1" smtClean="0"/>
              <a:t>ing</a:t>
            </a:r>
            <a:r>
              <a:rPr lang="en-US" dirty="0" smtClean="0"/>
              <a:t> your question</a:t>
            </a:r>
          </a:p>
          <a:p>
            <a:pPr lvl="1"/>
            <a:r>
              <a:rPr lang="en-US" dirty="0" smtClean="0"/>
              <a:t>Several help videos and discussion boards exist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Search K-12 Data Center FAQs</a:t>
            </a:r>
          </a:p>
          <a:p>
            <a:pPr lvl="1"/>
            <a:r>
              <a:rPr lang="en-US" dirty="0" smtClean="0">
                <a:hlinkClick r:id="rId2"/>
              </a:rPr>
              <a:t>http://k12.sd.us/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Email K-12 Data Center Help Desk</a:t>
            </a:r>
          </a:p>
          <a:p>
            <a:pPr lvl="1"/>
            <a:r>
              <a:rPr lang="en-US" dirty="0" smtClean="0">
                <a:hlinkClick r:id="rId3"/>
              </a:rPr>
              <a:t>help@k12.sd.us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I use Blackboard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Increased access to course materials</a:t>
            </a:r>
          </a:p>
          <a:p>
            <a:pPr lvl="1"/>
            <a:r>
              <a:rPr lang="en-US" dirty="0" smtClean="0"/>
              <a:t>Available online at anytime and anywhere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Quick feedback</a:t>
            </a:r>
          </a:p>
          <a:p>
            <a:pPr lvl="1"/>
            <a:r>
              <a:rPr lang="en-US" dirty="0" smtClean="0"/>
              <a:t>objective-based questions graded and available immediately after submission</a:t>
            </a:r>
          </a:p>
          <a:p>
            <a:pPr lvl="1"/>
            <a:r>
              <a:rPr lang="en-US" dirty="0" smtClean="0"/>
              <a:t>survey option allows students to respond immediately and anonymously to multiple choice or true-false questions in class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Improved communication,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Class discussions</a:t>
            </a:r>
          </a:p>
          <a:p>
            <a:pPr lvl="1"/>
            <a:r>
              <a:rPr lang="en-US" dirty="0" smtClean="0"/>
              <a:t>Virtual classroom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Additional student data</a:t>
            </a:r>
          </a:p>
          <a:p>
            <a:pPr lvl="1"/>
            <a:r>
              <a:rPr lang="en-US" dirty="0" smtClean="0"/>
              <a:t>Track student usage of courses and related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 you already have a </a:t>
            </a:r>
            <a:r>
              <a:rPr lang="en-US" dirty="0" err="1" smtClean="0"/>
              <a:t>WebCT</a:t>
            </a:r>
            <a:r>
              <a:rPr lang="en-US" dirty="0" smtClean="0"/>
              <a:t>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Log in to the K-12 Members site (</a:t>
            </a:r>
            <a:r>
              <a:rPr lang="en-US" sz="2400" dirty="0" smtClean="0">
                <a:hlinkClick r:id="rId2"/>
              </a:rPr>
              <a:t>https://members.k12.sd.us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u="sng" dirty="0" smtClean="0">
              <a:hlinkClick r:id="rId3"/>
            </a:endParaRPr>
          </a:p>
          <a:p>
            <a:endParaRPr lang="en-US" u="sng" dirty="0" smtClean="0">
              <a:hlinkClick r:id="rId4"/>
            </a:endParaRPr>
          </a:p>
          <a:p>
            <a:endParaRPr lang="en-US" dirty="0"/>
          </a:p>
        </p:txBody>
      </p:sp>
      <p:pic>
        <p:nvPicPr>
          <p:cNvPr id="5" name="Picture 4" descr="K12 Sign 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2514600"/>
            <a:ext cx="5405087" cy="412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229600" cy="5516563"/>
          </a:xfrm>
        </p:spPr>
        <p:txBody>
          <a:bodyPr/>
          <a:lstStyle/>
          <a:p>
            <a:r>
              <a:rPr lang="en-US" sz="2400" dirty="0" smtClean="0"/>
              <a:t>Under the Personal tab, click on the Course Services link.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ersonal T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629400" cy="516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1905000"/>
            <a:ext cx="990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the Your </a:t>
            </a:r>
            <a:r>
              <a:rPr lang="en-US" sz="1800" dirty="0" err="1" smtClean="0"/>
              <a:t>WebCT</a:t>
            </a:r>
            <a:r>
              <a:rPr lang="en-US" sz="1800" dirty="0" smtClean="0"/>
              <a:t> sections area, locate the section you wish to migrate to Blackboard Learn.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Click the Migrate link to the right of the section.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Verify that you have chosen the correct </a:t>
            </a:r>
            <a:r>
              <a:rPr lang="en-US" sz="1800" dirty="0" err="1" smtClean="0"/>
              <a:t>WebCT</a:t>
            </a:r>
            <a:r>
              <a:rPr lang="en-US" sz="1800" dirty="0" smtClean="0"/>
              <a:t> section to migrate, then click the Submit button.</a:t>
            </a:r>
          </a:p>
          <a:p>
            <a:endParaRPr lang="en-US" dirty="0"/>
          </a:p>
        </p:txBody>
      </p:sp>
      <p:pic>
        <p:nvPicPr>
          <p:cNvPr id="4" name="Picture 3" descr="Migration Page.JPG"/>
          <p:cNvPicPr>
            <a:picLocks noChangeAspect="1"/>
          </p:cNvPicPr>
          <p:nvPr/>
        </p:nvPicPr>
        <p:blipFill>
          <a:blip r:embed="rId2" cstate="print"/>
          <a:srcRect b="16494"/>
          <a:stretch>
            <a:fillRect/>
          </a:stretch>
        </p:blipFill>
        <p:spPr>
          <a:xfrm>
            <a:off x="1447800" y="3048000"/>
            <a:ext cx="642470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8159</TotalTime>
  <Words>2879</Words>
  <Application>Microsoft Office PowerPoint</Application>
  <PresentationFormat>On-screen Show (4:3)</PresentationFormat>
  <Paragraphs>500</Paragraphs>
  <Slides>54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Civic</vt:lpstr>
      <vt:lpstr>Blackboard Learn Beginner</vt:lpstr>
      <vt:lpstr>Key Dates</vt:lpstr>
      <vt:lpstr>Additional Trainings</vt:lpstr>
      <vt:lpstr>What is Blackboard Learn?</vt:lpstr>
      <vt:lpstr>Slide 5</vt:lpstr>
      <vt:lpstr>Why would I use Blackboard Learn?</vt:lpstr>
      <vt:lpstr>If you already have a WebCT course…</vt:lpstr>
      <vt:lpstr>Slide 8</vt:lpstr>
      <vt:lpstr>Slide 9</vt:lpstr>
      <vt:lpstr>Slide 10</vt:lpstr>
      <vt:lpstr>Migrated WebCT Courses Reminders</vt:lpstr>
      <vt:lpstr>Creating a new class…</vt:lpstr>
      <vt:lpstr>Slide 13</vt:lpstr>
      <vt:lpstr>Logging-in to Your Course</vt:lpstr>
      <vt:lpstr>User Dashboard</vt:lpstr>
      <vt:lpstr>Course Home Page</vt:lpstr>
      <vt:lpstr>Course Home Page</vt:lpstr>
      <vt:lpstr>Course Menu</vt:lpstr>
      <vt:lpstr>Course Management</vt:lpstr>
      <vt:lpstr>Course Content Tools</vt:lpstr>
      <vt:lpstr>Course Content</vt:lpstr>
      <vt:lpstr>Building Content</vt:lpstr>
      <vt:lpstr>Content Availability</vt:lpstr>
      <vt:lpstr>Creating a Content Folder</vt:lpstr>
      <vt:lpstr>Adding File Content</vt:lpstr>
      <vt:lpstr>Adding Video Content</vt:lpstr>
      <vt:lpstr>Adding a Web Link</vt:lpstr>
      <vt:lpstr>Creating a Discussion Board</vt:lpstr>
      <vt:lpstr>Learning Modules</vt:lpstr>
      <vt:lpstr>Information Tools</vt:lpstr>
      <vt:lpstr>Creating Announcements</vt:lpstr>
      <vt:lpstr>Creating Calendar Events</vt:lpstr>
      <vt:lpstr>Creating Tasks</vt:lpstr>
      <vt:lpstr>Assessment Tools</vt:lpstr>
      <vt:lpstr>Assignments</vt:lpstr>
      <vt:lpstr>Creating an Assignment</vt:lpstr>
      <vt:lpstr>Grading Assignments</vt:lpstr>
      <vt:lpstr>Assigning a Test</vt:lpstr>
      <vt:lpstr>Test Options</vt:lpstr>
      <vt:lpstr>Test Options</vt:lpstr>
      <vt:lpstr>Test Options</vt:lpstr>
      <vt:lpstr>Collaboration Tools</vt:lpstr>
      <vt:lpstr>Creating Messages</vt:lpstr>
      <vt:lpstr>Groups Tool</vt:lpstr>
      <vt:lpstr>Management Tools</vt:lpstr>
      <vt:lpstr>Enrolling Users</vt:lpstr>
      <vt:lpstr>Class Roles</vt:lpstr>
      <vt:lpstr>Class Roles</vt:lpstr>
      <vt:lpstr>Grade Center</vt:lpstr>
      <vt:lpstr>Course Copy</vt:lpstr>
      <vt:lpstr>More Resources</vt:lpstr>
      <vt:lpstr>Exemplary Courses</vt:lpstr>
      <vt:lpstr>Additional Resources</vt:lpstr>
      <vt:lpstr>Still need help?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Learn Beginner</dc:title>
  <dc:creator>Erin</dc:creator>
  <cp:lastModifiedBy>Erin</cp:lastModifiedBy>
  <cp:revision>659</cp:revision>
  <dcterms:created xsi:type="dcterms:W3CDTF">2011-04-21T12:51:25Z</dcterms:created>
  <dcterms:modified xsi:type="dcterms:W3CDTF">2011-07-29T14:11:20Z</dcterms:modified>
</cp:coreProperties>
</file>