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5"/>
  </p:notesMasterIdLst>
  <p:handoutMasterIdLst>
    <p:handoutMasterId r:id="rId66"/>
  </p:handoutMasterIdLst>
  <p:sldIdLst>
    <p:sldId id="256" r:id="rId2"/>
    <p:sldId id="292" r:id="rId3"/>
    <p:sldId id="294" r:id="rId4"/>
    <p:sldId id="297" r:id="rId5"/>
    <p:sldId id="298" r:id="rId6"/>
    <p:sldId id="299" r:id="rId7"/>
    <p:sldId id="300" r:id="rId8"/>
    <p:sldId id="301" r:id="rId9"/>
    <p:sldId id="302" r:id="rId10"/>
    <p:sldId id="303" r:id="rId11"/>
    <p:sldId id="306" r:id="rId12"/>
    <p:sldId id="312" r:id="rId13"/>
    <p:sldId id="313" r:id="rId14"/>
    <p:sldId id="314" r:id="rId15"/>
    <p:sldId id="315" r:id="rId16"/>
    <p:sldId id="316" r:id="rId17"/>
    <p:sldId id="327" r:id="rId18"/>
    <p:sldId id="310" r:id="rId19"/>
    <p:sldId id="347" r:id="rId20"/>
    <p:sldId id="326" r:id="rId21"/>
    <p:sldId id="311" r:id="rId22"/>
    <p:sldId id="331" r:id="rId23"/>
    <p:sldId id="345" r:id="rId24"/>
    <p:sldId id="329" r:id="rId25"/>
    <p:sldId id="328" r:id="rId26"/>
    <p:sldId id="349" r:id="rId27"/>
    <p:sldId id="286" r:id="rId28"/>
    <p:sldId id="332" r:id="rId29"/>
    <p:sldId id="272" r:id="rId30"/>
    <p:sldId id="353" r:id="rId31"/>
    <p:sldId id="354" r:id="rId32"/>
    <p:sldId id="355" r:id="rId33"/>
    <p:sldId id="322" r:id="rId34"/>
    <p:sldId id="370" r:id="rId35"/>
    <p:sldId id="335" r:id="rId36"/>
    <p:sldId id="362" r:id="rId37"/>
    <p:sldId id="364" r:id="rId38"/>
    <p:sldId id="365" r:id="rId39"/>
    <p:sldId id="336" r:id="rId40"/>
    <p:sldId id="337" r:id="rId41"/>
    <p:sldId id="323" r:id="rId42"/>
    <p:sldId id="334" r:id="rId43"/>
    <p:sldId id="275" r:id="rId44"/>
    <p:sldId id="319" r:id="rId45"/>
    <p:sldId id="333" r:id="rId46"/>
    <p:sldId id="308" r:id="rId47"/>
    <p:sldId id="309" r:id="rId48"/>
    <p:sldId id="356" r:id="rId49"/>
    <p:sldId id="341" r:id="rId50"/>
    <p:sldId id="264" r:id="rId51"/>
    <p:sldId id="358" r:id="rId52"/>
    <p:sldId id="357" r:id="rId53"/>
    <p:sldId id="269" r:id="rId54"/>
    <p:sldId id="288" r:id="rId55"/>
    <p:sldId id="321" r:id="rId56"/>
    <p:sldId id="359" r:id="rId57"/>
    <p:sldId id="360" r:id="rId58"/>
    <p:sldId id="284" r:id="rId59"/>
    <p:sldId id="361" r:id="rId60"/>
    <p:sldId id="367" r:id="rId61"/>
    <p:sldId id="371" r:id="rId62"/>
    <p:sldId id="293" r:id="rId63"/>
    <p:sldId id="366" r:id="rId64"/>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6733" cy="44730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7" y="0"/>
            <a:ext cx="3066733" cy="447302"/>
          </a:xfrm>
          <a:prstGeom prst="rect">
            <a:avLst/>
          </a:prstGeom>
        </p:spPr>
        <p:txBody>
          <a:bodyPr vert="horz" lIns="91440" tIns="45720" rIns="91440" bIns="45720" rtlCol="0"/>
          <a:lstStyle>
            <a:lvl1pPr algn="r">
              <a:defRPr sz="1200"/>
            </a:lvl1pPr>
          </a:lstStyle>
          <a:p>
            <a:fld id="{E3560FD6-B337-4644-ABCB-4D35F20EED78}" type="datetimeFigureOut">
              <a:rPr lang="en-US" smtClean="0"/>
              <a:pPr/>
              <a:t>7/29/2011</a:t>
            </a:fld>
            <a:endParaRPr lang="en-US" dirty="0"/>
          </a:p>
        </p:txBody>
      </p:sp>
      <p:sp>
        <p:nvSpPr>
          <p:cNvPr id="4" name="Footer Placeholder 3"/>
          <p:cNvSpPr>
            <a:spLocks noGrp="1"/>
          </p:cNvSpPr>
          <p:nvPr>
            <p:ph type="ftr" sz="quarter" idx="2"/>
          </p:nvPr>
        </p:nvSpPr>
        <p:spPr>
          <a:xfrm>
            <a:off x="2" y="8505522"/>
            <a:ext cx="3066733" cy="44843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7" y="8505522"/>
            <a:ext cx="3066733" cy="448434"/>
          </a:xfrm>
          <a:prstGeom prst="rect">
            <a:avLst/>
          </a:prstGeom>
        </p:spPr>
        <p:txBody>
          <a:bodyPr vert="horz" lIns="91440" tIns="45720" rIns="91440" bIns="45720" rtlCol="0" anchor="b"/>
          <a:lstStyle>
            <a:lvl1pPr algn="r">
              <a:defRPr sz="1200"/>
            </a:lvl1pPr>
          </a:lstStyle>
          <a:p>
            <a:fld id="{CDFA73CA-DBA7-4EC7-A842-73D1BF496D05}" type="slidenum">
              <a:rPr lang="en-US" smtClean="0"/>
              <a:pPr/>
              <a:t>‹#›</a:t>
            </a:fld>
            <a:endParaRPr lang="en-US" dirty="0"/>
          </a:p>
        </p:txBody>
      </p:sp>
    </p:spTree>
    <p:extLst>
      <p:ext uri="{BB962C8B-B14F-4D97-AF65-F5344CB8AC3E}">
        <p14:creationId xmlns:p14="http://schemas.microsoft.com/office/powerpoint/2010/main" xmlns="" val="2911450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50" cy="4476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1"/>
            <a:ext cx="3067050" cy="447675"/>
          </a:xfrm>
          <a:prstGeom prst="rect">
            <a:avLst/>
          </a:prstGeom>
        </p:spPr>
        <p:txBody>
          <a:bodyPr vert="horz" lIns="91440" tIns="45720" rIns="91440" bIns="45720" rtlCol="0"/>
          <a:lstStyle>
            <a:lvl1pPr algn="r">
              <a:defRPr sz="1200"/>
            </a:lvl1pPr>
          </a:lstStyle>
          <a:p>
            <a:fld id="{C71786EC-5616-425E-9E83-82F0F0F4672E}" type="datetimeFigureOut">
              <a:rPr lang="en-US" smtClean="0"/>
              <a:pPr/>
              <a:t>7/29/2011</a:t>
            </a:fld>
            <a:endParaRPr lang="en-US" dirty="0"/>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7" y="4252913"/>
            <a:ext cx="5661025" cy="4030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825"/>
            <a:ext cx="3067050" cy="4476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505825"/>
            <a:ext cx="3067050" cy="447675"/>
          </a:xfrm>
          <a:prstGeom prst="rect">
            <a:avLst/>
          </a:prstGeom>
        </p:spPr>
        <p:txBody>
          <a:bodyPr vert="horz" lIns="91440" tIns="45720" rIns="91440" bIns="45720" rtlCol="0" anchor="b"/>
          <a:lstStyle>
            <a:lvl1pPr algn="r">
              <a:defRPr sz="1200"/>
            </a:lvl1pPr>
          </a:lstStyle>
          <a:p>
            <a:fld id="{C4C2211E-FB4B-428B-BE86-4A7DDE495623}" type="slidenum">
              <a:rPr lang="en-US" smtClean="0"/>
              <a:pPr/>
              <a:t>‹#›</a:t>
            </a:fld>
            <a:endParaRPr lang="en-US" dirty="0"/>
          </a:p>
        </p:txBody>
      </p:sp>
    </p:spTree>
    <p:extLst>
      <p:ext uri="{BB962C8B-B14F-4D97-AF65-F5344CB8AC3E}">
        <p14:creationId xmlns:p14="http://schemas.microsoft.com/office/powerpoint/2010/main" xmlns="" val="27722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Touch on tools as well—calendar, tasks, announcements</a:t>
            </a:r>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email, but </a:t>
            </a:r>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34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39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57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differences with webct</a:t>
            </a:r>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C4C2211E-FB4B-428B-BE86-4A7DDE495623}"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FE70B-0CE0-4EBF-9136-045CF1927203}"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15795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381610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201695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308191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252380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173638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285278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28453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231505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148372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D873-FF21-487F-85CC-33CE40286568}" type="datetimeFigureOut">
              <a:rPr lang="en-US" smtClean="0"/>
              <a:pPr/>
              <a:t>7/29/2011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30415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BD873-FF21-487F-85CC-33CE40286568}" type="datetimeFigureOut">
              <a:rPr lang="en-US" smtClean="0"/>
              <a:pPr/>
              <a:t>7/29/2011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A97A2-DC7D-4B6C-A48B-9B4F96D448F5}" type="slidenum">
              <a:rPr lang="en-US" smtClean="0"/>
              <a:pPr/>
              <a:t>‹#›</a:t>
            </a:fld>
            <a:endParaRPr lang="en-US" dirty="0"/>
          </a:p>
        </p:txBody>
      </p:sp>
    </p:spTree>
    <p:extLst>
      <p:ext uri="{BB962C8B-B14F-4D97-AF65-F5344CB8AC3E}">
        <p14:creationId xmlns:p14="http://schemas.microsoft.com/office/powerpoint/2010/main" xmlns="" val="10491187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urses.k12.sd.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vzs_1VwBYF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help@k12.sd.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12.sd.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kb.blackboard.com/display/EXEMPLARY/Exemplary+Course+Progra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blackboard.com/Partnerships/Extensions.aspx" TargetMode="External"/><Relationship Id="rId2" Type="http://schemas.openxmlformats.org/officeDocument/2006/relationships/hyperlink" Target="http://connections.blackboard.com/groups/690c134764/summary" TargetMode="External"/><Relationship Id="rId1" Type="http://schemas.openxmlformats.org/officeDocument/2006/relationships/slideLayout" Target="../slideLayouts/slideLayout2.xml"/><Relationship Id="rId4" Type="http://schemas.openxmlformats.org/officeDocument/2006/relationships/hyperlink" Target="http://ondemand.blackboard.co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help@k12.sd.us" TargetMode="External"/><Relationship Id="rId2" Type="http://schemas.openxmlformats.org/officeDocument/2006/relationships/hyperlink" Target="http://k12.sd.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embers.k12.sd.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Blackboard Learn</a:t>
            </a:r>
            <a:br>
              <a:rPr lang="en-US" dirty="0" smtClean="0"/>
            </a:br>
            <a:r>
              <a:rPr lang="en-US" dirty="0" smtClean="0"/>
              <a:t>Advanced</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16563"/>
          </a:xfrm>
        </p:spPr>
        <p:txBody>
          <a:bodyPr>
            <a:normAutofit/>
          </a:bodyPr>
          <a:lstStyle/>
          <a:p>
            <a:r>
              <a:rPr lang="en-US" sz="1900" dirty="0" smtClean="0"/>
              <a:t>Enter the name of the class in the “Request a Blackboard Learn class” field and click the Submit button</a:t>
            </a:r>
            <a:r>
              <a:rPr lang="en-US" sz="1500" dirty="0" smtClean="0"/>
              <a:t>.</a:t>
            </a:r>
          </a:p>
          <a:p>
            <a:pPr lvl="1"/>
            <a:endParaRPr lang="en-US" sz="400" dirty="0" smtClean="0"/>
          </a:p>
          <a:p>
            <a:r>
              <a:rPr lang="en-US" sz="1900" dirty="0" smtClean="0"/>
              <a:t>The class name will appear in the your pending Blackboard Learn classes area.</a:t>
            </a:r>
          </a:p>
          <a:p>
            <a:pPr>
              <a:buNone/>
            </a:pPr>
            <a:endParaRPr lang="en-US" sz="400" dirty="0" smtClean="0"/>
          </a:p>
          <a:p>
            <a:r>
              <a:rPr lang="en-US" sz="1900" dirty="0" smtClean="0"/>
              <a:t>Once the class has been created:</a:t>
            </a:r>
          </a:p>
          <a:p>
            <a:pPr lvl="1"/>
            <a:r>
              <a:rPr lang="en-US" sz="1900" dirty="0" smtClean="0"/>
              <a:t>The class name will appear in the Your Blackboard Learn classes area.</a:t>
            </a:r>
          </a:p>
          <a:p>
            <a:pPr lvl="1"/>
            <a:r>
              <a:rPr lang="en-US" sz="1900" dirty="0" smtClean="0"/>
              <a:t>You will receive an email notification with additional information.</a:t>
            </a:r>
          </a:p>
          <a:p>
            <a:pPr lvl="1"/>
            <a:endParaRPr lang="en-US" dirty="0" smtClean="0"/>
          </a:p>
          <a:p>
            <a:pPr lvl="1"/>
            <a:endParaRPr lang="en-US" dirty="0" smtClean="0"/>
          </a:p>
          <a:p>
            <a:endParaRPr lang="en-US" dirty="0"/>
          </a:p>
        </p:txBody>
      </p:sp>
      <p:pic>
        <p:nvPicPr>
          <p:cNvPr id="4" name="Picture 3" descr="Migration Page.JPG"/>
          <p:cNvPicPr>
            <a:picLocks noChangeAspect="1"/>
          </p:cNvPicPr>
          <p:nvPr/>
        </p:nvPicPr>
        <p:blipFill>
          <a:blip r:embed="rId2" cstate="print"/>
          <a:srcRect b="14337"/>
          <a:stretch>
            <a:fillRect/>
          </a:stretch>
        </p:blipFill>
        <p:spPr>
          <a:xfrm>
            <a:off x="1905000" y="3505200"/>
            <a:ext cx="5260903" cy="3200400"/>
          </a:xfrm>
          <a:prstGeom prst="rect">
            <a:avLst/>
          </a:prstGeom>
        </p:spPr>
      </p:pic>
      <p:sp>
        <p:nvSpPr>
          <p:cNvPr id="5" name="Rectangle 4"/>
          <p:cNvSpPr/>
          <p:nvPr/>
        </p:nvSpPr>
        <p:spPr>
          <a:xfrm>
            <a:off x="2057400" y="5029200"/>
            <a:ext cx="3200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Logging-in to Your Course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smtClean="0"/>
              <a:t>Go to </a:t>
            </a:r>
            <a:r>
              <a:rPr lang="en-US" sz="2400" dirty="0" smtClean="0">
                <a:hlinkClick r:id="rId3"/>
              </a:rPr>
              <a:t>https://courses.k12.sd.us</a:t>
            </a:r>
            <a:r>
              <a:rPr lang="en-US" sz="2400" dirty="0" smtClean="0"/>
              <a:t>.</a:t>
            </a:r>
          </a:p>
          <a:p>
            <a:pPr>
              <a:buNone/>
            </a:pPr>
            <a:endParaRPr lang="en-US" sz="400" dirty="0" smtClean="0"/>
          </a:p>
          <a:p>
            <a:r>
              <a:rPr lang="en-US" sz="2400" dirty="0" smtClean="0"/>
              <a:t>Type in your State K-12 username and password.</a:t>
            </a:r>
          </a:p>
          <a:p>
            <a:pPr>
              <a:buNone/>
            </a:pPr>
            <a:endParaRPr lang="en-US" dirty="0"/>
          </a:p>
        </p:txBody>
      </p:sp>
      <p:pic>
        <p:nvPicPr>
          <p:cNvPr id="4" name="Picture 3" descr="Blackboard Login.JPG"/>
          <p:cNvPicPr>
            <a:picLocks noChangeAspect="1"/>
          </p:cNvPicPr>
          <p:nvPr/>
        </p:nvPicPr>
        <p:blipFill>
          <a:blip r:embed="rId4" cstate="print"/>
          <a:srcRect l="22500" t="5597" r="22500"/>
          <a:stretch>
            <a:fillRect/>
          </a:stretch>
        </p:blipFill>
        <p:spPr>
          <a:xfrm>
            <a:off x="1981200" y="2590800"/>
            <a:ext cx="5014871" cy="4038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User Dashboard</a:t>
            </a:r>
            <a:endParaRPr lang="en-US" dirty="0"/>
          </a:p>
        </p:txBody>
      </p:sp>
      <p:sp>
        <p:nvSpPr>
          <p:cNvPr id="5" name="Content Placeholder 4"/>
          <p:cNvSpPr>
            <a:spLocks noGrp="1"/>
          </p:cNvSpPr>
          <p:nvPr>
            <p:ph idx="1"/>
          </p:nvPr>
        </p:nvSpPr>
        <p:spPr>
          <a:xfrm>
            <a:off x="457200" y="990600"/>
            <a:ext cx="8229600" cy="4525963"/>
          </a:xfrm>
        </p:spPr>
        <p:txBody>
          <a:bodyPr/>
          <a:lstStyle/>
          <a:p>
            <a:r>
              <a:rPr lang="en-US" sz="1800" dirty="0" smtClean="0"/>
              <a:t>Made up of components that provide information from various sources in the Blackboard system</a:t>
            </a:r>
          </a:p>
          <a:p>
            <a:pPr>
              <a:buNone/>
            </a:pPr>
            <a:endParaRPr lang="en-US" sz="1800" dirty="0" smtClean="0"/>
          </a:p>
          <a:p>
            <a:r>
              <a:rPr lang="en-US" sz="1800" dirty="0" smtClean="0"/>
              <a:t>The user can always return to the home page by clicking the Blackboard tab regardless of the page he or she is viewing.</a:t>
            </a:r>
          </a:p>
          <a:p>
            <a:pPr>
              <a:buNone/>
            </a:pPr>
            <a:endParaRPr lang="en-US" sz="1800" dirty="0" smtClean="0"/>
          </a:p>
          <a:p>
            <a:r>
              <a:rPr lang="en-US" sz="1800" dirty="0" smtClean="0"/>
              <a:t>The Settings button (gear icon) will allow users to customize settings for information displayed by certain modules</a:t>
            </a:r>
          </a:p>
          <a:p>
            <a:endParaRPr lang="en-US" sz="2000" dirty="0" smtClean="0"/>
          </a:p>
          <a:p>
            <a:endParaRPr lang="en-US" dirty="0"/>
          </a:p>
        </p:txBody>
      </p:sp>
      <p:pic>
        <p:nvPicPr>
          <p:cNvPr id="6" name="Content Placeholder 3" descr="Blackboard Home.JPG"/>
          <p:cNvPicPr>
            <a:picLocks noChangeAspect="1"/>
          </p:cNvPicPr>
          <p:nvPr/>
        </p:nvPicPr>
        <p:blipFill>
          <a:blip r:embed="rId3" cstate="print"/>
          <a:stretch>
            <a:fillRect/>
          </a:stretch>
        </p:blipFill>
        <p:spPr>
          <a:xfrm>
            <a:off x="381000" y="3657600"/>
            <a:ext cx="8360136" cy="3048000"/>
          </a:xfrm>
          <a:prstGeom prst="rect">
            <a:avLst/>
          </a:prstGeom>
        </p:spPr>
      </p:pic>
      <p:sp>
        <p:nvSpPr>
          <p:cNvPr id="7" name="Rectangle 6"/>
          <p:cNvSpPr/>
          <p:nvPr/>
        </p:nvSpPr>
        <p:spPr>
          <a:xfrm>
            <a:off x="457200" y="3733800"/>
            <a:ext cx="990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05400" y="40386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828800" y="48768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382000" y="49530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dirty="0" smtClean="0"/>
              <a:t>Course Home Page</a:t>
            </a:r>
            <a:endParaRPr lang="en-US" dirty="0"/>
          </a:p>
        </p:txBody>
      </p:sp>
      <p:sp>
        <p:nvSpPr>
          <p:cNvPr id="3" name="Content Placeholder 2"/>
          <p:cNvSpPr>
            <a:spLocks noGrp="1"/>
          </p:cNvSpPr>
          <p:nvPr>
            <p:ph idx="1"/>
          </p:nvPr>
        </p:nvSpPr>
        <p:spPr>
          <a:xfrm>
            <a:off x="381000" y="914400"/>
            <a:ext cx="8229600" cy="4525963"/>
          </a:xfrm>
        </p:spPr>
        <p:txBody>
          <a:bodyPr>
            <a:normAutofit/>
          </a:bodyPr>
          <a:lstStyle/>
          <a:p>
            <a:r>
              <a:rPr lang="en-US" sz="1600" dirty="0" smtClean="0"/>
              <a:t>Toggle Edit Mode ON/OFF</a:t>
            </a:r>
          </a:p>
          <a:p>
            <a:pPr>
              <a:buNone/>
            </a:pPr>
            <a:endParaRPr lang="en-US" sz="400" dirty="0" smtClean="0"/>
          </a:p>
          <a:p>
            <a:r>
              <a:rPr lang="en-US" sz="1600" dirty="0" smtClean="0"/>
              <a:t>Allows  users to change the way they are viewing the content on screen.</a:t>
            </a:r>
          </a:p>
          <a:p>
            <a:pPr>
              <a:buNone/>
            </a:pPr>
            <a:endParaRPr lang="en-US" sz="400" dirty="0" smtClean="0"/>
          </a:p>
          <a:p>
            <a:r>
              <a:rPr lang="en-US" sz="1600" dirty="0" smtClean="0"/>
              <a:t>Switching the Edit Mode to ON allows users with certain roles in the system to add, remove, and edit content and tools in the course.</a:t>
            </a:r>
          </a:p>
          <a:p>
            <a:pPr>
              <a:buNone/>
            </a:pPr>
            <a:endParaRPr lang="en-US" sz="400" dirty="0" smtClean="0"/>
          </a:p>
          <a:p>
            <a:r>
              <a:rPr lang="en-US" sz="1600" dirty="0" smtClean="0"/>
              <a:t> Switching the Edit Mode to OFF displays the Course as students would see it. </a:t>
            </a:r>
          </a:p>
          <a:p>
            <a:pPr>
              <a:buNone/>
            </a:pPr>
            <a:endParaRPr lang="en-US" sz="400" dirty="0" smtClean="0"/>
          </a:p>
          <a:p>
            <a:r>
              <a:rPr lang="en-US" sz="1600" dirty="0" smtClean="0"/>
              <a:t>The Edit Mode toggle will only appear to those users who have permission to use it.</a:t>
            </a:r>
          </a:p>
          <a:p>
            <a:endParaRPr lang="en-US" dirty="0"/>
          </a:p>
        </p:txBody>
      </p:sp>
      <p:pic>
        <p:nvPicPr>
          <p:cNvPr id="4" name="Picture 3" descr="Class Home Page.JPG"/>
          <p:cNvPicPr>
            <a:picLocks noChangeAspect="1"/>
          </p:cNvPicPr>
          <p:nvPr/>
        </p:nvPicPr>
        <p:blipFill>
          <a:blip r:embed="rId3" cstate="print"/>
          <a:stretch>
            <a:fillRect/>
          </a:stretch>
        </p:blipFill>
        <p:spPr>
          <a:xfrm>
            <a:off x="1219200" y="3429000"/>
            <a:ext cx="6629400" cy="3162244"/>
          </a:xfrm>
          <a:prstGeom prst="rect">
            <a:avLst/>
          </a:prstGeom>
        </p:spPr>
      </p:pic>
      <p:sp>
        <p:nvSpPr>
          <p:cNvPr id="6" name="Rectangle 5"/>
          <p:cNvSpPr/>
          <p:nvPr/>
        </p:nvSpPr>
        <p:spPr>
          <a:xfrm>
            <a:off x="6934200" y="3657600"/>
            <a:ext cx="838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Course Home Page</a:t>
            </a:r>
            <a:endParaRPr lang="en-US" dirty="0"/>
          </a:p>
        </p:txBody>
      </p:sp>
      <p:sp>
        <p:nvSpPr>
          <p:cNvPr id="3" name="Content Placeholder 2"/>
          <p:cNvSpPr>
            <a:spLocks noGrp="1"/>
          </p:cNvSpPr>
          <p:nvPr>
            <p:ph idx="1"/>
          </p:nvPr>
        </p:nvSpPr>
        <p:spPr>
          <a:xfrm>
            <a:off x="457200" y="960437"/>
            <a:ext cx="8229600" cy="4525963"/>
          </a:xfrm>
        </p:spPr>
        <p:txBody>
          <a:bodyPr>
            <a:normAutofit/>
          </a:bodyPr>
          <a:lstStyle/>
          <a:p>
            <a:r>
              <a:rPr lang="en-US" sz="1600" dirty="0" smtClean="0"/>
              <a:t>Provides user </a:t>
            </a:r>
            <a:r>
              <a:rPr lang="en-US" sz="1600" dirty="0"/>
              <a:t>with information from </a:t>
            </a:r>
            <a:r>
              <a:rPr lang="en-US" sz="1600" dirty="0" smtClean="0"/>
              <a:t>various sources </a:t>
            </a:r>
            <a:r>
              <a:rPr lang="en-US" sz="1600" dirty="0"/>
              <a:t>in </a:t>
            </a:r>
            <a:r>
              <a:rPr lang="en-US" sz="1600" dirty="0" smtClean="0"/>
              <a:t>the course</a:t>
            </a:r>
          </a:p>
          <a:p>
            <a:pPr>
              <a:buNone/>
            </a:pPr>
            <a:endParaRPr lang="en-US" sz="400" dirty="0" smtClean="0"/>
          </a:p>
          <a:p>
            <a:r>
              <a:rPr lang="en-US" sz="1600" dirty="0" smtClean="0"/>
              <a:t>Modify </a:t>
            </a:r>
            <a:r>
              <a:rPr lang="en-US" sz="1600" dirty="0"/>
              <a:t>the layout </a:t>
            </a:r>
            <a:r>
              <a:rPr lang="en-US" sz="1600" dirty="0" smtClean="0"/>
              <a:t>by </a:t>
            </a:r>
            <a:r>
              <a:rPr lang="en-US" sz="1600" dirty="0"/>
              <a:t>dragging </a:t>
            </a:r>
            <a:r>
              <a:rPr lang="en-US" sz="1600" dirty="0" smtClean="0"/>
              <a:t>modules to </a:t>
            </a:r>
            <a:r>
              <a:rPr lang="en-US" sz="1600" dirty="0"/>
              <a:t>different locations in the content </a:t>
            </a:r>
            <a:r>
              <a:rPr lang="en-US" sz="1600" dirty="0" smtClean="0"/>
              <a:t>area or clicking the Add Modules button. </a:t>
            </a:r>
          </a:p>
          <a:p>
            <a:pPr>
              <a:buNone/>
            </a:pPr>
            <a:endParaRPr lang="en-US" sz="400" dirty="0" smtClean="0"/>
          </a:p>
          <a:p>
            <a:r>
              <a:rPr lang="en-US" sz="1600" dirty="0" smtClean="0"/>
              <a:t>Modules </a:t>
            </a:r>
            <a:r>
              <a:rPr lang="en-US" sz="1600" dirty="0"/>
              <a:t>can be minimized or deleted using </a:t>
            </a:r>
            <a:r>
              <a:rPr lang="en-US" sz="1600" dirty="0" smtClean="0"/>
              <a:t>the control </a:t>
            </a:r>
            <a:r>
              <a:rPr lang="en-US" sz="1600" dirty="0"/>
              <a:t>buttons in the upper right‐hand corner of the module pane. </a:t>
            </a:r>
            <a:endParaRPr lang="en-US" sz="1600" dirty="0" smtClean="0"/>
          </a:p>
          <a:p>
            <a:pPr>
              <a:buNone/>
            </a:pPr>
            <a:endParaRPr lang="en-US" sz="400" dirty="0" smtClean="0"/>
          </a:p>
          <a:p>
            <a:r>
              <a:rPr lang="en-US" sz="1600" dirty="0" smtClean="0"/>
              <a:t>The </a:t>
            </a:r>
            <a:r>
              <a:rPr lang="en-US" sz="1600" dirty="0"/>
              <a:t>Settings button (</a:t>
            </a:r>
            <a:r>
              <a:rPr lang="en-US" sz="1600" dirty="0" smtClean="0"/>
              <a:t>gear icon</a:t>
            </a:r>
            <a:r>
              <a:rPr lang="en-US" sz="1600" dirty="0"/>
              <a:t>) will allow the user to customize the settings for information displayed by certain modules</a:t>
            </a:r>
            <a:r>
              <a:rPr lang="en-US" sz="1600" dirty="0" smtClean="0"/>
              <a:t>.</a:t>
            </a:r>
          </a:p>
          <a:p>
            <a:endParaRPr lang="en-US" dirty="0" smtClean="0"/>
          </a:p>
          <a:p>
            <a:endParaRPr lang="en-US" dirty="0"/>
          </a:p>
        </p:txBody>
      </p:sp>
      <p:pic>
        <p:nvPicPr>
          <p:cNvPr id="5" name="Picture 4" descr="Course Home Page.JPG"/>
          <p:cNvPicPr>
            <a:picLocks noChangeAspect="1"/>
          </p:cNvPicPr>
          <p:nvPr/>
        </p:nvPicPr>
        <p:blipFill>
          <a:blip r:embed="rId3" cstate="print"/>
          <a:stretch>
            <a:fillRect/>
          </a:stretch>
        </p:blipFill>
        <p:spPr>
          <a:xfrm>
            <a:off x="1371600" y="3505200"/>
            <a:ext cx="7162800" cy="3147862"/>
          </a:xfrm>
          <a:prstGeom prst="rect">
            <a:avLst/>
          </a:prstGeom>
        </p:spPr>
      </p:pic>
      <p:sp>
        <p:nvSpPr>
          <p:cNvPr id="6" name="Rectangle 5"/>
          <p:cNvSpPr/>
          <p:nvPr/>
        </p:nvSpPr>
        <p:spPr>
          <a:xfrm>
            <a:off x="1295400" y="3886200"/>
            <a:ext cx="1219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495800" y="41148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495800" y="48768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19600" y="60960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924800" y="41148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001000" y="47244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Course Menu</a:t>
            </a:r>
            <a:endParaRPr lang="en-US" dirty="0"/>
          </a:p>
        </p:txBody>
      </p:sp>
      <p:sp>
        <p:nvSpPr>
          <p:cNvPr id="3" name="Content Placeholder 2"/>
          <p:cNvSpPr>
            <a:spLocks noGrp="1"/>
          </p:cNvSpPr>
          <p:nvPr>
            <p:ph idx="1"/>
          </p:nvPr>
        </p:nvSpPr>
        <p:spPr>
          <a:xfrm>
            <a:off x="457200" y="960437"/>
            <a:ext cx="8229600" cy="4525963"/>
          </a:xfrm>
        </p:spPr>
        <p:txBody>
          <a:bodyPr>
            <a:normAutofit/>
          </a:bodyPr>
          <a:lstStyle/>
          <a:p>
            <a:r>
              <a:rPr lang="en-US" sz="1600" dirty="0" smtClean="0"/>
              <a:t>Contains links to the content area as well as other areas of the course.</a:t>
            </a:r>
          </a:p>
          <a:p>
            <a:pPr>
              <a:buNone/>
            </a:pPr>
            <a:endParaRPr lang="en-US" sz="1600" dirty="0" smtClean="0"/>
          </a:p>
          <a:p>
            <a:r>
              <a:rPr lang="en-US" sz="1600" dirty="0" smtClean="0"/>
              <a:t> Includes default links that can be renamed or rearranged</a:t>
            </a:r>
          </a:p>
          <a:p>
            <a:pPr>
              <a:buNone/>
            </a:pPr>
            <a:endParaRPr lang="en-US" sz="1600" dirty="0" smtClean="0"/>
          </a:p>
          <a:p>
            <a:r>
              <a:rPr lang="en-US" sz="1600" dirty="0" smtClean="0"/>
              <a:t>Use the double “v” icon to edit links</a:t>
            </a:r>
          </a:p>
          <a:p>
            <a:pPr>
              <a:buNone/>
            </a:pPr>
            <a:endParaRPr lang="en-US" sz="1600" dirty="0"/>
          </a:p>
        </p:txBody>
      </p:sp>
      <p:pic>
        <p:nvPicPr>
          <p:cNvPr id="4" name="Picture 3" descr="Control Panel.JPG"/>
          <p:cNvPicPr>
            <a:picLocks noChangeAspect="1"/>
          </p:cNvPicPr>
          <p:nvPr/>
        </p:nvPicPr>
        <p:blipFill>
          <a:blip r:embed="rId3" cstate="print"/>
          <a:stretch>
            <a:fillRect/>
          </a:stretch>
        </p:blipFill>
        <p:spPr>
          <a:xfrm>
            <a:off x="1981200" y="2895600"/>
            <a:ext cx="5090542" cy="3734402"/>
          </a:xfrm>
          <a:prstGeom prst="rect">
            <a:avLst/>
          </a:prstGeom>
        </p:spPr>
      </p:pic>
      <p:sp>
        <p:nvSpPr>
          <p:cNvPr id="5" name="Rectangle 4"/>
          <p:cNvSpPr/>
          <p:nvPr/>
        </p:nvSpPr>
        <p:spPr>
          <a:xfrm>
            <a:off x="1828800" y="3048000"/>
            <a:ext cx="1295400"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Course Management</a:t>
            </a:r>
            <a:endParaRPr lang="en-US" dirty="0"/>
          </a:p>
        </p:txBody>
      </p:sp>
      <p:sp>
        <p:nvSpPr>
          <p:cNvPr id="3" name="Content Placeholder 2"/>
          <p:cNvSpPr>
            <a:spLocks noGrp="1"/>
          </p:cNvSpPr>
          <p:nvPr>
            <p:ph idx="1"/>
          </p:nvPr>
        </p:nvSpPr>
        <p:spPr>
          <a:xfrm>
            <a:off x="228600" y="993648"/>
            <a:ext cx="7467600" cy="4873752"/>
          </a:xfrm>
        </p:spPr>
        <p:txBody>
          <a:bodyPr>
            <a:normAutofit/>
          </a:bodyPr>
          <a:lstStyle/>
          <a:p>
            <a:r>
              <a:rPr lang="en-US" sz="1800" dirty="0" smtClean="0"/>
              <a:t>Performed </a:t>
            </a:r>
            <a:r>
              <a:rPr lang="en-US" sz="1800" dirty="0"/>
              <a:t>through the Control Panel located on the lower </a:t>
            </a:r>
            <a:r>
              <a:rPr lang="en-US" sz="1800" dirty="0" smtClean="0"/>
              <a:t>left‐hand corner </a:t>
            </a:r>
            <a:r>
              <a:rPr lang="en-US" sz="1800" dirty="0"/>
              <a:t>of the Blackboard Learn window. </a:t>
            </a:r>
            <a:endParaRPr lang="en-US" sz="1800"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r>
              <a:rPr lang="en-US" sz="1800" dirty="0" smtClean="0"/>
              <a:t>Only Instructors, Teaching Assistants, Graders, and System Administrators can access the control panel.</a:t>
            </a:r>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r>
              <a:rPr lang="en-US" sz="1800" dirty="0" smtClean="0"/>
              <a:t>Control Panel allows users to</a:t>
            </a:r>
            <a:endParaRPr lang="en-US" sz="1800" dirty="0"/>
          </a:p>
          <a:p>
            <a:pPr lvl="1"/>
            <a:r>
              <a:rPr lang="en-US" sz="1800" dirty="0" smtClean="0"/>
              <a:t>Access file manager.</a:t>
            </a:r>
          </a:p>
          <a:p>
            <a:pPr lvl="1"/>
            <a:r>
              <a:rPr lang="en-US" sz="1800" dirty="0" smtClean="0"/>
              <a:t>Create </a:t>
            </a:r>
            <a:r>
              <a:rPr lang="en-US" sz="1800" dirty="0"/>
              <a:t>class </a:t>
            </a:r>
            <a:r>
              <a:rPr lang="en-US" sz="1800" dirty="0" smtClean="0"/>
              <a:t>announcements.</a:t>
            </a:r>
          </a:p>
          <a:p>
            <a:pPr lvl="1"/>
            <a:r>
              <a:rPr lang="en-US" sz="1800" dirty="0" smtClean="0"/>
              <a:t>Update </a:t>
            </a:r>
            <a:r>
              <a:rPr lang="en-US" sz="1800" dirty="0"/>
              <a:t>the course </a:t>
            </a:r>
            <a:r>
              <a:rPr lang="en-US" sz="1800" dirty="0" smtClean="0"/>
              <a:t>calendar.</a:t>
            </a:r>
          </a:p>
          <a:p>
            <a:pPr lvl="1"/>
            <a:r>
              <a:rPr lang="en-US" sz="1800" dirty="0" smtClean="0"/>
              <a:t>Work </a:t>
            </a:r>
            <a:r>
              <a:rPr lang="en-US" sz="1800" dirty="0"/>
              <a:t>in the </a:t>
            </a:r>
            <a:r>
              <a:rPr lang="en-US" sz="1800" dirty="0" smtClean="0"/>
              <a:t>grade center.</a:t>
            </a:r>
            <a:endParaRPr lang="en-US" sz="1800" dirty="0"/>
          </a:p>
        </p:txBody>
      </p:sp>
      <p:pic>
        <p:nvPicPr>
          <p:cNvPr id="5" name="Picture 4" descr="Control Panel.JPG"/>
          <p:cNvPicPr>
            <a:picLocks noChangeAspect="1"/>
          </p:cNvPicPr>
          <p:nvPr/>
        </p:nvPicPr>
        <p:blipFill>
          <a:blip r:embed="rId3" cstate="print"/>
          <a:stretch>
            <a:fillRect/>
          </a:stretch>
        </p:blipFill>
        <p:spPr>
          <a:xfrm>
            <a:off x="4114800" y="2971800"/>
            <a:ext cx="4709542" cy="3454901"/>
          </a:xfrm>
          <a:prstGeom prst="rect">
            <a:avLst/>
          </a:prstGeom>
        </p:spPr>
      </p:pic>
      <p:sp>
        <p:nvSpPr>
          <p:cNvPr id="6" name="Rectangle 5"/>
          <p:cNvSpPr/>
          <p:nvPr/>
        </p:nvSpPr>
        <p:spPr>
          <a:xfrm>
            <a:off x="4038600" y="4724400"/>
            <a:ext cx="1295400"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Course Content Tools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Course Content</a:t>
            </a:r>
            <a:endParaRPr lang="en-US" dirty="0"/>
          </a:p>
        </p:txBody>
      </p:sp>
      <p:sp>
        <p:nvSpPr>
          <p:cNvPr id="3" name="Content Placeholder 2"/>
          <p:cNvSpPr>
            <a:spLocks noGrp="1"/>
          </p:cNvSpPr>
          <p:nvPr>
            <p:ph idx="1"/>
          </p:nvPr>
        </p:nvSpPr>
        <p:spPr>
          <a:xfrm>
            <a:off x="457200" y="1371600"/>
            <a:ext cx="8229600" cy="4525963"/>
          </a:xfrm>
        </p:spPr>
        <p:txBody>
          <a:bodyPr>
            <a:normAutofit fontScale="55000" lnSpcReduction="20000"/>
          </a:bodyPr>
          <a:lstStyle/>
          <a:p>
            <a:r>
              <a:rPr lang="en-US" dirty="0"/>
              <a:t>Course content </a:t>
            </a:r>
            <a:r>
              <a:rPr lang="en-US" dirty="0" smtClean="0"/>
              <a:t> is the set of materials assembled by the course builder which are used to teach the course. </a:t>
            </a:r>
          </a:p>
          <a:p>
            <a:pPr lvl="1"/>
            <a:r>
              <a:rPr lang="en-US" dirty="0" smtClean="0"/>
              <a:t>Folders</a:t>
            </a:r>
          </a:p>
          <a:p>
            <a:pPr lvl="1"/>
            <a:r>
              <a:rPr lang="en-US" dirty="0" smtClean="0"/>
              <a:t>Files</a:t>
            </a:r>
          </a:p>
          <a:p>
            <a:pPr lvl="1"/>
            <a:r>
              <a:rPr lang="en-US" dirty="0" smtClean="0"/>
              <a:t>Assignments</a:t>
            </a:r>
            <a:endParaRPr lang="en-US" dirty="0"/>
          </a:p>
          <a:p>
            <a:pPr lvl="1"/>
            <a:r>
              <a:rPr lang="en-US" dirty="0" smtClean="0"/>
              <a:t>Tests</a:t>
            </a:r>
          </a:p>
          <a:p>
            <a:pPr lvl="1">
              <a:buNone/>
            </a:pPr>
            <a:endParaRPr lang="en-US" dirty="0" smtClean="0"/>
          </a:p>
          <a:p>
            <a:r>
              <a:rPr lang="en-US" dirty="0" smtClean="0"/>
              <a:t>Materials may be created </a:t>
            </a:r>
            <a:r>
              <a:rPr lang="en-US" dirty="0"/>
              <a:t>outside of Blackboard Learn </a:t>
            </a:r>
            <a:endParaRPr lang="en-US" dirty="0" smtClean="0"/>
          </a:p>
          <a:p>
            <a:pPr lvl="1"/>
            <a:r>
              <a:rPr lang="en-US" dirty="0" smtClean="0"/>
              <a:t>Documents</a:t>
            </a:r>
          </a:p>
          <a:p>
            <a:pPr lvl="1"/>
            <a:r>
              <a:rPr lang="en-US" dirty="0" smtClean="0"/>
              <a:t>Audio/Video files</a:t>
            </a:r>
          </a:p>
          <a:p>
            <a:pPr lvl="1">
              <a:buNone/>
            </a:pPr>
            <a:endParaRPr lang="en-US" dirty="0" smtClean="0"/>
          </a:p>
          <a:p>
            <a:r>
              <a:rPr lang="en-US" dirty="0" smtClean="0"/>
              <a:t>Materials may be created within Blackboard </a:t>
            </a:r>
            <a:r>
              <a:rPr lang="en-US" dirty="0"/>
              <a:t>Learn </a:t>
            </a:r>
            <a:endParaRPr lang="en-US" dirty="0" smtClean="0"/>
          </a:p>
          <a:p>
            <a:pPr lvl="1"/>
            <a:r>
              <a:rPr lang="en-US" dirty="0" smtClean="0"/>
              <a:t>Discussion boards</a:t>
            </a:r>
          </a:p>
          <a:p>
            <a:pPr lvl="1"/>
            <a:r>
              <a:rPr lang="en-US" dirty="0" smtClean="0"/>
              <a:t>Wikis</a:t>
            </a:r>
          </a:p>
          <a:p>
            <a:pPr lvl="1"/>
            <a:r>
              <a:rPr lang="en-US" dirty="0" smtClean="0"/>
              <a:t>Blogs</a:t>
            </a:r>
          </a:p>
          <a:p>
            <a:pPr lvl="1">
              <a:buNone/>
            </a:pPr>
            <a:endParaRPr lang="en-US" dirty="0" smtClean="0"/>
          </a:p>
          <a:p>
            <a:r>
              <a:rPr lang="en-US" dirty="0" smtClean="0"/>
              <a:t>Content is added, deleted, edited and organized using the Course Menu and Control Panel.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Adding a Content Area</a:t>
            </a:r>
            <a:endParaRPr lang="en-US"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r>
              <a:rPr lang="en-US" dirty="0" smtClean="0"/>
              <a:t>By default, a specific number of Content Areas appear in a class.</a:t>
            </a:r>
          </a:p>
          <a:p>
            <a:pPr>
              <a:buNone/>
            </a:pPr>
            <a:r>
              <a:rPr lang="en-US" dirty="0" smtClean="0"/>
              <a:t> </a:t>
            </a:r>
          </a:p>
          <a:p>
            <a:r>
              <a:rPr lang="en-US" dirty="0" smtClean="0"/>
              <a:t>Teachers may create additional Content Areas or edit existing Content Areas.</a:t>
            </a:r>
          </a:p>
          <a:p>
            <a:pPr>
              <a:buNone/>
            </a:pPr>
            <a:endParaRPr lang="en-US" dirty="0" smtClean="0"/>
          </a:p>
          <a:p>
            <a:r>
              <a:rPr lang="en-US" dirty="0" smtClean="0"/>
              <a:t>To add a Content Area to the Class Menu:</a:t>
            </a:r>
          </a:p>
          <a:p>
            <a:pPr lvl="1"/>
            <a:r>
              <a:rPr lang="en-US" dirty="0" smtClean="0"/>
              <a:t>Toggle Edit Mode On</a:t>
            </a:r>
          </a:p>
          <a:p>
            <a:pPr lvl="1"/>
            <a:r>
              <a:rPr lang="en-US" dirty="0" smtClean="0"/>
              <a:t>Point to the plus sign above the Class Menu. </a:t>
            </a:r>
          </a:p>
          <a:p>
            <a:pPr lvl="1"/>
            <a:r>
              <a:rPr lang="en-US" dirty="0" smtClean="0"/>
              <a:t>Select Create Content Area.</a:t>
            </a:r>
          </a:p>
          <a:p>
            <a:pPr lvl="1"/>
            <a:r>
              <a:rPr lang="en-US" dirty="0" smtClean="0"/>
              <a:t>Complete the remaining options for the particular content.</a:t>
            </a:r>
          </a:p>
          <a:p>
            <a:pPr lvl="1"/>
            <a:r>
              <a:rPr lang="en-US" dirty="0" smtClean="0"/>
              <a:t>Click Submit.</a:t>
            </a:r>
          </a:p>
          <a:p>
            <a:pPr lvl="1">
              <a:buNone/>
            </a:pPr>
            <a:endParaRPr lang="en-US" dirty="0" smtClean="0"/>
          </a:p>
          <a:p>
            <a:r>
              <a:rPr lang="en-US" dirty="0" smtClean="0"/>
              <a:t>The new Content Area appears on the Class Menu</a:t>
            </a:r>
          </a:p>
          <a:p>
            <a:pPr lvl="1"/>
            <a:r>
              <a:rPr lang="en-US" dirty="0" smtClean="0"/>
              <a:t>If the Content Area contains no content, an icon of a dotted square appears.</a:t>
            </a:r>
          </a:p>
          <a:p>
            <a:pPr lvl="1"/>
            <a:r>
              <a:rPr lang="en-US" dirty="0" smtClean="0"/>
              <a:t> If the Content Area is unavailable to students, an icon of a square with a line through it appears.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headed?</a:t>
            </a:r>
            <a:endParaRPr lang="en-US" dirty="0"/>
          </a:p>
        </p:txBody>
      </p:sp>
      <p:sp>
        <p:nvSpPr>
          <p:cNvPr id="3" name="Content Placeholder 2"/>
          <p:cNvSpPr>
            <a:spLocks noGrp="1"/>
          </p:cNvSpPr>
          <p:nvPr>
            <p:ph idx="1"/>
          </p:nvPr>
        </p:nvSpPr>
        <p:spPr/>
        <p:txBody>
          <a:bodyPr/>
          <a:lstStyle/>
          <a:p>
            <a:r>
              <a:rPr lang="en-US" dirty="0" smtClean="0"/>
              <a:t>Move WebCT Courses to Blackboard Learn</a:t>
            </a:r>
          </a:p>
          <a:p>
            <a:endParaRPr lang="en-US" dirty="0" smtClean="0"/>
          </a:p>
          <a:p>
            <a:r>
              <a:rPr lang="en-US" dirty="0" smtClean="0"/>
              <a:t>Create a Course &amp; Add Content</a:t>
            </a:r>
          </a:p>
          <a:p>
            <a:endParaRPr lang="en-US" dirty="0" smtClean="0"/>
          </a:p>
          <a:p>
            <a:r>
              <a:rPr lang="en-US" dirty="0" smtClean="0"/>
              <a:t>Use Advanced Collaboration Features</a:t>
            </a:r>
          </a:p>
          <a:p>
            <a:endParaRPr lang="en-US" dirty="0" smtClean="0"/>
          </a:p>
          <a:p>
            <a:r>
              <a:rPr lang="en-US" dirty="0" smtClean="0"/>
              <a:t>Locate Additional Resources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Content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Files </a:t>
            </a:r>
            <a:r>
              <a:rPr lang="en-US" dirty="0" smtClean="0"/>
              <a:t>(documents</a:t>
            </a:r>
            <a:r>
              <a:rPr lang="en-US" dirty="0"/>
              <a:t>, PDFs, </a:t>
            </a:r>
            <a:r>
              <a:rPr lang="en-US" dirty="0" smtClean="0"/>
              <a:t>presentations, etc.) </a:t>
            </a:r>
            <a:r>
              <a:rPr lang="en-US" dirty="0"/>
              <a:t>may be uploaded </a:t>
            </a:r>
            <a:r>
              <a:rPr lang="en-US" dirty="0" smtClean="0"/>
              <a:t>to Blackboard Learn</a:t>
            </a:r>
          </a:p>
          <a:p>
            <a:pPr>
              <a:buNone/>
            </a:pPr>
            <a:endParaRPr lang="en-US" dirty="0" smtClean="0"/>
          </a:p>
          <a:p>
            <a:r>
              <a:rPr lang="en-US" dirty="0" smtClean="0"/>
              <a:t> The </a:t>
            </a:r>
            <a:r>
              <a:rPr lang="en-US" dirty="0"/>
              <a:t>following steps will add </a:t>
            </a:r>
            <a:r>
              <a:rPr lang="en-US" dirty="0" smtClean="0"/>
              <a:t>content to your course:</a:t>
            </a:r>
          </a:p>
          <a:p>
            <a:pPr lvl="1"/>
            <a:r>
              <a:rPr lang="en-US" dirty="0" smtClean="0"/>
              <a:t>Toggle Edit Mode ON.</a:t>
            </a:r>
          </a:p>
          <a:p>
            <a:pPr lvl="1"/>
            <a:r>
              <a:rPr lang="en-US" dirty="0" smtClean="0"/>
              <a:t>Click on a content page within the Course Menu</a:t>
            </a:r>
          </a:p>
          <a:p>
            <a:pPr lvl="1"/>
            <a:r>
              <a:rPr lang="en-US" dirty="0" smtClean="0"/>
              <a:t>Click </a:t>
            </a:r>
            <a:r>
              <a:rPr lang="en-US" dirty="0"/>
              <a:t>Build Content</a:t>
            </a:r>
            <a:r>
              <a:rPr lang="en-US" dirty="0" smtClean="0"/>
              <a:t>.</a:t>
            </a:r>
          </a:p>
          <a:p>
            <a:pPr lvl="1"/>
            <a:r>
              <a:rPr lang="en-US" dirty="0" smtClean="0"/>
              <a:t>Click the link of the type of content you wish to add.</a:t>
            </a:r>
          </a:p>
          <a:p>
            <a:pPr lvl="1"/>
            <a:r>
              <a:rPr lang="en-US" dirty="0" smtClean="0"/>
              <a:t>Complete </a:t>
            </a:r>
            <a:r>
              <a:rPr lang="en-US" dirty="0"/>
              <a:t>the </a:t>
            </a:r>
            <a:r>
              <a:rPr lang="en-US" dirty="0" smtClean="0"/>
              <a:t>remaining options for the particular content.</a:t>
            </a:r>
          </a:p>
          <a:p>
            <a:pPr lvl="1"/>
            <a:r>
              <a:rPr lang="en-US" dirty="0" smtClean="0"/>
              <a:t>Click </a:t>
            </a:r>
            <a:r>
              <a:rPr lang="en-US" dirty="0"/>
              <a:t>Submit.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Building Content</a:t>
            </a:r>
            <a:endParaRPr lang="en-US" dirty="0"/>
          </a:p>
        </p:txBody>
      </p:sp>
      <p:pic>
        <p:nvPicPr>
          <p:cNvPr id="2050" name="Picture 2"/>
          <p:cNvPicPr>
            <a:picLocks noGrp="1" noChangeAspect="1" noChangeArrowheads="1"/>
          </p:cNvPicPr>
          <p:nvPr>
            <p:ph idx="1"/>
          </p:nvPr>
        </p:nvPicPr>
        <p:blipFill>
          <a:blip r:embed="rId3" cstate="print"/>
          <a:srcRect t="16836" b="7401"/>
          <a:stretch>
            <a:fillRect/>
          </a:stretch>
        </p:blipFill>
        <p:spPr bwMode="auto">
          <a:xfrm>
            <a:off x="228600" y="1447800"/>
            <a:ext cx="8706277" cy="4191000"/>
          </a:xfrm>
          <a:prstGeom prst="rect">
            <a:avLst/>
          </a:prstGeom>
          <a:noFill/>
          <a:ln w="9525">
            <a:noFill/>
            <a:miter lim="800000"/>
            <a:headEnd/>
            <a:tailEnd/>
          </a:ln>
        </p:spPr>
      </p:pic>
      <p:sp>
        <p:nvSpPr>
          <p:cNvPr id="5" name="Rectangle 4"/>
          <p:cNvSpPr/>
          <p:nvPr/>
        </p:nvSpPr>
        <p:spPr>
          <a:xfrm>
            <a:off x="304800" y="3124200"/>
            <a:ext cx="914400" cy="304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752600" y="2819400"/>
            <a:ext cx="914400" cy="304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Mashups</a:t>
            </a:r>
            <a:endParaRPr lang="en-US" dirty="0"/>
          </a:p>
        </p:txBody>
      </p:sp>
      <p:sp>
        <p:nvSpPr>
          <p:cNvPr id="3" name="Content Placeholder 2"/>
          <p:cNvSpPr>
            <a:spLocks noGrp="1"/>
          </p:cNvSpPr>
          <p:nvPr>
            <p:ph idx="1"/>
          </p:nvPr>
        </p:nvSpPr>
        <p:spPr/>
        <p:txBody>
          <a:bodyPr>
            <a:normAutofit fontScale="92500"/>
          </a:bodyPr>
          <a:lstStyle/>
          <a:p>
            <a:r>
              <a:rPr lang="en-US" dirty="0" smtClean="0"/>
              <a:t>Allow instructors to include content from an external website. </a:t>
            </a:r>
          </a:p>
          <a:p>
            <a:pPr lvl="1"/>
            <a:r>
              <a:rPr lang="en-US" dirty="0" smtClean="0"/>
              <a:t>Flickr Photo</a:t>
            </a:r>
          </a:p>
          <a:p>
            <a:pPr lvl="2"/>
            <a:r>
              <a:rPr lang="en-US" dirty="0" smtClean="0"/>
              <a:t>Link to a site for viewing and sharing photographic images</a:t>
            </a:r>
          </a:p>
          <a:p>
            <a:pPr lvl="1"/>
            <a:r>
              <a:rPr lang="en-US" dirty="0" smtClean="0"/>
              <a:t>SlideShare</a:t>
            </a:r>
          </a:p>
          <a:p>
            <a:pPr lvl="2"/>
            <a:r>
              <a:rPr lang="en-US" dirty="0" smtClean="0"/>
              <a:t>Link to a site for viewing and sharing PowerPoint presentations, Word documents, or Adobe PDF Portfolios</a:t>
            </a:r>
          </a:p>
          <a:p>
            <a:pPr lvl="1"/>
            <a:r>
              <a:rPr lang="en-US" dirty="0" smtClean="0"/>
              <a:t>YouTube</a:t>
            </a:r>
          </a:p>
          <a:p>
            <a:pPr lvl="2"/>
            <a:r>
              <a:rPr lang="en-US" dirty="0" smtClean="0"/>
              <a:t>Link to a site for viewing and sharing online videos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Mashups</a:t>
            </a:r>
            <a:endParaRPr lang="en-US" dirty="0"/>
          </a:p>
        </p:txBody>
      </p:sp>
      <p:sp>
        <p:nvSpPr>
          <p:cNvPr id="3" name="Content Placeholder 2"/>
          <p:cNvSpPr>
            <a:spLocks noGrp="1"/>
          </p:cNvSpPr>
          <p:nvPr>
            <p:ph idx="1"/>
          </p:nvPr>
        </p:nvSpPr>
        <p:spPr/>
        <p:txBody>
          <a:bodyPr>
            <a:normAutofit lnSpcReduction="10000"/>
          </a:bodyPr>
          <a:lstStyle/>
          <a:p>
            <a:r>
              <a:rPr lang="en-US" dirty="0" smtClean="0"/>
              <a:t>The following steps will add a mashup to a course:</a:t>
            </a:r>
          </a:p>
          <a:p>
            <a:pPr lvl="1"/>
            <a:r>
              <a:rPr lang="en-US" dirty="0" smtClean="0"/>
              <a:t>Toggle Edit Mode ON.</a:t>
            </a:r>
          </a:p>
          <a:p>
            <a:pPr lvl="1"/>
            <a:r>
              <a:rPr lang="en-US" dirty="0" smtClean="0"/>
              <a:t>Click on a content page within the Course Menu</a:t>
            </a:r>
          </a:p>
          <a:p>
            <a:pPr lvl="1"/>
            <a:r>
              <a:rPr lang="en-US" dirty="0" smtClean="0"/>
              <a:t>Click Build Content.</a:t>
            </a:r>
          </a:p>
          <a:p>
            <a:pPr lvl="1"/>
            <a:r>
              <a:rPr lang="en-US" dirty="0" smtClean="0"/>
              <a:t>Click the Mashup link</a:t>
            </a:r>
          </a:p>
          <a:p>
            <a:pPr lvl="1"/>
            <a:r>
              <a:rPr lang="en-US" dirty="0" smtClean="0"/>
              <a:t>Search by keyword for the type of content you wish to add.</a:t>
            </a:r>
          </a:p>
          <a:p>
            <a:pPr lvl="1"/>
            <a:r>
              <a:rPr lang="en-US" dirty="0" smtClean="0"/>
              <a:t>Click Submit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Set up a hierarchy to group related material together.</a:t>
            </a:r>
          </a:p>
          <a:p>
            <a:pPr lvl="1"/>
            <a:r>
              <a:rPr lang="en-US" dirty="0" smtClean="0"/>
              <a:t>E.g.: based on a theme such as all placing all media clips in one folder.</a:t>
            </a:r>
          </a:p>
          <a:p>
            <a:pPr lvl="1"/>
            <a:r>
              <a:rPr lang="en-US" dirty="0" smtClean="0"/>
              <a:t>E.g.: group material together based on a schedule, such as placing all items for "week 1" together.</a:t>
            </a:r>
          </a:p>
          <a:p>
            <a:pPr lvl="1">
              <a:buNone/>
            </a:pPr>
            <a:endParaRPr lang="en-US" dirty="0" smtClean="0"/>
          </a:p>
          <a:p>
            <a:r>
              <a:rPr lang="en-US" dirty="0" smtClean="0"/>
              <a:t>The following steps will add a folder to your course:</a:t>
            </a:r>
          </a:p>
          <a:p>
            <a:pPr lvl="1"/>
            <a:r>
              <a:rPr lang="en-US" dirty="0" smtClean="0"/>
              <a:t>Toggle Edit Mode to ON. </a:t>
            </a:r>
          </a:p>
          <a:p>
            <a:pPr lvl="1"/>
            <a:r>
              <a:rPr lang="en-US" dirty="0" smtClean="0"/>
              <a:t>Open a Content Area.</a:t>
            </a:r>
          </a:p>
          <a:p>
            <a:pPr lvl="1"/>
            <a:r>
              <a:rPr lang="en-US" dirty="0" smtClean="0"/>
              <a:t>Point to Build and select content folder. </a:t>
            </a:r>
          </a:p>
          <a:p>
            <a:pPr lvl="1"/>
            <a:r>
              <a:rPr lang="en-US" dirty="0" smtClean="0"/>
              <a:t>Complete the remaining options for the particular content.</a:t>
            </a:r>
          </a:p>
          <a:p>
            <a:pPr lvl="1"/>
            <a:r>
              <a:rPr lang="en-US" dirty="0" smtClean="0"/>
              <a:t>Click Submit.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Plans</a:t>
            </a:r>
            <a:endParaRPr lang="en-US" dirty="0"/>
          </a:p>
        </p:txBody>
      </p:sp>
      <p:sp>
        <p:nvSpPr>
          <p:cNvPr id="3" name="Content Placeholder 2"/>
          <p:cNvSpPr>
            <a:spLocks noGrp="1"/>
          </p:cNvSpPr>
          <p:nvPr>
            <p:ph idx="1"/>
          </p:nvPr>
        </p:nvSpPr>
        <p:spPr/>
        <p:txBody>
          <a:bodyPr>
            <a:normAutofit/>
          </a:bodyPr>
          <a:lstStyle/>
          <a:p>
            <a:r>
              <a:rPr lang="en-US" dirty="0" smtClean="0"/>
              <a:t>Combines information about the lesson itself with the curriculum resources used to teach it.</a:t>
            </a:r>
          </a:p>
          <a:p>
            <a:pPr>
              <a:buNone/>
            </a:pPr>
            <a:r>
              <a:rPr lang="en-US" dirty="0" smtClean="0"/>
              <a:t> </a:t>
            </a:r>
          </a:p>
          <a:p>
            <a:r>
              <a:rPr lang="en-US" dirty="0" smtClean="0"/>
              <a:t>Default Lesson Plan includes</a:t>
            </a:r>
          </a:p>
          <a:p>
            <a:pPr lvl="1"/>
            <a:r>
              <a:rPr lang="en-US" dirty="0" smtClean="0"/>
              <a:t>instructional level</a:t>
            </a:r>
          </a:p>
          <a:p>
            <a:pPr lvl="1"/>
            <a:r>
              <a:rPr lang="en-US" dirty="0" smtClean="0"/>
              <a:t>grade level</a:t>
            </a:r>
          </a:p>
          <a:p>
            <a:pPr lvl="1"/>
            <a:r>
              <a:rPr lang="en-US" dirty="0" smtClean="0"/>
              <a:t>objectives</a:t>
            </a:r>
          </a:p>
          <a:p>
            <a:pPr lvl="1"/>
            <a:r>
              <a:rPr lang="en-US" dirty="0" smtClean="0"/>
              <a:t>subject area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Lesson Plans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following steps will add a lesson plan to your course:</a:t>
            </a:r>
          </a:p>
          <a:p>
            <a:pPr lvl="1"/>
            <a:r>
              <a:rPr lang="en-US" dirty="0" smtClean="0"/>
              <a:t>Toggle Edit Mode ON</a:t>
            </a:r>
          </a:p>
          <a:p>
            <a:pPr lvl="1"/>
            <a:r>
              <a:rPr lang="en-US" dirty="0" smtClean="0"/>
              <a:t>Access the Class area where the Lesson Plan will be added.</a:t>
            </a:r>
          </a:p>
          <a:p>
            <a:pPr lvl="1"/>
            <a:r>
              <a:rPr lang="en-US" dirty="0" smtClean="0"/>
              <a:t>Point to Build Content and select Lesson Plan. </a:t>
            </a:r>
          </a:p>
          <a:p>
            <a:pPr lvl="1">
              <a:buNone/>
            </a:pPr>
            <a:endParaRPr lang="en-US" dirty="0" smtClean="0"/>
          </a:p>
          <a:p>
            <a:r>
              <a:rPr lang="en-US" dirty="0" smtClean="0"/>
              <a:t>Lesson Pans are created in two steps based on the two tabs presented on the Create Lesson Plan page.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Learning Modules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collection of content items focused on a specific subject.</a:t>
            </a:r>
          </a:p>
          <a:p>
            <a:pPr>
              <a:buNone/>
            </a:pPr>
            <a:endParaRPr lang="en-US" dirty="0" smtClean="0"/>
          </a:p>
          <a:p>
            <a:r>
              <a:rPr lang="en-US" dirty="0" smtClean="0"/>
              <a:t>Teachers can create a structured path for progressing through the items.</a:t>
            </a:r>
          </a:p>
          <a:p>
            <a:pPr>
              <a:buNone/>
            </a:pPr>
            <a:r>
              <a:rPr lang="en-US" dirty="0" smtClean="0"/>
              <a:t> </a:t>
            </a:r>
          </a:p>
          <a:p>
            <a:r>
              <a:rPr lang="en-US" dirty="0" smtClean="0"/>
              <a:t>The path can be set so that students must view content sequentially, or set to permit users to view the content in any order.</a:t>
            </a:r>
          </a:p>
          <a:p>
            <a:pPr>
              <a:buNone/>
            </a:pPr>
            <a:endParaRPr lang="en-US" dirty="0" smtClean="0"/>
          </a:p>
          <a:p>
            <a:r>
              <a:rPr lang="en-US" dirty="0" smtClean="0"/>
              <a:t>Content within a Learning Module is added and managed just like content in a Content Folder.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Tools</a:t>
            </a:r>
            <a:endParaRPr lang="en-US" dirty="0"/>
          </a:p>
        </p:txBody>
      </p:sp>
      <p:sp>
        <p:nvSpPr>
          <p:cNvPr id="3" name="Content Placeholder 2"/>
          <p:cNvSpPr>
            <a:spLocks noGrp="1"/>
          </p:cNvSpPr>
          <p:nvPr>
            <p:ph type="subTitle" idx="1"/>
          </p:nvPr>
        </p:nvSpPr>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Outline</a:t>
            </a:r>
            <a:endParaRPr lang="en-US" dirty="0"/>
          </a:p>
        </p:txBody>
      </p:sp>
      <p:sp>
        <p:nvSpPr>
          <p:cNvPr id="3" name="Content Placeholder 2"/>
          <p:cNvSpPr>
            <a:spLocks noGrp="1"/>
          </p:cNvSpPr>
          <p:nvPr>
            <p:ph idx="1"/>
          </p:nvPr>
        </p:nvSpPr>
        <p:spPr/>
        <p:txBody>
          <a:bodyPr>
            <a:noAutofit/>
          </a:bodyPr>
          <a:lstStyle/>
          <a:p>
            <a:r>
              <a:rPr lang="en-US" sz="2000" dirty="0" smtClean="0"/>
              <a:t>Syllabus builder</a:t>
            </a:r>
          </a:p>
          <a:p>
            <a:pPr>
              <a:buNone/>
            </a:pPr>
            <a:endParaRPr lang="en-US" sz="2000" dirty="0" smtClean="0"/>
          </a:p>
          <a:p>
            <a:r>
              <a:rPr lang="en-US" sz="2000" dirty="0" smtClean="0"/>
              <a:t>Allows teachers to use a customizable template to pre-build lessons as needed.</a:t>
            </a:r>
          </a:p>
          <a:p>
            <a:pPr>
              <a:buNone/>
            </a:pPr>
            <a:endParaRPr lang="en-US" sz="2000" dirty="0" smtClean="0"/>
          </a:p>
          <a:p>
            <a:r>
              <a:rPr lang="en-US" sz="2000" dirty="0" smtClean="0"/>
              <a:t>How to Create a Class Outline</a:t>
            </a:r>
          </a:p>
          <a:p>
            <a:pPr lvl="1"/>
            <a:r>
              <a:rPr lang="en-US" sz="1600" dirty="0" smtClean="0"/>
              <a:t>Select a Content Area.</a:t>
            </a:r>
          </a:p>
          <a:p>
            <a:pPr lvl="1"/>
            <a:r>
              <a:rPr lang="en-US" sz="1600" dirty="0" smtClean="0"/>
              <a:t>Edit Mode is ON.</a:t>
            </a:r>
          </a:p>
          <a:p>
            <a:pPr lvl="1"/>
            <a:r>
              <a:rPr lang="en-US" sz="1600" dirty="0" smtClean="0"/>
              <a:t>Point to Build Content.</a:t>
            </a:r>
          </a:p>
          <a:p>
            <a:pPr lvl="1"/>
            <a:r>
              <a:rPr lang="en-US" sz="1600" dirty="0" smtClean="0"/>
              <a:t>Select Class Outline.</a:t>
            </a:r>
          </a:p>
          <a:p>
            <a:pPr lvl="1"/>
            <a:r>
              <a:rPr lang="en-US" sz="1600" dirty="0" smtClean="0"/>
              <a:t>Type a Class Outline Name.</a:t>
            </a:r>
          </a:p>
          <a:p>
            <a:pPr lvl="1"/>
            <a:r>
              <a:rPr lang="en-US" sz="1600" dirty="0" smtClean="0"/>
              <a:t>Choose Create New Class Outline to use the Class Outline Builder tool. </a:t>
            </a:r>
          </a:p>
          <a:p>
            <a:pPr lvl="1"/>
            <a:r>
              <a:rPr lang="en-US" sz="1600" dirty="0" smtClean="0"/>
              <a:t>Click Submit.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a:t>
            </a:r>
            <a:endParaRPr lang="en-US" dirty="0"/>
          </a:p>
        </p:txBody>
      </p:sp>
      <p:sp>
        <p:nvSpPr>
          <p:cNvPr id="3" name="Content Placeholder 2"/>
          <p:cNvSpPr>
            <a:spLocks noGrp="1"/>
          </p:cNvSpPr>
          <p:nvPr>
            <p:ph idx="1"/>
          </p:nvPr>
        </p:nvSpPr>
        <p:spPr/>
        <p:txBody>
          <a:bodyPr/>
          <a:lstStyle/>
          <a:p>
            <a:r>
              <a:rPr lang="en-US" dirty="0" smtClean="0"/>
              <a:t>May 1, 2011</a:t>
            </a:r>
          </a:p>
          <a:p>
            <a:pPr lvl="1"/>
            <a:r>
              <a:rPr lang="en-US" dirty="0" smtClean="0"/>
              <a:t>New WebCT courses are no longer available</a:t>
            </a:r>
          </a:p>
          <a:p>
            <a:pPr>
              <a:buNone/>
            </a:pPr>
            <a:endParaRPr lang="en-US" dirty="0" smtClean="0"/>
          </a:p>
          <a:p>
            <a:r>
              <a:rPr lang="en-US" dirty="0" smtClean="0"/>
              <a:t>January 1, 2012</a:t>
            </a:r>
          </a:p>
          <a:p>
            <a:pPr lvl="1"/>
            <a:r>
              <a:rPr lang="en-US" dirty="0" smtClean="0"/>
              <a:t>WebCT will be shut down</a:t>
            </a:r>
          </a:p>
          <a:p>
            <a:pPr lvl="1"/>
            <a:r>
              <a:rPr lang="en-US" dirty="0" smtClean="0"/>
              <a:t>WebCT courses no longer available </a:t>
            </a: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Announcements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announcement </a:t>
            </a:r>
            <a:r>
              <a:rPr lang="en-US" dirty="0"/>
              <a:t>tool </a:t>
            </a:r>
            <a:r>
              <a:rPr lang="en-US" dirty="0" smtClean="0"/>
              <a:t>allows instructors </a:t>
            </a:r>
            <a:r>
              <a:rPr lang="en-US" dirty="0"/>
              <a:t>to create and manage announcements distributed </a:t>
            </a:r>
            <a:r>
              <a:rPr lang="en-US" dirty="0" smtClean="0"/>
              <a:t>to the class. </a:t>
            </a:r>
          </a:p>
          <a:p>
            <a:pPr>
              <a:buNone/>
            </a:pPr>
            <a:endParaRPr lang="en-US" dirty="0" smtClean="0"/>
          </a:p>
          <a:p>
            <a:r>
              <a:rPr lang="en-US" dirty="0" smtClean="0"/>
              <a:t>Instructors can also send announcements as an email to students in the course to ensure students receive the information even if they do not login to the course </a:t>
            </a:r>
          </a:p>
          <a:p>
            <a:endParaRPr lang="en-US" dirty="0" smtClean="0"/>
          </a:p>
          <a:p>
            <a:r>
              <a:rPr lang="en-US" dirty="0" smtClean="0"/>
              <a:t>The </a:t>
            </a:r>
            <a:r>
              <a:rPr lang="en-US" dirty="0"/>
              <a:t>following steps will create a class </a:t>
            </a:r>
            <a:r>
              <a:rPr lang="en-US" dirty="0" smtClean="0"/>
              <a:t>announcement:</a:t>
            </a:r>
          </a:p>
          <a:p>
            <a:pPr lvl="1"/>
            <a:r>
              <a:rPr lang="en-US" dirty="0" smtClean="0"/>
              <a:t>Toggle Edit Mode ON.</a:t>
            </a:r>
          </a:p>
          <a:p>
            <a:pPr lvl="1"/>
            <a:r>
              <a:rPr lang="en-US" dirty="0" smtClean="0"/>
              <a:t>Click Class Tools on the Control Panel.</a:t>
            </a:r>
          </a:p>
          <a:p>
            <a:pPr lvl="1"/>
            <a:r>
              <a:rPr lang="en-US" dirty="0" smtClean="0"/>
              <a:t>Click Announcements.</a:t>
            </a:r>
          </a:p>
          <a:p>
            <a:pPr lvl="1"/>
            <a:r>
              <a:rPr lang="en-US" dirty="0" smtClean="0"/>
              <a:t>Click </a:t>
            </a:r>
            <a:r>
              <a:rPr lang="en-US" dirty="0"/>
              <a:t>Create </a:t>
            </a:r>
            <a:r>
              <a:rPr lang="en-US" dirty="0" smtClean="0"/>
              <a:t>Announcement.</a:t>
            </a:r>
          </a:p>
          <a:p>
            <a:pPr lvl="1"/>
            <a:r>
              <a:rPr lang="en-US" dirty="0" smtClean="0"/>
              <a:t>Enter </a:t>
            </a:r>
            <a:r>
              <a:rPr lang="en-US" dirty="0"/>
              <a:t>the announcement information and </a:t>
            </a:r>
            <a:r>
              <a:rPr lang="en-US" dirty="0" smtClean="0"/>
              <a:t>options.</a:t>
            </a:r>
          </a:p>
          <a:p>
            <a:pPr lvl="1"/>
            <a:r>
              <a:rPr lang="en-US" dirty="0" smtClean="0"/>
              <a:t>Click </a:t>
            </a:r>
            <a:r>
              <a:rPr lang="en-US" dirty="0"/>
              <a:t>Submit.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Calendar Events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Allows instructors to post course events to the course calendar.</a:t>
            </a:r>
          </a:p>
          <a:p>
            <a:pPr>
              <a:buNone/>
            </a:pPr>
            <a:endParaRPr lang="en-US" dirty="0" smtClean="0"/>
          </a:p>
          <a:p>
            <a:r>
              <a:rPr lang="en-US" dirty="0" smtClean="0"/>
              <a:t>The </a:t>
            </a:r>
            <a:r>
              <a:rPr lang="en-US" dirty="0"/>
              <a:t>following steps will create a calendar </a:t>
            </a:r>
            <a:r>
              <a:rPr lang="en-US" dirty="0" smtClean="0"/>
              <a:t>event:</a:t>
            </a:r>
          </a:p>
          <a:p>
            <a:pPr lvl="1"/>
            <a:r>
              <a:rPr lang="en-US" dirty="0" smtClean="0"/>
              <a:t>Toggle Edit Mode ON.</a:t>
            </a:r>
          </a:p>
          <a:p>
            <a:pPr lvl="1"/>
            <a:r>
              <a:rPr lang="en-US" dirty="0" smtClean="0"/>
              <a:t>Click </a:t>
            </a:r>
            <a:r>
              <a:rPr lang="en-US" dirty="0"/>
              <a:t>Course </a:t>
            </a:r>
            <a:r>
              <a:rPr lang="en-US" dirty="0" smtClean="0"/>
              <a:t>Tools on the Control Panel.</a:t>
            </a:r>
            <a:endParaRPr lang="en-US" dirty="0"/>
          </a:p>
          <a:p>
            <a:pPr lvl="1"/>
            <a:r>
              <a:rPr lang="en-US" dirty="0" smtClean="0"/>
              <a:t>Click </a:t>
            </a:r>
            <a:r>
              <a:rPr lang="en-US" dirty="0"/>
              <a:t>Course </a:t>
            </a:r>
            <a:r>
              <a:rPr lang="en-US" dirty="0" smtClean="0"/>
              <a:t>Calendar.</a:t>
            </a:r>
          </a:p>
          <a:p>
            <a:pPr lvl="1"/>
            <a:r>
              <a:rPr lang="en-US" dirty="0" smtClean="0"/>
              <a:t>Click </a:t>
            </a:r>
            <a:r>
              <a:rPr lang="en-US" dirty="0"/>
              <a:t>Create </a:t>
            </a:r>
            <a:r>
              <a:rPr lang="en-US" dirty="0" smtClean="0"/>
              <a:t>Class Event.</a:t>
            </a:r>
          </a:p>
          <a:p>
            <a:pPr lvl="1"/>
            <a:r>
              <a:rPr lang="en-US" dirty="0" smtClean="0"/>
              <a:t>Enter </a:t>
            </a:r>
            <a:r>
              <a:rPr lang="en-US" dirty="0"/>
              <a:t>the event information and </a:t>
            </a:r>
            <a:r>
              <a:rPr lang="en-US" dirty="0" smtClean="0"/>
              <a:t>options.</a:t>
            </a:r>
          </a:p>
          <a:p>
            <a:pPr lvl="1"/>
            <a:r>
              <a:rPr lang="en-US" dirty="0" smtClean="0"/>
              <a:t>Click </a:t>
            </a:r>
            <a:r>
              <a:rPr lang="en-US" dirty="0"/>
              <a:t>Submit</a:t>
            </a:r>
            <a:r>
              <a:rPr lang="en-US" i="1" dirty="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Tasks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Instructors can post tasks to users participating in their courses.</a:t>
            </a:r>
          </a:p>
          <a:p>
            <a:pPr>
              <a:buNone/>
            </a:pPr>
            <a:endParaRPr lang="en-US" dirty="0" smtClean="0"/>
          </a:p>
          <a:p>
            <a:r>
              <a:rPr lang="en-US" dirty="0" smtClean="0"/>
              <a:t>Each </a:t>
            </a:r>
            <a:r>
              <a:rPr lang="en-US" dirty="0"/>
              <a:t>user can </a:t>
            </a:r>
            <a:r>
              <a:rPr lang="en-US" dirty="0" smtClean="0"/>
              <a:t>post personal </a:t>
            </a:r>
            <a:r>
              <a:rPr lang="en-US" dirty="0"/>
              <a:t>tasks to their </a:t>
            </a:r>
            <a:r>
              <a:rPr lang="en-US" dirty="0" smtClean="0"/>
              <a:t>page.</a:t>
            </a:r>
          </a:p>
          <a:p>
            <a:endParaRPr lang="en-US" dirty="0" smtClean="0"/>
          </a:p>
          <a:p>
            <a:r>
              <a:rPr lang="en-US" dirty="0" smtClean="0"/>
              <a:t>Task </a:t>
            </a:r>
            <a:r>
              <a:rPr lang="en-US" dirty="0"/>
              <a:t>information is arranged </a:t>
            </a:r>
            <a:r>
              <a:rPr lang="en-US" dirty="0" smtClean="0"/>
              <a:t>in columns </a:t>
            </a:r>
            <a:r>
              <a:rPr lang="en-US" dirty="0"/>
              <a:t>that display the priority, task name, status, and due date</a:t>
            </a:r>
            <a:r>
              <a:rPr lang="en-US" dirty="0" smtClean="0"/>
              <a:t>.</a:t>
            </a:r>
          </a:p>
          <a:p>
            <a:endParaRPr lang="en-US" dirty="0"/>
          </a:p>
          <a:p>
            <a:r>
              <a:rPr lang="en-US" dirty="0" smtClean="0"/>
              <a:t>The following steps will create a task:</a:t>
            </a:r>
          </a:p>
          <a:p>
            <a:pPr lvl="1"/>
            <a:r>
              <a:rPr lang="en-US" dirty="0" smtClean="0"/>
              <a:t>Toggle Edit Mode ON.</a:t>
            </a:r>
          </a:p>
          <a:p>
            <a:pPr lvl="1"/>
            <a:r>
              <a:rPr lang="en-US" dirty="0" smtClean="0"/>
              <a:t>Click Class Tools on the Control Panel.</a:t>
            </a:r>
          </a:p>
          <a:p>
            <a:pPr lvl="1"/>
            <a:r>
              <a:rPr lang="en-US" dirty="0" smtClean="0"/>
              <a:t>Click Tasks.</a:t>
            </a:r>
          </a:p>
          <a:p>
            <a:pPr lvl="1"/>
            <a:r>
              <a:rPr lang="en-US" dirty="0" smtClean="0"/>
              <a:t>Click Create Class Task.</a:t>
            </a:r>
          </a:p>
          <a:p>
            <a:pPr lvl="1"/>
            <a:r>
              <a:rPr lang="en-US" dirty="0" smtClean="0"/>
              <a:t>Enter the task information and options.</a:t>
            </a:r>
          </a:p>
          <a:p>
            <a:pPr lvl="1"/>
            <a:r>
              <a:rPr lang="en-US" dirty="0" smtClean="0"/>
              <a:t>Click Submit</a:t>
            </a:r>
            <a:r>
              <a:rPr lang="en-US" i="1"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Lists evaluation criteria for an assignment.</a:t>
            </a:r>
          </a:p>
          <a:p>
            <a:pPr>
              <a:buNone/>
            </a:pPr>
            <a:r>
              <a:rPr lang="en-US" dirty="0" smtClean="0"/>
              <a:t> </a:t>
            </a:r>
          </a:p>
          <a:p>
            <a:r>
              <a:rPr lang="en-US" dirty="0" smtClean="0"/>
              <a:t>Made up of rows and columns. </a:t>
            </a:r>
          </a:p>
          <a:p>
            <a:pPr lvl="1"/>
            <a:r>
              <a:rPr lang="en-US" dirty="0" smtClean="0"/>
              <a:t>Rows correspond to the various criteria of an assignment. </a:t>
            </a:r>
          </a:p>
          <a:p>
            <a:pPr lvl="1"/>
            <a:r>
              <a:rPr lang="en-US" dirty="0" smtClean="0"/>
              <a:t>Columns correspond to the level of achievement expressed for each criterion.</a:t>
            </a:r>
          </a:p>
          <a:p>
            <a:pPr lvl="1">
              <a:buNone/>
            </a:pPr>
            <a:endParaRPr lang="en-US" dirty="0" smtClean="0"/>
          </a:p>
          <a:p>
            <a:r>
              <a:rPr lang="en-US" dirty="0" smtClean="0"/>
              <a:t>New rubrics default to three rows and three columns.</a:t>
            </a:r>
          </a:p>
          <a:p>
            <a:pPr>
              <a:buNone/>
            </a:pPr>
            <a:endParaRPr lang="en-US" dirty="0" smtClean="0"/>
          </a:p>
          <a:p>
            <a:r>
              <a:rPr lang="en-US" dirty="0" smtClean="0"/>
              <a:t>Rubrics can be duplicated by selecting the copy option from the contextual menu.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Creating Messages</a:t>
            </a:r>
            <a:endParaRPr lang="en-US" dirty="0"/>
          </a:p>
        </p:txBody>
      </p:sp>
      <p:sp>
        <p:nvSpPr>
          <p:cNvPr id="3" name="Content Placeholder 2"/>
          <p:cNvSpPr>
            <a:spLocks noGrp="1"/>
          </p:cNvSpPr>
          <p:nvPr>
            <p:ph idx="1"/>
          </p:nvPr>
        </p:nvSpPr>
        <p:spPr>
          <a:xfrm>
            <a:off x="457200" y="1371600"/>
            <a:ext cx="8229600" cy="4754563"/>
          </a:xfrm>
        </p:spPr>
        <p:txBody>
          <a:bodyPr>
            <a:normAutofit fontScale="55000" lnSpcReduction="20000"/>
          </a:bodyPr>
          <a:lstStyle/>
          <a:p>
            <a:r>
              <a:rPr lang="en-US" dirty="0" smtClean="0"/>
              <a:t>Messages are private communications that occur within a Class and among Class members.</a:t>
            </a:r>
          </a:p>
          <a:p>
            <a:pPr>
              <a:buNone/>
            </a:pPr>
            <a:r>
              <a:rPr lang="en-US" dirty="0" smtClean="0"/>
              <a:t> </a:t>
            </a:r>
          </a:p>
          <a:p>
            <a:r>
              <a:rPr lang="en-US" dirty="0" smtClean="0"/>
              <a:t>Users must be logged into the class to read and send messages.</a:t>
            </a:r>
          </a:p>
          <a:p>
            <a:pPr>
              <a:buNone/>
            </a:pPr>
            <a:endParaRPr lang="en-US" dirty="0" smtClean="0"/>
          </a:p>
          <a:p>
            <a:r>
              <a:rPr lang="en-US" dirty="0" smtClean="0"/>
              <a:t>The Messages area has two folders, </a:t>
            </a:r>
            <a:r>
              <a:rPr lang="en-US" b="1" dirty="0" smtClean="0"/>
              <a:t>Inbox</a:t>
            </a:r>
            <a:r>
              <a:rPr lang="en-US" dirty="0" smtClean="0"/>
              <a:t> and </a:t>
            </a:r>
            <a:r>
              <a:rPr lang="en-US" b="1" dirty="0" smtClean="0"/>
              <a:t>Sent</a:t>
            </a:r>
            <a:r>
              <a:rPr lang="en-US" dirty="0" smtClean="0"/>
              <a:t> that cannot be deleted or renamed.</a:t>
            </a:r>
          </a:p>
          <a:p>
            <a:pPr>
              <a:buNone/>
            </a:pPr>
            <a:endParaRPr lang="en-US" dirty="0" smtClean="0"/>
          </a:p>
          <a:p>
            <a:r>
              <a:rPr lang="en-US" dirty="0" smtClean="0"/>
              <a:t>Students are not notified if they receive a new message, so routine checks must be made for new messages. </a:t>
            </a:r>
          </a:p>
          <a:p>
            <a:endParaRPr lang="en-US" dirty="0" smtClean="0"/>
          </a:p>
          <a:p>
            <a:r>
              <a:rPr lang="en-US" dirty="0" smtClean="0"/>
              <a:t>The following steps will create a message:</a:t>
            </a:r>
          </a:p>
          <a:p>
            <a:pPr lvl="1"/>
            <a:r>
              <a:rPr lang="en-US" dirty="0" smtClean="0"/>
              <a:t>Click Class Tools on the Control Panel.</a:t>
            </a:r>
          </a:p>
          <a:p>
            <a:pPr lvl="1"/>
            <a:r>
              <a:rPr lang="en-US" dirty="0" smtClean="0"/>
              <a:t>Click Messages.</a:t>
            </a:r>
          </a:p>
          <a:p>
            <a:pPr lvl="1"/>
            <a:r>
              <a:rPr lang="en-US" dirty="0" smtClean="0"/>
              <a:t>Click Create Message.</a:t>
            </a:r>
          </a:p>
          <a:p>
            <a:pPr lvl="1"/>
            <a:r>
              <a:rPr lang="en-US" dirty="0" smtClean="0"/>
              <a:t>Enter the message information and options.</a:t>
            </a:r>
          </a:p>
          <a:p>
            <a:pPr lvl="1"/>
            <a:r>
              <a:rPr lang="en-US" dirty="0" smtClean="0"/>
              <a:t>Click Submit</a:t>
            </a:r>
            <a:r>
              <a:rPr lang="en-US" i="1" dirty="0" smtClean="0"/>
              <a:t>.</a:t>
            </a:r>
            <a:endParaRPr lang="en-US" dirty="0" smtClean="0"/>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Tools</a:t>
            </a:r>
            <a:endParaRPr lang="en-US" dirty="0"/>
          </a:p>
        </p:txBody>
      </p:sp>
      <p:sp>
        <p:nvSpPr>
          <p:cNvPr id="4" name="Subtitle 3"/>
          <p:cNvSpPr>
            <a:spLocks noGrp="1"/>
          </p:cNvSpPr>
          <p:nvPr>
            <p:ph type="subTitle" idx="1"/>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Allow </a:t>
            </a:r>
            <a:r>
              <a:rPr lang="en-US" dirty="0"/>
              <a:t>instructors to create coursework and </a:t>
            </a:r>
            <a:r>
              <a:rPr lang="en-US" dirty="0" smtClean="0"/>
              <a:t>manage grades </a:t>
            </a:r>
            <a:r>
              <a:rPr lang="en-US" dirty="0"/>
              <a:t>and feedback </a:t>
            </a:r>
            <a:r>
              <a:rPr lang="en-US" dirty="0" smtClean="0"/>
              <a:t>for each student.</a:t>
            </a:r>
          </a:p>
          <a:p>
            <a:pPr>
              <a:buNone/>
            </a:pPr>
            <a:endParaRPr lang="en-US" dirty="0" smtClean="0"/>
          </a:p>
          <a:p>
            <a:r>
              <a:rPr lang="en-US" dirty="0" smtClean="0"/>
              <a:t>Files </a:t>
            </a:r>
            <a:r>
              <a:rPr lang="en-US" dirty="0"/>
              <a:t>may be attached to the assignments</a:t>
            </a:r>
            <a:r>
              <a:rPr lang="en-US" dirty="0" smtClean="0"/>
              <a:t>.</a:t>
            </a:r>
          </a:p>
          <a:p>
            <a:pPr>
              <a:buNone/>
            </a:pPr>
            <a:r>
              <a:rPr lang="en-US" dirty="0" smtClean="0"/>
              <a:t> </a:t>
            </a:r>
          </a:p>
          <a:p>
            <a:r>
              <a:rPr lang="en-US" dirty="0" smtClean="0"/>
              <a:t>Students </a:t>
            </a:r>
            <a:r>
              <a:rPr lang="en-US" dirty="0"/>
              <a:t>may access the assignment, complete it in a </a:t>
            </a:r>
            <a:r>
              <a:rPr lang="en-US" dirty="0" smtClean="0"/>
              <a:t>separate file</a:t>
            </a:r>
            <a:r>
              <a:rPr lang="en-US" dirty="0"/>
              <a:t>, and send it back to the instructor</a:t>
            </a:r>
            <a:r>
              <a:rPr lang="en-US" dirty="0" smtClean="0"/>
              <a:t>.</a:t>
            </a:r>
          </a:p>
          <a:p>
            <a:pPr>
              <a:buNone/>
            </a:pPr>
            <a:r>
              <a:rPr lang="en-US" dirty="0" smtClean="0"/>
              <a:t> </a:t>
            </a:r>
          </a:p>
          <a:p>
            <a:r>
              <a:rPr lang="en-US" dirty="0" smtClean="0"/>
              <a:t>Instructors </a:t>
            </a:r>
            <a:r>
              <a:rPr lang="en-US" dirty="0"/>
              <a:t>may respond to each student separately</a:t>
            </a:r>
            <a:r>
              <a:rPr lang="en-US" dirty="0" smtClean="0"/>
              <a:t>, sending </a:t>
            </a:r>
            <a:r>
              <a:rPr lang="en-US" dirty="0"/>
              <a:t>comments about their individual assignment, and attaching files</a:t>
            </a:r>
            <a:r>
              <a:rPr lang="en-US"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Assignment</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1600" dirty="0" smtClean="0"/>
              <a:t>The following steps will add an assignment to a folder:</a:t>
            </a:r>
          </a:p>
          <a:p>
            <a:pPr lvl="1"/>
            <a:r>
              <a:rPr lang="en-US" sz="1600" dirty="0" smtClean="0"/>
              <a:t>Toggle Edit Mode ON.</a:t>
            </a:r>
          </a:p>
          <a:p>
            <a:pPr lvl="1"/>
            <a:r>
              <a:rPr lang="en-US" sz="1600" dirty="0" smtClean="0"/>
              <a:t>Open a folder.</a:t>
            </a:r>
          </a:p>
          <a:p>
            <a:pPr lvl="1"/>
            <a:r>
              <a:rPr lang="en-US" sz="1600" dirty="0" smtClean="0"/>
              <a:t>Click Create Assessment</a:t>
            </a:r>
          </a:p>
          <a:p>
            <a:pPr lvl="1"/>
            <a:r>
              <a:rPr lang="en-US" sz="1600" dirty="0" smtClean="0"/>
              <a:t>Click Assignment.</a:t>
            </a:r>
          </a:p>
          <a:p>
            <a:pPr lvl="1"/>
            <a:r>
              <a:rPr lang="en-US" sz="1600" dirty="0" smtClean="0"/>
              <a:t>Complete the Assignment Information, Assignment Files, Grading, Availability, Due Dates, and Recipients information.</a:t>
            </a:r>
          </a:p>
          <a:p>
            <a:pPr lvl="1"/>
            <a:r>
              <a:rPr lang="en-US" sz="1600" dirty="0" smtClean="0"/>
              <a:t>Click Submit.</a:t>
            </a:r>
          </a:p>
          <a:p>
            <a:endParaRPr lang="en-US" dirty="0"/>
          </a:p>
        </p:txBody>
      </p:sp>
      <p:pic>
        <p:nvPicPr>
          <p:cNvPr id="3076" name="Picture 4"/>
          <p:cNvPicPr>
            <a:picLocks noChangeAspect="1" noChangeArrowheads="1"/>
          </p:cNvPicPr>
          <p:nvPr/>
        </p:nvPicPr>
        <p:blipFill>
          <a:blip r:embed="rId2" cstate="print"/>
          <a:srcRect t="19792" b="6250"/>
          <a:stretch>
            <a:fillRect/>
          </a:stretch>
        </p:blipFill>
        <p:spPr bwMode="auto">
          <a:xfrm>
            <a:off x="1066800" y="3733800"/>
            <a:ext cx="7086600" cy="2946698"/>
          </a:xfrm>
          <a:prstGeom prst="rect">
            <a:avLst/>
          </a:prstGeom>
          <a:noFill/>
          <a:ln w="9525">
            <a:noFill/>
            <a:miter lim="800000"/>
            <a:headEnd/>
            <a:tailEnd/>
          </a:ln>
        </p:spPr>
      </p:pic>
      <p:sp>
        <p:nvSpPr>
          <p:cNvPr id="8" name="Rectangle 7"/>
          <p:cNvSpPr/>
          <p:nvPr/>
        </p:nvSpPr>
        <p:spPr>
          <a:xfrm>
            <a:off x="990600" y="4800600"/>
            <a:ext cx="9144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971800" y="4572000"/>
            <a:ext cx="1143000" cy="914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Grading Assignments</a:t>
            </a:r>
            <a:endParaRPr lang="en-US" dirty="0"/>
          </a:p>
        </p:txBody>
      </p:sp>
      <p:sp>
        <p:nvSpPr>
          <p:cNvPr id="3" name="Content Placeholder 2"/>
          <p:cNvSpPr>
            <a:spLocks noGrp="1"/>
          </p:cNvSpPr>
          <p:nvPr>
            <p:ph idx="1"/>
          </p:nvPr>
        </p:nvSpPr>
        <p:spPr>
          <a:xfrm>
            <a:off x="457200" y="1450848"/>
            <a:ext cx="7467600" cy="4873752"/>
          </a:xfrm>
        </p:spPr>
        <p:txBody>
          <a:bodyPr>
            <a:noAutofit/>
          </a:bodyPr>
          <a:lstStyle/>
          <a:p>
            <a:r>
              <a:rPr lang="en-US" sz="1600" dirty="0" smtClean="0">
                <a:solidFill>
                  <a:srgbClr val="002060"/>
                </a:solidFill>
              </a:rPr>
              <a:t>Assignments can be accessed for grading through the Needs Grading Page or through the Grade Center.</a:t>
            </a:r>
          </a:p>
          <a:p>
            <a:pPr>
              <a:buNone/>
            </a:pPr>
            <a:endParaRPr lang="en-US" sz="1600" dirty="0" smtClean="0">
              <a:solidFill>
                <a:srgbClr val="002060"/>
              </a:solidFill>
            </a:endParaRPr>
          </a:p>
          <a:p>
            <a:r>
              <a:rPr lang="en-US" sz="1600" dirty="0" smtClean="0">
                <a:solidFill>
                  <a:srgbClr val="002060"/>
                </a:solidFill>
              </a:rPr>
              <a:t>Accessing Assignments for Grading from the Grade Center</a:t>
            </a:r>
          </a:p>
          <a:p>
            <a:pPr lvl="1"/>
            <a:r>
              <a:rPr lang="en-US" sz="1600" dirty="0" smtClean="0">
                <a:solidFill>
                  <a:srgbClr val="002060"/>
                </a:solidFill>
              </a:rPr>
              <a:t>In the Control Panel, expand the Grade Center section.</a:t>
            </a:r>
          </a:p>
          <a:p>
            <a:pPr lvl="1"/>
            <a:r>
              <a:rPr lang="en-US" sz="1600" dirty="0" smtClean="0">
                <a:solidFill>
                  <a:srgbClr val="002060"/>
                </a:solidFill>
              </a:rPr>
              <a:t>Click Assignments.</a:t>
            </a:r>
          </a:p>
          <a:p>
            <a:pPr lvl="1"/>
            <a:r>
              <a:rPr lang="en-US" sz="1600" dirty="0" smtClean="0">
                <a:solidFill>
                  <a:srgbClr val="002060"/>
                </a:solidFill>
              </a:rPr>
              <a:t>Point to the cell to access the Action Link and click it to access the contextual menu.</a:t>
            </a:r>
          </a:p>
          <a:p>
            <a:pPr lvl="1"/>
            <a:r>
              <a:rPr lang="en-US" sz="1600" dirty="0" smtClean="0">
                <a:solidFill>
                  <a:srgbClr val="002060"/>
                </a:solidFill>
              </a:rPr>
              <a:t>Select Attempt. </a:t>
            </a:r>
          </a:p>
          <a:p>
            <a:pPr lvl="1">
              <a:buNone/>
            </a:pPr>
            <a:endParaRPr lang="en-US" sz="1600" dirty="0" smtClean="0">
              <a:solidFill>
                <a:srgbClr val="002060"/>
              </a:solidFill>
            </a:endParaRPr>
          </a:p>
          <a:p>
            <a:r>
              <a:rPr lang="en-US" sz="1600" dirty="0" smtClean="0">
                <a:solidFill>
                  <a:srgbClr val="002060"/>
                </a:solidFill>
              </a:rPr>
              <a:t>On the Grade Assignment Page</a:t>
            </a:r>
          </a:p>
          <a:p>
            <a:pPr lvl="1"/>
            <a:r>
              <a:rPr lang="en-US" sz="1600" dirty="0" smtClean="0">
                <a:solidFill>
                  <a:srgbClr val="002060"/>
                </a:solidFill>
              </a:rPr>
              <a:t>The submission content can be found under Review Current Attempt. </a:t>
            </a:r>
          </a:p>
          <a:p>
            <a:pPr lvl="1"/>
            <a:r>
              <a:rPr lang="en-US" sz="1600" dirty="0" smtClean="0">
                <a:solidFill>
                  <a:srgbClr val="002060"/>
                </a:solidFill>
              </a:rPr>
              <a:t>Click the file name to view any attached files.</a:t>
            </a:r>
          </a:p>
          <a:p>
            <a:pPr lvl="1"/>
            <a:r>
              <a:rPr lang="en-US" sz="1600" dirty="0" smtClean="0">
                <a:solidFill>
                  <a:srgbClr val="002060"/>
                </a:solidFill>
              </a:rPr>
              <a:t>Type a numerical value in the grade box.</a:t>
            </a:r>
          </a:p>
          <a:p>
            <a:pPr lvl="1"/>
            <a:r>
              <a:rPr lang="en-US" sz="1600" dirty="0" smtClean="0">
                <a:solidFill>
                  <a:srgbClr val="002060"/>
                </a:solidFill>
              </a:rPr>
              <a:t>Click Save and Exit to return to the Grade Center.</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Assigning a Test</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1600" dirty="0" smtClean="0"/>
              <a:t>Tests are </a:t>
            </a:r>
            <a:r>
              <a:rPr lang="en-US" sz="1600" dirty="0"/>
              <a:t>deployed to students in the course </a:t>
            </a:r>
            <a:r>
              <a:rPr lang="en-US" sz="1600" dirty="0" smtClean="0"/>
              <a:t>by adding the tests </a:t>
            </a:r>
            <a:r>
              <a:rPr lang="en-US" sz="1600" dirty="0"/>
              <a:t>to a folder</a:t>
            </a:r>
            <a:r>
              <a:rPr lang="en-US" sz="1600" dirty="0" smtClean="0"/>
              <a:t>.</a:t>
            </a:r>
          </a:p>
          <a:p>
            <a:pPr>
              <a:buNone/>
            </a:pPr>
            <a:r>
              <a:rPr lang="en-US" sz="1600" dirty="0" smtClean="0"/>
              <a:t> </a:t>
            </a:r>
          </a:p>
          <a:p>
            <a:r>
              <a:rPr lang="en-US" sz="1600" dirty="0" smtClean="0"/>
              <a:t>Instructors </a:t>
            </a:r>
            <a:r>
              <a:rPr lang="en-US" sz="1600" dirty="0"/>
              <a:t>may view and grade tests submitted </a:t>
            </a:r>
            <a:r>
              <a:rPr lang="en-US" sz="1600" dirty="0" smtClean="0"/>
              <a:t>by students </a:t>
            </a:r>
            <a:r>
              <a:rPr lang="en-US" sz="1600" dirty="0"/>
              <a:t>in the Grade Center</a:t>
            </a:r>
            <a:r>
              <a:rPr lang="en-US" sz="1600" dirty="0" smtClean="0"/>
              <a:t>.</a:t>
            </a:r>
          </a:p>
          <a:p>
            <a:pPr lvl="1"/>
            <a:r>
              <a:rPr lang="en-US" sz="1600" dirty="0" smtClean="0"/>
              <a:t>Tests submitted </a:t>
            </a:r>
            <a:r>
              <a:rPr lang="en-US" sz="1600" dirty="0"/>
              <a:t>by students may not be viewed </a:t>
            </a:r>
            <a:r>
              <a:rPr lang="en-US" sz="1600" dirty="0" smtClean="0"/>
              <a:t>or graded </a:t>
            </a:r>
            <a:r>
              <a:rPr lang="en-US" sz="1600" dirty="0"/>
              <a:t>from the folder where they are posted</a:t>
            </a:r>
            <a:r>
              <a:rPr lang="en-US" sz="1600" dirty="0" smtClean="0"/>
              <a:t>.</a:t>
            </a:r>
          </a:p>
          <a:p>
            <a:pPr lvl="1">
              <a:buNone/>
            </a:pPr>
            <a:endParaRPr lang="en-US" sz="1600" dirty="0"/>
          </a:p>
          <a:p>
            <a:r>
              <a:rPr lang="en-US" sz="1600" dirty="0"/>
              <a:t>The following steps will add a test to a folder</a:t>
            </a:r>
            <a:r>
              <a:rPr lang="en-US" sz="1600" dirty="0" smtClean="0"/>
              <a:t>:</a:t>
            </a:r>
          </a:p>
          <a:p>
            <a:pPr lvl="1"/>
            <a:r>
              <a:rPr lang="en-US" sz="1600" dirty="0" smtClean="0"/>
              <a:t>Toggle Edit Mode ON.</a:t>
            </a:r>
          </a:p>
          <a:p>
            <a:pPr lvl="1"/>
            <a:r>
              <a:rPr lang="en-US" sz="1600" dirty="0" smtClean="0"/>
              <a:t>Select </a:t>
            </a:r>
            <a:r>
              <a:rPr lang="en-US" sz="1600" dirty="0"/>
              <a:t>a </a:t>
            </a:r>
            <a:r>
              <a:rPr lang="en-US" sz="1600" dirty="0" smtClean="0"/>
              <a:t>folder.</a:t>
            </a:r>
          </a:p>
          <a:p>
            <a:pPr lvl="1"/>
            <a:r>
              <a:rPr lang="en-US" sz="1600" dirty="0" smtClean="0"/>
              <a:t>Click </a:t>
            </a:r>
            <a:r>
              <a:rPr lang="en-US" sz="1600" i="1" dirty="0"/>
              <a:t>Create </a:t>
            </a:r>
            <a:r>
              <a:rPr lang="en-US" sz="1600" i="1" dirty="0" smtClean="0"/>
              <a:t>Assessment.</a:t>
            </a:r>
          </a:p>
          <a:p>
            <a:pPr lvl="1"/>
            <a:r>
              <a:rPr lang="en-US" sz="1600" dirty="0" smtClean="0"/>
              <a:t>Click </a:t>
            </a:r>
            <a:r>
              <a:rPr lang="en-US" sz="1600" i="1" dirty="0"/>
              <a:t>Test</a:t>
            </a:r>
            <a:r>
              <a:rPr lang="en-US" sz="1600" i="1" dirty="0" smtClean="0"/>
              <a:t>.</a:t>
            </a:r>
          </a:p>
          <a:p>
            <a:pPr lvl="1"/>
            <a:r>
              <a:rPr lang="en-US" sz="1600" dirty="0" smtClean="0"/>
              <a:t>There </a:t>
            </a:r>
            <a:r>
              <a:rPr lang="en-US" sz="1600" dirty="0"/>
              <a:t>are two options for adding a Test</a:t>
            </a:r>
            <a:r>
              <a:rPr lang="en-US" sz="1600" dirty="0" smtClean="0"/>
              <a:t>:</a:t>
            </a:r>
          </a:p>
          <a:p>
            <a:pPr lvl="2"/>
            <a:r>
              <a:rPr lang="en-US" sz="1600" dirty="0" smtClean="0"/>
              <a:t> </a:t>
            </a:r>
            <a:r>
              <a:rPr lang="en-US" sz="1600" dirty="0"/>
              <a:t>Create a New Test (Click Create</a:t>
            </a:r>
            <a:r>
              <a:rPr lang="en-US" sz="1600" dirty="0" smtClean="0"/>
              <a:t>).</a:t>
            </a:r>
          </a:p>
          <a:p>
            <a:pPr lvl="2"/>
            <a:r>
              <a:rPr lang="en-US" sz="1600" dirty="0" smtClean="0"/>
              <a:t>Select </a:t>
            </a:r>
            <a:r>
              <a:rPr lang="en-US" sz="1600" dirty="0"/>
              <a:t>an existing Test (Select a Test from the Add Test box</a:t>
            </a:r>
            <a:r>
              <a:rPr lang="en-US" sz="1600" dirty="0" smtClean="0"/>
              <a:t>).</a:t>
            </a:r>
          </a:p>
          <a:p>
            <a:pPr lvl="1"/>
            <a:r>
              <a:rPr lang="en-US" sz="1600" dirty="0" smtClean="0"/>
              <a:t>Click </a:t>
            </a:r>
            <a:r>
              <a:rPr lang="en-US" sz="1600" i="1" dirty="0"/>
              <a:t>Submit</a:t>
            </a:r>
            <a:r>
              <a:rPr lang="en-US" sz="1600" i="1" dirty="0" smtClean="0"/>
              <a:t>.</a:t>
            </a:r>
          </a:p>
          <a:p>
            <a:pPr lvl="2">
              <a:buNone/>
            </a:pPr>
            <a:endParaRPr lang="en-US" sz="1600" i="1" dirty="0"/>
          </a:p>
          <a:p>
            <a:r>
              <a:rPr lang="en-US" sz="1600" dirty="0"/>
              <a:t>After a Test </a:t>
            </a:r>
            <a:r>
              <a:rPr lang="en-US" sz="1600" dirty="0" smtClean="0"/>
              <a:t>is </a:t>
            </a:r>
            <a:r>
              <a:rPr lang="en-US" sz="1600" dirty="0"/>
              <a:t>added to a folder, the Test </a:t>
            </a:r>
            <a:r>
              <a:rPr lang="en-US" sz="1600" dirty="0" smtClean="0"/>
              <a:t>Options page </a:t>
            </a:r>
            <a:r>
              <a:rPr lang="en-US" sz="1600" dirty="0"/>
              <a:t>is displayed</a:t>
            </a:r>
            <a:r>
              <a:rPr lang="en-US" sz="1600" dirty="0" smtClean="0"/>
              <a:t>.</a:t>
            </a:r>
          </a:p>
          <a:p>
            <a:pPr>
              <a:buNone/>
            </a:pP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lackboard Tools.jpg"/>
          <p:cNvPicPr>
            <a:picLocks noGrp="1" noChangeAspect="1"/>
          </p:cNvPicPr>
          <p:nvPr>
            <p:ph idx="1"/>
          </p:nvPr>
        </p:nvPicPr>
        <p:blipFill>
          <a:blip r:embed="rId2" cstate="print"/>
          <a:stretch>
            <a:fillRect/>
          </a:stretch>
        </p:blipFill>
        <p:spPr>
          <a:xfrm>
            <a:off x="228600" y="95250"/>
            <a:ext cx="8763000" cy="657225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dirty="0" smtClean="0"/>
              <a:t>Test Options</a:t>
            </a:r>
            <a:endParaRPr lang="en-US" dirty="0"/>
          </a:p>
        </p:txBody>
      </p:sp>
      <p:sp>
        <p:nvSpPr>
          <p:cNvPr id="3" name="Content Placeholder 2"/>
          <p:cNvSpPr>
            <a:spLocks noGrp="1"/>
          </p:cNvSpPr>
          <p:nvPr>
            <p:ph idx="1"/>
          </p:nvPr>
        </p:nvSpPr>
        <p:spPr>
          <a:xfrm>
            <a:off x="457200" y="914400"/>
            <a:ext cx="8229600" cy="4754563"/>
          </a:xfrm>
        </p:spPr>
        <p:txBody>
          <a:bodyPr>
            <a:noAutofit/>
          </a:bodyPr>
          <a:lstStyle/>
          <a:p>
            <a:r>
              <a:rPr lang="en-US" sz="1600" dirty="0" smtClean="0"/>
              <a:t>Make the Test Link Available</a:t>
            </a:r>
            <a:endParaRPr lang="en-US" sz="1600" dirty="0"/>
          </a:p>
          <a:p>
            <a:pPr lvl="1"/>
            <a:r>
              <a:rPr lang="en-US" sz="1600" dirty="0" smtClean="0"/>
              <a:t>If this </a:t>
            </a:r>
            <a:r>
              <a:rPr lang="en-US" sz="1600" dirty="0"/>
              <a:t>option is set to No, it will not appear </a:t>
            </a:r>
            <a:r>
              <a:rPr lang="en-US" sz="1600" dirty="0" smtClean="0"/>
              <a:t>to students.</a:t>
            </a:r>
          </a:p>
          <a:p>
            <a:pPr>
              <a:buNone/>
            </a:pPr>
            <a:endParaRPr lang="en-US" sz="1600" dirty="0"/>
          </a:p>
          <a:p>
            <a:r>
              <a:rPr lang="en-US" sz="1600" dirty="0"/>
              <a:t>Add a </a:t>
            </a:r>
            <a:r>
              <a:rPr lang="en-US" sz="1600" dirty="0" smtClean="0"/>
              <a:t>New Announcement for this </a:t>
            </a:r>
            <a:r>
              <a:rPr lang="en-US" sz="1600" dirty="0"/>
              <a:t>Test/Survey</a:t>
            </a:r>
          </a:p>
          <a:p>
            <a:pPr lvl="1"/>
            <a:r>
              <a:rPr lang="en-US" sz="1600" dirty="0" smtClean="0"/>
              <a:t>The announcement </a:t>
            </a:r>
            <a:r>
              <a:rPr lang="en-US" sz="1600" dirty="0"/>
              <a:t>will include the date and state “an Assessment </a:t>
            </a:r>
            <a:r>
              <a:rPr lang="en-US" sz="1600" dirty="0" smtClean="0"/>
              <a:t>has been </a:t>
            </a:r>
            <a:r>
              <a:rPr lang="en-US" sz="1600" dirty="0"/>
              <a:t>made available </a:t>
            </a:r>
            <a:r>
              <a:rPr lang="en-US" sz="1600" dirty="0" smtClean="0"/>
              <a:t>in…”</a:t>
            </a:r>
          </a:p>
          <a:p>
            <a:pPr lvl="1">
              <a:buNone/>
            </a:pPr>
            <a:endParaRPr lang="en-US" sz="1600" dirty="0"/>
          </a:p>
          <a:p>
            <a:r>
              <a:rPr lang="en-US" sz="1600" dirty="0"/>
              <a:t>Multiple Attempts </a:t>
            </a:r>
            <a:endParaRPr lang="en-US" sz="1600" dirty="0" smtClean="0"/>
          </a:p>
          <a:p>
            <a:pPr lvl="1"/>
            <a:r>
              <a:rPr lang="en-US" sz="1600" dirty="0" smtClean="0"/>
              <a:t>Allows students </a:t>
            </a:r>
            <a:r>
              <a:rPr lang="en-US" sz="1600" dirty="0"/>
              <a:t>to take the assessment multiple times</a:t>
            </a:r>
            <a:r>
              <a:rPr lang="en-US" sz="1600" dirty="0" smtClean="0"/>
              <a:t>.</a:t>
            </a:r>
          </a:p>
          <a:p>
            <a:pPr lvl="1">
              <a:buNone/>
            </a:pPr>
            <a:endParaRPr lang="en-US" sz="1600" dirty="0" smtClean="0"/>
          </a:p>
          <a:p>
            <a:r>
              <a:rPr lang="en-US" sz="1600" dirty="0" smtClean="0"/>
              <a:t>Force Completion</a:t>
            </a:r>
          </a:p>
          <a:p>
            <a:pPr lvl="1"/>
            <a:r>
              <a:rPr lang="en-US" sz="1600" dirty="0" smtClean="0"/>
              <a:t> Students must complete the assessment the first time it is launched</a:t>
            </a:r>
          </a:p>
          <a:p>
            <a:pPr lvl="1"/>
            <a:endParaRPr lang="en-US" sz="1600" dirty="0" smtClean="0"/>
          </a:p>
          <a:p>
            <a:r>
              <a:rPr lang="en-US" sz="1600" dirty="0" smtClean="0"/>
              <a:t>Set Timer </a:t>
            </a:r>
          </a:p>
          <a:p>
            <a:pPr lvl="1"/>
            <a:r>
              <a:rPr lang="en-US" sz="1600" dirty="0" smtClean="0"/>
              <a:t>Select this check box to set a time limit for finishing the assessment.</a:t>
            </a:r>
          </a:p>
          <a:p>
            <a:pPr lvl="1">
              <a:buNone/>
            </a:pPr>
            <a:endParaRPr lang="en-US" sz="1600" dirty="0" smtClean="0"/>
          </a:p>
          <a:p>
            <a:r>
              <a:rPr lang="en-US" sz="1600" dirty="0" smtClean="0"/>
              <a:t>Password </a:t>
            </a:r>
          </a:p>
          <a:p>
            <a:pPr lvl="1"/>
            <a:r>
              <a:rPr lang="en-US" sz="1600" dirty="0" smtClean="0"/>
              <a:t>Select this check box to require a password for students to access the test. </a:t>
            </a:r>
          </a:p>
          <a:p>
            <a:pPr lvl="1"/>
            <a:endParaRPr lang="en-US" sz="4100" dirty="0" smtClean="0"/>
          </a:p>
          <a:p>
            <a:endParaRPr lang="en-US" sz="19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Tests created in Exam View may be imported into a class. </a:t>
            </a:r>
          </a:p>
          <a:p>
            <a:pPr lvl="1"/>
            <a:r>
              <a:rPr lang="en-US" dirty="0" smtClean="0"/>
              <a:t>Create test in Exam View</a:t>
            </a:r>
          </a:p>
          <a:p>
            <a:pPr lvl="1"/>
            <a:r>
              <a:rPr lang="en-US" dirty="0" smtClean="0"/>
              <a:t>File&gt;Export&gt;Blackboard 7.1</a:t>
            </a:r>
          </a:p>
          <a:p>
            <a:pPr lvl="1"/>
            <a:r>
              <a:rPr lang="en-US" dirty="0" smtClean="0"/>
              <a:t>Save test</a:t>
            </a:r>
          </a:p>
          <a:p>
            <a:pPr lvl="1"/>
            <a:r>
              <a:rPr lang="en-US" dirty="0" smtClean="0"/>
              <a:t>Log in to Blackboard</a:t>
            </a:r>
          </a:p>
          <a:p>
            <a:pPr lvl="1"/>
            <a:r>
              <a:rPr lang="en-US" dirty="0" smtClean="0"/>
              <a:t>Class Tools-tests/surveys/pool</a:t>
            </a:r>
          </a:p>
          <a:p>
            <a:pPr lvl="1"/>
            <a:r>
              <a:rPr lang="en-US" dirty="0" smtClean="0"/>
              <a:t>Click on test link; import a test; browse computer and find test file</a:t>
            </a:r>
          </a:p>
          <a:p>
            <a:pPr lvl="1"/>
            <a:r>
              <a:rPr lang="en-US" dirty="0" smtClean="0"/>
              <a:t>Submit</a:t>
            </a:r>
          </a:p>
          <a:p>
            <a:pPr lvl="1"/>
            <a:endParaRPr lang="en-US" dirty="0" smtClean="0"/>
          </a:p>
          <a:p>
            <a:r>
              <a:rPr lang="en-US" dirty="0" smtClean="0"/>
              <a:t>Edit the test as necessary and deploy the test from a folder.</a:t>
            </a:r>
          </a:p>
          <a:p>
            <a:endParaRPr lang="en-US" dirty="0" smtClean="0"/>
          </a:p>
          <a:p>
            <a:r>
              <a:rPr lang="en-US" dirty="0" smtClean="0">
                <a:hlinkClick r:id="rId2"/>
              </a:rPr>
              <a:t>Video Guide</a:t>
            </a:r>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Collaboration Tools</a:t>
            </a:r>
            <a:endParaRPr lang="en-US" dirty="0"/>
          </a:p>
        </p:txBody>
      </p:sp>
      <p:sp>
        <p:nvSpPr>
          <p:cNvPr id="4" name="Subtitle 3"/>
          <p:cNvSpPr>
            <a:spLocks noGrp="1"/>
          </p:cNvSpPr>
          <p:nvPr>
            <p:ph type="subTitle" idx="1"/>
          </p:nvPr>
        </p:nvSpPr>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Tools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Virtual Classroom</a:t>
            </a:r>
            <a:endParaRPr lang="en-US" dirty="0"/>
          </a:p>
          <a:p>
            <a:pPr lvl="1"/>
            <a:r>
              <a:rPr lang="en-US" dirty="0"/>
              <a:t>Users engage in a real-time discussion with other users, access the Web, </a:t>
            </a:r>
            <a:r>
              <a:rPr lang="en-US" dirty="0" smtClean="0"/>
              <a:t>and engage </a:t>
            </a:r>
            <a:r>
              <a:rPr lang="en-US" dirty="0"/>
              <a:t>in question and answer sessions. </a:t>
            </a:r>
            <a:endParaRPr lang="en-US" dirty="0" smtClean="0"/>
          </a:p>
          <a:p>
            <a:pPr lvl="1">
              <a:buNone/>
            </a:pPr>
            <a:endParaRPr lang="en-US" dirty="0" smtClean="0"/>
          </a:p>
          <a:p>
            <a:pPr lvl="1"/>
            <a:r>
              <a:rPr lang="en-US" dirty="0" smtClean="0"/>
              <a:t>Users </a:t>
            </a:r>
            <a:r>
              <a:rPr lang="en-US" dirty="0"/>
              <a:t>may also access the </a:t>
            </a:r>
            <a:r>
              <a:rPr lang="en-US" dirty="0" smtClean="0"/>
              <a:t>Whiteboard to </a:t>
            </a:r>
            <a:r>
              <a:rPr lang="en-US" dirty="0"/>
              <a:t>display text and images</a:t>
            </a:r>
            <a:r>
              <a:rPr lang="en-US" dirty="0" smtClean="0"/>
              <a:t>.</a:t>
            </a:r>
          </a:p>
          <a:p>
            <a:pPr lvl="1">
              <a:buNone/>
            </a:pPr>
            <a:endParaRPr lang="en-US" dirty="0"/>
          </a:p>
          <a:p>
            <a:r>
              <a:rPr lang="en-US" dirty="0"/>
              <a:t>Chat </a:t>
            </a:r>
            <a:endParaRPr lang="en-US" dirty="0" smtClean="0"/>
          </a:p>
          <a:p>
            <a:pPr lvl="1"/>
            <a:r>
              <a:rPr lang="en-US" dirty="0" smtClean="0"/>
              <a:t>part </a:t>
            </a:r>
            <a:r>
              <a:rPr lang="en-US" dirty="0"/>
              <a:t>of the Virtual Classroom</a:t>
            </a:r>
            <a:r>
              <a:rPr lang="en-US" dirty="0" smtClean="0"/>
              <a:t>.</a:t>
            </a:r>
          </a:p>
          <a:p>
            <a:pPr lvl="1"/>
            <a:r>
              <a:rPr lang="en-US" dirty="0" smtClean="0"/>
              <a:t> can </a:t>
            </a:r>
            <a:r>
              <a:rPr lang="en-US" dirty="0"/>
              <a:t>also be accessed </a:t>
            </a:r>
            <a:r>
              <a:rPr lang="en-US" dirty="0" smtClean="0"/>
              <a:t>separately from Virtual Classroom. </a:t>
            </a:r>
          </a:p>
          <a:p>
            <a:pPr lvl="1">
              <a:buNone/>
            </a:pPr>
            <a:endParaRPr lang="en-US" dirty="0" smtClean="0"/>
          </a:p>
          <a:p>
            <a:r>
              <a:rPr lang="en-US" dirty="0" smtClean="0"/>
              <a:t>Virtual </a:t>
            </a:r>
            <a:r>
              <a:rPr lang="en-US" dirty="0"/>
              <a:t>Classroom and Chat sessions can be recorded and saved for future </a:t>
            </a:r>
            <a:r>
              <a:rPr lang="en-US" dirty="0" smtClean="0"/>
              <a:t>playback</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Classroom</a:t>
            </a:r>
            <a:endParaRPr lang="en-US" dirty="0"/>
          </a:p>
        </p:txBody>
      </p:sp>
      <p:sp>
        <p:nvSpPr>
          <p:cNvPr id="3" name="Content Placeholder 2"/>
          <p:cNvSpPr>
            <a:spLocks noGrp="1"/>
          </p:cNvSpPr>
          <p:nvPr>
            <p:ph idx="1"/>
          </p:nvPr>
        </p:nvSpPr>
        <p:spPr/>
        <p:txBody>
          <a:bodyPr>
            <a:noAutofit/>
          </a:bodyPr>
          <a:lstStyle/>
          <a:p>
            <a:r>
              <a:rPr lang="en-US" sz="2400" dirty="0" smtClean="0"/>
              <a:t>Follow the steps below to open the Virtual Classroom.</a:t>
            </a:r>
          </a:p>
          <a:p>
            <a:pPr lvl="1"/>
            <a:r>
              <a:rPr lang="en-US" sz="2000" dirty="0" smtClean="0"/>
              <a:t>In the Class Tools area of the Control Panel, click Collaboration.</a:t>
            </a:r>
          </a:p>
          <a:p>
            <a:pPr lvl="1">
              <a:buNone/>
            </a:pPr>
            <a:endParaRPr lang="en-US" sz="2000" dirty="0" smtClean="0"/>
          </a:p>
          <a:p>
            <a:pPr lvl="1"/>
            <a:r>
              <a:rPr lang="en-US" sz="2000" dirty="0" smtClean="0"/>
              <a:t>Click Join from the contextual menu of a Virtual Classroom session.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Tools</a:t>
            </a:r>
            <a:endParaRPr lang="en-US" dirty="0"/>
          </a:p>
        </p:txBody>
      </p:sp>
      <p:sp>
        <p:nvSpPr>
          <p:cNvPr id="3" name="Content Placeholder 2"/>
          <p:cNvSpPr>
            <a:spLocks noGrp="1"/>
          </p:cNvSpPr>
          <p:nvPr>
            <p:ph type="subTitle" idx="1"/>
          </p:nvPr>
        </p:nvSpPr>
        <p:spPr/>
        <p:txBody>
          <a:bodyPr>
            <a:normAutofit/>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Enrolling Users</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smtClean="0"/>
              <a:t>Click on the class that you would like to enroll students to</a:t>
            </a:r>
            <a:br>
              <a:rPr lang="en-US" sz="3100" dirty="0" smtClean="0"/>
            </a:br>
            <a:endParaRPr lang="en-US" sz="3100" dirty="0" smtClean="0"/>
          </a:p>
          <a:p>
            <a:r>
              <a:rPr lang="en-US" sz="3100" dirty="0" smtClean="0"/>
              <a:t>User pool is based on K12 Data Center usernames.</a:t>
            </a:r>
          </a:p>
          <a:p>
            <a:pPr>
              <a:buNone/>
            </a:pPr>
            <a:endParaRPr lang="en-US" sz="3100" dirty="0" smtClean="0"/>
          </a:p>
          <a:p>
            <a:r>
              <a:rPr lang="en-US" sz="3100" dirty="0" smtClean="0"/>
              <a:t>The following steps will enroll users in a class:</a:t>
            </a:r>
          </a:p>
          <a:p>
            <a:pPr lvl="1"/>
            <a:r>
              <a:rPr lang="en-US" sz="3100" dirty="0" smtClean="0"/>
              <a:t>Click on Control Panel → Users and Groups → Users.</a:t>
            </a:r>
          </a:p>
          <a:p>
            <a:pPr lvl="1"/>
            <a:r>
              <a:rPr lang="en-US" sz="3100" dirty="0" smtClean="0"/>
              <a:t>Click on Find Users to Enroll button. </a:t>
            </a:r>
          </a:p>
          <a:p>
            <a:pPr lvl="1"/>
            <a:r>
              <a:rPr lang="en-US" sz="3100" dirty="0" smtClean="0"/>
              <a:t>In the Username text field type the user ID that you would like to enroll. (Use the Browse button to search by a different field)</a:t>
            </a:r>
          </a:p>
          <a:p>
            <a:pPr lvl="1"/>
            <a:r>
              <a:rPr lang="en-US" sz="3100" dirty="0" smtClean="0"/>
              <a:t>Click the Submit button.</a:t>
            </a:r>
            <a:br>
              <a:rPr lang="en-US" sz="3100" dirty="0" smtClean="0"/>
            </a:br>
            <a:endParaRPr lang="en-US" sz="3100" dirty="0" smtClean="0"/>
          </a:p>
          <a:p>
            <a:r>
              <a:rPr lang="en-US" sz="3100" dirty="0" smtClean="0"/>
              <a:t>The student should appear on the bottom of the page.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Class Roles</a:t>
            </a:r>
            <a:endParaRPr lang="en-US" dirty="0"/>
          </a:p>
        </p:txBody>
      </p:sp>
      <p:sp>
        <p:nvSpPr>
          <p:cNvPr id="3" name="Content Placeholder 2"/>
          <p:cNvSpPr>
            <a:spLocks noGrp="1"/>
          </p:cNvSpPr>
          <p:nvPr>
            <p:ph idx="1"/>
          </p:nvPr>
        </p:nvSpPr>
        <p:spPr>
          <a:xfrm>
            <a:off x="304800" y="914400"/>
            <a:ext cx="8077200" cy="5026152"/>
          </a:xfrm>
        </p:spPr>
        <p:txBody>
          <a:bodyPr>
            <a:noAutofit/>
          </a:bodyPr>
          <a:lstStyle/>
          <a:p>
            <a:pPr lvl="1"/>
            <a:r>
              <a:rPr lang="en-US" sz="1400" u="sng" dirty="0" smtClean="0"/>
              <a:t>Course Builder</a:t>
            </a:r>
          </a:p>
          <a:p>
            <a:pPr lvl="2"/>
            <a:r>
              <a:rPr lang="en-US" sz="1400" dirty="0" smtClean="0"/>
              <a:t>The course builder role has access to most areas of the Control Panel. </a:t>
            </a:r>
          </a:p>
          <a:p>
            <a:pPr lvl="2"/>
            <a:r>
              <a:rPr lang="en-US" sz="1400" dirty="0" smtClean="0"/>
              <a:t>Does not have access to Student Grades.</a:t>
            </a:r>
          </a:p>
          <a:p>
            <a:pPr lvl="1"/>
            <a:r>
              <a:rPr lang="en-US" sz="1400" u="sng" dirty="0" smtClean="0"/>
              <a:t>Grader</a:t>
            </a:r>
          </a:p>
          <a:p>
            <a:pPr lvl="2"/>
            <a:r>
              <a:rPr lang="en-US" sz="1400" dirty="0" smtClean="0"/>
              <a:t>The grader role has limited access to the Control Panel.</a:t>
            </a:r>
          </a:p>
          <a:p>
            <a:pPr lvl="2"/>
            <a:r>
              <a:rPr lang="en-US" sz="1400" dirty="0" smtClean="0"/>
              <a:t>Can assist the instructor in the creation, management, delivery, and grading of tests. </a:t>
            </a:r>
          </a:p>
          <a:p>
            <a:pPr lvl="1"/>
            <a:r>
              <a:rPr lang="en-US" sz="1400" u="sng" dirty="0" smtClean="0"/>
              <a:t>Guest</a:t>
            </a:r>
          </a:p>
          <a:p>
            <a:pPr lvl="2"/>
            <a:r>
              <a:rPr lang="en-US" sz="1400" dirty="0" smtClean="0"/>
              <a:t>Users with the role of Guest have no access to the Course Control Panel</a:t>
            </a:r>
          </a:p>
          <a:p>
            <a:pPr lvl="1"/>
            <a:r>
              <a:rPr lang="en-US" sz="1400" u="sng" dirty="0" smtClean="0"/>
              <a:t>Instructor</a:t>
            </a:r>
          </a:p>
          <a:p>
            <a:pPr lvl="2"/>
            <a:r>
              <a:rPr lang="en-US" sz="1400" dirty="0" smtClean="0"/>
              <a:t>Instructors have access to all areas in the Course Control Panel. </a:t>
            </a:r>
          </a:p>
          <a:p>
            <a:pPr lvl="2"/>
            <a:r>
              <a:rPr lang="en-US" sz="1400" dirty="0" smtClean="0"/>
              <a:t>This role is generally given to the person developing, teaching or facilitating the class.</a:t>
            </a:r>
          </a:p>
          <a:p>
            <a:pPr lvl="1"/>
            <a:r>
              <a:rPr lang="en-US" sz="1400" u="sng" dirty="0" smtClean="0"/>
              <a:t>Student</a:t>
            </a:r>
          </a:p>
          <a:p>
            <a:pPr lvl="2"/>
            <a:r>
              <a:rPr lang="en-US" sz="1400" dirty="0" smtClean="0"/>
              <a:t>Student is the default user role. </a:t>
            </a:r>
          </a:p>
          <a:p>
            <a:pPr lvl="2"/>
            <a:r>
              <a:rPr lang="en-US" sz="1400" dirty="0" smtClean="0"/>
              <a:t>As user with the role of student has no access to any areas on the Course Control Panel. </a:t>
            </a:r>
          </a:p>
          <a:p>
            <a:pPr lvl="1"/>
            <a:r>
              <a:rPr lang="en-US" sz="1400" u="sng" dirty="0" smtClean="0"/>
              <a:t>Teaching Assistant</a:t>
            </a:r>
          </a:p>
          <a:p>
            <a:pPr lvl="2"/>
            <a:r>
              <a:rPr lang="en-US" sz="1400" dirty="0" smtClean="0"/>
              <a:t>Teaching assistants have access to nearly everything in the Course Control Panel.</a:t>
            </a:r>
          </a:p>
          <a:p>
            <a:r>
              <a:rPr lang="en-US" sz="1400" dirty="0" smtClean="0"/>
              <a:t>All new users added to a course are students by default.</a:t>
            </a:r>
          </a:p>
          <a:p>
            <a:pPr lvl="1"/>
            <a:r>
              <a:rPr lang="en-US" sz="1400" dirty="0" smtClean="0"/>
              <a:t>To change someone to a different role, send an email message to </a:t>
            </a:r>
            <a:r>
              <a:rPr lang="en-US" sz="1400" u="sng" dirty="0" smtClean="0">
                <a:hlinkClick r:id="rId2"/>
              </a:rPr>
              <a:t>help@k12.sd.us</a:t>
            </a:r>
            <a:r>
              <a:rPr lang="en-US" sz="1400" u="sng" dirty="0" smtClean="0"/>
              <a:t> </a:t>
            </a:r>
            <a:endParaRPr lang="en-US"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be created one at a time or in sets. </a:t>
            </a:r>
          </a:p>
          <a:p>
            <a:pPr>
              <a:buNone/>
            </a:pPr>
            <a:endParaRPr lang="en-US" dirty="0" smtClean="0"/>
          </a:p>
          <a:p>
            <a:r>
              <a:rPr lang="en-US" dirty="0" smtClean="0"/>
              <a:t>Each Group has its own homepage, with links to tools to help students collaborate.</a:t>
            </a:r>
          </a:p>
          <a:p>
            <a:pPr>
              <a:buNone/>
            </a:pPr>
            <a:endParaRPr lang="en-US" dirty="0" smtClean="0"/>
          </a:p>
          <a:p>
            <a:r>
              <a:rPr lang="en-US" dirty="0" smtClean="0"/>
              <a:t>Instructors can manually select Group members or allow students to self-enroll.</a:t>
            </a:r>
          </a:p>
          <a:p>
            <a:pPr lvl="1"/>
            <a:r>
              <a:rPr lang="en-US" dirty="0" smtClean="0"/>
              <a:t>Self-enrollment allows students to add themselves to a Group using a sign-up sheet. </a:t>
            </a:r>
          </a:p>
          <a:p>
            <a:pPr lvl="1">
              <a:buNone/>
            </a:pPr>
            <a:endParaRPr lang="en-US" dirty="0" smtClean="0"/>
          </a:p>
          <a:p>
            <a:pPr lvl="1"/>
            <a:r>
              <a:rPr lang="en-US" dirty="0" smtClean="0"/>
              <a:t>For Manual Enroll, the teacher assigns each student in the class to a Group.</a:t>
            </a:r>
          </a:p>
          <a:p>
            <a:pPr lvl="1">
              <a:buNone/>
            </a:pPr>
            <a:endParaRPr lang="en-US" dirty="0" smtClean="0"/>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Groups</a:t>
            </a:r>
            <a:endParaRPr lang="en-US" dirty="0"/>
          </a:p>
        </p:txBody>
      </p:sp>
      <p:sp>
        <p:nvSpPr>
          <p:cNvPr id="3" name="Content Placeholder 2"/>
          <p:cNvSpPr>
            <a:spLocks noGrp="1"/>
          </p:cNvSpPr>
          <p:nvPr>
            <p:ph idx="1"/>
          </p:nvPr>
        </p:nvSpPr>
        <p:spPr/>
        <p:txBody>
          <a:bodyPr>
            <a:noAutofit/>
          </a:bodyPr>
          <a:lstStyle/>
          <a:p>
            <a:r>
              <a:rPr lang="en-US" sz="1800" dirty="0" smtClean="0"/>
              <a:t>Create a Single Group</a:t>
            </a:r>
          </a:p>
          <a:p>
            <a:pPr lvl="1"/>
            <a:r>
              <a:rPr lang="en-US" sz="1400" dirty="0" smtClean="0"/>
              <a:t>On the Control Panel, select Groups in the Users and Groups section. </a:t>
            </a:r>
          </a:p>
          <a:p>
            <a:pPr lvl="1"/>
            <a:r>
              <a:rPr lang="en-US" sz="1400" dirty="0" smtClean="0"/>
              <a:t>On the Groups listing page, point to Create Single Group.</a:t>
            </a:r>
          </a:p>
          <a:p>
            <a:pPr lvl="1"/>
            <a:r>
              <a:rPr lang="en-US" sz="1400" dirty="0" smtClean="0"/>
              <a:t>Select Self-Enroll or Manual Enroll.</a:t>
            </a:r>
          </a:p>
          <a:p>
            <a:pPr lvl="1"/>
            <a:r>
              <a:rPr lang="en-US" sz="1400" dirty="0" smtClean="0"/>
              <a:t>Complete the additional information about the Group. </a:t>
            </a:r>
          </a:p>
          <a:p>
            <a:pPr lvl="1"/>
            <a:r>
              <a:rPr lang="en-US" sz="1400" dirty="0" smtClean="0"/>
              <a:t>Click Submit.</a:t>
            </a:r>
          </a:p>
          <a:p>
            <a:pPr lvl="1">
              <a:buNone/>
            </a:pPr>
            <a:endParaRPr lang="en-US" sz="1400" dirty="0" smtClean="0"/>
          </a:p>
          <a:p>
            <a:r>
              <a:rPr lang="en-US" sz="1800" dirty="0" smtClean="0"/>
              <a:t>Create a Group Set</a:t>
            </a:r>
          </a:p>
          <a:p>
            <a:pPr lvl="1"/>
            <a:r>
              <a:rPr lang="en-US" sz="1400" dirty="0" smtClean="0"/>
              <a:t>On the Control Panel, select Groups in the Users and Groups section. </a:t>
            </a:r>
          </a:p>
          <a:p>
            <a:pPr lvl="1"/>
            <a:r>
              <a:rPr lang="en-US" sz="1400" dirty="0" smtClean="0"/>
              <a:t>On the Groups listing page, point to Create Group Set</a:t>
            </a:r>
          </a:p>
          <a:p>
            <a:pPr lvl="1"/>
            <a:r>
              <a:rPr lang="en-US" sz="1400" dirty="0" smtClean="0"/>
              <a:t>Select Self-Enroll, Manual Enroll or Random Enroll.</a:t>
            </a:r>
          </a:p>
          <a:p>
            <a:pPr lvl="1"/>
            <a:r>
              <a:rPr lang="en-US" sz="1400" dirty="0" smtClean="0"/>
              <a:t>On the Create Enrollment Group Set page, type a Name and optional Description.</a:t>
            </a:r>
          </a:p>
          <a:p>
            <a:pPr lvl="1"/>
            <a:r>
              <a:rPr lang="en-US" sz="1400" dirty="0" smtClean="0"/>
              <a:t>In the Group Set Options section for Manual Enroll, type the Number of Groups to create or in the Membership section for Random Enroll, type the Number of Students per Group to create or the Number of Groups. </a:t>
            </a:r>
          </a:p>
          <a:p>
            <a:pPr lvl="1"/>
            <a:r>
              <a:rPr lang="en-US" sz="1400" dirty="0" smtClean="0"/>
              <a:t>Click Submit.</a:t>
            </a:r>
          </a:p>
          <a:p>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7467600" cy="1143000"/>
          </a:xfrm>
        </p:spPr>
        <p:txBody>
          <a:bodyPr>
            <a:normAutofit fontScale="90000"/>
          </a:bodyPr>
          <a:lstStyle/>
          <a:p>
            <a:r>
              <a:rPr lang="en-US" dirty="0" smtClean="0"/>
              <a:t>What About my old WebCT Courses? </a:t>
            </a:r>
            <a:endParaRPr lang="en-US" dirty="0"/>
          </a:p>
        </p:txBody>
      </p:sp>
      <p:sp>
        <p:nvSpPr>
          <p:cNvPr id="3" name="Content Placeholder 2"/>
          <p:cNvSpPr>
            <a:spLocks noGrp="1"/>
          </p:cNvSpPr>
          <p:nvPr>
            <p:ph idx="1"/>
          </p:nvPr>
        </p:nvSpPr>
        <p:spPr/>
        <p:txBody>
          <a:bodyPr/>
          <a:lstStyle/>
          <a:p>
            <a:r>
              <a:rPr lang="en-US" sz="1800" dirty="0" smtClean="0"/>
              <a:t>Log in to the K-12 Data Center Members site (</a:t>
            </a:r>
            <a:r>
              <a:rPr lang="en-US" sz="1800" dirty="0" smtClean="0">
                <a:hlinkClick r:id="rId3"/>
              </a:rPr>
              <a:t>https://k12.sd.us</a:t>
            </a:r>
            <a:r>
              <a:rPr lang="en-US" sz="1800" dirty="0" smtClean="0"/>
              <a:t>)</a:t>
            </a:r>
          </a:p>
          <a:p>
            <a:pPr>
              <a:buNone/>
            </a:pPr>
            <a:endParaRPr lang="en-US" sz="1800" dirty="0" smtClean="0"/>
          </a:p>
          <a:p>
            <a:r>
              <a:rPr lang="en-US" sz="1800" dirty="0" smtClean="0"/>
              <a:t>Under the Personal tab, click on the </a:t>
            </a:r>
            <a:r>
              <a:rPr lang="en-US" sz="1800" b="1" dirty="0" smtClean="0"/>
              <a:t>Course Services </a:t>
            </a:r>
            <a:r>
              <a:rPr lang="en-US" sz="1800" dirty="0" smtClean="0"/>
              <a:t>link.</a:t>
            </a:r>
          </a:p>
          <a:p>
            <a:endParaRPr lang="en-US" dirty="0" smtClean="0"/>
          </a:p>
          <a:p>
            <a:endParaRPr lang="en-US" dirty="0"/>
          </a:p>
        </p:txBody>
      </p:sp>
      <p:pic>
        <p:nvPicPr>
          <p:cNvPr id="4" name="Picture 3" descr="Personal Tab.JPG"/>
          <p:cNvPicPr>
            <a:picLocks noChangeAspect="1"/>
          </p:cNvPicPr>
          <p:nvPr/>
        </p:nvPicPr>
        <p:blipFill>
          <a:blip r:embed="rId4" cstate="print"/>
          <a:stretch>
            <a:fillRect/>
          </a:stretch>
        </p:blipFill>
        <p:spPr>
          <a:xfrm>
            <a:off x="1828800" y="2659282"/>
            <a:ext cx="5105400" cy="3980919"/>
          </a:xfrm>
          <a:prstGeom prst="rect">
            <a:avLst/>
          </a:prstGeom>
        </p:spPr>
      </p:pic>
      <p:sp>
        <p:nvSpPr>
          <p:cNvPr id="5" name="Rectangle 4"/>
          <p:cNvSpPr/>
          <p:nvPr/>
        </p:nvSpPr>
        <p:spPr>
          <a:xfrm>
            <a:off x="3810000" y="3048000"/>
            <a:ext cx="990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Release</a:t>
            </a:r>
            <a:endParaRPr lang="en-US" dirty="0"/>
          </a:p>
        </p:txBody>
      </p:sp>
      <p:sp>
        <p:nvSpPr>
          <p:cNvPr id="3" name="Content Placeholder 2"/>
          <p:cNvSpPr>
            <a:spLocks noGrp="1"/>
          </p:cNvSpPr>
          <p:nvPr>
            <p:ph idx="1"/>
          </p:nvPr>
        </p:nvSpPr>
        <p:spPr/>
        <p:txBody>
          <a:bodyPr>
            <a:noAutofit/>
          </a:bodyPr>
          <a:lstStyle/>
          <a:p>
            <a:r>
              <a:rPr lang="en-US" sz="1800" dirty="0" smtClean="0"/>
              <a:t>Used in connection with Learning Modules.</a:t>
            </a:r>
          </a:p>
          <a:p>
            <a:pPr>
              <a:buNone/>
            </a:pPr>
            <a:endParaRPr lang="en-US" sz="1800" dirty="0" smtClean="0"/>
          </a:p>
          <a:p>
            <a:r>
              <a:rPr lang="en-US" sz="1800" dirty="0" smtClean="0"/>
              <a:t>Provides </a:t>
            </a:r>
            <a:r>
              <a:rPr lang="en-US" sz="1800" dirty="0"/>
              <a:t>controls to release content to users based on a set of </a:t>
            </a:r>
            <a:r>
              <a:rPr lang="en-US" sz="1800" dirty="0" smtClean="0"/>
              <a:t>rules provided </a:t>
            </a:r>
            <a:r>
              <a:rPr lang="en-US" sz="1800" dirty="0"/>
              <a:t>by the Instructor</a:t>
            </a:r>
            <a:r>
              <a:rPr lang="en-US" sz="1800" dirty="0" smtClean="0"/>
              <a:t>. </a:t>
            </a:r>
          </a:p>
          <a:p>
            <a:pPr>
              <a:buNone/>
            </a:pPr>
            <a:endParaRPr lang="en-US" sz="1800" dirty="0" smtClean="0"/>
          </a:p>
          <a:p>
            <a:r>
              <a:rPr lang="en-US" sz="1800" dirty="0" smtClean="0"/>
              <a:t>Basic Adaptive Release</a:t>
            </a:r>
          </a:p>
          <a:p>
            <a:pPr lvl="1"/>
            <a:r>
              <a:rPr lang="en-US" sz="1800" dirty="0" smtClean="0"/>
              <a:t>rule consists of a set of criteria that defines the visibility of a content item to users.</a:t>
            </a:r>
          </a:p>
          <a:p>
            <a:pPr lvl="1"/>
            <a:r>
              <a:rPr lang="en-US" sz="1800" dirty="0" smtClean="0"/>
              <a:t>if a rule has multiple criteria, the user must meet all criteria before the item is available. </a:t>
            </a:r>
          </a:p>
          <a:p>
            <a:pPr lvl="1">
              <a:buNone/>
            </a:pPr>
            <a:endParaRPr lang="en-US" sz="1800" dirty="0" smtClean="0"/>
          </a:p>
          <a:p>
            <a:r>
              <a:rPr lang="en-US" sz="1800" dirty="0" smtClean="0"/>
              <a:t>Advanced Adaptive Release</a:t>
            </a:r>
          </a:p>
          <a:p>
            <a:pPr lvl="1"/>
            <a:r>
              <a:rPr lang="en-US" sz="1800" dirty="0" smtClean="0"/>
              <a:t>enables teachers to create multiple rules for a single content item, and each rule can consist of multiple criteria.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Basic Adaptive Release Criteria</a:t>
            </a:r>
            <a:endParaRPr lang="en-US" dirty="0"/>
          </a:p>
        </p:txBody>
      </p:sp>
      <p:graphicFrame>
        <p:nvGraphicFramePr>
          <p:cNvPr id="4" name="Content Placeholder 3"/>
          <p:cNvGraphicFramePr>
            <a:graphicFrameLocks noGrp="1"/>
          </p:cNvGraphicFramePr>
          <p:nvPr>
            <p:ph idx="1"/>
          </p:nvPr>
        </p:nvGraphicFramePr>
        <p:xfrm>
          <a:off x="457200" y="1066800"/>
          <a:ext cx="8229600" cy="5227320"/>
        </p:xfrm>
        <a:graphic>
          <a:graphicData uri="http://schemas.openxmlformats.org/drawingml/2006/table">
            <a:tbl>
              <a:tblPr firstRow="1" bandRow="1">
                <a:tableStyleId>{5C22544A-7EE6-4342-B048-85BDC9FD1C3A}</a:tableStyleId>
              </a:tblPr>
              <a:tblGrid>
                <a:gridCol w="3581400"/>
                <a:gridCol w="4648200"/>
              </a:tblGrid>
              <a:tr h="370840">
                <a:tc>
                  <a:txBody>
                    <a:bodyPr/>
                    <a:lstStyle/>
                    <a:p>
                      <a:r>
                        <a:rPr lang="en-US" dirty="0" smtClean="0"/>
                        <a:t>Criteria</a:t>
                      </a:r>
                      <a:endParaRPr lang="en-US" dirty="0"/>
                    </a:p>
                  </a:txBody>
                  <a:tcPr/>
                </a:tc>
                <a:tc>
                  <a:txBody>
                    <a:bodyPr/>
                    <a:lstStyle/>
                    <a:p>
                      <a:r>
                        <a:rPr lang="en-US" dirty="0" smtClean="0"/>
                        <a:t>Description</a:t>
                      </a:r>
                      <a:endParaRPr lang="en-US" dirty="0"/>
                    </a:p>
                  </a:txBody>
                  <a:tcPr/>
                </a:tc>
              </a:tr>
              <a:tr h="370840">
                <a:tc>
                  <a:txBody>
                    <a:bodyPr/>
                    <a:lstStyle/>
                    <a:p>
                      <a:r>
                        <a:rPr lang="en-US" dirty="0" smtClean="0"/>
                        <a:t>Date and Time</a:t>
                      </a:r>
                      <a:endParaRPr lang="en-US" dirty="0"/>
                    </a:p>
                  </a:txBody>
                  <a:tcPr/>
                </a:tc>
                <a:tc>
                  <a:txBody>
                    <a:bodyPr/>
                    <a:lstStyle/>
                    <a:p>
                      <a:r>
                        <a:rPr lang="en-US" dirty="0" smtClean="0"/>
                        <a:t>Display content based on a date or time. </a:t>
                      </a:r>
                      <a:endParaRPr lang="en-US" dirty="0"/>
                    </a:p>
                  </a:txBody>
                  <a:tcPr/>
                </a:tc>
              </a:tr>
              <a:tr h="370840">
                <a:tc>
                  <a:txBody>
                    <a:bodyPr/>
                    <a:lstStyle/>
                    <a:p>
                      <a:r>
                        <a:rPr lang="en-US" dirty="0" smtClean="0"/>
                        <a:t>Username</a:t>
                      </a:r>
                      <a:endParaRPr lang="en-US" dirty="0"/>
                    </a:p>
                  </a:txBody>
                  <a:tcPr/>
                </a:tc>
                <a:tc>
                  <a:txBody>
                    <a:bodyPr/>
                    <a:lstStyle/>
                    <a:p>
                      <a:r>
                        <a:rPr lang="en-US" dirty="0" smtClean="0"/>
                        <a:t>Display content to one or more users. </a:t>
                      </a:r>
                      <a:endParaRPr lang="en-US" dirty="0"/>
                    </a:p>
                  </a:txBody>
                  <a:tcPr/>
                </a:tc>
              </a:tr>
              <a:tr h="370840">
                <a:tc>
                  <a:txBody>
                    <a:bodyPr/>
                    <a:lstStyle/>
                    <a:p>
                      <a:r>
                        <a:rPr lang="en-US" dirty="0" smtClean="0"/>
                        <a:t>Class Groups </a:t>
                      </a:r>
                      <a:endParaRPr lang="en-US" dirty="0"/>
                    </a:p>
                  </a:txBody>
                  <a:tcPr/>
                </a:tc>
                <a:tc>
                  <a:txBody>
                    <a:bodyPr/>
                    <a:lstStyle/>
                    <a:p>
                      <a:r>
                        <a:rPr lang="en-US" dirty="0" smtClean="0"/>
                        <a:t>Display content to members of one or more Groups in a Class. </a:t>
                      </a:r>
                      <a:endParaRPr lang="en-US" dirty="0"/>
                    </a:p>
                  </a:txBody>
                  <a:tcPr/>
                </a:tc>
              </a:tr>
              <a:tr h="370840">
                <a:tc>
                  <a:txBody>
                    <a:bodyPr/>
                    <a:lstStyle/>
                    <a:p>
                      <a:r>
                        <a:rPr lang="en-US" dirty="0" smtClean="0"/>
                        <a:t>Grade Center Column</a:t>
                      </a:r>
                      <a:endParaRPr lang="en-US" dirty="0"/>
                    </a:p>
                  </a:txBody>
                  <a:tcPr/>
                </a:tc>
                <a:tc>
                  <a:txBody>
                    <a:bodyPr/>
                    <a:lstStyle/>
                    <a:p>
                      <a:r>
                        <a:rPr lang="en-US" dirty="0" smtClean="0"/>
                        <a:t>Display content item to users based a grade or a calculated column. </a:t>
                      </a:r>
                      <a:endParaRPr lang="en-US" dirty="0"/>
                    </a:p>
                  </a:txBody>
                  <a:tcPr/>
                </a:tc>
              </a:tr>
              <a:tr h="370840">
                <a:tc>
                  <a:txBody>
                    <a:bodyPr/>
                    <a:lstStyle/>
                    <a:p>
                      <a:r>
                        <a:rPr lang="en-US" dirty="0" smtClean="0"/>
                        <a:t>Grade Center: Item with at least one attempt</a:t>
                      </a:r>
                      <a:endParaRPr lang="en-US" dirty="0"/>
                    </a:p>
                  </a:txBody>
                  <a:tcPr/>
                </a:tc>
                <a:tc>
                  <a:txBody>
                    <a:bodyPr/>
                    <a:lstStyle/>
                    <a:p>
                      <a:r>
                        <a:rPr lang="en-US" dirty="0" smtClean="0"/>
                        <a:t>Display content based on a recorded attempt by the user, instead of a required score. </a:t>
                      </a:r>
                      <a:endParaRPr lang="en-US" dirty="0"/>
                    </a:p>
                  </a:txBody>
                  <a:tcPr/>
                </a:tc>
              </a:tr>
              <a:tr h="370840">
                <a:tc>
                  <a:txBody>
                    <a:bodyPr/>
                    <a:lstStyle/>
                    <a:p>
                      <a:r>
                        <a:rPr lang="en-US" dirty="0" smtClean="0"/>
                        <a:t>Grade Center: Item with a specific score</a:t>
                      </a:r>
                      <a:endParaRPr lang="en-US" dirty="0"/>
                    </a:p>
                  </a:txBody>
                  <a:tcPr/>
                </a:tc>
                <a:tc>
                  <a:txBody>
                    <a:bodyPr/>
                    <a:lstStyle/>
                    <a:p>
                      <a:r>
                        <a:rPr lang="en-US" dirty="0" smtClean="0"/>
                        <a:t>Display content based on a required score. </a:t>
                      </a:r>
                      <a:endParaRPr lang="en-US" dirty="0"/>
                    </a:p>
                  </a:txBody>
                  <a:tcPr/>
                </a:tc>
              </a:tr>
              <a:tr h="370840">
                <a:tc>
                  <a:txBody>
                    <a:bodyPr/>
                    <a:lstStyle/>
                    <a:p>
                      <a:r>
                        <a:rPr lang="en-US" dirty="0" smtClean="0"/>
                        <a:t>Grade Center: Item with a score between X and Y</a:t>
                      </a:r>
                      <a:endParaRPr lang="en-US" dirty="0"/>
                    </a:p>
                  </a:txBody>
                  <a:tcPr/>
                </a:tc>
                <a:tc>
                  <a:txBody>
                    <a:bodyPr/>
                    <a:lstStyle/>
                    <a:p>
                      <a:r>
                        <a:rPr lang="en-US" dirty="0" smtClean="0"/>
                        <a:t>Display content based on a range of scores.</a:t>
                      </a:r>
                      <a:endParaRPr lang="en-US" dirty="0"/>
                    </a:p>
                  </a:txBody>
                  <a:tcPr/>
                </a:tc>
              </a:tr>
              <a:tr h="370840">
                <a:tc>
                  <a:txBody>
                    <a:bodyPr/>
                    <a:lstStyle/>
                    <a:p>
                      <a:r>
                        <a:rPr lang="en-US" dirty="0" smtClean="0"/>
                        <a:t>Review Status an item</a:t>
                      </a:r>
                      <a:endParaRPr lang="en-US" dirty="0"/>
                    </a:p>
                  </a:txBody>
                  <a:tcPr/>
                </a:tc>
                <a:tc>
                  <a:txBody>
                    <a:bodyPr/>
                    <a:lstStyle/>
                    <a:p>
                      <a:r>
                        <a:rPr lang="en-US" dirty="0" smtClean="0"/>
                        <a:t>Display content to the user only after an associated item has been marked Reviewed by the user. </a:t>
                      </a:r>
                      <a:endParaRPr lang="en-US" dirty="0"/>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Adaptive Release Criteria</a:t>
            </a:r>
            <a:endParaRPr lang="en-US" dirty="0"/>
          </a:p>
        </p:txBody>
      </p:sp>
      <p:sp>
        <p:nvSpPr>
          <p:cNvPr id="3" name="Content Placeholder 2"/>
          <p:cNvSpPr>
            <a:spLocks noGrp="1"/>
          </p:cNvSpPr>
          <p:nvPr>
            <p:ph idx="1"/>
          </p:nvPr>
        </p:nvSpPr>
        <p:spPr/>
        <p:txBody>
          <a:bodyPr>
            <a:normAutofit/>
          </a:bodyPr>
          <a:lstStyle/>
          <a:p>
            <a:r>
              <a:rPr lang="en-US" dirty="0" smtClean="0"/>
              <a:t>Follow the steps below to add criteria to an adaptive release rule:</a:t>
            </a:r>
          </a:p>
          <a:p>
            <a:pPr lvl="1"/>
            <a:r>
              <a:rPr lang="en-US" dirty="0" smtClean="0"/>
              <a:t>Open a Content Area from the Control Panel.</a:t>
            </a:r>
          </a:p>
          <a:p>
            <a:pPr lvl="1"/>
            <a:r>
              <a:rPr lang="en-US" dirty="0" smtClean="0"/>
              <a:t>Edit Mode is ON. </a:t>
            </a:r>
          </a:p>
          <a:p>
            <a:pPr lvl="1"/>
            <a:r>
              <a:rPr lang="en-US" dirty="0" smtClean="0"/>
              <a:t>Select Adaptive Release from the contextual menu for the item.</a:t>
            </a:r>
          </a:p>
          <a:p>
            <a:pPr lvl="1"/>
            <a:r>
              <a:rPr lang="en-US" dirty="0" smtClean="0"/>
              <a:t>Complete the additional information.</a:t>
            </a:r>
          </a:p>
          <a:p>
            <a:pPr lvl="1"/>
            <a:r>
              <a:rPr lang="en-US" dirty="0" smtClean="0"/>
              <a:t>Click Submit.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Dashboard</a:t>
            </a:r>
            <a:endParaRPr lang="en-US" dirty="0"/>
          </a:p>
        </p:txBody>
      </p:sp>
      <p:sp>
        <p:nvSpPr>
          <p:cNvPr id="3" name="Content Placeholder 2"/>
          <p:cNvSpPr>
            <a:spLocks noGrp="1"/>
          </p:cNvSpPr>
          <p:nvPr>
            <p:ph idx="1"/>
          </p:nvPr>
        </p:nvSpPr>
        <p:spPr/>
        <p:txBody>
          <a:bodyPr>
            <a:noAutofit/>
          </a:bodyPr>
          <a:lstStyle/>
          <a:p>
            <a:r>
              <a:rPr lang="en-US" sz="2000" dirty="0" smtClean="0"/>
              <a:t>Provides an up-to-date report on the activity for all students.</a:t>
            </a:r>
          </a:p>
          <a:p>
            <a:pPr lvl="1"/>
            <a:r>
              <a:rPr lang="en-US" sz="1600" dirty="0" smtClean="0"/>
              <a:t>Review Status: Displays the number of Content Items that have been reviewed by a user. </a:t>
            </a:r>
          </a:p>
          <a:p>
            <a:pPr lvl="1"/>
            <a:r>
              <a:rPr lang="en-US" sz="1600" dirty="0" smtClean="0"/>
              <a:t>Discussion Board: Displays the number of posts for the user. </a:t>
            </a:r>
          </a:p>
          <a:p>
            <a:pPr lvl="1">
              <a:buNone/>
            </a:pPr>
            <a:endParaRPr lang="en-US" sz="1600" dirty="0" smtClean="0"/>
          </a:p>
          <a:p>
            <a:r>
              <a:rPr lang="en-US" sz="2000" dirty="0" smtClean="0"/>
              <a:t>How to Check User Progress from the Performance Dashboard</a:t>
            </a:r>
          </a:p>
          <a:p>
            <a:pPr lvl="1"/>
            <a:r>
              <a:rPr lang="en-US" sz="1600" dirty="0" smtClean="0"/>
              <a:t>Under Evaluation, click Performance Dashboard on the Control Panel.</a:t>
            </a:r>
          </a:p>
          <a:p>
            <a:pPr lvl="1">
              <a:buNone/>
            </a:pPr>
            <a:endParaRPr lang="en-US" sz="1600" dirty="0" smtClean="0"/>
          </a:p>
          <a:p>
            <a:pPr lvl="1"/>
            <a:r>
              <a:rPr lang="en-US" sz="1600" dirty="0" smtClean="0"/>
              <a:t>The Performance Dashboard appears.</a:t>
            </a:r>
          </a:p>
          <a:p>
            <a:endParaRPr lang="en-US" sz="2000" dirty="0" smtClean="0"/>
          </a:p>
          <a:p>
            <a:endParaRPr lang="en-US" sz="2000" dirty="0" smtClean="0"/>
          </a:p>
          <a:p>
            <a:endParaRPr 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Reports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Found within the Evaluation Tool on the Control Panel</a:t>
            </a:r>
          </a:p>
          <a:p>
            <a:pPr>
              <a:buNone/>
            </a:pPr>
            <a:endParaRPr lang="en-US" dirty="0" smtClean="0"/>
          </a:p>
          <a:p>
            <a:r>
              <a:rPr lang="en-US" dirty="0" smtClean="0"/>
              <a:t>Provides different ways to view information about student activity, content usage, class standards, and class objectives.</a:t>
            </a:r>
          </a:p>
          <a:p>
            <a:pPr>
              <a:buNone/>
            </a:pPr>
            <a:endParaRPr lang="en-US" dirty="0" smtClean="0"/>
          </a:p>
          <a:p>
            <a:r>
              <a:rPr lang="en-US" dirty="0" smtClean="0"/>
              <a:t>Running Reports</a:t>
            </a:r>
          </a:p>
          <a:p>
            <a:pPr lvl="1"/>
            <a:r>
              <a:rPr lang="en-US" dirty="0" smtClean="0"/>
              <a:t>Click the action link next to the report title and select Run.</a:t>
            </a:r>
          </a:p>
          <a:p>
            <a:pPr lvl="1"/>
            <a:r>
              <a:rPr lang="en-US" dirty="0" smtClean="0"/>
              <a:t>Enter the report specifications</a:t>
            </a:r>
          </a:p>
          <a:p>
            <a:pPr lvl="1"/>
            <a:r>
              <a:rPr lang="en-US" dirty="0" smtClean="0"/>
              <a:t>Click Submit to run the report. </a:t>
            </a:r>
          </a:p>
          <a:p>
            <a:pPr>
              <a:buNone/>
            </a:pP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 System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rule-driven communication tool that teachers can use to send notification messages to students when Early Warning System rule criteria are met. </a:t>
            </a:r>
          </a:p>
          <a:p>
            <a:pPr>
              <a:buNone/>
            </a:pPr>
            <a:endParaRPr lang="en-US" dirty="0" smtClean="0"/>
          </a:p>
          <a:p>
            <a:r>
              <a:rPr lang="en-US" dirty="0" smtClean="0"/>
              <a:t>Rules are created by teachers and can be based on a test score, calculated column, due date, or class access.</a:t>
            </a:r>
          </a:p>
          <a:p>
            <a:endParaRPr lang="en-US" dirty="0" smtClean="0"/>
          </a:p>
          <a:p>
            <a:r>
              <a:rPr lang="en-US" dirty="0" smtClean="0"/>
              <a:t>How to Create a Rule</a:t>
            </a:r>
          </a:p>
          <a:p>
            <a:pPr lvl="1"/>
            <a:r>
              <a:rPr lang="en-US" dirty="0" smtClean="0"/>
              <a:t>On the Control Panel, click Early Warning System under the Evaluation section.</a:t>
            </a:r>
          </a:p>
          <a:p>
            <a:pPr lvl="1"/>
            <a:r>
              <a:rPr lang="en-US" dirty="0" smtClean="0"/>
              <a:t>On the Early Warning System page, click Create Rule to access the drop-down list, and select Grade Rule, Due Date Rule, or Last Access Rule. </a:t>
            </a:r>
          </a:p>
          <a:p>
            <a:pPr lvl="1"/>
            <a:r>
              <a:rPr lang="en-US" dirty="0" smtClean="0"/>
              <a:t>On the Add Early Warning System Rule page, enter a name for the rule.</a:t>
            </a:r>
          </a:p>
          <a:p>
            <a:pPr lvl="1"/>
            <a:r>
              <a:rPr lang="en-US" dirty="0" smtClean="0"/>
              <a:t>Next to Availability, select the radio node next to Yes to activate the rule.</a:t>
            </a:r>
          </a:p>
          <a:p>
            <a:pPr lvl="1"/>
            <a:r>
              <a:rPr lang="en-US" dirty="0" smtClean="0"/>
              <a:t>Under Rule Criteria, enter or select the information for the rule.</a:t>
            </a:r>
          </a:p>
          <a:p>
            <a:pPr lvl="1"/>
            <a:r>
              <a:rPr lang="en-US" dirty="0" smtClean="0"/>
              <a:t>Click Submit.</a:t>
            </a:r>
          </a:p>
          <a:p>
            <a:pPr lvl="1">
              <a:buNone/>
            </a:pPr>
            <a:endParaRPr lang="en-US" dirty="0" smtClean="0"/>
          </a:p>
          <a:p>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Refreshing Rules</a:t>
            </a:r>
          </a:p>
          <a:p>
            <a:pPr lvl="1"/>
            <a:r>
              <a:rPr lang="en-US" dirty="0" smtClean="0"/>
              <a:t>The Early Warning System does not continuously monitor the class.</a:t>
            </a:r>
          </a:p>
          <a:p>
            <a:pPr lvl="1"/>
            <a:r>
              <a:rPr lang="en-US" dirty="0" smtClean="0"/>
              <a:t> Refresh the Early Warning System rules periodically to discover incidents that trigger a warning. </a:t>
            </a:r>
          </a:p>
          <a:p>
            <a:pPr lvl="1">
              <a:buNone/>
            </a:pPr>
            <a:endParaRPr lang="en-US" dirty="0" smtClean="0"/>
          </a:p>
          <a:p>
            <a:r>
              <a:rPr lang="en-US" dirty="0" smtClean="0"/>
              <a:t>Sending Notification Email Messages</a:t>
            </a:r>
          </a:p>
          <a:p>
            <a:pPr lvl="1"/>
            <a:r>
              <a:rPr lang="en-US" dirty="0" smtClean="0"/>
              <a:t>The Early Warning System does not automatically notify students. </a:t>
            </a:r>
          </a:p>
          <a:p>
            <a:pPr lvl="1"/>
            <a:r>
              <a:rPr lang="en-US" dirty="0" smtClean="0"/>
              <a:t>It is up to the Teacher to communicate the warning to the user by sending an email message from the Review Rule Status page.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Center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central repository </a:t>
            </a:r>
            <a:r>
              <a:rPr lang="en-US" dirty="0" smtClean="0"/>
              <a:t>for</a:t>
            </a:r>
          </a:p>
          <a:p>
            <a:pPr lvl="1"/>
            <a:r>
              <a:rPr lang="en-US" dirty="0" smtClean="0"/>
              <a:t> </a:t>
            </a:r>
            <a:r>
              <a:rPr lang="en-US" dirty="0"/>
              <a:t>assessment </a:t>
            </a:r>
            <a:r>
              <a:rPr lang="en-US" dirty="0" smtClean="0"/>
              <a:t>data</a:t>
            </a:r>
          </a:p>
          <a:p>
            <a:pPr lvl="1"/>
            <a:r>
              <a:rPr lang="en-US" dirty="0" smtClean="0"/>
              <a:t>student information</a:t>
            </a:r>
          </a:p>
          <a:p>
            <a:pPr lvl="1"/>
            <a:r>
              <a:rPr lang="en-US" dirty="0" smtClean="0"/>
              <a:t>instructor notes</a:t>
            </a:r>
          </a:p>
          <a:p>
            <a:pPr lvl="1">
              <a:buNone/>
            </a:pPr>
            <a:endParaRPr lang="en-US" dirty="0" smtClean="0"/>
          </a:p>
          <a:p>
            <a:r>
              <a:rPr lang="en-US" dirty="0" smtClean="0"/>
              <a:t>A </a:t>
            </a:r>
            <a:r>
              <a:rPr lang="en-US" dirty="0"/>
              <a:t>communication and reporting tool </a:t>
            </a:r>
            <a:r>
              <a:rPr lang="en-US" dirty="0" smtClean="0"/>
              <a:t>which can </a:t>
            </a:r>
            <a:r>
              <a:rPr lang="en-US" dirty="0"/>
              <a:t>assist students </a:t>
            </a:r>
            <a:r>
              <a:rPr lang="en-US" dirty="0" smtClean="0"/>
              <a:t>and instructors </a:t>
            </a:r>
            <a:r>
              <a:rPr lang="en-US" dirty="0"/>
              <a:t>to understand student </a:t>
            </a:r>
            <a:r>
              <a:rPr lang="en-US" dirty="0" smtClean="0"/>
              <a:t>progress</a:t>
            </a:r>
          </a:p>
          <a:p>
            <a:pPr>
              <a:buNone/>
            </a:pPr>
            <a:endParaRPr lang="en-US" dirty="0" smtClean="0"/>
          </a:p>
          <a:p>
            <a:r>
              <a:rPr lang="en-US" dirty="0" smtClean="0"/>
              <a:t>Found in the Control Panel</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Grading Page</a:t>
            </a:r>
            <a:endParaRPr lang="en-US" dirty="0"/>
          </a:p>
        </p:txBody>
      </p:sp>
      <p:sp>
        <p:nvSpPr>
          <p:cNvPr id="3" name="Content Placeholder 2"/>
          <p:cNvSpPr>
            <a:spLocks noGrp="1"/>
          </p:cNvSpPr>
          <p:nvPr>
            <p:ph idx="1"/>
          </p:nvPr>
        </p:nvSpPr>
        <p:spPr/>
        <p:txBody>
          <a:bodyPr>
            <a:normAutofit/>
          </a:bodyPr>
          <a:lstStyle/>
          <a:p>
            <a:r>
              <a:rPr lang="en-US" dirty="0" smtClean="0"/>
              <a:t>Teachers can view assignments ready for grading or review on the Needs Grading page.</a:t>
            </a:r>
          </a:p>
          <a:p>
            <a:pPr>
              <a:buNone/>
            </a:pPr>
            <a:endParaRPr lang="en-US" dirty="0" smtClean="0"/>
          </a:p>
          <a:p>
            <a:r>
              <a:rPr lang="en-US" dirty="0" smtClean="0"/>
              <a:t>The total number of items to grade appears above the list of items. </a:t>
            </a:r>
          </a:p>
          <a:p>
            <a:pPr lvl="1"/>
            <a:r>
              <a:rPr lang="en-US" dirty="0" smtClean="0"/>
              <a:t>Once attempts have been graded, they do not appear on the Needs Grading page.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Class Links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Allows teachers to check the links to class files that have been added to a class.</a:t>
            </a:r>
          </a:p>
          <a:p>
            <a:pPr>
              <a:buNone/>
            </a:pPr>
            <a:r>
              <a:rPr lang="en-US" dirty="0" smtClean="0"/>
              <a:t> </a:t>
            </a:r>
          </a:p>
          <a:p>
            <a:r>
              <a:rPr lang="en-US" dirty="0" smtClean="0"/>
              <a:t>Detects any broken links added to the following areas:</a:t>
            </a:r>
          </a:p>
          <a:p>
            <a:pPr lvl="1"/>
            <a:r>
              <a:rPr lang="en-US" dirty="0" smtClean="0"/>
              <a:t>Content, Learning Modules &amp; Folders</a:t>
            </a:r>
          </a:p>
          <a:p>
            <a:pPr lvl="1"/>
            <a:r>
              <a:rPr lang="en-US" dirty="0" smtClean="0"/>
              <a:t>Announcements, Calendar Events, and Tasks</a:t>
            </a:r>
          </a:p>
          <a:p>
            <a:pPr lvl="1"/>
            <a:r>
              <a:rPr lang="en-US" dirty="0" smtClean="0"/>
              <a:t>Discussion Board, Journals, and Blogs</a:t>
            </a:r>
          </a:p>
          <a:p>
            <a:pPr lvl="1"/>
            <a:endParaRPr lang="en-US" dirty="0" smtClean="0"/>
          </a:p>
          <a:p>
            <a:r>
              <a:rPr lang="en-US" dirty="0" smtClean="0"/>
              <a:t>How to Check Class Links</a:t>
            </a:r>
          </a:p>
          <a:p>
            <a:pPr lvl="1"/>
            <a:r>
              <a:rPr lang="en-US" dirty="0" smtClean="0"/>
              <a:t>On the Control Panel under Packages and Utilities, select Check Class Links. </a:t>
            </a:r>
          </a:p>
          <a:p>
            <a:pPr lvl="1"/>
            <a:r>
              <a:rPr lang="en-US" dirty="0" smtClean="0"/>
              <a:t>On the Check Class Links page, click OK to start the tool. </a:t>
            </a:r>
          </a:p>
          <a:p>
            <a:pPr lvl="1"/>
            <a:r>
              <a:rPr lang="en-US" dirty="0" smtClean="0"/>
              <a:t>This operation may take a few minutes to run</a:t>
            </a:r>
          </a:p>
          <a:p>
            <a:pPr lvl="1"/>
            <a:r>
              <a:rPr lang="en-US" dirty="0" smtClean="0"/>
              <a:t>After Check Class Links is run, a results page appears, explaining the status of each link to a Class Files item. </a:t>
            </a:r>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4525963"/>
          </a:xfrm>
        </p:spPr>
        <p:txBody>
          <a:bodyPr>
            <a:normAutofit/>
          </a:bodyPr>
          <a:lstStyle/>
          <a:p>
            <a:r>
              <a:rPr lang="en-US" sz="1800" dirty="0" smtClean="0"/>
              <a:t>In the Your WebCT sections area, locate the section you wish to migrate to Blackboard Learn.</a:t>
            </a:r>
          </a:p>
          <a:p>
            <a:pPr>
              <a:buNone/>
            </a:pPr>
            <a:endParaRPr lang="en-US" sz="1800" dirty="0" smtClean="0"/>
          </a:p>
          <a:p>
            <a:r>
              <a:rPr lang="en-US" sz="1800" dirty="0" smtClean="0"/>
              <a:t>Click the </a:t>
            </a:r>
            <a:r>
              <a:rPr lang="en-US" sz="1800" b="1" dirty="0" smtClean="0"/>
              <a:t>Migrate</a:t>
            </a:r>
            <a:r>
              <a:rPr lang="en-US" sz="1800" dirty="0" smtClean="0"/>
              <a:t> link to the right of the section.</a:t>
            </a:r>
          </a:p>
          <a:p>
            <a:pPr>
              <a:buNone/>
            </a:pPr>
            <a:endParaRPr lang="en-US" sz="1800" dirty="0" smtClean="0"/>
          </a:p>
          <a:p>
            <a:r>
              <a:rPr lang="en-US" sz="1800" dirty="0" smtClean="0"/>
              <a:t>Verify that you have chosen the correct WebCT section to migrate, then click the </a:t>
            </a:r>
            <a:r>
              <a:rPr lang="en-US" sz="1800" b="1" dirty="0" smtClean="0"/>
              <a:t>Submit</a:t>
            </a:r>
            <a:r>
              <a:rPr lang="en-US" sz="1800" dirty="0" smtClean="0"/>
              <a:t> button.</a:t>
            </a:r>
          </a:p>
          <a:p>
            <a:endParaRPr lang="en-US" dirty="0"/>
          </a:p>
        </p:txBody>
      </p:sp>
      <p:pic>
        <p:nvPicPr>
          <p:cNvPr id="4" name="Picture 3" descr="Migration Page.JPG"/>
          <p:cNvPicPr>
            <a:picLocks noChangeAspect="1"/>
          </p:cNvPicPr>
          <p:nvPr/>
        </p:nvPicPr>
        <p:blipFill>
          <a:blip r:embed="rId2" cstate="print"/>
          <a:srcRect b="16494"/>
          <a:stretch>
            <a:fillRect/>
          </a:stretch>
        </p:blipFill>
        <p:spPr>
          <a:xfrm>
            <a:off x="1447800" y="3048000"/>
            <a:ext cx="6424706" cy="3810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More Resources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Exemplary Courses</a:t>
            </a:r>
            <a:endParaRPr lang="en-US" dirty="0"/>
          </a:p>
        </p:txBody>
      </p:sp>
      <p:sp>
        <p:nvSpPr>
          <p:cNvPr id="3" name="Content Placeholder 2"/>
          <p:cNvSpPr>
            <a:spLocks noGrp="1"/>
          </p:cNvSpPr>
          <p:nvPr>
            <p:ph idx="1"/>
          </p:nvPr>
        </p:nvSpPr>
        <p:spPr/>
        <p:txBody>
          <a:bodyPr/>
          <a:lstStyle/>
          <a:p>
            <a:r>
              <a:rPr lang="en-US" dirty="0" smtClean="0"/>
              <a:t>Blackboard Learn recommended courses</a:t>
            </a:r>
          </a:p>
          <a:p>
            <a:pPr lvl="1"/>
            <a:r>
              <a:rPr lang="en-US" dirty="0" smtClean="0">
                <a:hlinkClick r:id="rId2"/>
              </a:rPr>
              <a:t>http://kb.blackboard.com/display/EXEMPLARY/Exemplary+Course+Program</a:t>
            </a:r>
            <a:r>
              <a:rPr lang="en-US" dirty="0" smtClean="0"/>
              <a:t> </a:t>
            </a:r>
          </a:p>
          <a:p>
            <a:pPr lvl="1">
              <a:buNone/>
            </a:pPr>
            <a:endParaRPr lang="en-US" dirty="0" smtClean="0"/>
          </a:p>
          <a:p>
            <a:pPr lvl="1"/>
            <a:r>
              <a:rPr lang="en-US" dirty="0" smtClean="0"/>
              <a:t>Click on “Course Tour” in the right hand column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Teacher Help Manual</a:t>
            </a:r>
          </a:p>
          <a:p>
            <a:pPr lvl="1"/>
            <a:r>
              <a:rPr lang="en-US" dirty="0" smtClean="0"/>
              <a:t>Link within the Control Panel</a:t>
            </a:r>
          </a:p>
          <a:p>
            <a:pPr lvl="1">
              <a:buNone/>
            </a:pPr>
            <a:endParaRPr lang="en-US" dirty="0" smtClean="0"/>
          </a:p>
          <a:p>
            <a:r>
              <a:rPr lang="en-US" dirty="0" smtClean="0"/>
              <a:t>Student Help Manual</a:t>
            </a:r>
          </a:p>
          <a:p>
            <a:pPr lvl="1"/>
            <a:r>
              <a:rPr lang="en-US" dirty="0" smtClean="0"/>
              <a:t>Link within the Course Menu</a:t>
            </a:r>
          </a:p>
          <a:p>
            <a:pPr lvl="1">
              <a:buNone/>
            </a:pPr>
            <a:endParaRPr lang="en-US" dirty="0" smtClean="0"/>
          </a:p>
          <a:p>
            <a:r>
              <a:rPr lang="en-US" dirty="0" smtClean="0"/>
              <a:t>Blackboard Learn K12 Teacher Center</a:t>
            </a:r>
          </a:p>
          <a:p>
            <a:pPr lvl="1"/>
            <a:r>
              <a:rPr lang="en-US" dirty="0" smtClean="0">
                <a:hlinkClick r:id="rId2"/>
              </a:rPr>
              <a:t>http://connections.blackboard.com/groups/690c134764/summary</a:t>
            </a:r>
            <a:r>
              <a:rPr lang="en-US" dirty="0" smtClean="0"/>
              <a:t>   	</a:t>
            </a:r>
          </a:p>
          <a:p>
            <a:pPr lvl="1">
              <a:buNone/>
            </a:pPr>
            <a:endParaRPr lang="en-US" dirty="0" smtClean="0"/>
          </a:p>
          <a:p>
            <a:r>
              <a:rPr lang="en-US" dirty="0" smtClean="0"/>
              <a:t>Blackboard Partnerships</a:t>
            </a:r>
          </a:p>
          <a:p>
            <a:pPr lvl="1"/>
            <a:r>
              <a:rPr lang="en-US" dirty="0" smtClean="0">
                <a:hlinkClick r:id="rId3"/>
              </a:rPr>
              <a:t>http://www.blackboard.com/Partnerships/Extensions.aspx</a:t>
            </a:r>
            <a:endParaRPr lang="en-US" dirty="0" smtClean="0"/>
          </a:p>
          <a:p>
            <a:pPr lvl="1">
              <a:buNone/>
            </a:pPr>
            <a:r>
              <a:rPr lang="en-US" dirty="0" smtClean="0"/>
              <a:t> </a:t>
            </a:r>
          </a:p>
          <a:p>
            <a:r>
              <a:rPr lang="en-US" dirty="0" smtClean="0"/>
              <a:t>Blackboard On-Demand</a:t>
            </a:r>
          </a:p>
          <a:p>
            <a:pPr lvl="1"/>
            <a:r>
              <a:rPr lang="en-US" dirty="0" smtClean="0">
                <a:hlinkClick r:id="rId4"/>
              </a:rPr>
              <a:t>http://ondemand.blackboard.com/</a:t>
            </a:r>
            <a:r>
              <a:rPr lang="en-US" dirty="0" smtClean="0"/>
              <a:t> 	</a:t>
            </a:r>
          </a:p>
          <a:p>
            <a:endParaRPr lang="en-US"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need help?</a:t>
            </a:r>
            <a:endParaRPr lang="en-US" dirty="0"/>
          </a:p>
        </p:txBody>
      </p:sp>
      <p:sp>
        <p:nvSpPr>
          <p:cNvPr id="3" name="Content Placeholder 2"/>
          <p:cNvSpPr>
            <a:spLocks noGrp="1"/>
          </p:cNvSpPr>
          <p:nvPr>
            <p:ph idx="1"/>
          </p:nvPr>
        </p:nvSpPr>
        <p:spPr/>
        <p:txBody>
          <a:bodyPr/>
          <a:lstStyle/>
          <a:p>
            <a:r>
              <a:rPr lang="en-US" dirty="0" smtClean="0"/>
              <a:t>Try Google-ing your question</a:t>
            </a:r>
          </a:p>
          <a:p>
            <a:pPr lvl="1"/>
            <a:r>
              <a:rPr lang="en-US" dirty="0" smtClean="0"/>
              <a:t>Several help videos and discussion boards exist</a:t>
            </a:r>
          </a:p>
          <a:p>
            <a:pPr lvl="1">
              <a:buNone/>
            </a:pPr>
            <a:endParaRPr lang="en-US" dirty="0" smtClean="0"/>
          </a:p>
          <a:p>
            <a:r>
              <a:rPr lang="en-US" dirty="0" smtClean="0"/>
              <a:t>Search K-12 Data Center FAQs</a:t>
            </a:r>
          </a:p>
          <a:p>
            <a:pPr lvl="1"/>
            <a:r>
              <a:rPr lang="en-US" dirty="0" smtClean="0">
                <a:hlinkClick r:id="rId2"/>
              </a:rPr>
              <a:t>http://k12.sd.us/</a:t>
            </a:r>
            <a:r>
              <a:rPr lang="en-US" dirty="0" smtClean="0"/>
              <a:t> </a:t>
            </a:r>
          </a:p>
          <a:p>
            <a:pPr lvl="1">
              <a:buNone/>
            </a:pPr>
            <a:endParaRPr lang="en-US" dirty="0" smtClean="0"/>
          </a:p>
          <a:p>
            <a:r>
              <a:rPr lang="en-US" dirty="0" smtClean="0"/>
              <a:t>Email K-12 Data Center Help Desk</a:t>
            </a:r>
          </a:p>
          <a:p>
            <a:pPr lvl="1"/>
            <a:r>
              <a:rPr lang="en-US" dirty="0" smtClean="0">
                <a:hlinkClick r:id="rId3"/>
              </a:rPr>
              <a:t>help@k12.sd.us</a:t>
            </a:r>
            <a:r>
              <a:rPr lang="en-US" dirty="0" smtClean="0"/>
              <a:t> </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668963"/>
          </a:xfrm>
        </p:spPr>
        <p:txBody>
          <a:bodyPr>
            <a:normAutofit/>
          </a:bodyPr>
          <a:lstStyle/>
          <a:p>
            <a:endParaRPr lang="en-US" sz="2000" dirty="0" smtClean="0"/>
          </a:p>
          <a:p>
            <a:r>
              <a:rPr lang="en-US" sz="1800" dirty="0" smtClean="0"/>
              <a:t>While the migration is in progress, the Migrate link will change to Migrating...</a:t>
            </a:r>
          </a:p>
          <a:p>
            <a:pPr>
              <a:buNone/>
            </a:pPr>
            <a:endParaRPr lang="en-US" sz="1800" dirty="0" smtClean="0"/>
          </a:p>
          <a:p>
            <a:r>
              <a:rPr lang="en-US" sz="1800" dirty="0" smtClean="0"/>
              <a:t>Once the migration process has completed:</a:t>
            </a:r>
          </a:p>
          <a:p>
            <a:pPr lvl="1"/>
            <a:r>
              <a:rPr lang="en-US" sz="1800" dirty="0" smtClean="0"/>
              <a:t>The Migrating... link will change to Migrated.</a:t>
            </a:r>
          </a:p>
          <a:p>
            <a:pPr lvl="1"/>
            <a:r>
              <a:rPr lang="en-US" sz="1800" dirty="0" smtClean="0"/>
              <a:t>You will receive an email notification with additional information.</a:t>
            </a:r>
          </a:p>
          <a:p>
            <a:pPr>
              <a:buNone/>
            </a:pPr>
            <a:endParaRPr lang="en-US" sz="5600" dirty="0" smtClean="0"/>
          </a:p>
          <a:p>
            <a:endParaRPr lang="en-US" sz="5600" dirty="0" smtClean="0"/>
          </a:p>
          <a:p>
            <a:endParaRPr lang="en-US" sz="5600" dirty="0" smtClean="0"/>
          </a:p>
          <a:p>
            <a:pPr>
              <a:buNone/>
            </a:pPr>
            <a:endParaRPr lang="en-US" sz="5600" dirty="0" smtClean="0"/>
          </a:p>
          <a:p>
            <a:endParaRPr lang="en-US" sz="5600" dirty="0" smtClean="0"/>
          </a:p>
          <a:p>
            <a:endParaRPr lang="en-US" sz="5600" dirty="0" smtClean="0"/>
          </a:p>
          <a:p>
            <a:endParaRPr lang="en-US" dirty="0"/>
          </a:p>
        </p:txBody>
      </p:sp>
      <p:pic>
        <p:nvPicPr>
          <p:cNvPr id="4" name="Picture 3" descr="Migration Page.JPG"/>
          <p:cNvPicPr>
            <a:picLocks noChangeAspect="1"/>
          </p:cNvPicPr>
          <p:nvPr/>
        </p:nvPicPr>
        <p:blipFill>
          <a:blip r:embed="rId2" cstate="print"/>
          <a:srcRect b="16494"/>
          <a:stretch>
            <a:fillRect/>
          </a:stretch>
        </p:blipFill>
        <p:spPr>
          <a:xfrm>
            <a:off x="1371600" y="2743200"/>
            <a:ext cx="6424706" cy="3810000"/>
          </a:xfrm>
          <a:prstGeom prst="rect">
            <a:avLst/>
          </a:prstGeom>
        </p:spPr>
      </p:pic>
      <p:sp>
        <p:nvSpPr>
          <p:cNvPr id="5" name="Rectangle 4"/>
          <p:cNvSpPr/>
          <p:nvPr/>
        </p:nvSpPr>
        <p:spPr>
          <a:xfrm>
            <a:off x="1447800" y="5638800"/>
            <a:ext cx="37338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Migrated WebCT Course Reminders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WebCT will be shut down on January 1, 2012.</a:t>
            </a:r>
          </a:p>
          <a:p>
            <a:pPr lvl="1"/>
            <a:r>
              <a:rPr lang="en-US" dirty="0" smtClean="0"/>
              <a:t>WebCT sections that have not been migrated by that date will no longer be available.</a:t>
            </a:r>
          </a:p>
          <a:p>
            <a:pPr lvl="1">
              <a:buNone/>
            </a:pPr>
            <a:endParaRPr lang="en-US" dirty="0" smtClean="0"/>
          </a:p>
          <a:p>
            <a:r>
              <a:rPr lang="en-US" dirty="0" smtClean="0"/>
              <a:t>The migration process does not remove the original WebCT section.</a:t>
            </a:r>
          </a:p>
          <a:p>
            <a:pPr lvl="1"/>
            <a:r>
              <a:rPr lang="en-US" dirty="0" smtClean="0"/>
              <a:t>You can continue using the original WebCT section to complete the current semester.</a:t>
            </a:r>
          </a:p>
          <a:p>
            <a:pPr lvl="1">
              <a:buNone/>
            </a:pPr>
            <a:endParaRPr lang="en-US" dirty="0" smtClean="0"/>
          </a:p>
          <a:p>
            <a:r>
              <a:rPr lang="en-US" dirty="0" smtClean="0"/>
              <a:t>Student enrollment is not migrated to Blackboard Learn.</a:t>
            </a:r>
          </a:p>
          <a:p>
            <a:pPr lvl="1"/>
            <a:r>
              <a:rPr lang="en-US" dirty="0" smtClean="0"/>
              <a:t>This includes grades, submitted assignments, etc.</a:t>
            </a:r>
          </a:p>
          <a:p>
            <a:pPr lvl="1">
              <a:buNone/>
            </a:pPr>
            <a:endParaRPr lang="en-US" dirty="0" smtClean="0"/>
          </a:p>
          <a:p>
            <a:pPr lvl="1"/>
            <a:r>
              <a:rPr lang="en-US" dirty="0" smtClean="0"/>
              <a:t>Only course content is migrated.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Creating a new class…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1800" dirty="0" smtClean="0"/>
              <a:t>You can request a new Blackboard Learn class at any time.</a:t>
            </a:r>
          </a:p>
          <a:p>
            <a:pPr>
              <a:buNone/>
            </a:pPr>
            <a:endParaRPr lang="en-US" sz="1800" dirty="0" smtClean="0"/>
          </a:p>
          <a:p>
            <a:r>
              <a:rPr lang="en-US" sz="1800" dirty="0" smtClean="0"/>
              <a:t>Log in to the K-12 Members site (</a:t>
            </a:r>
            <a:r>
              <a:rPr lang="en-US" sz="1800" dirty="0" smtClean="0">
                <a:hlinkClick r:id="rId2"/>
              </a:rPr>
              <a:t>https://members.k12.sd.us</a:t>
            </a:r>
            <a:r>
              <a:rPr lang="en-US" sz="1800" dirty="0" smtClean="0"/>
              <a:t>).</a:t>
            </a:r>
          </a:p>
          <a:p>
            <a:pPr>
              <a:buNone/>
            </a:pPr>
            <a:endParaRPr lang="en-US" sz="1800" dirty="0" smtClean="0"/>
          </a:p>
          <a:p>
            <a:r>
              <a:rPr lang="en-US" sz="1800" dirty="0" smtClean="0"/>
              <a:t>Under the Personal tab, click on the Course Services link.</a:t>
            </a:r>
          </a:p>
          <a:p>
            <a:pPr>
              <a:buNone/>
            </a:pPr>
            <a:endParaRPr lang="en-US" dirty="0" smtClean="0"/>
          </a:p>
          <a:p>
            <a:endParaRPr lang="en-US" dirty="0"/>
          </a:p>
        </p:txBody>
      </p:sp>
      <p:pic>
        <p:nvPicPr>
          <p:cNvPr id="4" name="Picture 3" descr="Personal Tab.JPG"/>
          <p:cNvPicPr>
            <a:picLocks noChangeAspect="1"/>
          </p:cNvPicPr>
          <p:nvPr/>
        </p:nvPicPr>
        <p:blipFill>
          <a:blip r:embed="rId3" cstate="print"/>
          <a:stretch>
            <a:fillRect/>
          </a:stretch>
        </p:blipFill>
        <p:spPr>
          <a:xfrm>
            <a:off x="2209800" y="3165483"/>
            <a:ext cx="4735533" cy="3692517"/>
          </a:xfrm>
          <a:prstGeom prst="rect">
            <a:avLst/>
          </a:prstGeom>
        </p:spPr>
      </p:pic>
      <p:sp>
        <p:nvSpPr>
          <p:cNvPr id="5" name="Rectangle 4"/>
          <p:cNvSpPr/>
          <p:nvPr/>
        </p:nvSpPr>
        <p:spPr>
          <a:xfrm>
            <a:off x="4038600" y="3505200"/>
            <a:ext cx="838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TotalTime>
  <Words>3720</Words>
  <Application>Microsoft Office PowerPoint</Application>
  <PresentationFormat>On-screen Show (4:3)</PresentationFormat>
  <Paragraphs>588</Paragraphs>
  <Slides>63</Slides>
  <Notes>17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Blackboard Learn Advanced</vt:lpstr>
      <vt:lpstr>Where are we headed?</vt:lpstr>
      <vt:lpstr>Key Dates</vt:lpstr>
      <vt:lpstr>Slide 4</vt:lpstr>
      <vt:lpstr>What About my old WebCT Courses? </vt:lpstr>
      <vt:lpstr>Slide 6</vt:lpstr>
      <vt:lpstr>Slide 7</vt:lpstr>
      <vt:lpstr>Migrated WebCT Course Reminders</vt:lpstr>
      <vt:lpstr>Creating a new class…</vt:lpstr>
      <vt:lpstr>Slide 10</vt:lpstr>
      <vt:lpstr>Logging-in to Your Course</vt:lpstr>
      <vt:lpstr>User Dashboard</vt:lpstr>
      <vt:lpstr>Course Home Page</vt:lpstr>
      <vt:lpstr>Course Home Page</vt:lpstr>
      <vt:lpstr>Course Menu</vt:lpstr>
      <vt:lpstr>Course Management</vt:lpstr>
      <vt:lpstr>Course Content Tools</vt:lpstr>
      <vt:lpstr>Course Content</vt:lpstr>
      <vt:lpstr>Adding a Content Area</vt:lpstr>
      <vt:lpstr>Building Content</vt:lpstr>
      <vt:lpstr>Building Content</vt:lpstr>
      <vt:lpstr>Adding Mashups</vt:lpstr>
      <vt:lpstr>Adding Mashups</vt:lpstr>
      <vt:lpstr>Folders</vt:lpstr>
      <vt:lpstr>Lesson Plans</vt:lpstr>
      <vt:lpstr>Creating Lesson Plans</vt:lpstr>
      <vt:lpstr>Learning Modules</vt:lpstr>
      <vt:lpstr>Information Tools</vt:lpstr>
      <vt:lpstr>Class Outline</vt:lpstr>
      <vt:lpstr>Creating Announcements</vt:lpstr>
      <vt:lpstr>Creating Calendar Events</vt:lpstr>
      <vt:lpstr>Creating Tasks</vt:lpstr>
      <vt:lpstr>Rubrics</vt:lpstr>
      <vt:lpstr>Creating Messages</vt:lpstr>
      <vt:lpstr>Assessment Tools</vt:lpstr>
      <vt:lpstr>Assignments</vt:lpstr>
      <vt:lpstr>Creating an Assignment</vt:lpstr>
      <vt:lpstr>Grading Assignments</vt:lpstr>
      <vt:lpstr>Assigning a Test</vt:lpstr>
      <vt:lpstr>Test Options</vt:lpstr>
      <vt:lpstr>Exam View</vt:lpstr>
      <vt:lpstr>Collaboration Tools</vt:lpstr>
      <vt:lpstr>Collaboration Tools</vt:lpstr>
      <vt:lpstr>Virtual Classroom</vt:lpstr>
      <vt:lpstr>Management Tools</vt:lpstr>
      <vt:lpstr>Enrolling Users</vt:lpstr>
      <vt:lpstr>Class Roles</vt:lpstr>
      <vt:lpstr>Groups</vt:lpstr>
      <vt:lpstr>Creating Groups</vt:lpstr>
      <vt:lpstr>Adaptive Release</vt:lpstr>
      <vt:lpstr>Basic Adaptive Release Criteria</vt:lpstr>
      <vt:lpstr>Adding Adaptive Release Criteria</vt:lpstr>
      <vt:lpstr>Performance Dashboard</vt:lpstr>
      <vt:lpstr>Class Reports</vt:lpstr>
      <vt:lpstr>Early Warning System</vt:lpstr>
      <vt:lpstr>Early Warning System</vt:lpstr>
      <vt:lpstr>Grade Center</vt:lpstr>
      <vt:lpstr>Needs Grading Page</vt:lpstr>
      <vt:lpstr>Check Class Links</vt:lpstr>
      <vt:lpstr>More Resources</vt:lpstr>
      <vt:lpstr>Exemplary Courses</vt:lpstr>
      <vt:lpstr>Additional Resources</vt:lpstr>
      <vt:lpstr>Still need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Learn Advanced</dc:title>
  <dc:creator>Erin</dc:creator>
  <cp:lastModifiedBy>Erin</cp:lastModifiedBy>
  <cp:revision>242</cp:revision>
  <dcterms:created xsi:type="dcterms:W3CDTF">2011-04-21T13:07:45Z</dcterms:created>
  <dcterms:modified xsi:type="dcterms:W3CDTF">2011-07-29T14:22:27Z</dcterms:modified>
</cp:coreProperties>
</file>