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0"/>
  </p:notesMasterIdLst>
  <p:sldIdLst>
    <p:sldId id="257" r:id="rId4"/>
    <p:sldId id="258" r:id="rId5"/>
    <p:sldId id="259" r:id="rId6"/>
    <p:sldId id="260" r:id="rId7"/>
    <p:sldId id="261" r:id="rId8"/>
    <p:sldId id="262" r:id="rId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varScale="1">
        <p:scale>
          <a:sx n="69" d="100"/>
          <a:sy n="69" d="100"/>
        </p:scale>
        <p:origin x="-816" y="-96"/>
      </p:cViewPr>
      <p:guideLst>
        <p:guide orient="horz" pos="2160"/>
        <p:guide pos="38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95446-DE45-4C3B-9DE7-46B79143C753}" type="datetimeFigureOut">
              <a:rPr lang="en-US" smtClean="0"/>
              <a:pPr/>
              <a:t>5/19/2015</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9E5184-9A4E-473B-BD67-F240A89130EC}" type="slidenum">
              <a:rPr lang="en-US" smtClean="0"/>
              <a:pPr/>
              <a:t>‹#›</a:t>
            </a:fld>
            <a:endParaRPr lang="en-US"/>
          </a:p>
        </p:txBody>
      </p:sp>
    </p:spTree>
    <p:extLst>
      <p:ext uri="{BB962C8B-B14F-4D97-AF65-F5344CB8AC3E}">
        <p14:creationId xmlns:p14="http://schemas.microsoft.com/office/powerpoint/2010/main" val="4293443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5/19/2015 2:10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9E5184-9A4E-473B-BD67-F240A89130EC}" type="slidenum">
              <a:rPr lang="en-US" smtClean="0"/>
              <a:pPr/>
              <a:t>6</a:t>
            </a:fld>
            <a:endParaRPr lang="en-US"/>
          </a:p>
        </p:txBody>
      </p:sp>
    </p:spTree>
    <p:extLst>
      <p:ext uri="{BB962C8B-B14F-4D97-AF65-F5344CB8AC3E}">
        <p14:creationId xmlns:p14="http://schemas.microsoft.com/office/powerpoint/2010/main" val="35180139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userDrawn="1"/>
        </p:nvPicPr>
        <p:blipFill>
          <a:blip r:embed="rId3"/>
          <a:srcRect t="93345"/>
          <a:stretch>
            <a:fillRect/>
          </a:stretch>
        </p:blipFill>
        <p:spPr>
          <a:xfrm>
            <a:off x="0" y="6400804"/>
            <a:ext cx="12188825" cy="456307"/>
          </a:xfrm>
          <a:prstGeom prst="rect">
            <a:avLst/>
          </a:prstGeom>
        </p:spPr>
      </p:pic>
      <p:sp>
        <p:nvSpPr>
          <p:cNvPr id="2" name="Title 1"/>
          <p:cNvSpPr>
            <a:spLocks noGrp="1"/>
          </p:cNvSpPr>
          <p:nvPr>
            <p:ph type="ctrTitle"/>
          </p:nvPr>
        </p:nvSpPr>
        <p:spPr>
          <a:xfrm>
            <a:off x="973417" y="1905004"/>
            <a:ext cx="1023988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2633" y="3881735"/>
            <a:ext cx="1023988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1048" name="Picture 24" descr="C:\Program Files\Microsoft Resource DVD Artwork\DVD_ART\Artwork_Imagery\Shapes and Graphics\Line\faded white line.png"/>
          <p:cNvPicPr>
            <a:picLocks noChangeAspect="1" noChangeArrowheads="1"/>
          </p:cNvPicPr>
          <p:nvPr userDrawn="1"/>
        </p:nvPicPr>
        <p:blipFill>
          <a:blip r:embed="rId4"/>
          <a:srcRect/>
          <a:stretch>
            <a:fillRect/>
          </a:stretch>
        </p:blipFill>
        <p:spPr bwMode="auto">
          <a:xfrm>
            <a:off x="1746253" y="5638800"/>
            <a:ext cx="8696325" cy="19050"/>
          </a:xfrm>
          <a:prstGeom prst="rect">
            <a:avLst/>
          </a:prstGeom>
          <a:noFill/>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2" y="6238880"/>
            <a:ext cx="12188826"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8" name="Picture 7" descr="5-00332_grey-bar.png"/>
          <p:cNvPicPr>
            <a:picLocks noChangeAspect="1"/>
          </p:cNvPicPr>
          <p:nvPr userDrawn="1"/>
        </p:nvPicPr>
        <p:blipFill>
          <a:blip r:embed="rId2"/>
          <a:srcRect t="93345"/>
          <a:stretch>
            <a:fillRect/>
          </a:stretch>
        </p:blipFill>
        <p:spPr>
          <a:xfrm>
            <a:off x="0" y="6400802"/>
            <a:ext cx="12188825" cy="456307"/>
          </a:xfrm>
          <a:prstGeom prst="rect">
            <a:avLst/>
          </a:prstGeom>
        </p:spPr>
      </p:pic>
      <p:sp>
        <p:nvSpPr>
          <p:cNvPr id="2" name="Title 1"/>
          <p:cNvSpPr>
            <a:spLocks noGrp="1"/>
          </p:cNvSpPr>
          <p:nvPr>
            <p:ph type="ctrTitle"/>
          </p:nvPr>
        </p:nvSpPr>
        <p:spPr>
          <a:xfrm>
            <a:off x="973139" y="832356"/>
            <a:ext cx="9324523"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3139" y="3276601"/>
            <a:ext cx="9324171"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3"/>
          <a:srcRect/>
          <a:stretch>
            <a:fillRect/>
          </a:stretch>
        </p:blipFill>
        <p:spPr bwMode="auto">
          <a:xfrm>
            <a:off x="1746251" y="5638800"/>
            <a:ext cx="8696325" cy="19050"/>
          </a:xfrm>
          <a:prstGeom prst="rect">
            <a:avLst/>
          </a:prstGeom>
          <a:noFill/>
        </p:spPr>
      </p:pic>
      <p:sp>
        <p:nvSpPr>
          <p:cNvPr id="7" name="Text Placeholder 6"/>
          <p:cNvSpPr>
            <a:spLocks noGrp="1"/>
          </p:cNvSpPr>
          <p:nvPr>
            <p:ph type="body" sz="quarter" idx="10" hasCustomPrompt="1"/>
          </p:nvPr>
        </p:nvSpPr>
        <p:spPr>
          <a:xfrm>
            <a:off x="1432730" y="4591638"/>
            <a:ext cx="10240158" cy="1066800"/>
          </a:xfrm>
          <a:effectLst>
            <a:reflection blurRad="6350" stA="52000" endA="300" endPos="35000" dir="5400000" sy="-100000" algn="bl" rotWithShape="0"/>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marL="0" lvl="0" indent="0" algn="r" defTabSz="914363" rtl="0" eaLnBrk="1" latinLnBrk="0" hangingPunct="1">
              <a:lnSpc>
                <a:spcPct val="90000"/>
              </a:lnSpc>
              <a:spcBef>
                <a:spcPct val="20000"/>
              </a:spcBef>
              <a:buFont typeface="Arial" pitchFamily="34" charset="0"/>
              <a:buNone/>
            </a:pPr>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0"/>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8" name="Picture 7" descr="5-00332_grey-bar.png"/>
          <p:cNvPicPr>
            <a:picLocks noChangeAspect="1"/>
          </p:cNvPicPr>
          <p:nvPr userDrawn="1"/>
        </p:nvPicPr>
        <p:blipFill>
          <a:blip r:embed="rId2"/>
          <a:srcRect t="93345"/>
          <a:stretch>
            <a:fillRect/>
          </a:stretch>
        </p:blipFill>
        <p:spPr>
          <a:xfrm>
            <a:off x="0" y="6400804"/>
            <a:ext cx="12188825" cy="456307"/>
          </a:xfrm>
          <a:prstGeom prst="rect">
            <a:avLst/>
          </a:prstGeom>
        </p:spPr>
      </p:pic>
      <p:sp>
        <p:nvSpPr>
          <p:cNvPr id="2" name="Title 1"/>
          <p:cNvSpPr>
            <a:spLocks noGrp="1"/>
          </p:cNvSpPr>
          <p:nvPr>
            <p:ph type="ctrTitle"/>
          </p:nvPr>
        </p:nvSpPr>
        <p:spPr>
          <a:xfrm>
            <a:off x="973140" y="832356"/>
            <a:ext cx="9324523"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3140" y="3276601"/>
            <a:ext cx="9324171"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3"/>
          <a:srcRect/>
          <a:stretch>
            <a:fillRect/>
          </a:stretch>
        </p:blipFill>
        <p:spPr bwMode="auto">
          <a:xfrm>
            <a:off x="1746253" y="5638800"/>
            <a:ext cx="8696325" cy="19050"/>
          </a:xfrm>
          <a:prstGeom prst="rect">
            <a:avLst/>
          </a:prstGeom>
          <a:noFill/>
        </p:spPr>
      </p:pic>
      <p:sp>
        <p:nvSpPr>
          <p:cNvPr id="7" name="Text Placeholder 6"/>
          <p:cNvSpPr>
            <a:spLocks noGrp="1"/>
          </p:cNvSpPr>
          <p:nvPr>
            <p:ph type="body" sz="quarter" idx="10" hasCustomPrompt="1"/>
          </p:nvPr>
        </p:nvSpPr>
        <p:spPr>
          <a:xfrm>
            <a:off x="1432730" y="4591638"/>
            <a:ext cx="10240158" cy="1066800"/>
          </a:xfrm>
          <a:effectLst>
            <a:reflection blurRad="6350" stA="52000" endA="300" endPos="35000" dir="5400000" sy="-100000" algn="bl" rotWithShape="0"/>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marL="0" lvl="0" indent="0" algn="r" defTabSz="914363" rtl="0" eaLnBrk="1" latinLnBrk="0" hangingPunct="1">
              <a:lnSpc>
                <a:spcPct val="90000"/>
              </a:lnSpc>
              <a:spcBef>
                <a:spcPct val="20000"/>
              </a:spcBef>
              <a:buFont typeface="Arial" pitchFamily="34" charset="0"/>
              <a:buNone/>
            </a:pPr>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9"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9" y="1411557"/>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9"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32" y="1411557"/>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7" y="228600"/>
            <a:ext cx="1116502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5937" y="1420815"/>
            <a:ext cx="11165020" cy="2128031"/>
          </a:xfrm>
          <a:prstGeom prst="rect">
            <a:avLst/>
          </a:prstGeom>
        </p:spPr>
        <p:txBody>
          <a:bodyPr vert="horz" wrap="square" lIns="0" tIns="0" rIns="0" bIns="0" rtlCol="0">
            <a:spAutoFit/>
          </a:bodyPr>
          <a:lstStyle/>
          <a:p>
            <a:pPr marL="460375" lvl="0" indent="-460375" algn="l" defTabSz="914363" rtl="0" eaLnBrk="1" latinLnBrk="0" hangingPunct="1">
              <a:lnSpc>
                <a:spcPct val="90000"/>
              </a:lnSpc>
              <a:spcBef>
                <a:spcPct val="20000"/>
              </a:spcBef>
              <a:buFontTx/>
              <a:buBlip>
                <a:blip r:embed="rId14"/>
              </a:buBlip>
            </a:pPr>
            <a:r>
              <a:rPr lang="en-US" smtClean="0"/>
              <a:t>Click to edit Master text styles</a:t>
            </a:r>
          </a:p>
          <a:p>
            <a:pPr marL="460375" lvl="1" indent="-460375" algn="l" defTabSz="914363" rtl="0" eaLnBrk="1" latinLnBrk="0" hangingPunct="1">
              <a:lnSpc>
                <a:spcPct val="90000"/>
              </a:lnSpc>
              <a:spcBef>
                <a:spcPct val="20000"/>
              </a:spcBef>
              <a:buFontTx/>
              <a:buBlip>
                <a:blip r:embed="rId14"/>
              </a:buBlip>
            </a:pPr>
            <a:r>
              <a:rPr lang="en-US" smtClean="0"/>
              <a:t>Second level</a:t>
            </a:r>
          </a:p>
          <a:p>
            <a:pPr marL="460375" lvl="2" indent="-460375" algn="l" defTabSz="914363" rtl="0" eaLnBrk="1" latinLnBrk="0" hangingPunct="1">
              <a:lnSpc>
                <a:spcPct val="90000"/>
              </a:lnSpc>
              <a:spcBef>
                <a:spcPct val="20000"/>
              </a:spcBef>
              <a:buFontTx/>
              <a:buBlip>
                <a:blip r:embed="rId14"/>
              </a:buBlip>
            </a:pPr>
            <a:r>
              <a:rPr lang="en-US" smtClean="0"/>
              <a:t>Third level</a:t>
            </a:r>
          </a:p>
          <a:p>
            <a:pPr marL="460375" lvl="3" indent="-460375" algn="l" defTabSz="914363" rtl="0" eaLnBrk="1" latinLnBrk="0" hangingPunct="1">
              <a:lnSpc>
                <a:spcPct val="90000"/>
              </a:lnSpc>
              <a:spcBef>
                <a:spcPct val="20000"/>
              </a:spcBef>
              <a:buFontTx/>
              <a:buBlip>
                <a:blip r:embed="rId14"/>
              </a:buBlip>
            </a:pPr>
            <a:r>
              <a:rPr lang="en-US" smtClean="0"/>
              <a:t>Fourth level</a:t>
            </a:r>
          </a:p>
          <a:p>
            <a:pPr marL="460375" lvl="4" indent="-460375" algn="l" defTabSz="914363" rtl="0" eaLnBrk="1" latinLnBrk="0" hangingPunct="1">
              <a:lnSpc>
                <a:spcPct val="90000"/>
              </a:lnSpc>
              <a:spcBef>
                <a:spcPct val="20000"/>
              </a:spcBef>
              <a:buFontTx/>
              <a:buBlip>
                <a:blip r:embed="rId14"/>
              </a:buBlip>
            </a:pPr>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461963" indent="-461963" algn="l" defTabSz="914363" rtl="0" eaLnBrk="1" latinLnBrk="0" hangingPunct="1">
        <a:lnSpc>
          <a:spcPct val="90000"/>
        </a:lnSpc>
        <a:spcBef>
          <a:spcPct val="20000"/>
        </a:spcBef>
        <a:buFontTx/>
        <a:buBlip>
          <a:blip r:embed="rId15"/>
        </a:buBlip>
        <a:defRPr lang="en-US" sz="3200" kern="1200" dirty="0" smtClean="0">
          <a:solidFill>
            <a:schemeClr val="bg1"/>
          </a:solidFill>
          <a:latin typeface="+mn-lt"/>
          <a:ea typeface="+mn-ea"/>
          <a:cs typeface="+mn-cs"/>
        </a:defRPr>
      </a:lvl1pPr>
      <a:lvl2pPr marL="857250" indent="-395288"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40163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58938" indent="-4000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2055813" indent="-3968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12188825" cy="5558294"/>
          </a:xfrm>
          <a:prstGeom prst="rect">
            <a:avLst/>
          </a:prstGeom>
        </p:spPr>
      </p:pic>
      <p:sp>
        <p:nvSpPr>
          <p:cNvPr id="2" name="Title Placeholder 1"/>
          <p:cNvSpPr>
            <a:spLocks noGrp="1"/>
          </p:cNvSpPr>
          <p:nvPr>
            <p:ph type="title"/>
          </p:nvPr>
        </p:nvSpPr>
        <p:spPr>
          <a:xfrm>
            <a:off x="507868" y="230189"/>
            <a:ext cx="1117309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62832" y="1905000"/>
            <a:ext cx="10718125"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dailymail.co.uk/"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www.everything2.com/" TargetMode="External"/><Relationship Id="rId4" Type="http://schemas.openxmlformats.org/officeDocument/2006/relationships/hyperlink" Target="http://www.breakingnewsenglish.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Invisibility Possible???</a:t>
            </a:r>
            <a:endParaRPr lang="en-US" dirty="0"/>
          </a:p>
        </p:txBody>
      </p:sp>
      <p:sp>
        <p:nvSpPr>
          <p:cNvPr id="3" name="Subtitle 2"/>
          <p:cNvSpPr>
            <a:spLocks noGrp="1"/>
          </p:cNvSpPr>
          <p:nvPr>
            <p:ph type="subTitle" idx="1"/>
          </p:nvPr>
        </p:nvSpPr>
        <p:spPr>
          <a:xfrm>
            <a:off x="972631" y="3881737"/>
            <a:ext cx="10239883" cy="1528465"/>
          </a:xfrm>
        </p:spPr>
        <p:txBody>
          <a:bodyPr>
            <a:normAutofit/>
          </a:bodyPr>
          <a:lstStyle/>
          <a:p>
            <a:r>
              <a:rPr lang="en-US" dirty="0" smtClean="0"/>
              <a:t>Sidney &amp; Sam</a:t>
            </a:r>
          </a:p>
          <a:p>
            <a:r>
              <a:rPr lang="en-US" sz="2400" dirty="0" smtClean="0"/>
              <a:t>Period 6</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Is it possible???</a:t>
            </a:r>
            <a:endParaRPr lang="en-US" dirty="0"/>
          </a:p>
        </p:txBody>
      </p:sp>
      <p:sp>
        <p:nvSpPr>
          <p:cNvPr id="6" name="Text Placeholder 5"/>
          <p:cNvSpPr>
            <a:spLocks noGrp="1"/>
          </p:cNvSpPr>
          <p:nvPr>
            <p:ph type="body" sz="quarter" idx="10"/>
          </p:nvPr>
        </p:nvSpPr>
        <p:spPr>
          <a:xfrm>
            <a:off x="507868" y="1411552"/>
            <a:ext cx="11173090" cy="5810822"/>
          </a:xfrm>
        </p:spPr>
        <p:txBody>
          <a:bodyPr/>
          <a:lstStyle/>
          <a:p>
            <a:pPr>
              <a:buFont typeface="Courier New" panose="02070309020205020404" pitchFamily="49" charset="0"/>
              <a:buChar char="o"/>
            </a:pPr>
            <a:r>
              <a:rPr lang="en-US" dirty="0" smtClean="0"/>
              <a:t>In 2010, a German scientist made a 3D object disappear from view for the first time ever.</a:t>
            </a:r>
          </a:p>
          <a:p>
            <a:pPr>
              <a:buFont typeface="Courier New" panose="02070309020205020404" pitchFamily="49" charset="0"/>
              <a:buChar char="o"/>
            </a:pPr>
            <a:r>
              <a:rPr lang="en-US" dirty="0" smtClean="0"/>
              <a:t>The lighting distorts the object making it appear invisible.</a:t>
            </a:r>
          </a:p>
          <a:p>
            <a:pPr>
              <a:buFont typeface="Courier New" panose="02070309020205020404" pitchFamily="49" charset="0"/>
              <a:buChar char="o"/>
            </a:pPr>
            <a:r>
              <a:rPr lang="en-US" dirty="0" smtClean="0"/>
              <a:t>“When </a:t>
            </a:r>
            <a:r>
              <a:rPr lang="en-US" dirty="0"/>
              <a:t>we looked at it through a lens and did spectroscopy, no matter what angle we looked at the object from, we saw nothing. The bump became invisible</a:t>
            </a:r>
            <a:r>
              <a:rPr lang="en-US" dirty="0" smtClean="0"/>
              <a:t>.”-Nicholas </a:t>
            </a:r>
            <a:r>
              <a:rPr lang="en-US" dirty="0" err="1" smtClean="0"/>
              <a:t>Stenger</a:t>
            </a:r>
            <a:endParaRPr lang="en-US" dirty="0" smtClean="0"/>
          </a:p>
          <a:p>
            <a:pPr>
              <a:buFont typeface="Courier New" panose="02070309020205020404" pitchFamily="49" charset="0"/>
              <a:buChar char="o"/>
            </a:pPr>
            <a:r>
              <a:rPr lang="en-US" dirty="0"/>
              <a:t>"Theoretically, it would be possible to do this on a large scale but technically, it's totally impossible with the knowledge we have know," said </a:t>
            </a:r>
            <a:r>
              <a:rPr lang="en-US" dirty="0" err="1"/>
              <a:t>Stenger</a:t>
            </a:r>
            <a:r>
              <a:rPr lang="en-US" dirty="0" smtClean="0"/>
              <a:t>. "</a:t>
            </a:r>
            <a:r>
              <a:rPr lang="en-US" dirty="0"/>
              <a:t>But it could become a reality in 10 </a:t>
            </a:r>
            <a:r>
              <a:rPr lang="en-US" dirty="0" smtClean="0"/>
              <a:t>(2020) years</a:t>
            </a:r>
            <a:r>
              <a:rPr lang="en-US" dirty="0"/>
              <a:t>."</a:t>
            </a:r>
          </a:p>
          <a:p>
            <a:pPr>
              <a:buFont typeface="Courier New" panose="02070309020205020404" pitchFamily="49" charset="0"/>
              <a:buChar char="o"/>
            </a:pPr>
            <a:endParaRPr lang="en-US" dirty="0" smtClean="0"/>
          </a:p>
          <a:p>
            <a:endParaRPr lang="en-US" dirty="0"/>
          </a:p>
        </p:txBody>
      </p:sp>
    </p:spTree>
    <p:extLst>
      <p:ext uri="{BB962C8B-B14F-4D97-AF65-F5344CB8AC3E}">
        <p14:creationId xmlns:p14="http://schemas.microsoft.com/office/powerpoint/2010/main" val="220042729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Invisibility???</a:t>
            </a:r>
            <a:endParaRPr lang="en-US" dirty="0"/>
          </a:p>
        </p:txBody>
      </p:sp>
      <p:sp>
        <p:nvSpPr>
          <p:cNvPr id="3" name="Text Placeholder 2"/>
          <p:cNvSpPr>
            <a:spLocks noGrp="1"/>
          </p:cNvSpPr>
          <p:nvPr>
            <p:ph type="body" sz="quarter" idx="10"/>
          </p:nvPr>
        </p:nvSpPr>
        <p:spPr>
          <a:xfrm>
            <a:off x="507868" y="1411552"/>
            <a:ext cx="11173090" cy="1969770"/>
          </a:xfrm>
        </p:spPr>
        <p:txBody>
          <a:bodyPr/>
          <a:lstStyle/>
          <a:p>
            <a:pPr>
              <a:buFont typeface="Courier New" panose="02070309020205020404" pitchFamily="49" charset="0"/>
              <a:buChar char="o"/>
            </a:pPr>
            <a:r>
              <a:rPr lang="en-US" dirty="0" smtClean="0"/>
              <a:t>The military is working on Quantum Stealth, which wi</a:t>
            </a:r>
            <a:r>
              <a:rPr lang="en-US" dirty="0" smtClean="0"/>
              <a:t>ll save lives.</a:t>
            </a:r>
          </a:p>
          <a:p>
            <a:pPr>
              <a:buFont typeface="Courier New" panose="02070309020205020404" pitchFamily="49" charset="0"/>
              <a:buChar char="o"/>
            </a:pPr>
            <a:r>
              <a:rPr lang="en-US" smtClean="0"/>
              <a:t>Saving lives. </a:t>
            </a:r>
            <a:endParaRPr lang="en-US" dirty="0" smtClean="0"/>
          </a:p>
          <a:p>
            <a:pPr>
              <a:buFont typeface="Courier New" panose="02070309020205020404" pitchFamily="49" charset="0"/>
              <a:buChar char="o"/>
            </a:pP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212" y="4390159"/>
            <a:ext cx="2971800"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67119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Invisibility???</a:t>
            </a:r>
            <a:endParaRPr lang="en-US" dirty="0"/>
          </a:p>
        </p:txBody>
      </p:sp>
      <p:sp>
        <p:nvSpPr>
          <p:cNvPr id="3" name="Text Placeholder 2"/>
          <p:cNvSpPr>
            <a:spLocks noGrp="1"/>
          </p:cNvSpPr>
          <p:nvPr>
            <p:ph type="body" sz="quarter" idx="10"/>
          </p:nvPr>
        </p:nvSpPr>
        <p:spPr>
          <a:xfrm>
            <a:off x="507868" y="1411552"/>
            <a:ext cx="11173090" cy="3299365"/>
          </a:xfrm>
        </p:spPr>
        <p:txBody>
          <a:bodyPr/>
          <a:lstStyle/>
          <a:p>
            <a:pPr>
              <a:buFont typeface="Courier New" panose="02070309020205020404" pitchFamily="49" charset="0"/>
              <a:buChar char="o"/>
            </a:pPr>
            <a:r>
              <a:rPr lang="en-US" dirty="0" smtClean="0"/>
              <a:t>Blindness. If he and thus his eyes are invisible, how is light going to be absorbed by them, allowing him to see anything?</a:t>
            </a:r>
          </a:p>
          <a:p>
            <a:pPr>
              <a:buFont typeface="Courier New" panose="02070309020205020404" pitchFamily="49" charset="0"/>
              <a:buChar char="o"/>
            </a:pPr>
            <a:r>
              <a:rPr lang="en-US" dirty="0" smtClean="0"/>
              <a:t>Injury. No </a:t>
            </a:r>
            <a:r>
              <a:rPr lang="en-US" dirty="0"/>
              <a:t>one could be careful not to injure him, because they can't see him. the truck that would ordinarily yield to him in the crosswalk doesn't know that he is </a:t>
            </a:r>
            <a:r>
              <a:rPr lang="en-US" dirty="0" smtClean="0"/>
              <a:t>there. So </a:t>
            </a:r>
            <a:r>
              <a:rPr lang="en-US" dirty="0"/>
              <a:t>he has to be really careful, all the </a:t>
            </a:r>
            <a:r>
              <a:rPr lang="en-US" dirty="0" smtClean="0"/>
              <a:t>time</a:t>
            </a:r>
            <a:r>
              <a:rPr lang="en-US" dirty="0"/>
              <a:t>.</a:t>
            </a:r>
            <a:endParaRPr lang="en-US" dirty="0"/>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122454076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ever going to Happen???</a:t>
            </a:r>
            <a:endParaRPr lang="en-US" dirty="0"/>
          </a:p>
        </p:txBody>
      </p:sp>
      <p:sp>
        <p:nvSpPr>
          <p:cNvPr id="3" name="Text Placeholder 2"/>
          <p:cNvSpPr>
            <a:spLocks noGrp="1"/>
          </p:cNvSpPr>
          <p:nvPr>
            <p:ph type="body" sz="quarter" idx="10"/>
          </p:nvPr>
        </p:nvSpPr>
        <p:spPr>
          <a:xfrm>
            <a:off x="507868" y="1411552"/>
            <a:ext cx="11173090" cy="5072158"/>
          </a:xfrm>
        </p:spPr>
        <p:txBody>
          <a:bodyPr/>
          <a:lstStyle/>
          <a:p>
            <a:pPr>
              <a:buFont typeface="Courier New" panose="02070309020205020404" pitchFamily="49" charset="0"/>
              <a:buChar char="o"/>
            </a:pPr>
            <a:r>
              <a:rPr lang="en-US" dirty="0" smtClean="0"/>
              <a:t>Scientists in the USA say they are a step closer to developing materials that could make people invisible. Researchers at the University of California have found a way to cloak humans and objects using special materials that redirect light around things. The findings were published in the journals ‘Nature’ and ‘Science’. </a:t>
            </a:r>
          </a:p>
          <a:p>
            <a:pPr>
              <a:buFont typeface="Courier New" panose="02070309020205020404" pitchFamily="49" charset="0"/>
              <a:buChar char="o"/>
            </a:pPr>
            <a:r>
              <a:rPr lang="en-US" dirty="0"/>
              <a:t>Hyperstealth is a successful Canadian camouflage design company with over two million military issued uniforms and over 3000 vehicles and fighter jets using their patterns around the world.</a:t>
            </a: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53355036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Text Placeholder 2"/>
          <p:cNvSpPr>
            <a:spLocks noGrp="1"/>
          </p:cNvSpPr>
          <p:nvPr>
            <p:ph type="body" sz="quarter" idx="10"/>
          </p:nvPr>
        </p:nvSpPr>
        <p:spPr>
          <a:xfrm>
            <a:off x="507868" y="1411552"/>
            <a:ext cx="11173090" cy="2609945"/>
          </a:xfrm>
        </p:spPr>
        <p:txBody>
          <a:bodyPr/>
          <a:lstStyle/>
          <a:p>
            <a:pPr>
              <a:buFont typeface="Courier New" panose="02070309020205020404" pitchFamily="49" charset="0"/>
              <a:buChar char="o"/>
            </a:pPr>
            <a:r>
              <a:rPr lang="en-US" dirty="0">
                <a:hlinkClick r:id="rId3"/>
              </a:rPr>
              <a:t>http://www.dailymail.co.uk</a:t>
            </a:r>
            <a:r>
              <a:rPr lang="en-US" dirty="0" smtClean="0">
                <a:hlinkClick r:id="rId3"/>
              </a:rPr>
              <a:t>/</a:t>
            </a:r>
            <a:endParaRPr lang="en-US" dirty="0" smtClean="0"/>
          </a:p>
          <a:p>
            <a:pPr>
              <a:buFont typeface="Courier New" panose="02070309020205020404" pitchFamily="49" charset="0"/>
              <a:buChar char="o"/>
            </a:pPr>
            <a:r>
              <a:rPr lang="en-US" dirty="0" smtClean="0">
                <a:hlinkClick r:id="rId4"/>
              </a:rPr>
              <a:t>www.breakingnewsenglish.com/</a:t>
            </a:r>
            <a:endParaRPr lang="en-US" dirty="0" smtClean="0"/>
          </a:p>
          <a:p>
            <a:pPr>
              <a:buFont typeface="Courier New" panose="02070309020205020404" pitchFamily="49" charset="0"/>
              <a:buChar char="o"/>
            </a:pPr>
            <a:r>
              <a:rPr lang="en-US" dirty="0" smtClean="0">
                <a:hlinkClick r:id="rId5"/>
              </a:rPr>
              <a:t>www.everything2.com/</a:t>
            </a:r>
            <a:endParaRPr lang="en-US" dirty="0" smtClean="0"/>
          </a:p>
          <a:p>
            <a:pPr>
              <a:buFont typeface="Courier New" panose="02070309020205020404" pitchFamily="49" charset="0"/>
              <a:buChar char="o"/>
            </a:pPr>
            <a:endParaRPr lang="en-US" dirty="0" smtClean="0"/>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2554874640"/>
      </p:ext>
    </p:extLst>
  </p:cSld>
  <p:clrMapOvr>
    <a:masterClrMapping/>
  </p:clrMapOvr>
  <p:transition>
    <p:fade/>
  </p:transition>
</p:sld>
</file>

<file path=ppt/theme/theme1.xml><?xml version="1.0" encoding="utf-8"?>
<a:theme xmlns:a="http://schemas.openxmlformats.org/drawingml/2006/main" name="1_Light Grey Segoe 16X9">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White with Courier font for code slides">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FDFCCC-0EE0-4A93-AEF6-FEC9AF2660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 Grey Segoe 16X9</Template>
  <TotalTime>57</TotalTime>
  <Words>386</Words>
  <Application>Microsoft Office PowerPoint</Application>
  <PresentationFormat>Custom</PresentationFormat>
  <Paragraphs>26</Paragraphs>
  <Slides>6</Slides>
  <Notes>2</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1_Light Grey Segoe 16X9</vt:lpstr>
      <vt:lpstr>White with Courier font for code slides</vt:lpstr>
      <vt:lpstr>Is Invisibility Possible???</vt:lpstr>
      <vt:lpstr>Is it possible???</vt:lpstr>
      <vt:lpstr>Benefits of Invisibility???</vt:lpstr>
      <vt:lpstr>Disadvantages of Invisibility???</vt:lpstr>
      <vt:lpstr>Is it ever going to Happen???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Invisibility Possible???</dc:title>
  <dc:creator>Sidney Schulte</dc:creator>
  <cp:lastModifiedBy>Sidney Schulte</cp:lastModifiedBy>
  <cp:revision>7</cp:revision>
  <dcterms:created xsi:type="dcterms:W3CDTF">2015-05-15T19:25:06Z</dcterms:created>
  <dcterms:modified xsi:type="dcterms:W3CDTF">2015-05-19T19:42:52Z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TC102867559990</vt:lpwstr>
  </property>
</Properties>
</file>