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3" r:id="rId8"/>
    <p:sldId id="287" r:id="rId9"/>
    <p:sldId id="262" r:id="rId10"/>
    <p:sldId id="269" r:id="rId11"/>
    <p:sldId id="267" r:id="rId12"/>
    <p:sldId id="266" r:id="rId13"/>
    <p:sldId id="272" r:id="rId14"/>
    <p:sldId id="271" r:id="rId15"/>
    <p:sldId id="268" r:id="rId16"/>
    <p:sldId id="273" r:id="rId17"/>
    <p:sldId id="265" r:id="rId18"/>
    <p:sldId id="270" r:id="rId19"/>
    <p:sldId id="274" r:id="rId20"/>
    <p:sldId id="284" r:id="rId21"/>
    <p:sldId id="286" r:id="rId22"/>
    <p:sldId id="276" r:id="rId23"/>
    <p:sldId id="279" r:id="rId24"/>
    <p:sldId id="277" r:id="rId25"/>
    <p:sldId id="275" r:id="rId26"/>
    <p:sldId id="278" r:id="rId27"/>
    <p:sldId id="282" r:id="rId28"/>
    <p:sldId id="280" r:id="rId29"/>
    <p:sldId id="281" r:id="rId30"/>
    <p:sldId id="28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197F-66E6-4187-ABE3-8443D8DB25EB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D026-D42A-4D7F-B826-1F889E97D2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197F-66E6-4187-ABE3-8443D8DB25EB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D026-D42A-4D7F-B826-1F889E97D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197F-66E6-4187-ABE3-8443D8DB25EB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D026-D42A-4D7F-B826-1F889E97D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197F-66E6-4187-ABE3-8443D8DB25EB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D026-D42A-4D7F-B826-1F889E97D2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197F-66E6-4187-ABE3-8443D8DB25EB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D026-D42A-4D7F-B826-1F889E97D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197F-66E6-4187-ABE3-8443D8DB25EB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D026-D42A-4D7F-B826-1F889E97D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197F-66E6-4187-ABE3-8443D8DB25EB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D026-D42A-4D7F-B826-1F889E97D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197F-66E6-4187-ABE3-8443D8DB25EB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D026-D42A-4D7F-B826-1F889E97D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197F-66E6-4187-ABE3-8443D8DB25EB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D026-D42A-4D7F-B826-1F889E97D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197F-66E6-4187-ABE3-8443D8DB25EB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D026-D42A-4D7F-B826-1F889E97D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197F-66E6-4187-ABE3-8443D8DB25EB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D026-D42A-4D7F-B826-1F889E97D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864197F-66E6-4187-ABE3-8443D8DB25EB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A57D026-D42A-4D7F-B826-1F889E97D2A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Four Corners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Cellular Respiration Review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4721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fermentation?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Our bodies use the alcohol and lactic acid as energy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It produces the most ATP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It is used for long-term energy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It regenerates NAD+ molecules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18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happens to CO</a:t>
            </a:r>
            <a:r>
              <a:rPr lang="en-US" baseline="-25000" dirty="0" smtClean="0"/>
              <a:t>2</a:t>
            </a:r>
            <a:r>
              <a:rPr lang="en-US" dirty="0" smtClean="0"/>
              <a:t> in the Krebs Cycle?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It broken down to make ATP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It stays in the matrix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It is released into the atmosphere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The mitochondria uses if for energy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2235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Glycolysis requires oxygen.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True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False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5614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a </a:t>
            </a:r>
            <a:r>
              <a:rPr lang="en-US" u="sng" cap="none" dirty="0" smtClean="0"/>
              <a:t>c</a:t>
            </a:r>
            <a:r>
              <a:rPr lang="en-US" dirty="0" smtClean="0"/>
              <a:t>alorie and a </a:t>
            </a:r>
            <a:r>
              <a:rPr lang="en-US" u="sng" dirty="0" smtClean="0"/>
              <a:t>C</a:t>
            </a:r>
            <a:r>
              <a:rPr lang="en-US" dirty="0" smtClean="0"/>
              <a:t>alorie have in common?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They are both used to measure heat energy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They are the same thing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/>
              <a:t> </a:t>
            </a:r>
            <a:r>
              <a:rPr lang="en-US" sz="4400" dirty="0" smtClean="0"/>
              <a:t>The are what we see on food labels telling us what is in our food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1 calorie = 1000 Calories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1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do prokaryotes have their electron transport chain?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In the mitochondria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In the cytoplasm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In the cell membrane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Attached to their nucleus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7808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Fermentation is an anaerobic process.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True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False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5272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does the Krebs cycle take place?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In the cristae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In the inter-membrane space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In the matrix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In the Cytoplasm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9762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final electron acceptor at the end of the electron transport chain?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NADH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NAD</a:t>
            </a:r>
            <a:r>
              <a:rPr lang="en-US" sz="4400" baseline="30000" dirty="0" smtClean="0"/>
              <a:t>+</a:t>
            </a:r>
            <a:r>
              <a:rPr lang="en-US" sz="4400" dirty="0" smtClean="0"/>
              <a:t>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1597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to the pyruvic acid made in glycolysis if there is no oxygen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It goes into fermentation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It enters the Krebs cycle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It enters the citric acid cycle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Nothing, it needs oxygen</a:t>
            </a:r>
          </a:p>
        </p:txBody>
      </p:sp>
    </p:spTree>
    <p:extLst>
      <p:ext uri="{BB962C8B-B14F-4D97-AF65-F5344CB8AC3E}">
        <p14:creationId xmlns:p14="http://schemas.microsoft.com/office/powerpoint/2010/main" val="356746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is the correct order of cellular respiration?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600" dirty="0"/>
              <a:t>Electron transport chain  → glycolysis  → Krebs cycle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Glycolysis </a:t>
            </a:r>
            <a:r>
              <a:rPr lang="en-US" sz="3600" dirty="0"/>
              <a:t>→ Electron transport chain  → Krebs cycle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Krebs </a:t>
            </a:r>
            <a:r>
              <a:rPr lang="en-US" sz="3600" dirty="0"/>
              <a:t>cycle → Electron transport chain  → glycolysis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Glycolysis </a:t>
            </a:r>
            <a:r>
              <a:rPr lang="en-US" sz="3600" dirty="0"/>
              <a:t>→ Krebs cycle → Electron transport chain </a:t>
            </a:r>
          </a:p>
        </p:txBody>
      </p:sp>
    </p:spTree>
    <p:extLst>
      <p:ext uri="{BB962C8B-B14F-4D97-AF65-F5344CB8AC3E}">
        <p14:creationId xmlns:p14="http://schemas.microsoft.com/office/powerpoint/2010/main" val="235180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the game!!!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</a:t>
            </a:r>
            <a:r>
              <a:rPr lang="en-US" sz="2800" dirty="0" smtClean="0"/>
              <a:t>ook at your cards DO NOT </a:t>
            </a:r>
            <a:r>
              <a:rPr lang="en-US" sz="2800" dirty="0"/>
              <a:t>reveal </a:t>
            </a:r>
            <a:r>
              <a:rPr lang="en-US" sz="2800" dirty="0" smtClean="0"/>
              <a:t>your role </a:t>
            </a:r>
            <a:r>
              <a:rPr lang="en-US" sz="2800" dirty="0"/>
              <a:t>to </a:t>
            </a:r>
            <a:r>
              <a:rPr lang="en-US" sz="2800" dirty="0" smtClean="0"/>
              <a:t>your classmates</a:t>
            </a:r>
          </a:p>
          <a:p>
            <a:r>
              <a:rPr lang="en-US" sz="2800" dirty="0" smtClean="0"/>
              <a:t>I will ask you a question, if you think </a:t>
            </a:r>
            <a:r>
              <a:rPr lang="en-US" sz="2800" dirty="0"/>
              <a:t>the correct answer is </a:t>
            </a:r>
            <a:r>
              <a:rPr lang="en-US" sz="2800" i="1" dirty="0"/>
              <a:t>A</a:t>
            </a:r>
            <a:r>
              <a:rPr lang="en-US" sz="2800" dirty="0"/>
              <a:t> stand by the A sign. </a:t>
            </a:r>
            <a:r>
              <a:rPr lang="en-US" sz="2800" dirty="0" smtClean="0"/>
              <a:t>If you think the </a:t>
            </a:r>
            <a:r>
              <a:rPr lang="en-US" sz="2800" dirty="0"/>
              <a:t>correct answer is </a:t>
            </a:r>
            <a:r>
              <a:rPr lang="en-US" sz="2800" i="1" dirty="0"/>
              <a:t>B, C,</a:t>
            </a:r>
            <a:r>
              <a:rPr lang="en-US" sz="2800" dirty="0"/>
              <a:t> or </a:t>
            </a:r>
            <a:r>
              <a:rPr lang="en-US" sz="2800" i="1" dirty="0"/>
              <a:t>D</a:t>
            </a:r>
            <a:r>
              <a:rPr lang="en-US" sz="2800" dirty="0"/>
              <a:t> </a:t>
            </a:r>
            <a:r>
              <a:rPr lang="en-US" sz="2800" dirty="0" smtClean="0"/>
              <a:t>go stand by  that </a:t>
            </a:r>
            <a:r>
              <a:rPr lang="en-US" sz="2800" dirty="0" smtClean="0"/>
              <a:t>sign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7969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B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D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76400"/>
            <a:ext cx="515949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letter represents the place where H+ ions build 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3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76400"/>
            <a:ext cx="5279775" cy="4210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4040188" cy="46021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4400" dirty="0" smtClean="0"/>
              <a:t>A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400" dirty="0" smtClean="0"/>
              <a:t>B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400" dirty="0" smtClean="0"/>
              <a:t>C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400" dirty="0"/>
              <a:t>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letter represents the cristae?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16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carbon dioxide molecules are produced from 1 glucose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16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32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3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0197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need quick energy you will use….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Lactic Acid Fermentation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Alcoholic Fermentation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Electron Transport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Cellular Respiration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5026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first step in cellular respiration?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Fermentation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Krebs Cycle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Glycolysis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Electron Transport Chain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8922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stage of cellular respiration produces the most ATP?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Electron Transport Chain</a:t>
            </a:r>
            <a:endParaRPr lang="en-US" sz="44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Glycolysis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Fermentation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Krebs Cycle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05709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exercising for </a:t>
            </a:r>
            <a:r>
              <a:rPr lang="en-US" u="sng" dirty="0" smtClean="0"/>
              <a:t>long</a:t>
            </a:r>
            <a:r>
              <a:rPr lang="en-US" dirty="0" smtClean="0"/>
              <a:t> periods of time your body will first burn _________ and then 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Fat, Sugar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Sugar, Glycogen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Glycoproteins, Alcohol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Glycogen, Fat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0337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substance that is found in muscle cells that can add phosphates to an ADP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Creatine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Glycogen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Citric Acid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Oxygen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6638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total ATP are produced by 1 glucose in cellular respiration?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16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32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6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36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4103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2438400"/>
            <a:ext cx="4038600" cy="36877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Pyruvic Acid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Citric Acid</a:t>
            </a:r>
            <a:endParaRPr lang="en-US" sz="44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Glucose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ATP</a:t>
            </a:r>
            <a:endParaRPr lang="en-US" sz="4400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00537" y="2590800"/>
            <a:ext cx="4983494" cy="1509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name of the 6 carbon molecule formed when Acetyl-CoA its 2 carbons to a 4 carbon molecule in the Krebs Cycle?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239000" y="3200400"/>
            <a:ext cx="1524000" cy="1143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your card says FIBBER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you hold a </a:t>
            </a:r>
            <a:r>
              <a:rPr lang="en-US" sz="2800" dirty="0"/>
              <a:t>Player </a:t>
            </a:r>
            <a:r>
              <a:rPr lang="en-US" sz="2800" dirty="0" smtClean="0"/>
              <a:t>card </a:t>
            </a:r>
            <a:r>
              <a:rPr lang="en-US" sz="2800" dirty="0"/>
              <a:t>go to </a:t>
            </a:r>
            <a:r>
              <a:rPr lang="en-US" sz="2800" dirty="0" smtClean="0"/>
              <a:t>the corner that you think has the right answer</a:t>
            </a:r>
          </a:p>
          <a:p>
            <a:r>
              <a:rPr lang="en-US" sz="2800" dirty="0" smtClean="0"/>
              <a:t> If you hold a Fibber card you </a:t>
            </a:r>
            <a:r>
              <a:rPr lang="en-US" sz="2800" dirty="0"/>
              <a:t>are free to go to any </a:t>
            </a:r>
            <a:r>
              <a:rPr lang="en-US" sz="2800" dirty="0" smtClean="0"/>
              <a:t>corner</a:t>
            </a:r>
          </a:p>
          <a:p>
            <a:r>
              <a:rPr lang="en-US" sz="2800" dirty="0" smtClean="0"/>
              <a:t>Don’t follow a group mentality—go to the answer YOU think is correct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34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three carbon molecule produced when glucose is split in half?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Citric Acid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Acetic Acid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Pyruvic Acid</a:t>
            </a:r>
            <a:endParaRPr lang="en-US" sz="44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Hydrochloric Acid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6076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formula for cellular respiration?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pt-BR" sz="3600" dirty="0"/>
              <a:t>C</a:t>
            </a:r>
            <a:r>
              <a:rPr lang="pt-BR" sz="3600" baseline="-25000" dirty="0"/>
              <a:t>6</a:t>
            </a:r>
            <a:r>
              <a:rPr lang="pt-BR" sz="3600" dirty="0"/>
              <a:t>H</a:t>
            </a:r>
            <a:r>
              <a:rPr lang="pt-BR" sz="3600" baseline="-25000" dirty="0"/>
              <a:t>12</a:t>
            </a:r>
            <a:r>
              <a:rPr lang="pt-BR" sz="3600" dirty="0"/>
              <a:t>O</a:t>
            </a:r>
            <a:r>
              <a:rPr lang="pt-BR" sz="3600" baseline="-25000" dirty="0"/>
              <a:t>6</a:t>
            </a:r>
            <a:r>
              <a:rPr lang="pt-BR" sz="3600" dirty="0"/>
              <a:t> </a:t>
            </a:r>
            <a:r>
              <a:rPr lang="pt-BR" sz="3600" dirty="0" smtClean="0"/>
              <a:t>+ O</a:t>
            </a:r>
            <a:r>
              <a:rPr lang="pt-BR" sz="3600" baseline="-25000" dirty="0" smtClean="0"/>
              <a:t>2</a:t>
            </a:r>
            <a:r>
              <a:rPr lang="pt-BR" sz="3600" dirty="0" smtClean="0"/>
              <a:t> → CO</a:t>
            </a:r>
            <a:r>
              <a:rPr lang="pt-BR" sz="3600" baseline="-25000" dirty="0" smtClean="0"/>
              <a:t>2</a:t>
            </a:r>
            <a:r>
              <a:rPr lang="pt-BR" sz="3600" dirty="0" smtClean="0"/>
              <a:t> + H</a:t>
            </a:r>
            <a:r>
              <a:rPr lang="pt-BR" sz="3600" baseline="-25000" dirty="0" smtClean="0"/>
              <a:t>2</a:t>
            </a:r>
            <a:r>
              <a:rPr lang="pt-BR" sz="3600" dirty="0" smtClean="0"/>
              <a:t>O + energy</a:t>
            </a:r>
          </a:p>
          <a:p>
            <a:pPr marL="514350" indent="-514350">
              <a:buFont typeface="+mj-lt"/>
              <a:buAutoNum type="alphaUcPeriod"/>
            </a:pPr>
            <a:r>
              <a:rPr lang="pt-BR" sz="3600" dirty="0"/>
              <a:t>C</a:t>
            </a:r>
            <a:r>
              <a:rPr lang="pt-BR" sz="3600" baseline="-25000" dirty="0"/>
              <a:t>6</a:t>
            </a:r>
            <a:r>
              <a:rPr lang="pt-BR" sz="3600" dirty="0"/>
              <a:t>H</a:t>
            </a:r>
            <a:r>
              <a:rPr lang="pt-BR" sz="3600" baseline="-25000" dirty="0"/>
              <a:t>12</a:t>
            </a:r>
            <a:r>
              <a:rPr lang="pt-BR" sz="3600" dirty="0"/>
              <a:t>O</a:t>
            </a:r>
            <a:r>
              <a:rPr lang="pt-BR" sz="3600" baseline="-25000" dirty="0"/>
              <a:t>6</a:t>
            </a:r>
            <a:r>
              <a:rPr lang="pt-BR" sz="3600" dirty="0"/>
              <a:t> </a:t>
            </a:r>
            <a:r>
              <a:rPr lang="pt-BR" sz="3600" dirty="0" smtClean="0"/>
              <a:t>+ </a:t>
            </a:r>
            <a:r>
              <a:rPr lang="pt-BR" sz="3600" dirty="0"/>
              <a:t>6 O</a:t>
            </a:r>
            <a:r>
              <a:rPr lang="pt-BR" sz="3600" baseline="-25000" dirty="0"/>
              <a:t>2</a:t>
            </a:r>
            <a:r>
              <a:rPr lang="pt-BR" sz="3600" dirty="0"/>
              <a:t> </a:t>
            </a:r>
            <a:r>
              <a:rPr lang="pt-BR" sz="3600" dirty="0" smtClean="0"/>
              <a:t>→ </a:t>
            </a:r>
            <a:r>
              <a:rPr lang="pt-BR" sz="3600" dirty="0"/>
              <a:t>6 CO</a:t>
            </a:r>
            <a:r>
              <a:rPr lang="pt-BR" sz="3600" baseline="-25000" dirty="0"/>
              <a:t>2</a:t>
            </a:r>
            <a:r>
              <a:rPr lang="pt-BR" sz="3600" dirty="0"/>
              <a:t> </a:t>
            </a:r>
            <a:r>
              <a:rPr lang="pt-BR" sz="3600" dirty="0" smtClean="0"/>
              <a:t>+ </a:t>
            </a:r>
            <a:r>
              <a:rPr lang="pt-BR" sz="3600" dirty="0"/>
              <a:t>6 H</a:t>
            </a:r>
            <a:r>
              <a:rPr lang="pt-BR" sz="3600" baseline="-25000" dirty="0"/>
              <a:t>2</a:t>
            </a:r>
            <a:r>
              <a:rPr lang="pt-BR" sz="3600" dirty="0"/>
              <a:t>O </a:t>
            </a:r>
            <a:r>
              <a:rPr lang="pt-BR" sz="3600" dirty="0" smtClean="0"/>
              <a:t>+ energy</a:t>
            </a:r>
          </a:p>
          <a:p>
            <a:pPr marL="514350" indent="-514350">
              <a:buFont typeface="+mj-lt"/>
              <a:buAutoNum type="alphaUcPeriod"/>
            </a:pPr>
            <a:r>
              <a:rPr lang="pt-BR" sz="3600" dirty="0" smtClean="0"/>
              <a:t>6 </a:t>
            </a:r>
            <a:r>
              <a:rPr lang="pt-BR" sz="3600" dirty="0"/>
              <a:t>CO</a:t>
            </a:r>
            <a:r>
              <a:rPr lang="pt-BR" sz="3600" baseline="-25000" dirty="0"/>
              <a:t>2</a:t>
            </a:r>
            <a:r>
              <a:rPr lang="pt-BR" sz="3600" dirty="0"/>
              <a:t> </a:t>
            </a:r>
            <a:r>
              <a:rPr lang="pt-BR" sz="3600" dirty="0" smtClean="0"/>
              <a:t>+ </a:t>
            </a:r>
            <a:r>
              <a:rPr lang="pt-BR" sz="3600" dirty="0"/>
              <a:t>6 H</a:t>
            </a:r>
            <a:r>
              <a:rPr lang="pt-BR" sz="3600" baseline="-25000" dirty="0"/>
              <a:t>2</a:t>
            </a:r>
            <a:r>
              <a:rPr lang="pt-BR" sz="3600" dirty="0"/>
              <a:t>O </a:t>
            </a:r>
            <a:r>
              <a:rPr lang="pt-BR" sz="3600" dirty="0" smtClean="0"/>
              <a:t>+ </a:t>
            </a:r>
            <a:r>
              <a:rPr lang="pt-BR" sz="3600" dirty="0"/>
              <a:t>energy → C</a:t>
            </a:r>
            <a:r>
              <a:rPr lang="pt-BR" sz="3600" baseline="-25000" dirty="0"/>
              <a:t>6</a:t>
            </a:r>
            <a:r>
              <a:rPr lang="pt-BR" sz="3600" dirty="0"/>
              <a:t>H</a:t>
            </a:r>
            <a:r>
              <a:rPr lang="pt-BR" sz="3600" baseline="-25000" dirty="0"/>
              <a:t>12</a:t>
            </a:r>
            <a:r>
              <a:rPr lang="pt-BR" sz="3600" dirty="0"/>
              <a:t>O</a:t>
            </a:r>
            <a:r>
              <a:rPr lang="pt-BR" sz="3600" baseline="-25000" dirty="0"/>
              <a:t>6</a:t>
            </a:r>
            <a:r>
              <a:rPr lang="pt-BR" sz="3600" dirty="0"/>
              <a:t> </a:t>
            </a:r>
            <a:r>
              <a:rPr lang="pt-BR" sz="3600" dirty="0" smtClean="0"/>
              <a:t>+ </a:t>
            </a:r>
            <a:r>
              <a:rPr lang="pt-BR" sz="3600" dirty="0"/>
              <a:t>6 </a:t>
            </a:r>
            <a:r>
              <a:rPr lang="pt-BR" sz="3600" dirty="0" smtClean="0"/>
              <a:t>O</a:t>
            </a:r>
            <a:r>
              <a:rPr lang="pt-BR" sz="3600" baseline="-25000" dirty="0" smtClean="0"/>
              <a:t>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dirty="0"/>
              <a:t>CO</a:t>
            </a:r>
            <a:r>
              <a:rPr lang="en-US" sz="3600" baseline="-25000" dirty="0"/>
              <a:t>2</a:t>
            </a:r>
            <a:r>
              <a:rPr lang="en-US" sz="3600" dirty="0"/>
              <a:t> + 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 + </a:t>
            </a:r>
            <a:r>
              <a:rPr lang="en-US" sz="3600" dirty="0"/>
              <a:t>energy → </a:t>
            </a:r>
            <a:r>
              <a:rPr lang="en-US" sz="3600" dirty="0" smtClean="0"/>
              <a:t>C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12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 + O</a:t>
            </a:r>
            <a:r>
              <a:rPr lang="en-US" sz="3600" baseline="-25000" dirty="0" smtClean="0"/>
              <a:t>2</a:t>
            </a:r>
            <a:endParaRPr lang="en-US" sz="3600" baseline="-25000" dirty="0"/>
          </a:p>
          <a:p>
            <a:pPr marL="514350" indent="-514350">
              <a:buFont typeface="+mj-lt"/>
              <a:buAutoNum type="alphaUcPeriod"/>
            </a:pPr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339758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Cytoplasm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Matrix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Inter-membrane space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Cristae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does glycolysis take place?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1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form of fermentation is used by Yeast to make things like bread?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Lactic Acid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Krebs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Glycolysis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Alcoholic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2301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does fermentation take place?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Matrix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Cytoplasm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Inter-membrane space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Cristae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1072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600200"/>
            <a:ext cx="7696200" cy="4525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NADPH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FADH</a:t>
            </a:r>
            <a:r>
              <a:rPr lang="en-US" sz="4400" baseline="-25000" dirty="0" smtClean="0"/>
              <a:t>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NADH</a:t>
            </a:r>
            <a:endParaRPr lang="en-US" sz="44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FAD</a:t>
            </a:r>
            <a:endParaRPr lang="en-US" sz="4400" baseline="30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high energy electron carrier produces the most ATP in the ETC?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85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two electron carriers in cellular respiration?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NADPH &amp; ATP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NAD</a:t>
            </a:r>
            <a:r>
              <a:rPr lang="en-US" sz="4400" baseline="30000" dirty="0" smtClean="0"/>
              <a:t>+ </a:t>
            </a:r>
            <a:r>
              <a:rPr lang="en-US" sz="4400" dirty="0" smtClean="0"/>
              <a:t>&amp; FAD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NADH &amp; NAD</a:t>
            </a:r>
            <a:r>
              <a:rPr lang="en-US" sz="4400" baseline="30000" dirty="0" smtClean="0"/>
              <a:t>+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FAD &amp; FADH</a:t>
            </a:r>
            <a:r>
              <a:rPr lang="en-US" sz="4400" baseline="-25000" dirty="0" smtClean="0"/>
              <a:t>2</a:t>
            </a:r>
            <a:endParaRPr lang="en-US" sz="4400" baseline="-25000" dirty="0"/>
          </a:p>
        </p:txBody>
      </p:sp>
    </p:spTree>
    <p:extLst>
      <p:ext uri="{BB962C8B-B14F-4D97-AF65-F5344CB8AC3E}">
        <p14:creationId xmlns:p14="http://schemas.microsoft.com/office/powerpoint/2010/main" val="28974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393</TotalTime>
  <Words>717</Words>
  <Application>Microsoft Office PowerPoint</Application>
  <PresentationFormat>On-screen Show (4:3)</PresentationFormat>
  <Paragraphs>140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Horizon</vt:lpstr>
      <vt:lpstr>Cellular Respiration Review</vt:lpstr>
      <vt:lpstr>Rules of the game!!!</vt:lpstr>
      <vt:lpstr>If your card says FIBBER</vt:lpstr>
      <vt:lpstr>What is the formula for cellular respiration? </vt:lpstr>
      <vt:lpstr>Where does glycolysis take place?</vt:lpstr>
      <vt:lpstr>What form of fermentation is used by Yeast to make things like bread?</vt:lpstr>
      <vt:lpstr>Where does fermentation take place?</vt:lpstr>
      <vt:lpstr>Which high energy electron carrier produces the most ATP in the ETC?</vt:lpstr>
      <vt:lpstr>What are the two electron carriers in cellular respiration?</vt:lpstr>
      <vt:lpstr>Why do we need fermentation?</vt:lpstr>
      <vt:lpstr>What happens to CO2 in the Krebs Cycle?</vt:lpstr>
      <vt:lpstr>Glycolysis requires oxygen.</vt:lpstr>
      <vt:lpstr>What does a calorie and a Calorie have in common?</vt:lpstr>
      <vt:lpstr>Where do prokaryotes have their electron transport chain?</vt:lpstr>
      <vt:lpstr>Fermentation is an anaerobic process.</vt:lpstr>
      <vt:lpstr>Where does the Krebs cycle take place?</vt:lpstr>
      <vt:lpstr>What is the final electron acceptor at the end of the electron transport chain?</vt:lpstr>
      <vt:lpstr>What happens to the pyruvic acid made in glycolysis if there is no oxygen present?</vt:lpstr>
      <vt:lpstr>Which is the correct order of cellular respiration? </vt:lpstr>
      <vt:lpstr>What letter represents the place where H+ ions build up?</vt:lpstr>
      <vt:lpstr>What letter represents the cristae?</vt:lpstr>
      <vt:lpstr>How many carbon dioxide molecules are produced from 1 glucose</vt:lpstr>
      <vt:lpstr>If you need quick energy you will use….</vt:lpstr>
      <vt:lpstr>What is the first step in cellular respiration?</vt:lpstr>
      <vt:lpstr>What stage of cellular respiration produces the most ATP?</vt:lpstr>
      <vt:lpstr>When exercising for long periods of time your body will first burn _________ and then _________</vt:lpstr>
      <vt:lpstr>What is the substance that is found in muscle cells that can add phosphates to an ADP</vt:lpstr>
      <vt:lpstr>How many total ATP are produced by 1 glucose in cellular respiration?</vt:lpstr>
      <vt:lpstr>What is the name of the 6 carbon molecule formed when Acetyl-CoA its 2 carbons to a 4 carbon molecule in the Krebs Cycle?</vt:lpstr>
      <vt:lpstr>What is the three carbon molecule produced when glucose is split in half?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Respiration Review</dc:title>
  <dc:creator>Luke Skywalker</dc:creator>
  <cp:lastModifiedBy>Kelly Riedell</cp:lastModifiedBy>
  <cp:revision>19</cp:revision>
  <dcterms:created xsi:type="dcterms:W3CDTF">2017-02-07T20:48:30Z</dcterms:created>
  <dcterms:modified xsi:type="dcterms:W3CDTF">2017-02-13T16:15:19Z</dcterms:modified>
</cp:coreProperties>
</file>