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70" r:id="rId2"/>
    <p:sldId id="259" r:id="rId3"/>
    <p:sldId id="260" r:id="rId4"/>
    <p:sldId id="261" r:id="rId5"/>
    <p:sldId id="272" r:id="rId6"/>
    <p:sldId id="263" r:id="rId7"/>
    <p:sldId id="267" r:id="rId8"/>
    <p:sldId id="274" r:id="rId9"/>
    <p:sldId id="273" r:id="rId10"/>
    <p:sldId id="257" r:id="rId11"/>
    <p:sldId id="264" r:id="rId12"/>
    <p:sldId id="269" r:id="rId13"/>
    <p:sldId id="275" r:id="rId14"/>
    <p:sldId id="280" r:id="rId15"/>
    <p:sldId id="278" r:id="rId16"/>
    <p:sldId id="279" r:id="rId17"/>
    <p:sldId id="268" r:id="rId18"/>
    <p:sldId id="266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77" d="100"/>
          <a:sy n="77" d="100"/>
        </p:scale>
        <p:origin x="-117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27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83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40FC23-FFA6-4F53-A08B-B792C5652DD8}" type="datetimeFigureOut">
              <a:rPr lang="en-US" smtClean="0"/>
              <a:t>11/30/2015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6C92F1-872E-4F81-9C51-1F50D0D7AF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400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6C92F1-872E-4F81-9C51-1F50D0D7AF2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0255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6C92F1-872E-4F81-9C51-1F50D0D7AF2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0255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95AB65D-D84A-4B3F-8E59-E6E2F2EB0649}" type="slidenum">
              <a:rPr lang="en-US" altLang="en-US" smtClean="0"/>
              <a:pPr eaLnBrk="1" hangingPunct="1">
                <a:spcBef>
                  <a:spcPct val="0"/>
                </a:spcBef>
              </a:pPr>
              <a:t>15</a:t>
            </a:fld>
            <a:endParaRPr lang="en-US" altLang="en-US" smtClean="0"/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E21638D-CFF6-415B-ACD2-7F259E645EA9}" type="slidenum">
              <a:rPr lang="en-US" altLang="en-US" smtClean="0"/>
              <a:pPr eaLnBrk="1" hangingPunct="1">
                <a:spcBef>
                  <a:spcPct val="0"/>
                </a:spcBef>
              </a:pPr>
              <a:t>16</a:t>
            </a:fld>
            <a:endParaRPr lang="en-US" altLang="en-US" smtClean="0"/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6C92F1-872E-4F81-9C51-1F50D0D7AF2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0255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AA3D0-4252-4DF7-8416-B26F67517365}" type="datetimeFigureOut">
              <a:rPr lang="en-US" smtClean="0"/>
              <a:t>11/30/2015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21572-E2F5-4087-9CCA-D05DA59799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190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AA3D0-4252-4DF7-8416-B26F67517365}" type="datetimeFigureOut">
              <a:rPr lang="en-US" smtClean="0"/>
              <a:t>11/30/2015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21572-E2F5-4087-9CCA-D05DA59799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764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AA3D0-4252-4DF7-8416-B26F67517365}" type="datetimeFigureOut">
              <a:rPr lang="en-US" smtClean="0"/>
              <a:t>11/30/2015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21572-E2F5-4087-9CCA-D05DA59799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1025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C541ED-B57F-4B91-8FBB-89FCCA0C4F0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1847510"/>
      </p:ext>
    </p:extLst>
  </p:cSld>
  <p:clrMapOvr>
    <a:masterClrMapping/>
  </p:clrMapOvr>
  <p:transition spd="med">
    <p:diamond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AA3D0-4252-4DF7-8416-B26F67517365}" type="datetimeFigureOut">
              <a:rPr lang="en-US" smtClean="0"/>
              <a:t>11/30/2015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21572-E2F5-4087-9CCA-D05DA59799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7569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AA3D0-4252-4DF7-8416-B26F67517365}" type="datetimeFigureOut">
              <a:rPr lang="en-US" smtClean="0"/>
              <a:t>11/30/2015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21572-E2F5-4087-9CCA-D05DA59799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5969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AA3D0-4252-4DF7-8416-B26F67517365}" type="datetimeFigureOut">
              <a:rPr lang="en-US" smtClean="0"/>
              <a:t>11/30/2015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21572-E2F5-4087-9CCA-D05DA59799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749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AA3D0-4252-4DF7-8416-B26F67517365}" type="datetimeFigureOut">
              <a:rPr lang="en-US" smtClean="0"/>
              <a:t>11/30/2015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21572-E2F5-4087-9CCA-D05DA59799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3216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AA3D0-4252-4DF7-8416-B26F67517365}" type="datetimeFigureOut">
              <a:rPr lang="en-US" smtClean="0"/>
              <a:t>11/30/2015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21572-E2F5-4087-9CCA-D05DA59799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5593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AA3D0-4252-4DF7-8416-B26F67517365}" type="datetimeFigureOut">
              <a:rPr lang="en-US" smtClean="0"/>
              <a:t>11/30/2015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21572-E2F5-4087-9CCA-D05DA59799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1564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AA3D0-4252-4DF7-8416-B26F67517365}" type="datetimeFigureOut">
              <a:rPr lang="en-US" smtClean="0"/>
              <a:t>11/30/2015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21572-E2F5-4087-9CCA-D05DA59799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735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AA3D0-4252-4DF7-8416-B26F67517365}" type="datetimeFigureOut">
              <a:rPr lang="en-US" smtClean="0"/>
              <a:t>11/30/2015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21572-E2F5-4087-9CCA-D05DA59799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34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1AA3D0-4252-4DF7-8416-B26F67517365}" type="datetimeFigureOut">
              <a:rPr lang="en-US" smtClean="0"/>
              <a:t>11/30/2015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721572-E2F5-4087-9CCA-D05DA59799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044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www.hhmi.org/biointeractive/x-inactivation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bs.org/wgbh/nova/body/epigenetics.html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38"/>
          <p:cNvSpPr>
            <a:spLocks noChangeArrowheads="1"/>
          </p:cNvSpPr>
          <p:nvPr/>
        </p:nvSpPr>
        <p:spPr bwMode="auto">
          <a:xfrm>
            <a:off x="192177" y="419914"/>
            <a:ext cx="8732837" cy="1538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5400" dirty="0" smtClean="0"/>
              <a:t>Epigenetics</a:t>
            </a:r>
            <a:endParaRPr lang="en-US" sz="4000" dirty="0">
              <a:latin typeface="Comic Sans MS" pitchFamily="66" charset="0"/>
            </a:endParaRPr>
          </a:p>
          <a:p>
            <a:pPr>
              <a:defRPr/>
            </a:pPr>
            <a:endParaRPr lang="en-US" sz="4000" dirty="0"/>
          </a:p>
        </p:txBody>
      </p:sp>
      <p:pic>
        <p:nvPicPr>
          <p:cNvPr id="52227" name="Picture 2" descr="http://emilyscarenhealth.files.wordpress.com/2011/10/20070129_smok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7900" y="3159125"/>
            <a:ext cx="2857500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8" name="Rectangle 2"/>
          <p:cNvSpPr>
            <a:spLocks noChangeArrowheads="1"/>
          </p:cNvSpPr>
          <p:nvPr/>
        </p:nvSpPr>
        <p:spPr bwMode="auto">
          <a:xfrm>
            <a:off x="127091" y="5998377"/>
            <a:ext cx="86963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http://www.naturepedic.com/blog/wp-content/uploads/2010/11/BPA_free_logo.jpg</a:t>
            </a:r>
          </a:p>
          <a:p>
            <a:r>
              <a:rPr lang="en-US" sz="1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http://www.knowabouthealth.com/wp-content/uploads/2010/06/mcdonalds_.jpg</a:t>
            </a:r>
          </a:p>
          <a:p>
            <a:r>
              <a:rPr lang="en-US" sz="1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http://emilyscarenhealth.wordpress.com/2011/10/04/attention-a-must-read-for-smokers/</a:t>
            </a:r>
          </a:p>
        </p:txBody>
      </p:sp>
      <p:pic>
        <p:nvPicPr>
          <p:cNvPr id="52229" name="Picture 4" descr="http://www.naturepedic.com/blog/wp-content/uploads/2010/11/BPA_free_log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429000"/>
            <a:ext cx="2024063" cy="199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0" name="Picture 8" descr="http://www.knowabouthealth.com/wp-content/uploads/2010/06/mcdonalds_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8" y="3399790"/>
            <a:ext cx="3429000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02614" y="1681798"/>
            <a:ext cx="60388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Can “</a:t>
            </a:r>
            <a:r>
              <a:rPr lang="en-US" sz="3200" dirty="0" err="1" smtClean="0"/>
              <a:t>nuture</a:t>
            </a:r>
            <a:r>
              <a:rPr lang="en-US" sz="3200" dirty="0" smtClean="0"/>
              <a:t>” change “nature” 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258835090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622" y="304800"/>
            <a:ext cx="41910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omic Sans MS" pitchFamily="66" charset="0"/>
              </a:rPr>
              <a:t>Epigenetics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302" y="2219925"/>
            <a:ext cx="9144000" cy="48006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latin typeface="Comic Sans MS" pitchFamily="66" charset="0"/>
              </a:rPr>
              <a:t>_________________ chromosome tags</a:t>
            </a:r>
          </a:p>
          <a:p>
            <a:endParaRPr lang="en-US" dirty="0">
              <a:latin typeface="Comic Sans MS" pitchFamily="66" charset="0"/>
            </a:endParaRPr>
          </a:p>
          <a:p>
            <a:r>
              <a:rPr lang="en-US" dirty="0" smtClean="0">
                <a:latin typeface="Comic Sans MS" pitchFamily="66" charset="0"/>
              </a:rPr>
              <a:t>____________ in embryonic development</a:t>
            </a:r>
            <a:br>
              <a:rPr lang="en-US" dirty="0" smtClean="0">
                <a:latin typeface="Comic Sans MS" pitchFamily="66" charset="0"/>
              </a:rPr>
            </a:br>
            <a:endParaRPr lang="en-US" dirty="0" smtClean="0">
              <a:latin typeface="Comic Sans MS" pitchFamily="66" charset="0"/>
            </a:endParaRPr>
          </a:p>
          <a:p>
            <a:r>
              <a:rPr lang="en-US" dirty="0" smtClean="0">
                <a:latin typeface="Comic Sans MS" pitchFamily="66" charset="0"/>
              </a:rPr>
              <a:t>Changes in _______ , ________, ______</a:t>
            </a:r>
          </a:p>
          <a:p>
            <a:endParaRPr lang="en-US" dirty="0" smtClean="0">
              <a:latin typeface="Comic Sans MS" pitchFamily="66" charset="0"/>
            </a:endParaRPr>
          </a:p>
          <a:p>
            <a:r>
              <a:rPr lang="en-US" dirty="0" smtClean="0">
                <a:latin typeface="Comic Sans MS" pitchFamily="66" charset="0"/>
              </a:rPr>
              <a:t>Differences can lead to diseases </a:t>
            </a:r>
            <a:br>
              <a:rPr lang="en-US" dirty="0" smtClean="0">
                <a:latin typeface="Comic Sans MS" pitchFamily="66" charset="0"/>
              </a:rPr>
            </a:br>
            <a:r>
              <a:rPr lang="en-US" dirty="0" smtClean="0">
                <a:latin typeface="Comic Sans MS" pitchFamily="66" charset="0"/>
              </a:rPr>
              <a:t>     like ________  or ________________ </a:t>
            </a:r>
            <a:br>
              <a:rPr lang="en-US" dirty="0" smtClean="0">
                <a:latin typeface="Comic Sans MS" pitchFamily="66" charset="0"/>
              </a:rPr>
            </a:br>
            <a:endParaRPr lang="en-US" dirty="0">
              <a:latin typeface="Comic Sans MS" pitchFamily="66" charset="0"/>
            </a:endParaRPr>
          </a:p>
        </p:txBody>
      </p:sp>
      <p:pic>
        <p:nvPicPr>
          <p:cNvPr id="4098" name="Picture 2" descr="epigenetic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8327" y="0"/>
            <a:ext cx="3778697" cy="207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127622" y="6534834"/>
            <a:ext cx="913845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accent6">
                    <a:lumMod val="50000"/>
                  </a:schemeClr>
                </a:solidFill>
              </a:rPr>
              <a:t>http://</a:t>
            </a:r>
            <a:r>
              <a:rPr lang="en-US" sz="1200" dirty="0" smtClean="0">
                <a:solidFill>
                  <a:schemeClr val="accent6">
                    <a:lumMod val="50000"/>
                  </a:schemeClr>
                </a:solidFill>
              </a:rPr>
              <a:t>www.molekularbiologie.abi.med.uni-muenchen.de/ueber_uns/schotta/index.html</a:t>
            </a:r>
            <a:endParaRPr lang="en-US" sz="12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7494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body" sz="half" idx="2"/>
          </p:nvPr>
        </p:nvSpPr>
        <p:spPr bwMode="auto">
          <a:xfrm>
            <a:off x="3844880" y="457200"/>
            <a:ext cx="5219700" cy="529375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indent="0">
              <a:buClr>
                <a:srgbClr val="339933"/>
              </a:buClr>
              <a:buNone/>
            </a:pPr>
            <a:r>
              <a:rPr lang="en-US" altLang="en-US" sz="2600" dirty="0" smtClean="0">
                <a:solidFill>
                  <a:srgbClr val="000000"/>
                </a:solidFill>
                <a:latin typeface="Comic Sans MS" pitchFamily="66" charset="0"/>
              </a:rPr>
              <a:t>MATERNAL/PATERNAL TAGS</a:t>
            </a:r>
            <a:br>
              <a:rPr lang="en-US" altLang="en-US" sz="2600" dirty="0" smtClean="0">
                <a:solidFill>
                  <a:srgbClr val="000000"/>
                </a:solidFill>
                <a:latin typeface="Comic Sans MS" pitchFamily="66" charset="0"/>
              </a:rPr>
            </a:br>
            <a:endParaRPr lang="en-US" altLang="en-US" sz="2600" dirty="0" smtClean="0">
              <a:solidFill>
                <a:srgbClr val="000000"/>
              </a:solidFill>
              <a:latin typeface="Comic Sans MS" pitchFamily="66" charset="0"/>
            </a:endParaRPr>
          </a:p>
          <a:p>
            <a:pPr>
              <a:buClr>
                <a:srgbClr val="339933"/>
              </a:buClr>
            </a:pPr>
            <a:r>
              <a:rPr lang="en-US" altLang="en-US" sz="2600" dirty="0" smtClean="0">
                <a:solidFill>
                  <a:srgbClr val="000000"/>
                </a:solidFill>
                <a:latin typeface="Comic Sans MS" pitchFamily="66" charset="0"/>
              </a:rPr>
              <a:t>Gamete producing cells erase</a:t>
            </a:r>
            <a:br>
              <a:rPr lang="en-US" altLang="en-US" sz="2600" dirty="0" smtClean="0">
                <a:solidFill>
                  <a:srgbClr val="000000"/>
                </a:solidFill>
                <a:latin typeface="Comic Sans MS" pitchFamily="66" charset="0"/>
              </a:rPr>
            </a:br>
            <a:r>
              <a:rPr lang="en-US" altLang="en-US" sz="2600" dirty="0" smtClean="0">
                <a:solidFill>
                  <a:srgbClr val="000000"/>
                </a:solidFill>
                <a:latin typeface="Comic Sans MS" pitchFamily="66" charset="0"/>
              </a:rPr>
              <a:t>“old tags”</a:t>
            </a:r>
          </a:p>
          <a:p>
            <a:pPr>
              <a:buClr>
                <a:srgbClr val="339933"/>
              </a:buClr>
            </a:pPr>
            <a:endParaRPr lang="en-US" altLang="en-US" sz="2600" dirty="0">
              <a:solidFill>
                <a:srgbClr val="000000"/>
              </a:solidFill>
              <a:latin typeface="Comic Sans MS" pitchFamily="66" charset="0"/>
            </a:endParaRPr>
          </a:p>
          <a:p>
            <a:pPr>
              <a:buClr>
                <a:srgbClr val="339933"/>
              </a:buClr>
            </a:pPr>
            <a:r>
              <a:rPr lang="en-US" altLang="en-US" sz="2600" dirty="0" smtClean="0">
                <a:solidFill>
                  <a:srgbClr val="000000"/>
                </a:solidFill>
                <a:latin typeface="Comic Sans MS" pitchFamily="66" charset="0"/>
              </a:rPr>
              <a:t>All chromosomes are </a:t>
            </a:r>
            <a:r>
              <a:rPr lang="en-US" altLang="en-US" sz="2600" dirty="0" err="1" smtClean="0">
                <a:solidFill>
                  <a:srgbClr val="000000"/>
                </a:solidFill>
                <a:latin typeface="Comic Sans MS" pitchFamily="66" charset="0"/>
              </a:rPr>
              <a:t>reimprinted</a:t>
            </a:r>
            <a:r>
              <a:rPr lang="en-US" altLang="en-US" sz="2600" dirty="0" smtClean="0">
                <a:solidFill>
                  <a:srgbClr val="000000"/>
                </a:solidFill>
                <a:latin typeface="Comic Sans MS" pitchFamily="66" charset="0"/>
              </a:rPr>
              <a:t> according to the sex of the individual in which they reside</a:t>
            </a:r>
          </a:p>
          <a:p>
            <a:pPr>
              <a:buClr>
                <a:srgbClr val="339933"/>
              </a:buClr>
            </a:pPr>
            <a:endParaRPr lang="en-US" altLang="en-US" sz="2600" dirty="0" smtClean="0">
              <a:solidFill>
                <a:srgbClr val="000000"/>
              </a:solidFill>
              <a:latin typeface="Comic Sans MS" pitchFamily="66" charset="0"/>
            </a:endParaRPr>
          </a:p>
          <a:p>
            <a:pPr>
              <a:buClr>
                <a:srgbClr val="339933"/>
              </a:buClr>
            </a:pPr>
            <a:r>
              <a:rPr lang="en-US" altLang="en-US" sz="2600" dirty="0" smtClean="0">
                <a:solidFill>
                  <a:srgbClr val="000000"/>
                </a:solidFill>
                <a:latin typeface="Comic Sans MS" pitchFamily="66" charset="0"/>
              </a:rPr>
              <a:t>Imprinting is critical for normal development</a:t>
            </a:r>
            <a:r>
              <a:rPr lang="en-US" altLang="en-US" sz="2600" dirty="0" smtClean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50179" name="Rectangle 4"/>
          <p:cNvSpPr>
            <a:spLocks noChangeArrowheads="1"/>
          </p:cNvSpPr>
          <p:nvPr/>
        </p:nvSpPr>
        <p:spPr bwMode="auto">
          <a:xfrm>
            <a:off x="457200" y="6553200"/>
            <a:ext cx="6781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1200"/>
              <a:t>Copyright © 2002 Pearson Education, Inc., publishing as Benjamin Cummings</a:t>
            </a:r>
          </a:p>
        </p:txBody>
      </p:sp>
      <p:pic>
        <p:nvPicPr>
          <p:cNvPr id="5018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66"/>
          <a:stretch>
            <a:fillRect/>
          </a:stretch>
        </p:blipFill>
        <p:spPr bwMode="auto">
          <a:xfrm>
            <a:off x="0" y="746"/>
            <a:ext cx="3886200" cy="6552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2592170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659"/>
            <a:ext cx="7772400" cy="838200"/>
          </a:xfrm>
        </p:spPr>
        <p:txBody>
          <a:bodyPr/>
          <a:lstStyle/>
          <a:p>
            <a:r>
              <a:rPr lang="en-US" dirty="0" smtClean="0"/>
              <a:t>DEVELOPMENT</a:t>
            </a:r>
            <a:endParaRPr lang="en-US" dirty="0"/>
          </a:p>
        </p:txBody>
      </p:sp>
      <p:pic>
        <p:nvPicPr>
          <p:cNvPr id="5" name="ClipArt Placeholder 4"/>
          <p:cNvPicPr>
            <a:picLocks noGrp="1" noChangeAspect="1"/>
          </p:cNvPicPr>
          <p:nvPr>
            <p:ph type="clipArt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914400"/>
            <a:ext cx="8610600" cy="5436979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" y="6442656"/>
            <a:ext cx="8763000" cy="381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2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http://3.bp.blogspot.com/-4OjTMIZFkkM/TZp8F6zXxII/AAAAAAAAAAg/C5NoNmKmA4M/s1600/epigenetics.jpg</a:t>
            </a:r>
            <a:endParaRPr lang="en-US" sz="1200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3250918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dirty="0" smtClean="0"/>
              <a:t>DIFFERENTIATION</a:t>
            </a:r>
            <a:endParaRPr lang="en-US" dirty="0"/>
          </a:p>
        </p:txBody>
      </p:sp>
      <p:pic>
        <p:nvPicPr>
          <p:cNvPr id="6" name="ClipArt Placeholder 5"/>
          <p:cNvPicPr>
            <a:picLocks noGrp="1" noChangeAspect="1"/>
          </p:cNvPicPr>
          <p:nvPr>
            <p:ph type="clipArt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676400"/>
            <a:ext cx="4092152" cy="373380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5800" y="1676400"/>
            <a:ext cx="4648200" cy="51816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ALL body cells have same genes.</a:t>
            </a:r>
            <a:br>
              <a:rPr lang="en-US" dirty="0" smtClean="0"/>
            </a:br>
            <a:r>
              <a:rPr lang="en-US" dirty="0" smtClean="0"/>
              <a:t>DNA code is the same.</a:t>
            </a:r>
          </a:p>
          <a:p>
            <a:pPr marL="0" indent="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What makes them different is which genes are turned on or off.</a:t>
            </a:r>
          </a:p>
          <a:p>
            <a:pPr marL="0" indent="0">
              <a:buNone/>
            </a:pPr>
            <a:r>
              <a:rPr lang="en-US" dirty="0" smtClean="0"/>
              <a:t>Methyl tags turn genes off!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04800" y="6400800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50" dirty="0">
                <a:solidFill>
                  <a:srgbClr val="CC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https://www.systembio.com/images/graphic_diffReport1.gif</a:t>
            </a:r>
          </a:p>
        </p:txBody>
      </p:sp>
    </p:spTree>
    <p:extLst>
      <p:ext uri="{BB962C8B-B14F-4D97-AF65-F5344CB8AC3E}">
        <p14:creationId xmlns:p14="http://schemas.microsoft.com/office/powerpoint/2010/main" val="1964684189"/>
      </p:ext>
    </p:extLst>
  </p:cSld>
  <p:clrMapOvr>
    <a:masterClrMapping/>
  </p:clrMapOvr>
  <p:transition spd="med">
    <p:diamond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latin typeface="Comic Sans MS" pitchFamily="66" charset="0"/>
              </a:rPr>
              <a:t>X-chromosome Inactivation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606675"/>
            <a:ext cx="7772400" cy="4114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b="1" dirty="0" smtClean="0">
                <a:latin typeface="Comic Sans MS" pitchFamily="66" charset="0"/>
              </a:rPr>
              <a:t>In female cells ______ chromosome is randomly ________________</a:t>
            </a:r>
          </a:p>
          <a:p>
            <a:pPr eaLnBrk="1" hangingPunct="1">
              <a:buFontTx/>
              <a:buNone/>
            </a:pPr>
            <a:endParaRPr lang="en-US" altLang="en-US" b="1" dirty="0" smtClean="0">
              <a:latin typeface="Comic Sans MS" pitchFamily="66" charset="0"/>
            </a:endParaRPr>
          </a:p>
          <a:p>
            <a:pPr eaLnBrk="1" hangingPunct="1">
              <a:buFontTx/>
              <a:buNone/>
            </a:pPr>
            <a:r>
              <a:rPr lang="en-US" altLang="en-US" b="1" dirty="0" smtClean="0">
                <a:latin typeface="Comic Sans MS" pitchFamily="66" charset="0"/>
              </a:rPr>
              <a:t>It condenses and forms a dense region in the nucleus called a </a:t>
            </a:r>
          </a:p>
          <a:p>
            <a:pPr eaLnBrk="1" hangingPunct="1">
              <a:buFontTx/>
              <a:buNone/>
            </a:pPr>
            <a:r>
              <a:rPr lang="en-US" altLang="en-US" b="1" dirty="0" smtClean="0">
                <a:latin typeface="Comic Sans MS" pitchFamily="66" charset="0"/>
              </a:rPr>
              <a:t>   _____________</a:t>
            </a:r>
          </a:p>
        </p:txBody>
      </p:sp>
      <p:pic>
        <p:nvPicPr>
          <p:cNvPr id="83973" name="Picture 5" descr="barrbod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44" t="29790" r="5556" b="10628"/>
          <a:stretch>
            <a:fillRect/>
          </a:stretch>
        </p:blipFill>
        <p:spPr bwMode="auto">
          <a:xfrm>
            <a:off x="6832492" y="4800600"/>
            <a:ext cx="188595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974" name="Rectangle 6"/>
          <p:cNvSpPr>
            <a:spLocks noChangeArrowheads="1"/>
          </p:cNvSpPr>
          <p:nvPr/>
        </p:nvSpPr>
        <p:spPr bwMode="auto">
          <a:xfrm>
            <a:off x="5181600" y="6477000"/>
            <a:ext cx="33512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 b="1">
                <a:solidFill>
                  <a:srgbClr val="CC0099"/>
                </a:solidFill>
                <a:latin typeface="Arial" charset="0"/>
              </a:rPr>
              <a:t>http://fig.cox.miami.edu/~cmallery/150/gene/barr.htm</a:t>
            </a:r>
          </a:p>
        </p:txBody>
      </p:sp>
      <p:pic>
        <p:nvPicPr>
          <p:cNvPr id="9" name="Picture 5" descr="homolog alone oran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1839" y="1136822"/>
            <a:ext cx="312521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 descr="homolog alone oran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136823"/>
            <a:ext cx="312521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" descr="homolog alone oran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5761" y="1060539"/>
            <a:ext cx="330321" cy="1530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7" descr="y chromosom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5323" y="1721194"/>
            <a:ext cx="2764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47800" y="1860723"/>
            <a:ext cx="51603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X </a:t>
            </a:r>
            <a:r>
              <a:rPr lang="en-US" sz="2400" dirty="0" err="1" smtClean="0"/>
              <a:t>X</a:t>
            </a:r>
            <a:r>
              <a:rPr lang="en-US" sz="2400" dirty="0" smtClean="0"/>
              <a:t>                                           </a:t>
            </a:r>
            <a:r>
              <a:rPr lang="en-US" sz="2400" dirty="0" err="1" smtClean="0"/>
              <a:t>X</a:t>
            </a:r>
            <a:r>
              <a:rPr lang="en-US" sz="2400" dirty="0" smtClean="0"/>
              <a:t> 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36598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1"/>
          <p:cNvSpPr txBox="1">
            <a:spLocks noChangeArrowheads="1"/>
          </p:cNvSpPr>
          <p:nvPr/>
        </p:nvSpPr>
        <p:spPr bwMode="auto">
          <a:xfrm>
            <a:off x="192088" y="4038600"/>
            <a:ext cx="8951912" cy="222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/>
              <a:t>In some female cells the X with the allele for orange spots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/>
              <a:t>is switched off and in some cells the X with the allele for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/>
              <a:t>black spots is switched off, so cat has different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/>
              <a:t>colored spots.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 b="1" dirty="0"/>
          </a:p>
        </p:txBody>
      </p:sp>
      <p:sp>
        <p:nvSpPr>
          <p:cNvPr id="8499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b="1" smtClean="0"/>
              <a:t>CAT COLOR</a:t>
            </a:r>
          </a:p>
        </p:txBody>
      </p:sp>
      <p:sp>
        <p:nvSpPr>
          <p:cNvPr id="84996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114800" y="990600"/>
            <a:ext cx="4800600" cy="4114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b="1" dirty="0" smtClean="0"/>
              <a:t>In cats, a gene that</a:t>
            </a:r>
          </a:p>
          <a:p>
            <a:pPr eaLnBrk="1" hangingPunct="1">
              <a:buFontTx/>
              <a:buNone/>
            </a:pPr>
            <a:r>
              <a:rPr lang="en-US" altLang="en-US" b="1" dirty="0" smtClean="0"/>
              <a:t>controls the _____________</a:t>
            </a:r>
          </a:p>
          <a:p>
            <a:pPr eaLnBrk="1" hangingPunct="1">
              <a:buFontTx/>
              <a:buNone/>
            </a:pPr>
            <a:r>
              <a:rPr lang="en-US" altLang="en-US" b="1" dirty="0" smtClean="0"/>
              <a:t>is carried on the </a:t>
            </a:r>
          </a:p>
          <a:p>
            <a:pPr eaLnBrk="1" hangingPunct="1">
              <a:buFontTx/>
              <a:buNone/>
            </a:pPr>
            <a:r>
              <a:rPr lang="en-US" altLang="en-US" b="1" dirty="0" smtClean="0"/>
              <a:t>_________________</a:t>
            </a:r>
            <a:endParaRPr lang="en-US" altLang="en-US" b="1" dirty="0" smtClean="0"/>
          </a:p>
        </p:txBody>
      </p:sp>
      <p:pic>
        <p:nvPicPr>
          <p:cNvPr id="84998" name="Picture 9" descr="mystra_cat_white_orange_black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4400" y="1143000"/>
            <a:ext cx="3074988" cy="2530475"/>
          </a:xfrm>
        </p:spPr>
      </p:pic>
      <p:sp>
        <p:nvSpPr>
          <p:cNvPr id="84999" name="Rectangle 10"/>
          <p:cNvSpPr>
            <a:spLocks noChangeArrowheads="1"/>
          </p:cNvSpPr>
          <p:nvPr/>
        </p:nvSpPr>
        <p:spPr bwMode="auto">
          <a:xfrm>
            <a:off x="228600" y="914400"/>
            <a:ext cx="54832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rgbClr val="CC0099"/>
                </a:solidFill>
                <a:latin typeface="Arial" charset="0"/>
              </a:rPr>
              <a:t>http://www.islandstrolling.com/mainland/peloponnes/photo/mystra_cat_white_orange_black.jpg</a:t>
            </a:r>
          </a:p>
        </p:txBody>
      </p:sp>
      <p:sp>
        <p:nvSpPr>
          <p:cNvPr id="85001" name="Text Box 3"/>
          <p:cNvSpPr txBox="1">
            <a:spLocks noChangeArrowheads="1"/>
          </p:cNvSpPr>
          <p:nvPr/>
        </p:nvSpPr>
        <p:spPr bwMode="auto">
          <a:xfrm>
            <a:off x="4708525" y="5588000"/>
            <a:ext cx="2351088" cy="579438"/>
          </a:xfrm>
          <a:prstGeom prst="rect">
            <a:avLst/>
          </a:prstGeom>
          <a:solidFill>
            <a:srgbClr val="FFC000"/>
          </a:solidFill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latin typeface="Comic Sans MS" pitchFamily="66" charset="0"/>
                <a:hlinkClick r:id="rId4"/>
              </a:rPr>
              <a:t>See a video</a:t>
            </a:r>
            <a:endParaRPr lang="en-US" altLang="en-US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129196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ext Box 2"/>
          <p:cNvSpPr txBox="1">
            <a:spLocks noChangeArrowheads="1"/>
          </p:cNvSpPr>
          <p:nvPr/>
        </p:nvSpPr>
        <p:spPr bwMode="auto">
          <a:xfrm>
            <a:off x="4267200" y="1524000"/>
            <a:ext cx="5158785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 b="1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/>
              <a:t>_________ </a:t>
            </a:r>
            <a:r>
              <a:rPr lang="en-US" altLang="en-US" sz="2800" b="1" dirty="0">
                <a:latin typeface="Comic Sans MS" panose="030F0702030302020204" pitchFamily="66" charset="0"/>
              </a:rPr>
              <a:t>cats have only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latin typeface="Comic Sans MS" panose="030F0702030302020204" pitchFamily="66" charset="0"/>
              </a:rPr>
              <a:t>one X chromosome, so they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latin typeface="Comic Sans MS" panose="030F0702030302020204" pitchFamily="66" charset="0"/>
              </a:rPr>
              <a:t>can only have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latin typeface="Comic Sans MS" panose="030F0702030302020204" pitchFamily="66" charset="0"/>
              </a:rPr>
              <a:t>____________ of spots!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b="1" smtClean="0"/>
              <a:t>CAT COLOR</a:t>
            </a:r>
          </a:p>
        </p:txBody>
      </p:sp>
      <p:sp>
        <p:nvSpPr>
          <p:cNvPr id="86022" name="Rectangle 8"/>
          <p:cNvSpPr>
            <a:spLocks noChangeArrowheads="1"/>
          </p:cNvSpPr>
          <p:nvPr/>
        </p:nvSpPr>
        <p:spPr bwMode="auto">
          <a:xfrm>
            <a:off x="228600" y="914400"/>
            <a:ext cx="32829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rgbClr val="CC0099"/>
                </a:solidFill>
                <a:latin typeface="Arial" charset="0"/>
              </a:rPr>
              <a:t>http://ascensionparish.net/forum/messages/14/2493.jpg</a:t>
            </a:r>
          </a:p>
        </p:txBody>
      </p:sp>
      <p:pic>
        <p:nvPicPr>
          <p:cNvPr id="86023" name="Picture 10" descr="calicocats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1219200"/>
            <a:ext cx="3810000" cy="3711575"/>
          </a:xfrm>
          <a:noFill/>
        </p:spPr>
      </p:pic>
      <p:sp>
        <p:nvSpPr>
          <p:cNvPr id="86024" name="Text Box 12"/>
          <p:cNvSpPr txBox="1">
            <a:spLocks noChangeArrowheads="1"/>
          </p:cNvSpPr>
          <p:nvPr/>
        </p:nvSpPr>
        <p:spPr bwMode="auto">
          <a:xfrm>
            <a:off x="365125" y="5130800"/>
            <a:ext cx="7977188" cy="143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latin typeface="Comic Sans MS" pitchFamily="66" charset="0"/>
              </a:rPr>
              <a:t>THINK ABOUT IT?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latin typeface="Comic Sans MS" pitchFamily="66" charset="0"/>
              </a:rPr>
              <a:t>How many colors of spots could a male cat with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 err="1">
                <a:latin typeface="Comic Sans MS" pitchFamily="66" charset="0"/>
              </a:rPr>
              <a:t>Klinefelter</a:t>
            </a:r>
            <a:r>
              <a:rPr lang="en-US" altLang="en-US" sz="2800" dirty="0">
                <a:latin typeface="Comic Sans MS" pitchFamily="66" charset="0"/>
              </a:rPr>
              <a:t> syndrome have?</a:t>
            </a:r>
          </a:p>
        </p:txBody>
      </p:sp>
    </p:spTree>
    <p:extLst>
      <p:ext uri="{BB962C8B-B14F-4D97-AF65-F5344CB8AC3E}">
        <p14:creationId xmlns:p14="http://schemas.microsoft.com/office/powerpoint/2010/main" val="1479335061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7772400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LINKS TO CANCER</a:t>
            </a:r>
            <a:endParaRPr lang="en-US" dirty="0"/>
          </a:p>
        </p:txBody>
      </p:sp>
      <p:pic>
        <p:nvPicPr>
          <p:cNvPr id="6" name="ClipArt Placeholder 5"/>
          <p:cNvPicPr>
            <a:picLocks noGrp="1" noChangeAspect="1"/>
          </p:cNvPicPr>
          <p:nvPr>
            <p:ph type="clipArt"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2" t="22666" r="8252" b="21190"/>
          <a:stretch/>
        </p:blipFill>
        <p:spPr>
          <a:xfrm>
            <a:off x="9659" y="685800"/>
            <a:ext cx="6431924" cy="5698253"/>
          </a:xfrm>
        </p:spPr>
      </p:pic>
      <p:sp>
        <p:nvSpPr>
          <p:cNvPr id="5" name="Rectangle 4"/>
          <p:cNvSpPr/>
          <p:nvPr/>
        </p:nvSpPr>
        <p:spPr>
          <a:xfrm>
            <a:off x="457200" y="6519446"/>
            <a:ext cx="6477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http://www.landesbioscience.com/journals/epigenetics/</a:t>
            </a:r>
            <a:endParaRPr lang="en-US" sz="1600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10475" y="1104241"/>
            <a:ext cx="2632452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BRCA = </a:t>
            </a:r>
          </a:p>
          <a:p>
            <a:r>
              <a:rPr lang="en-US" dirty="0" smtClean="0"/>
              <a:t>tumor suppressor gene</a:t>
            </a:r>
          </a:p>
          <a:p>
            <a:endParaRPr lang="en-US" dirty="0"/>
          </a:p>
          <a:p>
            <a:r>
              <a:rPr lang="en-US" dirty="0" smtClean="0"/>
              <a:t>If it’s turned OFF</a:t>
            </a:r>
          </a:p>
          <a:p>
            <a:r>
              <a:rPr lang="en-US" dirty="0"/>
              <a:t>c</a:t>
            </a:r>
            <a:r>
              <a:rPr lang="en-US" dirty="0" smtClean="0"/>
              <a:t>ancer cells are NOT </a:t>
            </a:r>
          </a:p>
          <a:p>
            <a:r>
              <a:rPr lang="en-US" dirty="0" smtClean="0"/>
              <a:t>repaired and can grow</a:t>
            </a:r>
          </a:p>
          <a:p>
            <a:r>
              <a:rPr lang="en-US" dirty="0"/>
              <a:t>i</a:t>
            </a:r>
            <a:r>
              <a:rPr lang="en-US" dirty="0" smtClean="0"/>
              <a:t>nto a tumor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997550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38"/>
          <p:cNvSpPr>
            <a:spLocks noChangeArrowheads="1"/>
          </p:cNvSpPr>
          <p:nvPr/>
        </p:nvSpPr>
        <p:spPr bwMode="auto">
          <a:xfrm>
            <a:off x="182563" y="152400"/>
            <a:ext cx="8732837" cy="4031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3200" dirty="0">
                <a:latin typeface="Comic Sans MS" pitchFamily="66" charset="0"/>
              </a:rPr>
              <a:t>SO WHAT</a:t>
            </a:r>
            <a:r>
              <a:rPr lang="en-US" sz="3200" dirty="0" smtClean="0">
                <a:latin typeface="Comic Sans MS" pitchFamily="66" charset="0"/>
              </a:rPr>
              <a:t>?</a:t>
            </a:r>
            <a:br>
              <a:rPr lang="en-US" sz="3200" dirty="0" smtClean="0">
                <a:latin typeface="Comic Sans MS" pitchFamily="66" charset="0"/>
              </a:rPr>
            </a:br>
            <a:endParaRPr lang="en-US" sz="3200" dirty="0">
              <a:latin typeface="Comic Sans MS" pitchFamily="66" charset="0"/>
            </a:endParaRP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en-US" sz="3200" dirty="0" smtClean="0">
                <a:latin typeface="Comic Sans MS" pitchFamily="66" charset="0"/>
              </a:rPr>
              <a:t>It’s not just a MOM thing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en-US" sz="3200" dirty="0" smtClean="0">
                <a:latin typeface="Comic Sans MS" pitchFamily="66" charset="0"/>
              </a:rPr>
              <a:t>Epigenetic </a:t>
            </a:r>
            <a:r>
              <a:rPr lang="en-US" sz="3200" dirty="0">
                <a:latin typeface="Comic Sans MS" pitchFamily="66" charset="0"/>
              </a:rPr>
              <a:t>therapy in future </a:t>
            </a:r>
            <a:r>
              <a:rPr lang="en-US" sz="3200" dirty="0" smtClean="0">
                <a:latin typeface="Comic Sans MS" pitchFamily="66" charset="0"/>
              </a:rPr>
              <a:t>????</a:t>
            </a:r>
            <a:endParaRPr lang="en-US" sz="3200" dirty="0">
              <a:latin typeface="Comic Sans MS" pitchFamily="66" charset="0"/>
            </a:endParaRP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en-US" sz="3200" dirty="0" smtClean="0">
                <a:latin typeface="Comic Sans MS" pitchFamily="66" charset="0"/>
              </a:rPr>
              <a:t>How does what you do </a:t>
            </a:r>
            <a:r>
              <a:rPr lang="en-US" sz="3200" dirty="0">
                <a:latin typeface="Comic Sans MS" pitchFamily="66" charset="0"/>
              </a:rPr>
              <a:t>affect your kids’ and grandkids’ </a:t>
            </a:r>
            <a:r>
              <a:rPr lang="en-US" sz="3200" dirty="0" err="1">
                <a:latin typeface="Comic Sans MS" pitchFamily="66" charset="0"/>
              </a:rPr>
              <a:t>epigenome</a:t>
            </a:r>
            <a:r>
              <a:rPr lang="en-US" sz="3200" dirty="0">
                <a:latin typeface="Comic Sans MS" pitchFamily="66" charset="0"/>
              </a:rPr>
              <a:t>?</a:t>
            </a:r>
            <a:br>
              <a:rPr lang="en-US" sz="3200" dirty="0">
                <a:latin typeface="Comic Sans MS" pitchFamily="66" charset="0"/>
              </a:rPr>
            </a:br>
            <a:endParaRPr lang="en-US" sz="3200" dirty="0">
              <a:latin typeface="Comic Sans MS" pitchFamily="66" charset="0"/>
            </a:endParaRPr>
          </a:p>
          <a:p>
            <a:pPr>
              <a:defRPr/>
            </a:pPr>
            <a:endParaRPr lang="en-US" sz="3200" dirty="0"/>
          </a:p>
        </p:txBody>
      </p:sp>
      <p:pic>
        <p:nvPicPr>
          <p:cNvPr id="52227" name="Picture 2" descr="http://emilyscarenhealth.files.wordpress.com/2011/10/20070129_smok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7900" y="3159125"/>
            <a:ext cx="2857500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8" name="Rectangle 2"/>
          <p:cNvSpPr>
            <a:spLocks noChangeArrowheads="1"/>
          </p:cNvSpPr>
          <p:nvPr/>
        </p:nvSpPr>
        <p:spPr bwMode="auto">
          <a:xfrm>
            <a:off x="127091" y="6275376"/>
            <a:ext cx="869632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http://www.naturepedic.com/blog/wp-content/uploads/2010/11/BPA_free_logo.jpg</a:t>
            </a:r>
          </a:p>
          <a:p>
            <a:r>
              <a:rPr lang="en-US" sz="1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http://www.knowabouthealth.com/wp-content/uploads/2010/06/mcdonalds_.jpg</a:t>
            </a:r>
          </a:p>
          <a:p>
            <a:r>
              <a:rPr lang="en-US" sz="1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http://emilyscarenhealth.wordpress.com/2011/10/04/attention-a-must-read-for-smokers/</a:t>
            </a:r>
          </a:p>
        </p:txBody>
      </p:sp>
      <p:pic>
        <p:nvPicPr>
          <p:cNvPr id="52229" name="Picture 4" descr="http://www.naturepedic.com/blog/wp-content/uploads/2010/11/BPA_free_log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429000"/>
            <a:ext cx="2024063" cy="199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0" name="Picture 8" descr="http://www.knowabouthealth.com/wp-content/uploads/2010/06/mcdonalds_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8" y="3399790"/>
            <a:ext cx="3429000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85738" y="5730270"/>
            <a:ext cx="799770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We are just beginning to understand . . . </a:t>
            </a:r>
          </a:p>
        </p:txBody>
      </p:sp>
    </p:spTree>
    <p:extLst>
      <p:ext uri="{BB962C8B-B14F-4D97-AF65-F5344CB8AC3E}">
        <p14:creationId xmlns:p14="http://schemas.microsoft.com/office/powerpoint/2010/main" val="1889843726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304800" y="152400"/>
            <a:ext cx="8305800" cy="1101840"/>
          </a:xfrm>
          <a:noFill/>
        </p:spPr>
        <p:txBody>
          <a:bodyPr>
            <a:spAutoFit/>
          </a:bodyPr>
          <a:lstStyle/>
          <a:p>
            <a:pPr>
              <a:buClr>
                <a:srgbClr val="339933"/>
              </a:buClr>
            </a:pPr>
            <a:r>
              <a:rPr lang="en-US" altLang="en-US" dirty="0" smtClean="0">
                <a:solidFill>
                  <a:srgbClr val="000000"/>
                </a:solidFill>
                <a:latin typeface="Comic Sans MS" pitchFamily="66" charset="0"/>
              </a:rPr>
              <a:t>PRADER-WILLI Syndrome</a:t>
            </a:r>
          </a:p>
          <a:p>
            <a:pPr>
              <a:buClr>
                <a:srgbClr val="339933"/>
              </a:buClr>
              <a:buFontTx/>
              <a:buNone/>
            </a:pPr>
            <a:endParaRPr lang="en-US" altLang="en-US" sz="2800" dirty="0" smtClean="0">
              <a:solidFill>
                <a:srgbClr val="000000"/>
              </a:solidFill>
            </a:endParaRPr>
          </a:p>
        </p:txBody>
      </p:sp>
      <p:pic>
        <p:nvPicPr>
          <p:cNvPr id="3075" name="Picture 6" descr="victor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066800"/>
            <a:ext cx="2243138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7" descr="victor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990600"/>
            <a:ext cx="2157413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Text Box 8"/>
          <p:cNvSpPr txBox="1">
            <a:spLocks noChangeArrowheads="1"/>
          </p:cNvSpPr>
          <p:nvPr/>
        </p:nvSpPr>
        <p:spPr bwMode="auto">
          <a:xfrm>
            <a:off x="1660525" y="3622675"/>
            <a:ext cx="551144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0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" charset="0"/>
              </a:defRPr>
            </a:lvl9pPr>
          </a:lstStyle>
          <a:p>
            <a:r>
              <a:rPr lang="en-US" sz="2400" dirty="0">
                <a:latin typeface="Comic Sans MS" pitchFamily="66" charset="0"/>
              </a:rPr>
              <a:t>Victor Age 1		        Victor Age 2</a:t>
            </a:r>
          </a:p>
        </p:txBody>
      </p:sp>
      <p:sp>
        <p:nvSpPr>
          <p:cNvPr id="3078" name="Text Box 9"/>
          <p:cNvSpPr txBox="1">
            <a:spLocks noChangeArrowheads="1"/>
          </p:cNvSpPr>
          <p:nvPr/>
        </p:nvSpPr>
        <p:spPr bwMode="auto">
          <a:xfrm>
            <a:off x="152400" y="4084340"/>
            <a:ext cx="8741496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0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" charset="0"/>
              </a:defRPr>
            </a:lvl9pPr>
          </a:lstStyle>
          <a:p>
            <a:r>
              <a:rPr lang="en-US" sz="2400" dirty="0">
                <a:latin typeface="Comic Sans MS" pitchFamily="66" charset="0"/>
              </a:rPr>
              <a:t>Born floppy and pale</a:t>
            </a:r>
            <a:br>
              <a:rPr lang="en-US" sz="2400" dirty="0">
                <a:latin typeface="Comic Sans MS" pitchFamily="66" charset="0"/>
              </a:rPr>
            </a:br>
            <a:r>
              <a:rPr lang="en-US" sz="2400" dirty="0">
                <a:latin typeface="Comic Sans MS" pitchFamily="66" charset="0"/>
              </a:rPr>
              <a:t>At first refuse to </a:t>
            </a:r>
            <a:r>
              <a:rPr lang="en-US" sz="2400" dirty="0" smtClean="0">
                <a:latin typeface="Comic Sans MS" pitchFamily="66" charset="0"/>
              </a:rPr>
              <a:t>nurse</a:t>
            </a:r>
            <a:r>
              <a:rPr lang="en-US" sz="2400" dirty="0">
                <a:latin typeface="Comic Sans MS" pitchFamily="66" charset="0"/>
              </a:rPr>
              <a:t>;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>
                <a:latin typeface="Comic Sans MS" pitchFamily="66" charset="0"/>
              </a:rPr>
              <a:t>later eat until they become obese</a:t>
            </a:r>
          </a:p>
          <a:p>
            <a:r>
              <a:rPr lang="en-US" sz="2400" dirty="0">
                <a:latin typeface="Comic Sans MS" pitchFamily="66" charset="0"/>
              </a:rPr>
              <a:t>Tiny hands and feet</a:t>
            </a:r>
            <a:br>
              <a:rPr lang="en-US" sz="2400" dirty="0">
                <a:latin typeface="Comic Sans MS" pitchFamily="66" charset="0"/>
              </a:rPr>
            </a:br>
            <a:r>
              <a:rPr lang="en-US" sz="2400" dirty="0">
                <a:latin typeface="Comic Sans MS" pitchFamily="66" charset="0"/>
              </a:rPr>
              <a:t>Underdeveloped sex organs</a:t>
            </a:r>
          </a:p>
          <a:p>
            <a:r>
              <a:rPr lang="en-US" sz="2400" dirty="0">
                <a:latin typeface="Comic Sans MS" pitchFamily="66" charset="0"/>
              </a:rPr>
              <a:t>Mildly retarded</a:t>
            </a:r>
          </a:p>
          <a:p>
            <a:r>
              <a:rPr lang="en-US" sz="2400" dirty="0">
                <a:latin typeface="Comic Sans MS" pitchFamily="66" charset="0"/>
              </a:rPr>
              <a:t>Spectacular temper tantrums especially if refused food</a:t>
            </a:r>
          </a:p>
          <a:p>
            <a:r>
              <a:rPr lang="en-US" sz="2400" dirty="0">
                <a:latin typeface="Comic Sans MS" pitchFamily="66" charset="0"/>
              </a:rPr>
              <a:t>Exceptional proficiency with Jig-saw puzzles</a:t>
            </a:r>
          </a:p>
        </p:txBody>
      </p:sp>
    </p:spTree>
    <p:extLst>
      <p:ext uri="{BB962C8B-B14F-4D97-AF65-F5344CB8AC3E}">
        <p14:creationId xmlns:p14="http://schemas.microsoft.com/office/powerpoint/2010/main" val="2704688219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136775" y="381000"/>
            <a:ext cx="6505575" cy="1143000"/>
          </a:xfrm>
        </p:spPr>
        <p:txBody>
          <a:bodyPr>
            <a:normAutofit fontScale="90000"/>
          </a:bodyPr>
          <a:lstStyle/>
          <a:p>
            <a:r>
              <a:rPr lang="en-US" sz="4000" dirty="0" smtClean="0">
                <a:latin typeface="Comic Sans MS" pitchFamily="66" charset="0"/>
              </a:rPr>
              <a:t>ANGELMAN’S SYNDROME</a:t>
            </a:r>
          </a:p>
        </p:txBody>
      </p:sp>
      <p:pic>
        <p:nvPicPr>
          <p:cNvPr id="4099" name="Picture 5" descr="Colin Farrell and son Jam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199"/>
          <a:stretch>
            <a:fillRect/>
          </a:stretch>
        </p:blipFill>
        <p:spPr bwMode="auto">
          <a:xfrm>
            <a:off x="5593976" y="1447800"/>
            <a:ext cx="276225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Rectangle 6"/>
          <p:cNvSpPr>
            <a:spLocks noChangeArrowheads="1"/>
          </p:cNvSpPr>
          <p:nvPr/>
        </p:nvSpPr>
        <p:spPr bwMode="auto">
          <a:xfrm>
            <a:off x="3124200" y="6515753"/>
            <a:ext cx="322897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993366"/>
                </a:solidFill>
                <a:latin typeface="Arial" charset="0"/>
              </a:rPr>
              <a:t>http://www.usmagazine.com/colin_farrell_and_son</a:t>
            </a:r>
          </a:p>
        </p:txBody>
      </p:sp>
      <p:sp>
        <p:nvSpPr>
          <p:cNvPr id="4101" name="Rectangle 7"/>
          <p:cNvSpPr>
            <a:spLocks noChangeArrowheads="1"/>
          </p:cNvSpPr>
          <p:nvPr/>
        </p:nvSpPr>
        <p:spPr bwMode="auto">
          <a:xfrm>
            <a:off x="5728447" y="5105400"/>
            <a:ext cx="284404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2000" dirty="0">
                <a:latin typeface="Comic Sans MS" pitchFamily="66" charset="0"/>
              </a:rPr>
              <a:t>Colin Farrell’s son has 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2000" dirty="0" err="1">
                <a:latin typeface="Comic Sans MS" pitchFamily="66" charset="0"/>
              </a:rPr>
              <a:t>Angelman’s</a:t>
            </a:r>
            <a:r>
              <a:rPr lang="en-US" sz="2000" dirty="0">
                <a:latin typeface="Comic Sans MS" pitchFamily="66" charset="0"/>
              </a:rPr>
              <a:t> syndrome</a:t>
            </a:r>
          </a:p>
        </p:txBody>
      </p:sp>
      <p:pic>
        <p:nvPicPr>
          <p:cNvPr id="4102" name="Picture 8" descr="puppe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76" y="71717"/>
            <a:ext cx="2010437" cy="2741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3" name="Text Box 9"/>
          <p:cNvSpPr txBox="1">
            <a:spLocks noChangeArrowheads="1"/>
          </p:cNvSpPr>
          <p:nvPr/>
        </p:nvSpPr>
        <p:spPr bwMode="auto">
          <a:xfrm>
            <a:off x="685800" y="3048000"/>
            <a:ext cx="3474028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0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" charset="0"/>
              </a:defRPr>
            </a:lvl9pPr>
          </a:lstStyle>
          <a:p>
            <a:r>
              <a:rPr lang="en-US" sz="2000" dirty="0">
                <a:latin typeface="Comic Sans MS" pitchFamily="66" charset="0"/>
              </a:rPr>
              <a:t>Taut, not floppy</a:t>
            </a:r>
          </a:p>
          <a:p>
            <a:r>
              <a:rPr lang="en-US" sz="2000" dirty="0">
                <a:latin typeface="Comic Sans MS" pitchFamily="66" charset="0"/>
              </a:rPr>
              <a:t>Thin</a:t>
            </a:r>
          </a:p>
          <a:p>
            <a:r>
              <a:rPr lang="en-US" sz="2000" dirty="0">
                <a:latin typeface="Comic Sans MS" pitchFamily="66" charset="0"/>
              </a:rPr>
              <a:t>Hyperactive</a:t>
            </a:r>
          </a:p>
          <a:p>
            <a:r>
              <a:rPr lang="en-US" sz="2000" dirty="0">
                <a:latin typeface="Comic Sans MS" pitchFamily="66" charset="0"/>
              </a:rPr>
              <a:t>Insomniac</a:t>
            </a:r>
          </a:p>
          <a:p>
            <a:r>
              <a:rPr lang="en-US" sz="2000" dirty="0">
                <a:latin typeface="Comic Sans MS" pitchFamily="66" charset="0"/>
              </a:rPr>
              <a:t>Small head</a:t>
            </a:r>
          </a:p>
          <a:p>
            <a:r>
              <a:rPr lang="en-US" sz="2000" dirty="0">
                <a:latin typeface="Comic Sans MS" pitchFamily="66" charset="0"/>
              </a:rPr>
              <a:t>Move jerkily like puppets</a:t>
            </a:r>
          </a:p>
          <a:p>
            <a:r>
              <a:rPr lang="en-US" sz="2000" dirty="0">
                <a:latin typeface="Comic Sans MS" pitchFamily="66" charset="0"/>
              </a:rPr>
              <a:t>Happy disposition</a:t>
            </a:r>
          </a:p>
          <a:p>
            <a:r>
              <a:rPr lang="en-US" sz="2000" dirty="0">
                <a:latin typeface="Comic Sans MS" pitchFamily="66" charset="0"/>
              </a:rPr>
              <a:t>Severely mentally </a:t>
            </a:r>
            <a:r>
              <a:rPr lang="en-US" sz="2000" dirty="0" smtClean="0">
                <a:latin typeface="Comic Sans MS" pitchFamily="66" charset="0"/>
              </a:rPr>
              <a:t>retarded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4104" name="Text Box 10"/>
          <p:cNvSpPr txBox="1">
            <a:spLocks noChangeArrowheads="1"/>
          </p:cNvSpPr>
          <p:nvPr/>
        </p:nvSpPr>
        <p:spPr bwMode="auto">
          <a:xfrm>
            <a:off x="0" y="5715000"/>
            <a:ext cx="508184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0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" charset="0"/>
              </a:defRPr>
            </a:lvl9pPr>
          </a:lstStyle>
          <a:p>
            <a:r>
              <a:rPr lang="en-US" sz="2000" dirty="0">
                <a:latin typeface="Comic Sans MS" pitchFamily="66" charset="0"/>
              </a:rPr>
              <a:t>Rarer than </a:t>
            </a:r>
            <a:r>
              <a:rPr lang="en-US" sz="2000" dirty="0" err="1">
                <a:latin typeface="Comic Sans MS" pitchFamily="66" charset="0"/>
              </a:rPr>
              <a:t>Prader-Willi</a:t>
            </a:r>
            <a:endParaRPr lang="en-US" sz="2000" dirty="0">
              <a:latin typeface="Comic Sans MS" pitchFamily="66" charset="0"/>
            </a:endParaRPr>
          </a:p>
          <a:p>
            <a:r>
              <a:rPr lang="en-US" sz="2000" dirty="0">
                <a:latin typeface="Comic Sans MS" pitchFamily="66" charset="0"/>
              </a:rPr>
              <a:t>Missing SAME piece of Chromosome #15</a:t>
            </a:r>
          </a:p>
        </p:txBody>
      </p:sp>
    </p:spTree>
    <p:extLst>
      <p:ext uri="{BB962C8B-B14F-4D97-AF65-F5344CB8AC3E}">
        <p14:creationId xmlns:p14="http://schemas.microsoft.com/office/powerpoint/2010/main" val="2760182923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Comic Sans MS" pitchFamily="66" charset="0"/>
              </a:rPr>
              <a:t>WHAT’S THE DIFFERENCE?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589417" y="1519646"/>
            <a:ext cx="3810000" cy="4114800"/>
          </a:xfrm>
        </p:spPr>
        <p:txBody>
          <a:bodyPr/>
          <a:lstStyle/>
          <a:p>
            <a:r>
              <a:rPr lang="en-US" sz="2800" dirty="0" smtClean="0">
                <a:latin typeface="Comic Sans MS" pitchFamily="66" charset="0"/>
              </a:rPr>
              <a:t>In </a:t>
            </a:r>
            <a:r>
              <a:rPr lang="en-US" sz="2800" dirty="0" err="1" smtClean="0">
                <a:latin typeface="Comic Sans MS" pitchFamily="66" charset="0"/>
              </a:rPr>
              <a:t>Prader-Willi</a:t>
            </a:r>
            <a:r>
              <a:rPr lang="en-US" sz="2800" dirty="0" smtClean="0">
                <a:latin typeface="Comic Sans MS" pitchFamily="66" charset="0"/>
              </a:rPr>
              <a:t> missing piece of #15 was from father</a:t>
            </a:r>
          </a:p>
          <a:p>
            <a:endParaRPr lang="en-US" sz="2800" dirty="0" smtClean="0">
              <a:latin typeface="Comic Sans MS" pitchFamily="66" charset="0"/>
            </a:endParaRPr>
          </a:p>
          <a:p>
            <a:r>
              <a:rPr lang="en-US" sz="2800" dirty="0" smtClean="0">
                <a:latin typeface="Comic Sans MS" pitchFamily="66" charset="0"/>
              </a:rPr>
              <a:t>In </a:t>
            </a:r>
            <a:r>
              <a:rPr lang="en-US" sz="2800" dirty="0" err="1" smtClean="0">
                <a:latin typeface="Comic Sans MS" pitchFamily="66" charset="0"/>
              </a:rPr>
              <a:t>Angelman’s</a:t>
            </a:r>
            <a:r>
              <a:rPr lang="en-US" sz="2800" dirty="0" smtClean="0">
                <a:latin typeface="Comic Sans MS" pitchFamily="66" charset="0"/>
              </a:rPr>
              <a:t>, missing piece of #15 was from the mother</a:t>
            </a:r>
          </a:p>
        </p:txBody>
      </p:sp>
      <p:pic>
        <p:nvPicPr>
          <p:cNvPr id="5124" name="Picture 4" descr="couple w bab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295400"/>
            <a:ext cx="2395538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228600" y="5638800"/>
            <a:ext cx="8686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" charset="0"/>
              </a:defRPr>
            </a:lvl9pPr>
          </a:lstStyle>
          <a:p>
            <a:r>
              <a:rPr lang="en-US" sz="2800" dirty="0">
                <a:latin typeface="Comic Sans MS" pitchFamily="66" charset="0"/>
              </a:rPr>
              <a:t>How does a gene “remember” where it came from?</a:t>
            </a:r>
          </a:p>
        </p:txBody>
      </p:sp>
      <p:sp>
        <p:nvSpPr>
          <p:cNvPr id="477190" name="Text Box 6"/>
          <p:cNvSpPr txBox="1">
            <a:spLocks noChangeArrowheads="1"/>
          </p:cNvSpPr>
          <p:nvPr/>
        </p:nvSpPr>
        <p:spPr bwMode="auto">
          <a:xfrm>
            <a:off x="2514600" y="6157913"/>
            <a:ext cx="395653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0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" charset="0"/>
              </a:defRPr>
            </a:lvl9pPr>
          </a:lstStyle>
          <a:p>
            <a:r>
              <a:rPr lang="en-US" sz="3600" dirty="0" smtClean="0">
                <a:solidFill>
                  <a:srgbClr val="993366"/>
                </a:solidFill>
                <a:latin typeface="Comic Sans MS" pitchFamily="66" charset="0"/>
              </a:rPr>
              <a:t>_____________</a:t>
            </a:r>
            <a:endParaRPr lang="en-US" sz="3600" dirty="0">
              <a:solidFill>
                <a:srgbClr val="993366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4383537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1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38448" y="152400"/>
            <a:ext cx="88392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</a:pPr>
            <a:r>
              <a:rPr lang="en-US" sz="3600" dirty="0">
                <a:solidFill>
                  <a:prstClr val="black"/>
                </a:solidFill>
                <a:ea typeface="+mj-ea"/>
                <a:cs typeface="+mj-cs"/>
              </a:rPr>
              <a:t>EPIGENETICS   “above genetics” </a:t>
            </a:r>
            <a:br>
              <a:rPr lang="en-US" sz="3600" dirty="0">
                <a:solidFill>
                  <a:prstClr val="black"/>
                </a:solidFill>
                <a:ea typeface="+mj-ea"/>
                <a:cs typeface="+mj-cs"/>
              </a:rPr>
            </a:br>
            <a:r>
              <a:rPr lang="en-US" sz="3600" dirty="0">
                <a:solidFill>
                  <a:prstClr val="black"/>
                </a:solidFill>
                <a:ea typeface="+mj-ea"/>
                <a:cs typeface="+mj-cs"/>
              </a:rPr>
              <a:t/>
            </a:r>
            <a:br>
              <a:rPr lang="en-US" sz="3600" dirty="0">
                <a:solidFill>
                  <a:prstClr val="black"/>
                </a:solidFill>
                <a:ea typeface="+mj-ea"/>
                <a:cs typeface="+mj-cs"/>
              </a:rPr>
            </a:br>
            <a:r>
              <a:rPr lang="en-US" sz="3600" dirty="0">
                <a:solidFill>
                  <a:prstClr val="black"/>
                </a:solidFill>
                <a:ea typeface="+mj-ea"/>
                <a:cs typeface="+mj-cs"/>
              </a:rPr>
              <a:t>Molecules </a:t>
            </a:r>
            <a:r>
              <a:rPr lang="en-US" sz="3600" dirty="0" smtClean="0">
                <a:solidFill>
                  <a:prstClr val="black"/>
                </a:solidFill>
                <a:ea typeface="+mj-ea"/>
                <a:cs typeface="+mj-cs"/>
              </a:rPr>
              <a:t>sit </a:t>
            </a:r>
            <a:r>
              <a:rPr lang="en-US" sz="3600" dirty="0">
                <a:solidFill>
                  <a:prstClr val="black"/>
                </a:solidFill>
                <a:ea typeface="+mj-ea"/>
                <a:cs typeface="+mj-cs"/>
              </a:rPr>
              <a:t>on top of the genome </a:t>
            </a:r>
            <a:endParaRPr lang="en-US" sz="3600" dirty="0" smtClean="0">
              <a:solidFill>
                <a:prstClr val="black"/>
              </a:solidFill>
              <a:ea typeface="+mj-ea"/>
              <a:cs typeface="+mj-cs"/>
            </a:endParaRPr>
          </a:p>
          <a:p>
            <a:pPr lvl="0">
              <a:spcBef>
                <a:spcPct val="0"/>
              </a:spcBef>
            </a:pPr>
            <a:endParaRPr lang="en-US" sz="3600" dirty="0">
              <a:solidFill>
                <a:prstClr val="black"/>
              </a:solidFill>
              <a:ea typeface="+mj-ea"/>
              <a:cs typeface="+mj-cs"/>
            </a:endParaRPr>
          </a:p>
          <a:p>
            <a:pPr lvl="0">
              <a:spcBef>
                <a:spcPct val="0"/>
              </a:spcBef>
            </a:pPr>
            <a:endParaRPr lang="en-US" sz="3600" dirty="0" smtClean="0">
              <a:solidFill>
                <a:prstClr val="black"/>
              </a:solidFill>
              <a:ea typeface="+mj-ea"/>
              <a:cs typeface="+mj-cs"/>
            </a:endParaRPr>
          </a:p>
          <a:p>
            <a:pPr lvl="0">
              <a:spcBef>
                <a:spcPct val="0"/>
              </a:spcBef>
            </a:pPr>
            <a:endParaRPr lang="en-US" sz="3600" dirty="0">
              <a:solidFill>
                <a:prstClr val="black"/>
              </a:solidFill>
              <a:ea typeface="+mj-ea"/>
              <a:cs typeface="+mj-cs"/>
            </a:endParaRPr>
          </a:p>
          <a:p>
            <a:pPr lvl="0">
              <a:spcBef>
                <a:spcPct val="0"/>
              </a:spcBef>
            </a:pPr>
            <a:endParaRPr lang="en-US" sz="3600" dirty="0" smtClean="0">
              <a:solidFill>
                <a:prstClr val="black"/>
              </a:solidFill>
              <a:ea typeface="+mj-ea"/>
              <a:cs typeface="+mj-cs"/>
            </a:endParaRPr>
          </a:p>
          <a:p>
            <a:pPr lvl="0">
              <a:spcBef>
                <a:spcPct val="0"/>
              </a:spcBef>
            </a:pPr>
            <a:endParaRPr lang="en-US" sz="3600" dirty="0">
              <a:solidFill>
                <a:prstClr val="black"/>
              </a:solidFill>
              <a:ea typeface="+mj-ea"/>
              <a:cs typeface="+mj-cs"/>
            </a:endParaRPr>
          </a:p>
          <a:p>
            <a:pPr lvl="0">
              <a:spcBef>
                <a:spcPct val="0"/>
              </a:spcBef>
            </a:pPr>
            <a:endParaRPr lang="en-US" sz="3600" dirty="0" smtClean="0">
              <a:solidFill>
                <a:prstClr val="black"/>
              </a:solidFill>
              <a:ea typeface="+mj-ea"/>
              <a:cs typeface="+mj-cs"/>
            </a:endParaRPr>
          </a:p>
          <a:p>
            <a:pPr lvl="0">
              <a:spcBef>
                <a:spcPct val="0"/>
              </a:spcBef>
            </a:pPr>
            <a:r>
              <a:rPr lang="en-US" sz="3600" dirty="0" smtClean="0">
                <a:solidFill>
                  <a:prstClr val="black"/>
                </a:solidFill>
                <a:ea typeface="+mj-ea"/>
                <a:cs typeface="+mj-cs"/>
              </a:rPr>
              <a:t>Control which genes are ON or OFF</a:t>
            </a:r>
            <a:endParaRPr lang="en-US" sz="3600" dirty="0">
              <a:solidFill>
                <a:prstClr val="black"/>
              </a:solidFill>
              <a:ea typeface="+mj-ea"/>
              <a:cs typeface="+mj-cs"/>
            </a:endParaRPr>
          </a:p>
        </p:txBody>
      </p:sp>
      <p:pic>
        <p:nvPicPr>
          <p:cNvPr id="1026" name="Picture 2" descr="http://www.teachersdomain.org/assets/wgbh/biot09/biot09_vid_epigenetics/biot09_vid_epigenetics_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310" y="2057400"/>
            <a:ext cx="4800600" cy="2694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32008" y="6477000"/>
            <a:ext cx="901199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http://www.teachersdomain.org/assets/wgbh/biot09/biot09_vid_epigenetics/biot09_vid_epigenetics_l.jpg</a:t>
            </a:r>
          </a:p>
        </p:txBody>
      </p:sp>
    </p:spTree>
    <p:extLst>
      <p:ext uri="{BB962C8B-B14F-4D97-AF65-F5344CB8AC3E}">
        <p14:creationId xmlns:p14="http://schemas.microsoft.com/office/powerpoint/2010/main" val="2241229490"/>
      </p:ext>
    </p:extLst>
  </p:cSld>
  <p:clrMapOvr>
    <a:masterClrMapping/>
  </p:clrMapOvr>
  <p:transition spd="med">
    <p:diamond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40"/>
          <p:cNvSpPr>
            <a:spLocks noChangeArrowheads="1"/>
          </p:cNvSpPr>
          <p:nvPr/>
        </p:nvSpPr>
        <p:spPr bwMode="auto">
          <a:xfrm>
            <a:off x="0" y="0"/>
            <a:ext cx="9144000" cy="3108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1"/>
            <a:r>
              <a:rPr lang="en-US" sz="2800" dirty="0" smtClean="0">
                <a:latin typeface="Comic Sans MS" pitchFamily="66" charset="0"/>
              </a:rPr>
              <a:t>Genes </a:t>
            </a:r>
            <a:r>
              <a:rPr lang="en-US" sz="2800" dirty="0">
                <a:latin typeface="Comic Sans MS" pitchFamily="66" charset="0"/>
              </a:rPr>
              <a:t>are “stamped” with an imprint during gamete production so same allele (maternal or paternal) is expressed in all body cells</a:t>
            </a:r>
          </a:p>
          <a:p>
            <a:pPr lvl="1"/>
            <a:endParaRPr lang="en-US" sz="2800" dirty="0">
              <a:latin typeface="Comic Sans MS" pitchFamily="66" charset="0"/>
            </a:endParaRPr>
          </a:p>
          <a:p>
            <a:pPr lvl="1">
              <a:buFontTx/>
              <a:buChar char="•"/>
            </a:pPr>
            <a:r>
              <a:rPr lang="en-US" sz="2800" dirty="0">
                <a:latin typeface="Comic Sans MS" pitchFamily="66" charset="0"/>
              </a:rPr>
              <a:t> </a:t>
            </a:r>
            <a:r>
              <a:rPr lang="en-US" sz="2800" dirty="0" smtClean="0">
                <a:latin typeface="Comic Sans MS" pitchFamily="66" charset="0"/>
              </a:rPr>
              <a:t>Adding __________tags turns genes OFF</a:t>
            </a:r>
          </a:p>
          <a:p>
            <a:pPr lvl="1">
              <a:buFontTx/>
              <a:buChar char="•"/>
            </a:pPr>
            <a:r>
              <a:rPr lang="en-US" sz="2800" dirty="0">
                <a:latin typeface="Comic Sans MS" pitchFamily="66" charset="0"/>
              </a:rPr>
              <a:t> </a:t>
            </a:r>
            <a:r>
              <a:rPr lang="en-US" sz="2800" dirty="0" smtClean="0">
                <a:latin typeface="Comic Sans MS" pitchFamily="66" charset="0"/>
              </a:rPr>
              <a:t>Removing tags turns genes ON</a:t>
            </a:r>
            <a:endParaRPr lang="en-US" sz="2800" dirty="0">
              <a:latin typeface="Comic Sans MS" pitchFamily="66" charset="0"/>
            </a:endParaRPr>
          </a:p>
          <a:p>
            <a:pPr lvl="1"/>
            <a:endParaRPr lang="en-US" sz="2800" dirty="0"/>
          </a:p>
        </p:txBody>
      </p:sp>
      <p:sp>
        <p:nvSpPr>
          <p:cNvPr id="49156" name="Rectangle 49"/>
          <p:cNvSpPr>
            <a:spLocks noChangeArrowheads="1"/>
          </p:cNvSpPr>
          <p:nvPr/>
        </p:nvSpPr>
        <p:spPr bwMode="auto">
          <a:xfrm>
            <a:off x="2667000" y="6595317"/>
            <a:ext cx="6126998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100" b="1" dirty="0">
                <a:solidFill>
                  <a:srgbClr val="CC0099"/>
                </a:solidFill>
                <a:latin typeface="Arial" charset="0"/>
              </a:rPr>
              <a:t>http://quest.mda.org/files/images/Quest_17_1_StoryPix/epigeneticmods_17_1_story2.jpg</a:t>
            </a:r>
          </a:p>
        </p:txBody>
      </p:sp>
      <p:sp>
        <p:nvSpPr>
          <p:cNvPr id="49157" name="Rectangle 59"/>
          <p:cNvSpPr>
            <a:spLocks noChangeArrowheads="1"/>
          </p:cNvSpPr>
          <p:nvPr/>
        </p:nvSpPr>
        <p:spPr bwMode="auto">
          <a:xfrm>
            <a:off x="3733800" y="4191000"/>
            <a:ext cx="4474088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2400" dirty="0">
                <a:solidFill>
                  <a:srgbClr val="000000"/>
                </a:solidFill>
                <a:latin typeface="Comic Sans MS" pitchFamily="66" charset="0"/>
              </a:rPr>
              <a:t>Several hundred mammalian </a:t>
            </a:r>
          </a:p>
          <a:p>
            <a:r>
              <a:rPr lang="en-US" altLang="en-US" sz="2400" dirty="0">
                <a:solidFill>
                  <a:srgbClr val="000000"/>
                </a:solidFill>
                <a:latin typeface="Comic Sans MS" pitchFamily="66" charset="0"/>
              </a:rPr>
              <a:t>genes, many critical for </a:t>
            </a:r>
          </a:p>
          <a:p>
            <a:r>
              <a:rPr lang="en-US" altLang="en-US" sz="2400" dirty="0">
                <a:solidFill>
                  <a:srgbClr val="000000"/>
                </a:solidFill>
                <a:latin typeface="Comic Sans MS" pitchFamily="66" charset="0"/>
              </a:rPr>
              <a:t>development, may be subject </a:t>
            </a:r>
          </a:p>
          <a:p>
            <a:r>
              <a:rPr lang="en-US" altLang="en-US" sz="2400" dirty="0">
                <a:solidFill>
                  <a:srgbClr val="000000"/>
                </a:solidFill>
                <a:latin typeface="Comic Sans MS" pitchFamily="66" charset="0"/>
              </a:rPr>
              <a:t>to imprinting.</a:t>
            </a:r>
            <a:endParaRPr lang="en-US" sz="2400" dirty="0">
              <a:solidFill>
                <a:srgbClr val="000000"/>
              </a:solidFill>
              <a:latin typeface="Comic Sans MS" pitchFamily="66" charset="0"/>
            </a:endParaRPr>
          </a:p>
        </p:txBody>
      </p:sp>
      <p:pic>
        <p:nvPicPr>
          <p:cNvPr id="1026" name="Picture 2" descr="http://quest.mda.org/files/images/Quest_17_1_StoryPix/epigeneticmods_17_1_story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45" t="22540" r="11290" b="22432"/>
          <a:stretch/>
        </p:blipFill>
        <p:spPr bwMode="auto">
          <a:xfrm>
            <a:off x="381000" y="2755664"/>
            <a:ext cx="2743200" cy="3862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9622198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Can our actions change our </a:t>
            </a:r>
            <a:r>
              <a:rPr lang="en-US" dirty="0" err="1" smtClean="0"/>
              <a:t>epigenome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5" name="ClipArt Placeholder 4"/>
          <p:cNvPicPr>
            <a:picLocks noGrp="1" noChangeAspect="1"/>
          </p:cNvPicPr>
          <p:nvPr>
            <p:ph type="clipArt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447799"/>
            <a:ext cx="6629400" cy="4925143"/>
          </a:xfrm>
        </p:spPr>
      </p:pic>
      <p:sp>
        <p:nvSpPr>
          <p:cNvPr id="6" name="Rectangle 5"/>
          <p:cNvSpPr/>
          <p:nvPr/>
        </p:nvSpPr>
        <p:spPr>
          <a:xfrm>
            <a:off x="184597" y="6493877"/>
            <a:ext cx="88392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http://learn.genetics.utah.edu/content/epigenetics/inheritance/images/DirectExposure.jpg</a:t>
            </a:r>
            <a:endParaRPr lang="en-US" sz="1600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943600" y="1676400"/>
            <a:ext cx="192071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smtClean="0">
                <a:solidFill>
                  <a:srgbClr val="FF0000"/>
                </a:solidFill>
              </a:rPr>
              <a:t>___</a:t>
            </a:r>
            <a:endParaRPr lang="en-US" sz="7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6992089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408" y="0"/>
            <a:ext cx="9067592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200" dirty="0">
                <a:latin typeface="Comic Sans MS" pitchFamily="66" charset="0"/>
              </a:rPr>
              <a:t>Addition or removal or “methyl tags” may be</a:t>
            </a:r>
            <a:br>
              <a:rPr lang="en-US" sz="3200" dirty="0">
                <a:latin typeface="Comic Sans MS" pitchFamily="66" charset="0"/>
              </a:rPr>
            </a:br>
            <a:r>
              <a:rPr lang="en-US" sz="3200" dirty="0">
                <a:latin typeface="Comic Sans MS" pitchFamily="66" charset="0"/>
              </a:rPr>
              <a:t>influenced by environment </a:t>
            </a:r>
          </a:p>
          <a:p>
            <a:pPr>
              <a:defRPr/>
            </a:pPr>
            <a:endParaRPr lang="en-US" sz="2800" dirty="0">
              <a:latin typeface="Comic Sans MS" pitchFamily="66" charset="0"/>
            </a:endParaRPr>
          </a:p>
          <a:p>
            <a:pPr>
              <a:defRPr/>
            </a:pPr>
            <a:r>
              <a:rPr lang="en-US" sz="2800" dirty="0">
                <a:latin typeface="Comic Sans MS" pitchFamily="66" charset="0"/>
              </a:rPr>
              <a:t>_________________</a:t>
            </a:r>
          </a:p>
          <a:p>
            <a:pPr>
              <a:defRPr/>
            </a:pPr>
            <a:endParaRPr lang="en-US" sz="2800" dirty="0">
              <a:latin typeface="Comic Sans MS" pitchFamily="66" charset="0"/>
            </a:endParaRPr>
          </a:p>
          <a:p>
            <a:pPr>
              <a:defRPr/>
            </a:pPr>
            <a:r>
              <a:rPr lang="en-US" sz="2800" dirty="0">
                <a:latin typeface="Comic Sans MS" pitchFamily="66" charset="0"/>
              </a:rPr>
              <a:t>_________________</a:t>
            </a:r>
          </a:p>
          <a:p>
            <a:pPr>
              <a:defRPr/>
            </a:pPr>
            <a:endParaRPr lang="en-US" sz="2800" dirty="0">
              <a:latin typeface="Comic Sans MS" pitchFamily="66" charset="0"/>
            </a:endParaRPr>
          </a:p>
          <a:p>
            <a:pPr>
              <a:defRPr/>
            </a:pPr>
            <a:r>
              <a:rPr lang="en-US" sz="2800" dirty="0">
                <a:latin typeface="Comic Sans MS" pitchFamily="66" charset="0"/>
              </a:rPr>
              <a:t>_________________ </a:t>
            </a:r>
          </a:p>
          <a:p>
            <a:pPr>
              <a:defRPr/>
            </a:pPr>
            <a:endParaRPr lang="en-US" sz="2800" dirty="0">
              <a:latin typeface="Comic Sans MS" pitchFamily="66" charset="0"/>
            </a:endParaRPr>
          </a:p>
          <a:p>
            <a:pPr>
              <a:defRPr/>
            </a:pPr>
            <a:r>
              <a:rPr lang="en-US" sz="2800" dirty="0">
                <a:latin typeface="Comic Sans MS" pitchFamily="66" charset="0"/>
              </a:rPr>
              <a:t>_________________             </a:t>
            </a:r>
          </a:p>
          <a:p>
            <a:pPr>
              <a:defRPr/>
            </a:pPr>
            <a:endParaRPr lang="en-US" sz="2800" dirty="0">
              <a:latin typeface="Comic Sans MS" pitchFamily="66" charset="0"/>
            </a:endParaRPr>
          </a:p>
        </p:txBody>
      </p:sp>
      <p:pic>
        <p:nvPicPr>
          <p:cNvPr id="52227" name="Picture 2" descr="http://emilyscarenhealth.files.wordpress.com/2011/10/20070129_smok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8255" y="2590800"/>
            <a:ext cx="2857500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8" name="Rectangle 2"/>
          <p:cNvSpPr>
            <a:spLocks noChangeArrowheads="1"/>
          </p:cNvSpPr>
          <p:nvPr/>
        </p:nvSpPr>
        <p:spPr bwMode="auto">
          <a:xfrm>
            <a:off x="127090" y="6275066"/>
            <a:ext cx="869632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http://www.naturepedic.com/blog/wp-content/uploads/2010/11/BPA_free_logo.jpg</a:t>
            </a:r>
          </a:p>
          <a:p>
            <a:r>
              <a:rPr lang="en-US" sz="1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http://www.knowabouthealth.com/wp-content/uploads/2010/06/mcdonalds_.jpg</a:t>
            </a:r>
          </a:p>
          <a:p>
            <a:r>
              <a:rPr lang="en-US" sz="1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http://emilyscarenhealth.wordpress.com/2011/10/04/attention-a-must-read-for-smokers/</a:t>
            </a:r>
          </a:p>
        </p:txBody>
      </p:sp>
      <p:pic>
        <p:nvPicPr>
          <p:cNvPr id="52229" name="Picture 4" descr="http://www.naturepedic.com/blog/wp-content/uploads/2010/11/BPA_free_log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4931" y="4724400"/>
            <a:ext cx="2024063" cy="199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 descr="http://www.knowabouthealth.com/wp-content/uploads/2010/06/mcdonalds_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990600"/>
            <a:ext cx="3047127" cy="1989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3690645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38"/>
          <p:cNvSpPr>
            <a:spLocks noChangeArrowheads="1"/>
          </p:cNvSpPr>
          <p:nvPr/>
        </p:nvSpPr>
        <p:spPr bwMode="auto">
          <a:xfrm>
            <a:off x="123535" y="3048000"/>
            <a:ext cx="8732837" cy="2739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US" sz="2800" dirty="0">
              <a:latin typeface="Comic Sans MS" pitchFamily="66" charset="0"/>
            </a:endParaRP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en-US" sz="2800" dirty="0">
                <a:latin typeface="Comic Sans MS" pitchFamily="66" charset="0"/>
              </a:rPr>
              <a:t>Twins start with same methyl tags but become </a:t>
            </a:r>
            <a:br>
              <a:rPr lang="en-US" sz="2800" dirty="0">
                <a:latin typeface="Comic Sans MS" pitchFamily="66" charset="0"/>
              </a:rPr>
            </a:br>
            <a:r>
              <a:rPr lang="en-US" sz="2800" dirty="0">
                <a:latin typeface="Comic Sans MS" pitchFamily="66" charset="0"/>
              </a:rPr>
              <a:t>       more different with age</a:t>
            </a:r>
          </a:p>
          <a:p>
            <a:pPr>
              <a:defRPr/>
            </a:pPr>
            <a:endParaRPr lang="en-US" sz="2800" dirty="0">
              <a:latin typeface="Comic Sans MS" pitchFamily="66" charset="0"/>
            </a:endParaRP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en-US" sz="2800" dirty="0">
                <a:latin typeface="Comic Sans MS" pitchFamily="66" charset="0"/>
              </a:rPr>
              <a:t>Agouti rats – changing diet of pregnant mom can change expression of </a:t>
            </a:r>
            <a:r>
              <a:rPr lang="en-US" sz="2800" dirty="0" smtClean="0">
                <a:latin typeface="Comic Sans MS" pitchFamily="66" charset="0"/>
              </a:rPr>
              <a:t>genes</a:t>
            </a:r>
            <a:r>
              <a:rPr lang="en-US" sz="3200" dirty="0" smtClean="0"/>
              <a:t>                                                   </a:t>
            </a:r>
            <a:endParaRPr lang="en-US" sz="3200" dirty="0"/>
          </a:p>
        </p:txBody>
      </p:sp>
      <p:sp>
        <p:nvSpPr>
          <p:cNvPr id="51203" name="Rectangle 1"/>
          <p:cNvSpPr>
            <a:spLocks noChangeArrowheads="1"/>
          </p:cNvSpPr>
          <p:nvPr/>
        </p:nvSpPr>
        <p:spPr bwMode="auto">
          <a:xfrm>
            <a:off x="182563" y="6570012"/>
            <a:ext cx="896143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CC3399"/>
                </a:solidFill>
              </a:rPr>
              <a:t>http://www.precisionnutrition.com/wordpress/wp-content/uploads/2009/12/Figure-3-Agouti-mice.jpg</a:t>
            </a:r>
          </a:p>
        </p:txBody>
      </p:sp>
      <p:pic>
        <p:nvPicPr>
          <p:cNvPr id="51204" name="Picture 41" descr="http://www.precisionnutrition.com/wordpress/wp-content/uploads/2009/12/Figure-3-Agouti-mi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75025"/>
            <a:ext cx="3962400" cy="280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5" name="Rectangle 2"/>
          <p:cNvSpPr>
            <a:spLocks noChangeArrowheads="1"/>
          </p:cNvSpPr>
          <p:nvPr/>
        </p:nvSpPr>
        <p:spPr bwMode="auto">
          <a:xfrm>
            <a:off x="609600" y="1752600"/>
            <a:ext cx="14605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000000"/>
                </a:solidFill>
                <a:hlinkClick r:id="rId3"/>
              </a:rPr>
              <a:t>VIDEO</a:t>
            </a:r>
            <a:endParaRPr lang="en-US" sz="3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6714936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OMIC SANS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320</TotalTime>
  <Words>450</Words>
  <Application>Microsoft Office PowerPoint</Application>
  <PresentationFormat>On-screen Show (4:3)</PresentationFormat>
  <Paragraphs>143</Paragraphs>
  <Slides>18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ANGELMAN’S SYNDROME</vt:lpstr>
      <vt:lpstr>WHAT’S THE DIFFERENCE?</vt:lpstr>
      <vt:lpstr>PowerPoint Presentation</vt:lpstr>
      <vt:lpstr>PowerPoint Presentation</vt:lpstr>
      <vt:lpstr>Can our actions change our epigenome?</vt:lpstr>
      <vt:lpstr>PowerPoint Presentation</vt:lpstr>
      <vt:lpstr>PowerPoint Presentation</vt:lpstr>
      <vt:lpstr>Epigenetics</vt:lpstr>
      <vt:lpstr>PowerPoint Presentation</vt:lpstr>
      <vt:lpstr>DEVELOPMENT</vt:lpstr>
      <vt:lpstr>DIFFERENTIATION</vt:lpstr>
      <vt:lpstr>X-chromosome Inactivation</vt:lpstr>
      <vt:lpstr>CAT COLOR</vt:lpstr>
      <vt:lpstr>CAT COLOR</vt:lpstr>
      <vt:lpstr>LINKS TO CANCER</vt:lpstr>
      <vt:lpstr>PowerPoint Presentation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Epigenetics</dc:title>
  <dc:creator>Kelly Riedell</dc:creator>
  <cp:lastModifiedBy>Kelly Riedell</cp:lastModifiedBy>
  <cp:revision>33</cp:revision>
  <dcterms:created xsi:type="dcterms:W3CDTF">2012-11-21T12:51:55Z</dcterms:created>
  <dcterms:modified xsi:type="dcterms:W3CDTF">2015-11-30T18:42:38Z</dcterms:modified>
</cp:coreProperties>
</file>