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59" r:id="rId3"/>
    <p:sldId id="260" r:id="rId4"/>
    <p:sldId id="261" r:id="rId5"/>
    <p:sldId id="272" r:id="rId6"/>
    <p:sldId id="263" r:id="rId7"/>
    <p:sldId id="267" r:id="rId8"/>
    <p:sldId id="274" r:id="rId9"/>
    <p:sldId id="273" r:id="rId10"/>
    <p:sldId id="257" r:id="rId11"/>
    <p:sldId id="264" r:id="rId12"/>
    <p:sldId id="269" r:id="rId13"/>
    <p:sldId id="279" r:id="rId14"/>
    <p:sldId id="276" r:id="rId15"/>
    <p:sldId id="277" r:id="rId16"/>
    <p:sldId id="278" r:id="rId17"/>
    <p:sldId id="268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0FC23-FFA6-4F53-A08B-B792C5652DD8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C92F1-872E-4F81-9C51-1F50D0D7A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92F1-872E-4F81-9C51-1F50D0D7A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92F1-872E-4F81-9C51-1F50D0D7A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5AB65D-D84A-4B3F-8E59-E6E2F2EB0649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21638D-CFF6-415B-ACD2-7F259E645EA9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C92F1-872E-4F81-9C51-1F50D0D7AF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0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41ED-B57F-4B91-8FBB-89FCCA0C4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847510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5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A3D0-4252-4DF7-8416-B26F67517365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21572-E2F5-4087-9CCA-D05DA597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hhmi.org/biointeractive/x-inactiv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body/epigenetic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192177" y="419914"/>
            <a:ext cx="8732837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smtClean="0"/>
              <a:t>Epigenetics</a:t>
            </a:r>
            <a:endParaRPr lang="en-US" sz="4000" dirty="0">
              <a:latin typeface="Comic Sans MS" pitchFamily="66" charset="0"/>
            </a:endParaRPr>
          </a:p>
          <a:p>
            <a:pPr>
              <a:defRPr/>
            </a:pPr>
            <a:endParaRPr lang="en-US" sz="4000" dirty="0"/>
          </a:p>
        </p:txBody>
      </p:sp>
      <p:pic>
        <p:nvPicPr>
          <p:cNvPr id="52227" name="Picture 2" descr="http://emilyscarenhealth.files.wordpress.com/2011/10/20070129_sm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159125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27091" y="5998377"/>
            <a:ext cx="8696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http://www.naturepedic.com/blog/wp-content/uploads/2010/11/BPA_free_logo.jpg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http://www.knowabouthealth.com/wp-content/uploads/2010/06/mcdonalds_.jpg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http://emilyscarenhealth.wordpress.com/2011/10/04/attention-a-must-read-for-smokers/</a:t>
            </a:r>
          </a:p>
        </p:txBody>
      </p:sp>
      <p:pic>
        <p:nvPicPr>
          <p:cNvPr id="52229" name="Picture 4" descr="http://www.naturepedic.com/blog/wp-content/uploads/2010/11/BPA_fre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20240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http://www.knowabouthealth.com/wp-content/uploads/2010/06/mcdonalds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39979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2614" y="1681798"/>
            <a:ext cx="6038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Can “</a:t>
            </a:r>
            <a:r>
              <a:rPr lang="en-US" sz="3200" dirty="0" err="1" smtClean="0"/>
              <a:t>nuture</a:t>
            </a:r>
            <a:r>
              <a:rPr lang="en-US" sz="3200" dirty="0" smtClean="0"/>
              <a:t>” change “nature”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883509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22" y="304800"/>
            <a:ext cx="4191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Epigenetics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2" y="2219925"/>
            <a:ext cx="9144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_________________ chromosome tags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____________ in embryonic development</a:t>
            </a:r>
            <a:br>
              <a:rPr lang="en-US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Changes in _______ , ________, ______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Differences can lead to diseases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like ________  or ________________ </a:t>
            </a:r>
            <a:br>
              <a:rPr lang="en-US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676" y="2169419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C3399"/>
                </a:solidFill>
                <a:latin typeface="Comic Sans MS" pitchFamily="66" charset="0"/>
                <a:ea typeface="+mj-ea"/>
                <a:cs typeface="+mj-cs"/>
              </a:rPr>
              <a:t>Maternal/Paternal</a:t>
            </a:r>
            <a:endParaRPr lang="en-US" sz="1200" b="1" dirty="0">
              <a:solidFill>
                <a:srgbClr val="CC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657" y="31242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3399"/>
                </a:solidFill>
                <a:latin typeface="Comic Sans MS" pitchFamily="66" charset="0"/>
              </a:rPr>
              <a:t>Differentiation </a:t>
            </a:r>
            <a:endParaRPr lang="en-US" b="1" dirty="0">
              <a:solidFill>
                <a:srgbClr val="CC33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6713" y="4216942"/>
            <a:ext cx="1707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99"/>
                </a:solidFill>
                <a:latin typeface="Comic Sans MS" pitchFamily="66" charset="0"/>
              </a:rPr>
              <a:t>Puberty</a:t>
            </a:r>
            <a:endParaRPr lang="en-US" b="1" dirty="0">
              <a:solidFill>
                <a:srgbClr val="CC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2213" y="4254437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solidFill>
                  <a:srgbClr val="CC3399"/>
                </a:solidFill>
                <a:latin typeface="Comic Sans MS" pitchFamily="66" charset="0"/>
              </a:rPr>
              <a:t>Pregnancy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9302" y="5651679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3399"/>
                </a:solidFill>
                <a:latin typeface="Comic Sans MS" pitchFamily="66" charset="0"/>
              </a:rPr>
              <a:t>cancer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860701" y="5638800"/>
            <a:ext cx="4244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3399"/>
                </a:solidFill>
                <a:latin typeface="Comic Sans MS" pitchFamily="66" charset="0"/>
              </a:rPr>
              <a:t>genetic disorders</a:t>
            </a:r>
            <a:endParaRPr lang="en-US" b="1" dirty="0">
              <a:solidFill>
                <a:srgbClr val="CC3399"/>
              </a:solidFill>
            </a:endParaRPr>
          </a:p>
        </p:txBody>
      </p:sp>
      <p:pic>
        <p:nvPicPr>
          <p:cNvPr id="4098" name="Picture 2" descr="epi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27" y="0"/>
            <a:ext cx="3778697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97144" y="4225178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3399"/>
                </a:solidFill>
                <a:latin typeface="Comic Sans MS" pitchFamily="66" charset="0"/>
              </a:rPr>
              <a:t>Aging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27622" y="6534834"/>
            <a:ext cx="9138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http://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www.molekularbiologie.abi.med.uni-muenchen.de/ueber_uns/schotta/index.html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844880" y="457200"/>
            <a:ext cx="5219700" cy="52937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rgbClr val="339933"/>
              </a:buClr>
              <a:buNone/>
            </a:pP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MATERNAL/PATERNAL TAGS</a:t>
            </a:r>
            <a:b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</a:br>
            <a:endParaRPr lang="en-US" altLang="en-US" sz="2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339933"/>
              </a:buClr>
            </a:pP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Gamete producing cells erase</a:t>
            </a:r>
            <a:b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“old tags”</a:t>
            </a:r>
          </a:p>
          <a:p>
            <a:pPr>
              <a:buClr>
                <a:srgbClr val="339933"/>
              </a:buClr>
            </a:pPr>
            <a:endParaRPr lang="en-US" altLang="en-US" sz="26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339933"/>
              </a:buClr>
            </a:pP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All chromosomes are </a:t>
            </a:r>
            <a:r>
              <a:rPr lang="en-US" altLang="en-US" sz="2600" dirty="0" err="1" smtClean="0">
                <a:solidFill>
                  <a:srgbClr val="000000"/>
                </a:solidFill>
                <a:latin typeface="Comic Sans MS" pitchFamily="66" charset="0"/>
              </a:rPr>
              <a:t>reimprinted</a:t>
            </a: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 according to the sex of the individual in which they reside</a:t>
            </a:r>
          </a:p>
          <a:p>
            <a:pPr>
              <a:buClr>
                <a:srgbClr val="339933"/>
              </a:buClr>
            </a:pPr>
            <a:endParaRPr lang="en-US" altLang="en-US" sz="2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339933"/>
              </a:buClr>
            </a:pPr>
            <a:r>
              <a:rPr lang="en-US" altLang="en-US" sz="2600" dirty="0" smtClean="0">
                <a:solidFill>
                  <a:srgbClr val="000000"/>
                </a:solidFill>
                <a:latin typeface="Comic Sans MS" pitchFamily="66" charset="0"/>
              </a:rPr>
              <a:t>Imprinting is critical for normal development</a:t>
            </a:r>
            <a:r>
              <a:rPr lang="en-US" altLang="en-US" sz="2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200"/>
              <a:t>Copyright © 2002 Pearson Education, Inc., publishing as Benjamin Cummings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0" y="746"/>
            <a:ext cx="3886200" cy="6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59217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59"/>
            <a:ext cx="7772400" cy="838200"/>
          </a:xfrm>
        </p:spPr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610600" cy="54369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6442656"/>
            <a:ext cx="87630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http://3.bp.blogspot.com/-4OjTMIZFkkM/TZp8F6zXxII/AAAAAAAAAAg/C5NoNmKmA4M/s1600/epigenetics.jpg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5091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pic>
        <p:nvPicPr>
          <p:cNvPr id="6" name="ClipArt Placeholder 5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092152" cy="3733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76400"/>
            <a:ext cx="4648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 body cells have same genes.</a:t>
            </a:r>
            <a:br>
              <a:rPr lang="en-US" dirty="0" smtClean="0"/>
            </a:br>
            <a:r>
              <a:rPr lang="en-US" dirty="0" smtClean="0"/>
              <a:t>DNA code is the same.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makes them different is which genes are turned on or off.</a:t>
            </a:r>
          </a:p>
          <a:p>
            <a:pPr marL="0" indent="0">
              <a:buNone/>
            </a:pPr>
            <a:r>
              <a:rPr lang="en-US" dirty="0" smtClean="0"/>
              <a:t>Methyl tags turn genes off!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https://www.systembio.com/images/graphic_diffReport1.gif</a:t>
            </a:r>
          </a:p>
        </p:txBody>
      </p:sp>
    </p:spTree>
    <p:extLst>
      <p:ext uri="{BB962C8B-B14F-4D97-AF65-F5344CB8AC3E}">
        <p14:creationId xmlns:p14="http://schemas.microsoft.com/office/powerpoint/2010/main" val="4205104904"/>
      </p:ext>
    </p:extLst>
  </p:cSld>
  <p:clrMapOvr>
    <a:masterClrMapping/>
  </p:clrMapOvr>
  <p:transition spd="med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X-chromosome Inactivation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0667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latin typeface="Comic Sans MS" pitchFamily="66" charset="0"/>
              </a:rPr>
              <a:t>In female cells ______ chromosome is randomly ________________</a:t>
            </a:r>
          </a:p>
          <a:p>
            <a:pPr eaLnBrk="1" hangingPunct="1">
              <a:buFontTx/>
              <a:buNone/>
            </a:pPr>
            <a:endParaRPr lang="en-US" alt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 smtClean="0">
                <a:latin typeface="Comic Sans MS" pitchFamily="66" charset="0"/>
              </a:rPr>
              <a:t>It condenses and forms a dense region in the nucleus called a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>
                <a:latin typeface="Comic Sans MS" pitchFamily="66" charset="0"/>
              </a:rPr>
              <a:t>   _____________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1295400" y="5349081"/>
            <a:ext cx="256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itchFamily="66" charset="0"/>
              </a:rPr>
              <a:t>BARR BODY</a:t>
            </a:r>
          </a:p>
        </p:txBody>
      </p:sp>
      <p:pic>
        <p:nvPicPr>
          <p:cNvPr id="83973" name="Picture 5" descr="barr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29790" r="5556" b="10628"/>
          <a:stretch>
            <a:fillRect/>
          </a:stretch>
        </p:blipFill>
        <p:spPr bwMode="auto">
          <a:xfrm>
            <a:off x="6832492" y="4800600"/>
            <a:ext cx="1885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181600" y="6477000"/>
            <a:ext cx="3351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http://fig.cox.miami.edu/~cmallery/150/gene/barr.htm</a:t>
            </a:r>
          </a:p>
        </p:txBody>
      </p:sp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3505200" y="2590800"/>
            <a:ext cx="1562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itchFamily="66" charset="0"/>
              </a:rPr>
              <a:t>ONE X</a:t>
            </a:r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3335229" y="3145524"/>
            <a:ext cx="3497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mic Sans MS" pitchFamily="66" charset="0"/>
              </a:rPr>
              <a:t>SWITCHED OFF</a:t>
            </a:r>
          </a:p>
        </p:txBody>
      </p:sp>
      <p:pic>
        <p:nvPicPr>
          <p:cNvPr id="9" name="Picture 5" descr="homolog alone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39" y="1136822"/>
            <a:ext cx="31252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omolog alone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36823"/>
            <a:ext cx="31252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omolog alone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61" y="1060539"/>
            <a:ext cx="330321" cy="153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y chromos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23" y="1721194"/>
            <a:ext cx="276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860723"/>
            <a:ext cx="5160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 </a:t>
            </a:r>
            <a:r>
              <a:rPr lang="en-US" sz="2400" dirty="0" err="1" smtClean="0"/>
              <a:t>X</a:t>
            </a:r>
            <a:r>
              <a:rPr lang="en-US" sz="2400" dirty="0" smtClean="0"/>
              <a:t>                                           </a:t>
            </a:r>
            <a:r>
              <a:rPr lang="en-US" sz="2400" dirty="0" err="1" smtClean="0"/>
              <a:t>X</a:t>
            </a:r>
            <a:r>
              <a:rPr lang="en-US" sz="2400" dirty="0" smtClean="0"/>
              <a:t> 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8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8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/>
      <p:bldP spid="428034" grpId="0"/>
      <p:bldP spid="4280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1"/>
          <p:cNvSpPr txBox="1">
            <a:spLocks noChangeArrowheads="1"/>
          </p:cNvSpPr>
          <p:nvPr/>
        </p:nvSpPr>
        <p:spPr bwMode="auto">
          <a:xfrm>
            <a:off x="192088" y="4038600"/>
            <a:ext cx="89519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In some female cells the X with the allele for orange spots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is switched off and in some cells the X with the allele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black spots is switched off, so cat has different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colored spots.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CAT COLOR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990600"/>
            <a:ext cx="4800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In cats, a gene that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controls the _____________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is carried on the </a:t>
            </a:r>
          </a:p>
          <a:p>
            <a:pPr eaLnBrk="1" hangingPunct="1">
              <a:buFontTx/>
              <a:buNone/>
            </a:pPr>
            <a:r>
              <a:rPr lang="en-US" altLang="en-US" b="1" dirty="0" smtClean="0"/>
              <a:t>__________________</a:t>
            </a:r>
            <a:endParaRPr lang="en-US" altLang="en-US" b="1" dirty="0" smtClean="0"/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4876800" y="3200400"/>
            <a:ext cx="30219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X chromosome</a:t>
            </a:r>
          </a:p>
        </p:txBody>
      </p:sp>
      <p:pic>
        <p:nvPicPr>
          <p:cNvPr id="84998" name="Picture 9" descr="mystra_cat_white_orange_black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3074988" cy="2530475"/>
          </a:xfrm>
        </p:spPr>
      </p:pic>
      <p:sp>
        <p:nvSpPr>
          <p:cNvPr id="84999" name="Rectangle 10"/>
          <p:cNvSpPr>
            <a:spLocks noChangeArrowheads="1"/>
          </p:cNvSpPr>
          <p:nvPr/>
        </p:nvSpPr>
        <p:spPr bwMode="auto">
          <a:xfrm>
            <a:off x="228600" y="914400"/>
            <a:ext cx="5483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charset="0"/>
              </a:rPr>
              <a:t>http://www.islandstrolling.com/mainland/peloponnes/photo/mystra_cat_white_orange_black.jpg</a:t>
            </a:r>
          </a:p>
        </p:txBody>
      </p:sp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4648200" y="2057400"/>
            <a:ext cx="28745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SPOT COLOR</a:t>
            </a:r>
          </a:p>
        </p:txBody>
      </p:sp>
      <p:sp>
        <p:nvSpPr>
          <p:cNvPr id="85001" name="Text Box 3"/>
          <p:cNvSpPr txBox="1">
            <a:spLocks noChangeArrowheads="1"/>
          </p:cNvSpPr>
          <p:nvPr/>
        </p:nvSpPr>
        <p:spPr bwMode="auto">
          <a:xfrm>
            <a:off x="4708525" y="5588000"/>
            <a:ext cx="2351088" cy="57943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itchFamily="66" charset="0"/>
                <a:hlinkClick r:id="rId4"/>
              </a:rPr>
              <a:t>See a video</a:t>
            </a:r>
            <a:endParaRPr lang="en-US" alt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582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/>
      <p:bldP spid="429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267200" y="1524000"/>
            <a:ext cx="515878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_________ </a:t>
            </a:r>
            <a:r>
              <a:rPr lang="en-US" altLang="en-US" sz="2800" b="1" dirty="0">
                <a:latin typeface="Comic Sans MS" panose="030F0702030302020204" pitchFamily="66" charset="0"/>
              </a:rPr>
              <a:t>cats have only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one X chromosome, so they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can only have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omic Sans MS" panose="030F0702030302020204" pitchFamily="66" charset="0"/>
              </a:rPr>
              <a:t>____________ of spots!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CAT COLOR</a:t>
            </a:r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4648200" y="1828800"/>
            <a:ext cx="1116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Male</a:t>
            </a: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4495800" y="3200400"/>
            <a:ext cx="19768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one color</a:t>
            </a:r>
          </a:p>
        </p:txBody>
      </p:sp>
      <p:sp>
        <p:nvSpPr>
          <p:cNvPr id="86022" name="Rectangle 8"/>
          <p:cNvSpPr>
            <a:spLocks noChangeArrowheads="1"/>
          </p:cNvSpPr>
          <p:nvPr/>
        </p:nvSpPr>
        <p:spPr bwMode="auto">
          <a:xfrm>
            <a:off x="228600" y="914400"/>
            <a:ext cx="328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charset="0"/>
              </a:rPr>
              <a:t>http://ascensionparish.net/forum/messages/14/2493.jpg</a:t>
            </a:r>
          </a:p>
        </p:txBody>
      </p:sp>
      <p:pic>
        <p:nvPicPr>
          <p:cNvPr id="86023" name="Picture 10" descr="calicoca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19200"/>
            <a:ext cx="3810000" cy="3711575"/>
          </a:xfrm>
          <a:noFill/>
        </p:spPr>
      </p:pic>
      <p:sp>
        <p:nvSpPr>
          <p:cNvPr id="86024" name="Text Box 12"/>
          <p:cNvSpPr txBox="1">
            <a:spLocks noChangeArrowheads="1"/>
          </p:cNvSpPr>
          <p:nvPr/>
        </p:nvSpPr>
        <p:spPr bwMode="auto">
          <a:xfrm>
            <a:off x="365125" y="5130800"/>
            <a:ext cx="797718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mic Sans MS" pitchFamily="66" charset="0"/>
              </a:rPr>
              <a:t>THINK ABOUT IT?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omic Sans MS" pitchFamily="66" charset="0"/>
              </a:rPr>
              <a:t>How many colors of spots could a male cat with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Comic Sans MS" pitchFamily="66" charset="0"/>
              </a:rPr>
              <a:t>Klinefelter</a:t>
            </a:r>
            <a:r>
              <a:rPr lang="en-US" altLang="en-US" sz="2800" dirty="0">
                <a:latin typeface="Comic Sans MS" pitchFamily="66" charset="0"/>
              </a:rPr>
              <a:t> syndrome have?</a:t>
            </a:r>
          </a:p>
        </p:txBody>
      </p:sp>
    </p:spTree>
    <p:extLst>
      <p:ext uri="{BB962C8B-B14F-4D97-AF65-F5344CB8AC3E}">
        <p14:creationId xmlns:p14="http://schemas.microsoft.com/office/powerpoint/2010/main" val="28230983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3" grpId="0"/>
      <p:bldP spid="3911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LINKS TO CANCER</a:t>
            </a:r>
            <a:endParaRPr lang="en-US" dirty="0"/>
          </a:p>
        </p:txBody>
      </p:sp>
      <p:pic>
        <p:nvPicPr>
          <p:cNvPr id="6" name="ClipArt Placeholder 5"/>
          <p:cNvPicPr>
            <a:picLocks noGrp="1" noChangeAspect="1"/>
          </p:cNvPicPr>
          <p:nvPr>
            <p:ph type="clipArt"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22666" r="8252" b="21190"/>
          <a:stretch/>
        </p:blipFill>
        <p:spPr>
          <a:xfrm>
            <a:off x="9659" y="685800"/>
            <a:ext cx="6431924" cy="5698253"/>
          </a:xfrm>
        </p:spPr>
      </p:pic>
      <p:sp>
        <p:nvSpPr>
          <p:cNvPr id="5" name="Rectangle 4"/>
          <p:cNvSpPr/>
          <p:nvPr/>
        </p:nvSpPr>
        <p:spPr>
          <a:xfrm>
            <a:off x="457200" y="651944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http://www.landesbioscience.com/journals/epigenetics/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0475" y="1104241"/>
            <a:ext cx="26324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BRCA = </a:t>
            </a:r>
          </a:p>
          <a:p>
            <a:r>
              <a:rPr lang="en-US" dirty="0" smtClean="0"/>
              <a:t>tumor suppressor gene</a:t>
            </a:r>
          </a:p>
          <a:p>
            <a:endParaRPr lang="en-US" dirty="0"/>
          </a:p>
          <a:p>
            <a:r>
              <a:rPr lang="en-US" dirty="0" smtClean="0"/>
              <a:t>If it’s turned OFF</a:t>
            </a:r>
          </a:p>
          <a:p>
            <a:r>
              <a:rPr lang="en-US" dirty="0"/>
              <a:t>c</a:t>
            </a:r>
            <a:r>
              <a:rPr lang="en-US" dirty="0" smtClean="0"/>
              <a:t>ancer cells are NOT </a:t>
            </a:r>
          </a:p>
          <a:p>
            <a:r>
              <a:rPr lang="en-US" dirty="0" smtClean="0"/>
              <a:t>repaired and can grow</a:t>
            </a:r>
          </a:p>
          <a:p>
            <a:r>
              <a:rPr lang="en-US" dirty="0"/>
              <a:t>i</a:t>
            </a:r>
            <a:r>
              <a:rPr lang="en-US" dirty="0" smtClean="0"/>
              <a:t>nto a tumor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9755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182563" y="152400"/>
            <a:ext cx="873283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Comic Sans MS" pitchFamily="66" charset="0"/>
              </a:rPr>
              <a:t>SO WHAT?</a:t>
            </a:r>
            <a:br>
              <a:rPr lang="en-US" sz="3200" dirty="0">
                <a:latin typeface="Comic Sans MS" pitchFamily="66" charset="0"/>
              </a:rPr>
            </a:b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latin typeface="Comic Sans MS" pitchFamily="66" charset="0"/>
              </a:rPr>
              <a:t>It’s not just a MOM </a:t>
            </a:r>
            <a:r>
              <a:rPr lang="en-US" sz="3200" dirty="0" smtClean="0">
                <a:latin typeface="Comic Sans MS" pitchFamily="66" charset="0"/>
              </a:rPr>
              <a:t>thing</a:t>
            </a: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Epigenetic </a:t>
            </a:r>
            <a:r>
              <a:rPr lang="en-US" sz="3200" dirty="0">
                <a:latin typeface="Comic Sans MS" pitchFamily="66" charset="0"/>
              </a:rPr>
              <a:t>therapy in </a:t>
            </a:r>
            <a:r>
              <a:rPr lang="en-US" sz="3200">
                <a:latin typeface="Comic Sans MS" pitchFamily="66" charset="0"/>
              </a:rPr>
              <a:t>future </a:t>
            </a:r>
            <a:r>
              <a:rPr lang="en-US" sz="3200" smtClean="0">
                <a:latin typeface="Comic Sans MS" pitchFamily="66" charset="0"/>
              </a:rPr>
              <a:t>????</a:t>
            </a: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How does what you do </a:t>
            </a:r>
            <a:r>
              <a:rPr lang="en-US" sz="3200" dirty="0">
                <a:latin typeface="Comic Sans MS" pitchFamily="66" charset="0"/>
              </a:rPr>
              <a:t>affect your kids’ and grandkids’ </a:t>
            </a:r>
            <a:r>
              <a:rPr lang="en-US" sz="3200" dirty="0" err="1">
                <a:latin typeface="Comic Sans MS" pitchFamily="66" charset="0"/>
              </a:rPr>
              <a:t>epigenome</a:t>
            </a:r>
            <a:r>
              <a:rPr lang="en-US" sz="3200" dirty="0">
                <a:latin typeface="Comic Sans MS" pitchFamily="66" charset="0"/>
              </a:rPr>
              <a:t>?</a:t>
            </a:r>
            <a:br>
              <a:rPr lang="en-US" sz="3200" dirty="0">
                <a:latin typeface="Comic Sans MS" pitchFamily="66" charset="0"/>
              </a:rPr>
            </a:br>
            <a:endParaRPr lang="en-US" sz="3200" dirty="0">
              <a:latin typeface="Comic Sans MS" pitchFamily="66" charset="0"/>
            </a:endParaRPr>
          </a:p>
          <a:p>
            <a:pPr>
              <a:defRPr/>
            </a:pPr>
            <a:endParaRPr lang="en-US" sz="3200" dirty="0"/>
          </a:p>
        </p:txBody>
      </p:sp>
      <p:pic>
        <p:nvPicPr>
          <p:cNvPr id="52227" name="Picture 2" descr="http://emilyscarenhealth.files.wordpress.com/2011/10/20070129_sm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159125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27091" y="6275376"/>
            <a:ext cx="8696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http://www.naturepedic.com/blog/wp-content/uploads/2010/11/BPA_free_logo.jpg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http://www.knowabouthealth.com/wp-content/uploads/2010/06/mcdonalds_.jpg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http://emilyscarenhealth.wordpress.com/2011/10/04/attention-a-must-read-for-smokers/</a:t>
            </a:r>
          </a:p>
        </p:txBody>
      </p:sp>
      <p:pic>
        <p:nvPicPr>
          <p:cNvPr id="52229" name="Picture 4" descr="http://www.naturepedic.com/blog/wp-content/uploads/2010/11/BPA_fre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20240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 descr="http://www.knowabouthealth.com/wp-content/uploads/2010/06/mcdonalds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39979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738" y="5730270"/>
            <a:ext cx="799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We are just beginning to understand . . . </a:t>
            </a:r>
          </a:p>
        </p:txBody>
      </p:sp>
    </p:spTree>
    <p:extLst>
      <p:ext uri="{BB962C8B-B14F-4D97-AF65-F5344CB8AC3E}">
        <p14:creationId xmlns:p14="http://schemas.microsoft.com/office/powerpoint/2010/main" val="18898437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"/>
            <a:ext cx="8305800" cy="1101840"/>
          </a:xfrm>
          <a:noFill/>
        </p:spPr>
        <p:txBody>
          <a:bodyPr>
            <a:spAutoFit/>
          </a:bodyPr>
          <a:lstStyle/>
          <a:p>
            <a:pPr>
              <a:buClr>
                <a:srgbClr val="339933"/>
              </a:buClr>
            </a:pPr>
            <a:r>
              <a:rPr lang="en-US" altLang="en-US" dirty="0" smtClean="0">
                <a:solidFill>
                  <a:srgbClr val="000000"/>
                </a:solidFill>
                <a:latin typeface="Comic Sans MS" pitchFamily="66" charset="0"/>
              </a:rPr>
              <a:t>PRADER-WILLI Syndrome</a:t>
            </a:r>
          </a:p>
          <a:p>
            <a:pPr>
              <a:buClr>
                <a:srgbClr val="339933"/>
              </a:buClr>
              <a:buFontTx/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3075" name="Picture 6" descr="vict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22431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victo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2157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660525" y="3622675"/>
            <a:ext cx="5511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 dirty="0">
                <a:latin typeface="Comic Sans MS" pitchFamily="66" charset="0"/>
              </a:rPr>
              <a:t>Victor Age 1		        Victor Age 2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52400" y="4084340"/>
            <a:ext cx="874149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400" dirty="0">
                <a:latin typeface="Comic Sans MS" pitchFamily="66" charset="0"/>
              </a:rPr>
              <a:t>Born floppy and pale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At first refuse to </a:t>
            </a:r>
            <a:r>
              <a:rPr lang="en-US" sz="2400" dirty="0" smtClean="0">
                <a:latin typeface="Comic Sans MS" pitchFamily="66" charset="0"/>
              </a:rPr>
              <a:t>nurse</a:t>
            </a:r>
            <a:r>
              <a:rPr lang="en-US" sz="2400" dirty="0">
                <a:latin typeface="Comic Sans MS" pitchFamily="66" charset="0"/>
              </a:rPr>
              <a:t>;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later eat until they become obese</a:t>
            </a:r>
          </a:p>
          <a:p>
            <a:r>
              <a:rPr lang="en-US" sz="2400" dirty="0">
                <a:latin typeface="Comic Sans MS" pitchFamily="66" charset="0"/>
              </a:rPr>
              <a:t>Tiny hands and feet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Underdeveloped sex organs</a:t>
            </a:r>
          </a:p>
          <a:p>
            <a:r>
              <a:rPr lang="en-US" sz="2400" dirty="0">
                <a:latin typeface="Comic Sans MS" pitchFamily="66" charset="0"/>
              </a:rPr>
              <a:t>Mildly retarded</a:t>
            </a:r>
          </a:p>
          <a:p>
            <a:r>
              <a:rPr lang="en-US" sz="2400" dirty="0">
                <a:latin typeface="Comic Sans MS" pitchFamily="66" charset="0"/>
              </a:rPr>
              <a:t>Spectacular temper tantrums especially if refused food</a:t>
            </a:r>
          </a:p>
          <a:p>
            <a:r>
              <a:rPr lang="en-US" sz="2400" dirty="0">
                <a:latin typeface="Comic Sans MS" pitchFamily="66" charset="0"/>
              </a:rPr>
              <a:t>Exceptional proficiency with Jig-saw puzzles</a:t>
            </a:r>
          </a:p>
        </p:txBody>
      </p:sp>
    </p:spTree>
    <p:extLst>
      <p:ext uri="{BB962C8B-B14F-4D97-AF65-F5344CB8AC3E}">
        <p14:creationId xmlns:p14="http://schemas.microsoft.com/office/powerpoint/2010/main" val="270468821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381000"/>
            <a:ext cx="6505575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mic Sans MS" pitchFamily="66" charset="0"/>
              </a:rPr>
              <a:t>ANGELMAN’S SYNDROME</a:t>
            </a:r>
          </a:p>
        </p:txBody>
      </p:sp>
      <p:pic>
        <p:nvPicPr>
          <p:cNvPr id="4099" name="Picture 5" descr="Colin Farrell and son J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9"/>
          <a:stretch>
            <a:fillRect/>
          </a:stretch>
        </p:blipFill>
        <p:spPr bwMode="auto">
          <a:xfrm>
            <a:off x="5593976" y="1447800"/>
            <a:ext cx="2762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124200" y="6515753"/>
            <a:ext cx="3228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3366"/>
                </a:solidFill>
                <a:latin typeface="Arial" charset="0"/>
              </a:rPr>
              <a:t>http://www.usmagazine.com/colin_farrell_and_son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5728447" y="5105400"/>
            <a:ext cx="28440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Colin Farrell’s son has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>
                <a:latin typeface="Comic Sans MS" pitchFamily="66" charset="0"/>
              </a:rPr>
              <a:t>Angelman’s</a:t>
            </a:r>
            <a:r>
              <a:rPr lang="en-US" sz="2000" dirty="0">
                <a:latin typeface="Comic Sans MS" pitchFamily="66" charset="0"/>
              </a:rPr>
              <a:t> syndrome</a:t>
            </a:r>
          </a:p>
        </p:txBody>
      </p:sp>
      <p:pic>
        <p:nvPicPr>
          <p:cNvPr id="4102" name="Picture 8" descr="pupp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71717"/>
            <a:ext cx="2010437" cy="274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685800" y="3048000"/>
            <a:ext cx="34740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000" dirty="0">
                <a:latin typeface="Comic Sans MS" pitchFamily="66" charset="0"/>
              </a:rPr>
              <a:t>Taut, not floppy</a:t>
            </a:r>
          </a:p>
          <a:p>
            <a:r>
              <a:rPr lang="en-US" sz="2000" dirty="0">
                <a:latin typeface="Comic Sans MS" pitchFamily="66" charset="0"/>
              </a:rPr>
              <a:t>Thin</a:t>
            </a:r>
          </a:p>
          <a:p>
            <a:r>
              <a:rPr lang="en-US" sz="2000" dirty="0">
                <a:latin typeface="Comic Sans MS" pitchFamily="66" charset="0"/>
              </a:rPr>
              <a:t>Hyperactive</a:t>
            </a:r>
          </a:p>
          <a:p>
            <a:r>
              <a:rPr lang="en-US" sz="2000" dirty="0">
                <a:latin typeface="Comic Sans MS" pitchFamily="66" charset="0"/>
              </a:rPr>
              <a:t>Insomniac</a:t>
            </a:r>
          </a:p>
          <a:p>
            <a:r>
              <a:rPr lang="en-US" sz="2000" dirty="0">
                <a:latin typeface="Comic Sans MS" pitchFamily="66" charset="0"/>
              </a:rPr>
              <a:t>Small head</a:t>
            </a:r>
          </a:p>
          <a:p>
            <a:r>
              <a:rPr lang="en-US" sz="2000" dirty="0">
                <a:latin typeface="Comic Sans MS" pitchFamily="66" charset="0"/>
              </a:rPr>
              <a:t>Move jerkily like puppets</a:t>
            </a:r>
          </a:p>
          <a:p>
            <a:r>
              <a:rPr lang="en-US" sz="2000" dirty="0">
                <a:latin typeface="Comic Sans MS" pitchFamily="66" charset="0"/>
              </a:rPr>
              <a:t>Happy disposition</a:t>
            </a:r>
          </a:p>
          <a:p>
            <a:r>
              <a:rPr lang="en-US" sz="2000" dirty="0">
                <a:latin typeface="Comic Sans MS" pitchFamily="66" charset="0"/>
              </a:rPr>
              <a:t>Severely mentally </a:t>
            </a:r>
            <a:r>
              <a:rPr lang="en-US" sz="2000" dirty="0" smtClean="0">
                <a:latin typeface="Comic Sans MS" pitchFamily="66" charset="0"/>
              </a:rPr>
              <a:t>retarded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0" y="5715000"/>
            <a:ext cx="5081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000" dirty="0">
                <a:latin typeface="Comic Sans MS" pitchFamily="66" charset="0"/>
              </a:rPr>
              <a:t>Rarer than </a:t>
            </a:r>
            <a:r>
              <a:rPr lang="en-US" sz="2000" dirty="0" err="1">
                <a:latin typeface="Comic Sans MS" pitchFamily="66" charset="0"/>
              </a:rPr>
              <a:t>Prader-Willi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Missing SAME piece of Chromosome #15</a:t>
            </a:r>
          </a:p>
        </p:txBody>
      </p:sp>
    </p:spTree>
    <p:extLst>
      <p:ext uri="{BB962C8B-B14F-4D97-AF65-F5344CB8AC3E}">
        <p14:creationId xmlns:p14="http://schemas.microsoft.com/office/powerpoint/2010/main" val="276018292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WHAT’S THE DIFFERENCE?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89417" y="1519646"/>
            <a:ext cx="3810000" cy="4114800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In </a:t>
            </a:r>
            <a:r>
              <a:rPr lang="en-US" sz="2800" dirty="0" err="1" smtClean="0">
                <a:latin typeface="Comic Sans MS" pitchFamily="66" charset="0"/>
              </a:rPr>
              <a:t>Prader-Willi</a:t>
            </a:r>
            <a:r>
              <a:rPr lang="en-US" sz="2800" dirty="0" smtClean="0">
                <a:latin typeface="Comic Sans MS" pitchFamily="66" charset="0"/>
              </a:rPr>
              <a:t> missing piece of #15 was from father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In </a:t>
            </a:r>
            <a:r>
              <a:rPr lang="en-US" sz="2800" dirty="0" err="1" smtClean="0">
                <a:latin typeface="Comic Sans MS" pitchFamily="66" charset="0"/>
              </a:rPr>
              <a:t>Angelman’s</a:t>
            </a:r>
            <a:r>
              <a:rPr lang="en-US" sz="2800" dirty="0" smtClean="0">
                <a:latin typeface="Comic Sans MS" pitchFamily="66" charset="0"/>
              </a:rPr>
              <a:t>, missing piece of #15 was from the mother</a:t>
            </a:r>
          </a:p>
        </p:txBody>
      </p:sp>
      <p:pic>
        <p:nvPicPr>
          <p:cNvPr id="5124" name="Picture 4" descr="couple w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2395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56388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2800" dirty="0">
                <a:latin typeface="Comic Sans MS" pitchFamily="66" charset="0"/>
              </a:rPr>
              <a:t>How does a gene “remember” where it came from?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2514600" y="6157913"/>
            <a:ext cx="3390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sz="3600" dirty="0" smtClean="0">
                <a:solidFill>
                  <a:srgbClr val="993366"/>
                </a:solidFill>
                <a:latin typeface="Comic Sans MS" pitchFamily="66" charset="0"/>
              </a:rPr>
              <a:t>EPIGENETICS</a:t>
            </a:r>
            <a:endParaRPr lang="en-US" sz="3600" dirty="0">
              <a:solidFill>
                <a:srgbClr val="9933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8353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448" y="152400"/>
            <a:ext cx="8839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EPIGENETICS   “above genetics” </a:t>
            </a:r>
            <a:b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Molecules </a:t>
            </a: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sit </a:t>
            </a:r>
            <a:r>
              <a:rPr lang="en-US" sz="3600" dirty="0">
                <a:solidFill>
                  <a:prstClr val="black"/>
                </a:solidFill>
                <a:ea typeface="+mj-ea"/>
                <a:cs typeface="+mj-cs"/>
              </a:rPr>
              <a:t>on top of the genome </a:t>
            </a:r>
            <a:endParaRPr lang="en-US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sz="3600" dirty="0" smtClean="0">
                <a:solidFill>
                  <a:prstClr val="black"/>
                </a:solidFill>
                <a:ea typeface="+mj-ea"/>
                <a:cs typeface="+mj-cs"/>
              </a:rPr>
              <a:t>Control which genes are ON or OFF</a:t>
            </a:r>
            <a:endParaRPr lang="en-US" sz="36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026" name="Picture 2" descr="http://www.teachersdomain.org/assets/wgbh/biot09/biot09_vid_epigenetics/biot09_vid_epigenetic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10" y="2057400"/>
            <a:ext cx="4800600" cy="26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008" y="6477000"/>
            <a:ext cx="9011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http://www.teachersdomain.org/assets/wgbh/biot09/biot09_vid_epigenetics/biot09_vid_epigenetics_l.jpg</a:t>
            </a:r>
          </a:p>
        </p:txBody>
      </p:sp>
    </p:spTree>
    <p:extLst>
      <p:ext uri="{BB962C8B-B14F-4D97-AF65-F5344CB8AC3E}">
        <p14:creationId xmlns:p14="http://schemas.microsoft.com/office/powerpoint/2010/main" val="224122949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0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en-US" sz="2800" dirty="0" smtClean="0">
                <a:latin typeface="Comic Sans MS" pitchFamily="66" charset="0"/>
              </a:rPr>
              <a:t>Genes </a:t>
            </a:r>
            <a:r>
              <a:rPr lang="en-US" sz="2800" dirty="0">
                <a:latin typeface="Comic Sans MS" pitchFamily="66" charset="0"/>
              </a:rPr>
              <a:t>are “stamped” with an imprint during gamete production so same allele (maternal or paternal) is expressed in all body cells</a:t>
            </a:r>
          </a:p>
          <a:p>
            <a:pPr lvl="1"/>
            <a:endParaRPr lang="en-US" sz="2800" dirty="0">
              <a:latin typeface="Comic Sans MS" pitchFamily="66" charset="0"/>
            </a:endParaRPr>
          </a:p>
          <a:p>
            <a:pPr lvl="1"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Adding __________tags turns genes OFF</a:t>
            </a:r>
          </a:p>
          <a:p>
            <a:pPr lvl="1">
              <a:buFontTx/>
              <a:buChar char="•"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Removing tags turns genes ON</a:t>
            </a:r>
            <a:endParaRPr lang="en-US" sz="2800" dirty="0">
              <a:latin typeface="Comic Sans MS" pitchFamily="66" charset="0"/>
            </a:endParaRPr>
          </a:p>
          <a:p>
            <a:pPr lvl="1"/>
            <a:endParaRPr lang="en-US" sz="2800" dirty="0"/>
          </a:p>
        </p:txBody>
      </p:sp>
      <p:sp>
        <p:nvSpPr>
          <p:cNvPr id="49156" name="Rectangle 49"/>
          <p:cNvSpPr>
            <a:spLocks noChangeArrowheads="1"/>
          </p:cNvSpPr>
          <p:nvPr/>
        </p:nvSpPr>
        <p:spPr bwMode="auto">
          <a:xfrm>
            <a:off x="3203382" y="6477000"/>
            <a:ext cx="55980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CC0099"/>
                </a:solidFill>
                <a:latin typeface="Arial" charset="0"/>
              </a:rPr>
              <a:t>http://www.scq.ubc.ca/wp-content/uploads/2006/08/methylation%5B1%5D-GIF.gif</a:t>
            </a:r>
          </a:p>
        </p:txBody>
      </p:sp>
      <p:sp>
        <p:nvSpPr>
          <p:cNvPr id="49157" name="Rectangle 59"/>
          <p:cNvSpPr>
            <a:spLocks noChangeArrowheads="1"/>
          </p:cNvSpPr>
          <p:nvPr/>
        </p:nvSpPr>
        <p:spPr bwMode="auto">
          <a:xfrm>
            <a:off x="4572000" y="4686737"/>
            <a:ext cx="44740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Several hundred mammalian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genes, many critical for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development, may be subject </a:t>
            </a:r>
          </a:p>
          <a:p>
            <a:r>
              <a:rPr lang="en-US" altLang="en-US" sz="2400" dirty="0">
                <a:solidFill>
                  <a:srgbClr val="000000"/>
                </a:solidFill>
                <a:latin typeface="Comic Sans MS" pitchFamily="66" charset="0"/>
              </a:rPr>
              <a:t>to imprinting.</a:t>
            </a:r>
            <a:endParaRPr lang="en-US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55427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C3399"/>
                </a:solidFill>
              </a:rPr>
              <a:t>METHYL</a:t>
            </a:r>
            <a:endParaRPr lang="en-US" sz="3200" b="1" dirty="0">
              <a:solidFill>
                <a:srgbClr val="CC3399"/>
              </a:solidFill>
            </a:endParaRPr>
          </a:p>
        </p:txBody>
      </p:sp>
      <p:pic>
        <p:nvPicPr>
          <p:cNvPr id="7" name="Picture 2" descr="http://quest.mda.org/files/images/Quest_17_1_StoryPix/epigeneticmods_17_1_story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5" t="22540" r="11290" b="22432"/>
          <a:stretch/>
        </p:blipFill>
        <p:spPr bwMode="auto">
          <a:xfrm>
            <a:off x="381000" y="2755664"/>
            <a:ext cx="2743200" cy="386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2667000" y="6595317"/>
            <a:ext cx="612699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CC0099"/>
                </a:solidFill>
                <a:latin typeface="Arial" charset="0"/>
              </a:rPr>
              <a:t>http://quest.mda.org/files/images/Quest_17_1_StoryPix/epigeneticmods_17_1_story2.jpg</a:t>
            </a:r>
          </a:p>
        </p:txBody>
      </p:sp>
    </p:spTree>
    <p:extLst>
      <p:ext uri="{BB962C8B-B14F-4D97-AF65-F5344CB8AC3E}">
        <p14:creationId xmlns:p14="http://schemas.microsoft.com/office/powerpoint/2010/main" val="35296221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our actions change our </a:t>
            </a:r>
            <a:r>
              <a:rPr lang="en-US" dirty="0" err="1" smtClean="0"/>
              <a:t>epigenome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lipArt Placeholder 4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799"/>
            <a:ext cx="6629400" cy="4925143"/>
          </a:xfrm>
        </p:spPr>
      </p:pic>
      <p:sp>
        <p:nvSpPr>
          <p:cNvPr id="6" name="Rectangle 5"/>
          <p:cNvSpPr/>
          <p:nvPr/>
        </p:nvSpPr>
        <p:spPr>
          <a:xfrm>
            <a:off x="184597" y="6493877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http://learn.genetics.utah.edu/content/epigenetics/inheritance/images/DirectExposure.jpg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1676400"/>
            <a:ext cx="2483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YES !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9208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08" y="0"/>
            <a:ext cx="90675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latin typeface="Comic Sans MS" pitchFamily="66" charset="0"/>
              </a:rPr>
              <a:t>Addition or removal or “methyl tags” may be</a:t>
            </a:r>
            <a:br>
              <a:rPr lang="en-US" sz="3200" dirty="0">
                <a:latin typeface="Comic Sans MS" pitchFamily="66" charset="0"/>
              </a:rPr>
            </a:br>
            <a:r>
              <a:rPr lang="en-US" sz="3200" dirty="0">
                <a:latin typeface="Comic Sans MS" pitchFamily="66" charset="0"/>
              </a:rPr>
              <a:t>influenced by environment 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>
              <a:defRPr/>
            </a:pPr>
            <a:r>
              <a:rPr lang="en-US" sz="2800" dirty="0">
                <a:latin typeface="Comic Sans MS" pitchFamily="66" charset="0"/>
              </a:rPr>
              <a:t>_________________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>
              <a:defRPr/>
            </a:pPr>
            <a:r>
              <a:rPr lang="en-US" sz="2800" dirty="0">
                <a:latin typeface="Comic Sans MS" pitchFamily="66" charset="0"/>
              </a:rPr>
              <a:t>_________________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>
              <a:defRPr/>
            </a:pPr>
            <a:r>
              <a:rPr lang="en-US" sz="2800" dirty="0">
                <a:latin typeface="Comic Sans MS" pitchFamily="66" charset="0"/>
              </a:rPr>
              <a:t>_________________ 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>
              <a:defRPr/>
            </a:pPr>
            <a:r>
              <a:rPr lang="en-US" sz="2800" dirty="0">
                <a:latin typeface="Comic Sans MS" pitchFamily="66" charset="0"/>
              </a:rPr>
              <a:t>_________________             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</p:txBody>
      </p:sp>
      <p:pic>
        <p:nvPicPr>
          <p:cNvPr id="52227" name="Picture 2" descr="http://emilyscarenhealth.files.wordpress.com/2011/10/20070129_sm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55" y="2590800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127090" y="6275066"/>
            <a:ext cx="86963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http://www.naturepedic.com/blog/wp-content/uploads/2010/11/BPA_free_logo.jpg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http://www.knowabouthealth.com/wp-content/uploads/2010/06/mcdonalds_.jpg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http://emilyscarenhealth.wordpress.com/2011/10/04/attention-a-must-read-for-smokers/</a:t>
            </a:r>
          </a:p>
        </p:txBody>
      </p:sp>
      <p:pic>
        <p:nvPicPr>
          <p:cNvPr id="52229" name="Picture 4" descr="http://www.naturepedic.com/blog/wp-content/uploads/2010/11/BPA_fre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31" y="4724400"/>
            <a:ext cx="20240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knowabouthealth.com/wp-content/uploads/2010/06/mcdonalds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3047127" cy="198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6800" y="114300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CC3399"/>
                </a:solidFill>
                <a:latin typeface="Comic Sans MS" pitchFamily="66" charset="0"/>
              </a:rPr>
              <a:t>DIET</a:t>
            </a:r>
            <a:endParaRPr lang="en-US" sz="3600" b="1" dirty="0">
              <a:solidFill>
                <a:srgbClr val="CC3399"/>
              </a:solidFill>
              <a:latin typeface="Comic Sans MS" pitchFamily="66" charset="0"/>
            </a:endParaRPr>
          </a:p>
          <a:p>
            <a:pPr>
              <a:defRPr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800" y="1985148"/>
            <a:ext cx="253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C3399"/>
                </a:solidFill>
                <a:latin typeface="Comic Sans MS" pitchFamily="66" charset="0"/>
              </a:rPr>
              <a:t>EXERCISE</a:t>
            </a:r>
            <a:endParaRPr lang="en-US" sz="3200" b="1" dirty="0">
              <a:solidFill>
                <a:srgbClr val="CC3399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704" y="3733800"/>
            <a:ext cx="3281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CC3399"/>
                </a:solidFill>
                <a:latin typeface="Comic Sans MS" pitchFamily="66" charset="0"/>
              </a:rPr>
              <a:t>CHEMICALS</a:t>
            </a:r>
            <a:endParaRPr lang="en-US" sz="3600" b="1" dirty="0">
              <a:solidFill>
                <a:srgbClr val="CC3399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800" y="2891759"/>
            <a:ext cx="22589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CC3399"/>
                </a:solidFill>
                <a:latin typeface="Comic Sans MS" pitchFamily="66" charset="0"/>
              </a:rPr>
              <a:t>STRESS</a:t>
            </a:r>
            <a:endParaRPr lang="en-US" sz="3600" b="1" dirty="0">
              <a:solidFill>
                <a:srgbClr val="CC33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906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296862" y="3320353"/>
            <a:ext cx="873283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latin typeface="Comic Sans MS" pitchFamily="66" charset="0"/>
              </a:rPr>
              <a:t>Twins start with same methyl tags but become 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       more different with age</a:t>
            </a:r>
          </a:p>
          <a:p>
            <a:pPr>
              <a:defRPr/>
            </a:pPr>
            <a:endParaRPr lang="en-US" sz="2800" dirty="0"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>
                <a:latin typeface="Comic Sans MS" pitchFamily="66" charset="0"/>
              </a:rPr>
              <a:t>Agouti rats – changing diet of pregnant mom can change expression of genes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3200" dirty="0"/>
              <a:t>                                                   </a:t>
            </a:r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182563" y="6570012"/>
            <a:ext cx="8961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C3399"/>
                </a:solidFill>
              </a:rPr>
              <a:t>http://www.precisionnutrition.com/wordpress/wp-content/uploads/2009/12/Figure-3-Agouti-mice.jpg</a:t>
            </a:r>
          </a:p>
        </p:txBody>
      </p:sp>
      <p:pic>
        <p:nvPicPr>
          <p:cNvPr id="51204" name="Picture 41" descr="http://www.precisionnutrition.com/wordpress/wp-content/uploads/2009/12/Figure-3-Agouti-m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03" y="349250"/>
            <a:ext cx="39624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609600" y="1752600"/>
            <a:ext cx="1460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hlinkClick r:id="rId3"/>
              </a:rPr>
              <a:t>VIDEO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1493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480</Words>
  <Application>Microsoft Office PowerPoint</Application>
  <PresentationFormat>On-screen Show (4:3)</PresentationFormat>
  <Paragraphs>163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ANGELMAN’S SYNDROME</vt:lpstr>
      <vt:lpstr>WHAT’S THE DIFFERENCE?</vt:lpstr>
      <vt:lpstr>PowerPoint Presentation</vt:lpstr>
      <vt:lpstr>PowerPoint Presentation</vt:lpstr>
      <vt:lpstr>Can our actions change our epigenome?</vt:lpstr>
      <vt:lpstr>PowerPoint Presentation</vt:lpstr>
      <vt:lpstr>PowerPoint Presentation</vt:lpstr>
      <vt:lpstr>Epigenetics</vt:lpstr>
      <vt:lpstr>PowerPoint Presentation</vt:lpstr>
      <vt:lpstr>DEVELOPMENT</vt:lpstr>
      <vt:lpstr>DIFFERENTIATION</vt:lpstr>
      <vt:lpstr>X-chromosome Inactivation</vt:lpstr>
      <vt:lpstr>CAT COLOR</vt:lpstr>
      <vt:lpstr>CAT COLOR</vt:lpstr>
      <vt:lpstr>LINKS TO CANCER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</dc:title>
  <dc:creator>Kelly Riedell</dc:creator>
  <cp:lastModifiedBy>Kelly Riedell</cp:lastModifiedBy>
  <cp:revision>30</cp:revision>
  <dcterms:created xsi:type="dcterms:W3CDTF">2012-11-21T12:51:55Z</dcterms:created>
  <dcterms:modified xsi:type="dcterms:W3CDTF">2015-11-30T18:41:05Z</dcterms:modified>
</cp:coreProperties>
</file>