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1" r:id="rId4"/>
    <p:sldId id="260" r:id="rId5"/>
    <p:sldId id="272" r:id="rId6"/>
    <p:sldId id="259" r:id="rId7"/>
    <p:sldId id="262" r:id="rId8"/>
    <p:sldId id="263" r:id="rId9"/>
    <p:sldId id="266" r:id="rId10"/>
    <p:sldId id="267" r:id="rId11"/>
    <p:sldId id="270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C813E-ADD5-4E8F-8451-4598DF2E3B4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AAD2D-FC14-418B-97C0-26A9F4E3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4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AD2D-FC14-418B-97C0-26A9F4E3D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9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3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7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5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6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1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2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2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8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2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EED0A-3B23-4398-A5FF-1051AE7170AF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6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odec.ca/projects/2003/britt3m/public_html/bananasoap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odec.ca/projects/2003/britt3m/public_html/bananasoapfiltered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odec.ca/projects/2003/britt3m/public_html/bananasoapfiltered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910" y="1371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BANANA DNA EXTRACTION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http://mewarnai.us/images/219820-banana-man-carto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67990"/>
            <a:ext cx="2667000" cy="3509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local.brookings.k12.sd.us/biology/images/spinning_dn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16" y="3125622"/>
            <a:ext cx="762000" cy="335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0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487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omic Sans MS" pitchFamily="66" charset="0"/>
              </a:rPr>
              <a:t>Use a pipette (eyedropper) to collect your filtrate and SLOWLY drop it down the inside of the tube containing cold </a:t>
            </a:r>
            <a:r>
              <a:rPr lang="en-US" sz="3600" dirty="0" smtClean="0">
                <a:latin typeface="Comic Sans MS" pitchFamily="66" charset="0"/>
              </a:rPr>
              <a:t>alcohol.</a:t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Add 2 droppers of</a:t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banana filtrate.</a:t>
            </a: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DON’T MIX </a:t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THE LAYERS !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" y="6501199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http://geneticmaize.files.wordpress.com/2011/09/window_testtube.jpg?w=300&amp;h=280</a:t>
            </a:r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geneticmaize.files.wordpress.com/2011/09/window_testtube.jpg?w=300&amp;h=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80" y="2209800"/>
            <a:ext cx="41910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8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" y="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latin typeface="Comic Sans MS" pitchFamily="66" charset="0"/>
              </a:rPr>
              <a:t>Place tube on ice </a:t>
            </a:r>
          </a:p>
          <a:p>
            <a:pPr marL="0" indent="0">
              <a:buNone/>
            </a:pPr>
            <a:endParaRPr lang="en-US" b="1" i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b="1" i="1" dirty="0" smtClean="0">
                <a:latin typeface="Comic Sans MS" pitchFamily="66" charset="0"/>
              </a:rPr>
              <a:t>Let sit UNDISTURBED</a:t>
            </a:r>
            <a:br>
              <a:rPr lang="en-US" b="1" i="1" dirty="0" smtClean="0">
                <a:latin typeface="Comic Sans MS" pitchFamily="66" charset="0"/>
              </a:rPr>
            </a:br>
            <a:r>
              <a:rPr lang="en-US" b="1" i="1" dirty="0" smtClean="0">
                <a:latin typeface="Comic Sans MS" pitchFamily="66" charset="0"/>
              </a:rPr>
              <a:t>for 4 minutes</a:t>
            </a:r>
            <a:endParaRPr lang="en-US" b="1" i="1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" y="6324600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http://depts.washington.edu/chem/courses/labs/162labs/images/PA030140.JPG</a:t>
            </a:r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depts.washington.edu/chem/courses/labs/162labs/images/PA030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2940" y="3048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Cold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alcohol helps the DNA precipitate and come out of solution so it can be collected.</a:t>
            </a: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1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Dip the </a:t>
            </a:r>
            <a:r>
              <a:rPr lang="en-US" dirty="0" smtClean="0">
                <a:latin typeface="Comic Sans MS" pitchFamily="66" charset="0"/>
              </a:rPr>
              <a:t>loop into </a:t>
            </a:r>
            <a:r>
              <a:rPr lang="en-US" dirty="0">
                <a:latin typeface="Comic Sans MS" pitchFamily="66" charset="0"/>
              </a:rPr>
              <a:t>the tube, slowly rotating it to spool out the banana’s </a:t>
            </a:r>
            <a:r>
              <a:rPr lang="en-US" dirty="0" smtClean="0">
                <a:latin typeface="Comic Sans MS" pitchFamily="66" charset="0"/>
              </a:rPr>
              <a:t>DNA 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Place in </a:t>
            </a:r>
            <a:r>
              <a:rPr lang="en-US" dirty="0" err="1" smtClean="0">
                <a:latin typeface="Comic Sans MS" pitchFamily="66" charset="0"/>
              </a:rPr>
              <a:t>microtube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mtClean="0">
                <a:latin typeface="Comic Sans MS" pitchFamily="66" charset="0"/>
              </a:rPr>
              <a:t>containing alcohol.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endParaRPr lang="en-US" b="1" i="1" dirty="0" smtClean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" y="63246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http://geneticmaize.files.wordpress.com/2011/09/window_testtube.jpg?w=300&amp;h=280  http://www.globescientific.com/images/111558.jpg</a:t>
            </a:r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geneticmaize.files.wordpress.com/2011/09/window_testtube.jpg?w=300&amp;h=2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80310"/>
            <a:ext cx="36576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globescientific.com/images/1115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55" y="2667000"/>
            <a:ext cx="3227070" cy="322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082041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Many plants are </a:t>
            </a:r>
            <a:r>
              <a:rPr lang="en-US" dirty="0" err="1" smtClean="0">
                <a:latin typeface="Comic Sans MS" pitchFamily="66" charset="0"/>
              </a:rPr>
              <a:t>polyploids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035" y="1043941"/>
            <a:ext cx="7315200" cy="546446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/>
                <a:latin typeface="Comic Sans MS" pitchFamily="66" charset="0"/>
              </a:rPr>
              <a:t>Triploid (3n) crops:</a:t>
            </a:r>
            <a:br>
              <a:rPr lang="en-US" dirty="0" smtClean="0">
                <a:effectLst/>
                <a:latin typeface="Comic Sans MS" pitchFamily="66" charset="0"/>
              </a:rPr>
            </a:br>
            <a:r>
              <a:rPr lang="en-US" dirty="0" smtClean="0">
                <a:effectLst/>
                <a:latin typeface="Comic Sans MS" pitchFamily="66" charset="0"/>
              </a:rPr>
              <a:t>     apple, banana, watermelon</a:t>
            </a:r>
          </a:p>
          <a:p>
            <a:endParaRPr lang="en-US" dirty="0" smtClean="0">
              <a:effectLst/>
              <a:latin typeface="Comic Sans MS" pitchFamily="66" charset="0"/>
            </a:endParaRPr>
          </a:p>
          <a:p>
            <a:r>
              <a:rPr lang="en-US" dirty="0" err="1" smtClean="0">
                <a:effectLst/>
                <a:latin typeface="Comic Sans MS" pitchFamily="66" charset="0"/>
              </a:rPr>
              <a:t>Tetraploid</a:t>
            </a:r>
            <a:r>
              <a:rPr lang="en-US" dirty="0" smtClean="0">
                <a:effectLst/>
                <a:latin typeface="Comic Sans MS" pitchFamily="66" charset="0"/>
              </a:rPr>
              <a:t> crops (4n) </a:t>
            </a:r>
            <a:br>
              <a:rPr lang="en-US" dirty="0" smtClean="0">
                <a:effectLst/>
                <a:latin typeface="Comic Sans MS" pitchFamily="66" charset="0"/>
              </a:rPr>
            </a:br>
            <a:r>
              <a:rPr lang="en-US" dirty="0" smtClean="0">
                <a:effectLst/>
                <a:latin typeface="Comic Sans MS" pitchFamily="66" charset="0"/>
              </a:rPr>
              <a:t>     apple, cotton, potato, peanut </a:t>
            </a:r>
          </a:p>
          <a:p>
            <a:endParaRPr lang="en-US" dirty="0" smtClean="0">
              <a:effectLst/>
              <a:latin typeface="Comic Sans MS" pitchFamily="66" charset="0"/>
            </a:endParaRPr>
          </a:p>
          <a:p>
            <a:r>
              <a:rPr lang="en-US" dirty="0" err="1" smtClean="0">
                <a:effectLst/>
                <a:latin typeface="Comic Sans MS" pitchFamily="66" charset="0"/>
              </a:rPr>
              <a:t>Hexaploid</a:t>
            </a:r>
            <a:r>
              <a:rPr lang="en-US" dirty="0" smtClean="0">
                <a:effectLst/>
                <a:latin typeface="Comic Sans MS" pitchFamily="66" charset="0"/>
              </a:rPr>
              <a:t>  (6n) crops: </a:t>
            </a:r>
            <a:br>
              <a:rPr lang="en-US" dirty="0" smtClean="0">
                <a:effectLst/>
                <a:latin typeface="Comic Sans MS" pitchFamily="66" charset="0"/>
              </a:rPr>
            </a:br>
            <a:r>
              <a:rPr lang="en-US" dirty="0" smtClean="0">
                <a:effectLst/>
                <a:latin typeface="Comic Sans MS" pitchFamily="66" charset="0"/>
              </a:rPr>
              <a:t>      kiwi</a:t>
            </a:r>
          </a:p>
          <a:p>
            <a:endParaRPr lang="en-US" dirty="0" smtClean="0">
              <a:effectLst/>
              <a:latin typeface="Comic Sans MS" pitchFamily="66" charset="0"/>
            </a:endParaRPr>
          </a:p>
          <a:p>
            <a:r>
              <a:rPr lang="en-US" dirty="0" err="1" smtClean="0">
                <a:effectLst/>
                <a:latin typeface="Comic Sans MS" pitchFamily="66" charset="0"/>
              </a:rPr>
              <a:t>Octaploid</a:t>
            </a:r>
            <a:r>
              <a:rPr lang="en-US" dirty="0" smtClean="0">
                <a:effectLst/>
                <a:latin typeface="Comic Sans MS" pitchFamily="66" charset="0"/>
              </a:rPr>
              <a:t> crops: </a:t>
            </a:r>
            <a:br>
              <a:rPr lang="en-US" dirty="0" smtClean="0">
                <a:effectLst/>
                <a:latin typeface="Comic Sans MS" pitchFamily="66" charset="0"/>
              </a:rPr>
            </a:br>
            <a:r>
              <a:rPr lang="en-US" dirty="0" smtClean="0">
                <a:effectLst/>
                <a:latin typeface="Comic Sans MS" pitchFamily="66" charset="0"/>
              </a:rPr>
              <a:t>     strawberry, sugar cane, pansies</a:t>
            </a: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143" r="50471"/>
          <a:stretch/>
        </p:blipFill>
        <p:spPr bwMode="auto">
          <a:xfrm>
            <a:off x="413277" y="2743200"/>
            <a:ext cx="1601998" cy="135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" y="6508403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http://en.wikipedia.org/wiki/File:Haploid,_diploid_,triploid_and_tetraploid.svg</a:t>
            </a:r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942"/>
          <a:stretch/>
        </p:blipFill>
        <p:spPr bwMode="auto">
          <a:xfrm>
            <a:off x="413277" y="4419600"/>
            <a:ext cx="1586758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857"/>
          <a:stretch/>
        </p:blipFill>
        <p:spPr bwMode="auto">
          <a:xfrm>
            <a:off x="436137" y="1059181"/>
            <a:ext cx="1617239" cy="131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7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91600" cy="5745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Comic Sans MS" pitchFamily="66" charset="0"/>
              </a:rPr>
              <a:t>Place ½ of a banana in a plastic bag</a:t>
            </a:r>
            <a:r>
              <a:rPr lang="en-US" sz="3600" dirty="0">
                <a:latin typeface="Comic Sans MS" pitchFamily="66" charset="0"/>
              </a:rPr>
              <a:t>. </a:t>
            </a: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Add </a:t>
            </a:r>
            <a:r>
              <a:rPr lang="en-US" sz="3600" dirty="0">
                <a:latin typeface="Comic Sans MS" pitchFamily="66" charset="0"/>
              </a:rPr>
              <a:t>10 mL of distilled water.</a:t>
            </a:r>
            <a:br>
              <a:rPr lang="en-US" sz="3600" dirty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Squeeze bag to mash it up.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9218" name="Picture 2" descr="http://teachers.egfi-k12.org/wp-content/uploads/2011/01/Banan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962400" cy="276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0960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http://</a:t>
            </a:r>
            <a:r>
              <a:rPr lang="en-US" dirty="0" smtClean="0">
                <a:solidFill>
                  <a:srgbClr val="FF0066"/>
                </a:solidFill>
              </a:rPr>
              <a:t>www.skylighter.com/images/how_to/3-Inch-Plastic-Hybrid-Ball-Shell/Sandwich-bags.jpg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http://teachers.egfi-k12.org/wp-content/uploads/2011/01/Bananas.jpg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1026" name="Picture 2" descr="http://www.skylighter.com/images/how_to/3-Inch-Plastic-Hybrid-Ball-Shell/Sandwich-ba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15273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54463" y="4156699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Crushing the bananas separates cells and </a:t>
            </a:r>
            <a:r>
              <a:rPr lang="en-US" sz="3200" dirty="0" smtClean="0">
                <a:latin typeface="Comic Sans MS" pitchFamily="66" charset="0"/>
              </a:rPr>
              <a:t>hypotonic water helps them swell bigger.</a:t>
            </a:r>
            <a:endParaRPr lang="en-U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7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ics.drugstore.com/prodimg/27077/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3" r="29867"/>
          <a:stretch/>
        </p:blipFill>
        <p:spPr bwMode="auto">
          <a:xfrm>
            <a:off x="7391400" y="2819400"/>
            <a:ext cx="1470660" cy="35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6342"/>
            <a:ext cx="8991600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Use a plastic cup: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    Add 1 teaspoon of shampoo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    Add  ¼ teaspoon of salt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Stir to mix.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Stir GENTLY until soap and salt are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    dissolved.  </a:t>
            </a:r>
            <a:r>
              <a:rPr lang="en-US" b="1" i="1" dirty="0" smtClean="0">
                <a:latin typeface="Comic Sans MS" pitchFamily="66" charset="0"/>
              </a:rPr>
              <a:t>Avoid creating foam.</a:t>
            </a:r>
            <a:br>
              <a:rPr lang="en-US" b="1" i="1" dirty="0" smtClean="0">
                <a:latin typeface="Comic Sans MS" pitchFamily="66" charset="0"/>
              </a:rPr>
            </a:br>
            <a:endParaRPr lang="en-US" b="1" i="1" dirty="0" smtClean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336" y="5943600"/>
            <a:ext cx="8991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http://www.drugstore.com/suave-shampoo-aloe-and-water-lily/qxp2707</a:t>
            </a:r>
          </a:p>
          <a:p>
            <a:r>
              <a:rPr lang="en-US" sz="11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http://thumbs.dreamstime.com/z/soap-suds-bubbles-clip-art-2848674.jpg</a:t>
            </a:r>
            <a:r>
              <a:rPr lang="en-US" sz="11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1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r>
              <a:rPr lang="en-US" sz="11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http://www.meijer.com/assets/product_images/styles/xlarge/1001029_024600010016_A_400.jpg</a:t>
            </a:r>
            <a:endParaRPr lang="en-US" sz="11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http://www.meijer.com/assets/product_images/styles/xlarge/1001029_024600010016_A_4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0" r="17600"/>
          <a:stretch/>
        </p:blipFill>
        <p:spPr bwMode="auto">
          <a:xfrm>
            <a:off x="7239000" y="228600"/>
            <a:ext cx="1471595" cy="227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6" b="43013"/>
          <a:stretch/>
        </p:blipFill>
        <p:spPr>
          <a:xfrm>
            <a:off x="2362165" y="3886200"/>
            <a:ext cx="1994286" cy="1752600"/>
          </a:xfrm>
          <a:prstGeom prst="rect">
            <a:avLst/>
          </a:prstGeom>
        </p:spPr>
      </p:pic>
      <p:pic>
        <p:nvPicPr>
          <p:cNvPr id="2050" name="Picture 2" descr="http://www.clker.com/cliparts/D/w/B/p/N/9/no-symbol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39" y="4038600"/>
            <a:ext cx="166413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4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WHY?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311904"/>
            <a:ext cx="6172200" cy="2971800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Adding salt (</a:t>
            </a:r>
            <a:r>
              <a:rPr lang="en-US" dirty="0" err="1">
                <a:latin typeface="Comic Sans MS" panose="030F0702030302020204" pitchFamily="66" charset="0"/>
              </a:rPr>
              <a:t>Na</a:t>
            </a:r>
            <a:r>
              <a:rPr lang="en-US" baseline="30000" dirty="0" err="1">
                <a:latin typeface="Comic Sans MS" panose="030F0702030302020204" pitchFamily="66" charset="0"/>
              </a:rPr>
              <a:t>+</a:t>
            </a:r>
            <a:r>
              <a:rPr lang="en-US" dirty="0" err="1">
                <a:latin typeface="Comic Sans MS" panose="030F0702030302020204" pitchFamily="66" charset="0"/>
              </a:rPr>
              <a:t>Cl</a:t>
            </a:r>
            <a:r>
              <a:rPr lang="en-US" baseline="30000" dirty="0">
                <a:latin typeface="Comic Sans MS" panose="030F0702030302020204" pitchFamily="66" charset="0"/>
              </a:rPr>
              <a:t>-</a:t>
            </a:r>
            <a:r>
              <a:rPr lang="en-US" dirty="0">
                <a:latin typeface="Comic Sans MS" panose="030F0702030302020204" pitchFamily="66" charset="0"/>
              </a:rPr>
              <a:t>) </a:t>
            </a:r>
            <a:r>
              <a:rPr lang="en-US" dirty="0" smtClean="0">
                <a:latin typeface="Comic Sans MS" panose="030F0702030302020204" pitchFamily="66" charset="0"/>
              </a:rPr>
              <a:t>helps DNA molecules with NEGATIVE charges  </a:t>
            </a:r>
            <a:r>
              <a:rPr lang="en-US" dirty="0">
                <a:latin typeface="Comic Sans MS" panose="030F0702030302020204" pitchFamily="66" charset="0"/>
              </a:rPr>
              <a:t>stick </a:t>
            </a:r>
            <a:r>
              <a:rPr lang="en-US" dirty="0" smtClean="0">
                <a:latin typeface="Comic Sans MS" panose="030F0702030302020204" pitchFamily="66" charset="0"/>
              </a:rPr>
              <a:t>together. </a:t>
            </a:r>
          </a:p>
        </p:txBody>
      </p:sp>
      <p:pic>
        <p:nvPicPr>
          <p:cNvPr id="1026" name="Picture 2" descr="http://qph.is.quoracdn.net/main-qimg-591994777746e06889e0ea0c87eb4da2?convert_to_webp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5" b="17837"/>
          <a:stretch/>
        </p:blipFill>
        <p:spPr bwMode="auto">
          <a:xfrm>
            <a:off x="304800" y="304799"/>
            <a:ext cx="2971800" cy="439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iologycorner.com/resources/lipidbilay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28575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4572000"/>
            <a:ext cx="571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Soap -helps break down cell </a:t>
            </a:r>
            <a:br>
              <a:rPr lang="en-US" sz="3200" dirty="0">
                <a:latin typeface="Comic Sans MS" pitchFamily="66" charset="0"/>
              </a:rPr>
            </a:br>
            <a:r>
              <a:rPr lang="en-US" sz="3200" dirty="0">
                <a:latin typeface="Comic Sans MS" pitchFamily="66" charset="0"/>
              </a:rPr>
              <a:t>membranes and release DNA </a:t>
            </a:r>
            <a:r>
              <a:rPr lang="en-US" sz="3200" dirty="0" smtClean="0">
                <a:latin typeface="Comic Sans MS" pitchFamily="66" charset="0"/>
              </a:rPr>
              <a:t> 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6083461"/>
            <a:ext cx="441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http://www.biologycorner.com/resources/lipidbilayer.gif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922" y="64045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http://qph.is.quoracdn.net/main-qimg-591994777746e06889e0ea0c87eb4da2?convert_to_webp=true</a:t>
            </a:r>
          </a:p>
        </p:txBody>
      </p:sp>
    </p:spTree>
    <p:extLst>
      <p:ext uri="{BB962C8B-B14F-4D97-AF65-F5344CB8AC3E}">
        <p14:creationId xmlns:p14="http://schemas.microsoft.com/office/powerpoint/2010/main" val="25270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Add 2 </a:t>
            </a:r>
            <a:r>
              <a:rPr lang="en-US" dirty="0" smtClean="0">
                <a:latin typeface="Comic Sans MS" pitchFamily="66" charset="0"/>
              </a:rPr>
              <a:t>spoons </a:t>
            </a:r>
            <a:r>
              <a:rPr lang="en-US" dirty="0" smtClean="0">
                <a:latin typeface="Comic Sans MS" pitchFamily="66" charset="0"/>
              </a:rPr>
              <a:t>of the banana mixture.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Use spoon to stir </a:t>
            </a:r>
            <a:r>
              <a:rPr lang="en-US" b="1" dirty="0" smtClean="0">
                <a:latin typeface="Comic Sans MS" pitchFamily="66" charset="0"/>
              </a:rPr>
              <a:t>GENTLY</a:t>
            </a:r>
            <a:r>
              <a:rPr lang="en-US" dirty="0" smtClean="0">
                <a:latin typeface="Comic Sans MS" pitchFamily="66" charset="0"/>
              </a:rPr>
              <a:t> for </a:t>
            </a:r>
            <a:r>
              <a:rPr lang="en-US" b="1" i="1" dirty="0" smtClean="0">
                <a:latin typeface="Comic Sans MS" pitchFamily="66" charset="0"/>
              </a:rPr>
              <a:t>at least 10 minutes.</a:t>
            </a:r>
          </a:p>
          <a:p>
            <a:pPr marL="0" indent="0">
              <a:buNone/>
            </a:pPr>
            <a:endParaRPr lang="en-US" b="1" i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b="1" i="1" dirty="0" smtClean="0">
              <a:latin typeface="Comic Sans MS" pitchFamily="66" charset="0"/>
            </a:endParaRPr>
          </a:p>
        </p:txBody>
      </p:sp>
      <p:pic>
        <p:nvPicPr>
          <p:cNvPr id="2050" name="Picture 2" descr="Banana solution and soap solu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399"/>
            <a:ext cx="3886200" cy="292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" y="6324600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http://www.odec.ca/projects/2003/britt3m/public_html/experiment.htm</a:t>
            </a:r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61120" cy="6449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dirty="0" smtClean="0">
                <a:latin typeface="Comic Sans MS" pitchFamily="66" charset="0"/>
              </a:rPr>
              <a:t>Add 20 mL water to mixture.</a:t>
            </a:r>
          </a:p>
          <a:p>
            <a:pPr marL="0" indent="0">
              <a:buNone/>
            </a:pPr>
            <a:endParaRPr lang="en-US" sz="39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3900" dirty="0" smtClean="0">
                <a:latin typeface="Comic Sans MS" pitchFamily="66" charset="0"/>
              </a:rPr>
              <a:t>Place </a:t>
            </a:r>
            <a:r>
              <a:rPr lang="en-US" sz="3900" dirty="0" smtClean="0">
                <a:latin typeface="Comic Sans MS" pitchFamily="66" charset="0"/>
              </a:rPr>
              <a:t>coffee filter into a the filter cone and hold it over a clean plastic cup.</a:t>
            </a:r>
          </a:p>
          <a:p>
            <a:pPr marL="0" indent="0">
              <a:buNone/>
            </a:pPr>
            <a:endParaRPr lang="en-US" sz="39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3900" dirty="0" smtClean="0">
                <a:latin typeface="Comic Sans MS" pitchFamily="66" charset="0"/>
              </a:rPr>
              <a:t>Pour the </a:t>
            </a:r>
            <a:r>
              <a:rPr lang="en-US" sz="3900" dirty="0" smtClean="0">
                <a:latin typeface="Comic Sans MS" pitchFamily="66" charset="0"/>
              </a:rPr>
              <a:t>banana</a:t>
            </a:r>
            <a:br>
              <a:rPr lang="en-US" sz="3900" dirty="0" smtClean="0">
                <a:latin typeface="Comic Sans MS" pitchFamily="66" charset="0"/>
              </a:rPr>
            </a:br>
            <a:r>
              <a:rPr lang="en-US" sz="3900" dirty="0" smtClean="0">
                <a:latin typeface="Comic Sans MS" pitchFamily="66" charset="0"/>
              </a:rPr>
              <a:t>mixture </a:t>
            </a:r>
            <a:r>
              <a:rPr lang="en-US" sz="3900" dirty="0" smtClean="0">
                <a:latin typeface="Comic Sans MS" pitchFamily="66" charset="0"/>
              </a:rPr>
              <a:t>into the </a:t>
            </a:r>
            <a:br>
              <a:rPr lang="en-US" sz="3900" dirty="0" smtClean="0">
                <a:latin typeface="Comic Sans MS" pitchFamily="66" charset="0"/>
              </a:rPr>
            </a:br>
            <a:r>
              <a:rPr lang="en-US" sz="3900" dirty="0" smtClean="0">
                <a:latin typeface="Comic Sans MS" pitchFamily="66" charset="0"/>
              </a:rPr>
              <a:t>filter.</a:t>
            </a:r>
          </a:p>
          <a:p>
            <a:pPr marL="0" indent="0">
              <a:buNone/>
            </a:pPr>
            <a:r>
              <a:rPr lang="en-US" sz="3900" dirty="0">
                <a:latin typeface="Comic Sans MS" pitchFamily="66" charset="0"/>
              </a:rPr>
              <a:t/>
            </a:r>
            <a:br>
              <a:rPr lang="en-US" sz="3900" dirty="0">
                <a:latin typeface="Comic Sans MS" pitchFamily="66" charset="0"/>
              </a:rPr>
            </a:br>
            <a:r>
              <a:rPr lang="en-US" sz="3900" dirty="0" smtClean="0">
                <a:latin typeface="Comic Sans MS" pitchFamily="66" charset="0"/>
              </a:rPr>
              <a:t>The liquid (called filtrate) will collect in the bottom of the cup.</a:t>
            </a:r>
          </a:p>
          <a:p>
            <a:pPr marL="0" indent="0">
              <a:buNone/>
            </a:pPr>
            <a:endParaRPr lang="en-US" b="1" i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b="1" i="1" dirty="0" smtClean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" y="6324600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http://www.odec.ca/projects/2003/britt3m/public_html/experiment.htm</a:t>
            </a:r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Banana and soap solution being filtere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799"/>
            <a:ext cx="3276600" cy="246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61120" cy="644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dirty="0" smtClean="0">
                <a:latin typeface="Comic Sans MS" pitchFamily="66" charset="0"/>
              </a:rPr>
              <a:t>Gently stir the mixture in the filter being careful not to poke a hole in the filter paper.</a:t>
            </a:r>
          </a:p>
          <a:p>
            <a:pPr marL="0" indent="0">
              <a:buNone/>
            </a:pPr>
            <a:endParaRPr lang="en-US" sz="39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3900" dirty="0" smtClean="0">
                <a:latin typeface="Comic Sans MS" pitchFamily="66" charset="0"/>
              </a:rPr>
              <a:t>Let sit for a few </a:t>
            </a:r>
            <a:br>
              <a:rPr lang="en-US" sz="3900" dirty="0" smtClean="0">
                <a:latin typeface="Comic Sans MS" pitchFamily="66" charset="0"/>
              </a:rPr>
            </a:br>
            <a:r>
              <a:rPr lang="en-US" sz="3900" dirty="0" smtClean="0">
                <a:latin typeface="Comic Sans MS" pitchFamily="66" charset="0"/>
              </a:rPr>
              <a:t>more minutes.</a:t>
            </a:r>
          </a:p>
          <a:p>
            <a:pPr marL="0" indent="0">
              <a:buNone/>
            </a:pPr>
            <a:r>
              <a:rPr lang="en-US" sz="3900" dirty="0">
                <a:latin typeface="Comic Sans MS" pitchFamily="66" charset="0"/>
              </a:rPr>
              <a:t/>
            </a:r>
            <a:br>
              <a:rPr lang="en-US" sz="3900" dirty="0">
                <a:latin typeface="Comic Sans MS" pitchFamily="66" charset="0"/>
              </a:rPr>
            </a:br>
            <a:r>
              <a:rPr lang="en-US" sz="3900" dirty="0" smtClean="0">
                <a:latin typeface="Comic Sans MS" pitchFamily="66" charset="0"/>
              </a:rPr>
              <a:t>Remove filter and set aside.</a:t>
            </a:r>
          </a:p>
          <a:p>
            <a:pPr marL="0" indent="0">
              <a:buNone/>
            </a:pPr>
            <a:endParaRPr lang="en-US" b="1" i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b="1" i="1" dirty="0" smtClean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" y="6324600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http://www.odec.ca/projects/2003/britt3m/public_html/experiment.htm</a:t>
            </a:r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Banana and soap solution being filtere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20" y="1524000"/>
            <a:ext cx="4122420" cy="30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6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Comic Sans MS" pitchFamily="66" charset="0"/>
              </a:rPr>
              <a:t>Obtain a tube containing </a:t>
            </a:r>
            <a:br>
              <a:rPr lang="en-US" sz="4000" dirty="0" smtClean="0">
                <a:latin typeface="Comic Sans MS" pitchFamily="66" charset="0"/>
              </a:rPr>
            </a:br>
            <a:r>
              <a:rPr lang="en-US" sz="4000" dirty="0" smtClean="0">
                <a:latin typeface="Comic Sans MS" pitchFamily="66" charset="0"/>
              </a:rPr>
              <a:t>    91% isopropyl alcohol.</a:t>
            </a:r>
            <a:br>
              <a:rPr lang="en-US" sz="4000" dirty="0" smtClean="0">
                <a:latin typeface="Comic Sans MS" pitchFamily="66" charset="0"/>
              </a:rPr>
            </a:br>
            <a:r>
              <a:rPr lang="en-US" sz="4000" dirty="0" smtClean="0">
                <a:latin typeface="Comic Sans MS" pitchFamily="66" charset="0"/>
              </a:rPr>
              <a:t/>
            </a:r>
            <a:br>
              <a:rPr lang="en-US" sz="4000" dirty="0" smtClean="0">
                <a:latin typeface="Comic Sans MS" pitchFamily="66" charset="0"/>
              </a:rPr>
            </a:br>
            <a:r>
              <a:rPr lang="en-US" sz="4000" dirty="0" smtClean="0">
                <a:latin typeface="Comic Sans MS" pitchFamily="66" charset="0"/>
              </a:rPr>
              <a:t>Keep the alcohol as cold as possible by placing it in the cup of ice.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" y="6324600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http://depts.washington.edu/chem/courses/labs/162labs/images/PA030140.JPG</a:t>
            </a:r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depts.washington.edu/chem/courses/labs/162labs/images/PA030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6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257</Words>
  <Application>Microsoft Office PowerPoint</Application>
  <PresentationFormat>On-screen Show (4:3)</PresentationFormat>
  <Paragraphs>53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BANANA DNA EXTRACTION</vt:lpstr>
      <vt:lpstr>Many plants are polyploids</vt:lpstr>
      <vt:lpstr>PowerPoint Presentation</vt:lpstr>
      <vt:lpstr>PowerPoint Presentation</vt:lpstr>
      <vt:lpstr>WHY?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BANANA DNA EXTRACTION</dc:title>
  <dc:creator>Kelly Riedell</dc:creator>
  <cp:lastModifiedBy>Kelly Riedell</cp:lastModifiedBy>
  <cp:revision>24</cp:revision>
  <dcterms:created xsi:type="dcterms:W3CDTF">2011-12-18T19:30:08Z</dcterms:created>
  <dcterms:modified xsi:type="dcterms:W3CDTF">2014-12-15T16:54:55Z</dcterms:modified>
</cp:coreProperties>
</file>