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73" r:id="rId3"/>
    <p:sldId id="272" r:id="rId4"/>
    <p:sldId id="27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C813E-ADD5-4E8F-8451-4598DF2E3B4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AAD2D-FC14-418B-97C0-26A9F4E3D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41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ED0A-3B23-4398-A5FF-1051AE7170A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981B4-4479-4786-9BD5-716641CC7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36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ED0A-3B23-4398-A5FF-1051AE7170A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981B4-4479-4786-9BD5-716641CC7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75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ED0A-3B23-4398-A5FF-1051AE7170A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981B4-4479-4786-9BD5-716641CC7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ED0A-3B23-4398-A5FF-1051AE7170A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981B4-4479-4786-9BD5-716641CC7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ED0A-3B23-4398-A5FF-1051AE7170A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981B4-4479-4786-9BD5-716641CC7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64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ED0A-3B23-4398-A5FF-1051AE7170A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981B4-4479-4786-9BD5-716641CC7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12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ED0A-3B23-4398-A5FF-1051AE7170A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981B4-4479-4786-9BD5-716641CC7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627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ED0A-3B23-4398-A5FF-1051AE7170A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981B4-4479-4786-9BD5-716641CC7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22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ED0A-3B23-4398-A5FF-1051AE7170A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981B4-4479-4786-9BD5-716641CC7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8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ED0A-3B23-4398-A5FF-1051AE7170A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981B4-4479-4786-9BD5-716641CC7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21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ED0A-3B23-4398-A5FF-1051AE7170A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981B4-4479-4786-9BD5-716641CC7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30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EED0A-3B23-4398-A5FF-1051AE7170A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981B4-4479-4786-9BD5-716641CC7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69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-83821"/>
            <a:ext cx="8229600" cy="1082041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Many plants are </a:t>
            </a:r>
            <a:r>
              <a:rPr lang="en-US" sz="4000" dirty="0" err="1" smtClean="0">
                <a:latin typeface="Comic Sans MS" pitchFamily="66" charset="0"/>
              </a:rPr>
              <a:t>polyploids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043942"/>
            <a:ext cx="7315200" cy="5464461"/>
          </a:xfrm>
        </p:spPr>
        <p:txBody>
          <a:bodyPr>
            <a:normAutofit fontScale="77500" lnSpcReduction="20000"/>
          </a:bodyPr>
          <a:lstStyle/>
          <a:p>
            <a:r>
              <a:rPr lang="en-US" sz="3800" dirty="0" smtClean="0">
                <a:effectLst/>
                <a:latin typeface="Comic Sans MS" pitchFamily="66" charset="0"/>
              </a:rPr>
              <a:t>Humans (2n)</a:t>
            </a:r>
          </a:p>
          <a:p>
            <a:endParaRPr lang="en-US" sz="3800" dirty="0">
              <a:latin typeface="Comic Sans MS" pitchFamily="66" charset="0"/>
            </a:endParaRPr>
          </a:p>
          <a:p>
            <a:r>
              <a:rPr lang="en-US" sz="3800" dirty="0" smtClean="0">
                <a:effectLst/>
                <a:latin typeface="Comic Sans MS" pitchFamily="66" charset="0"/>
              </a:rPr>
              <a:t>Triploid (3n) crops:</a:t>
            </a:r>
            <a:br>
              <a:rPr lang="en-US" sz="3800" dirty="0" smtClean="0">
                <a:effectLst/>
                <a:latin typeface="Comic Sans MS" pitchFamily="66" charset="0"/>
              </a:rPr>
            </a:br>
            <a:r>
              <a:rPr lang="en-US" sz="3800" dirty="0" smtClean="0">
                <a:effectLst/>
                <a:latin typeface="Comic Sans MS" pitchFamily="66" charset="0"/>
              </a:rPr>
              <a:t>     apple, BANANA, watermelon</a:t>
            </a:r>
          </a:p>
          <a:p>
            <a:endParaRPr lang="en-US" sz="3800" dirty="0" smtClean="0">
              <a:effectLst/>
              <a:latin typeface="Comic Sans MS" pitchFamily="66" charset="0"/>
            </a:endParaRPr>
          </a:p>
          <a:p>
            <a:r>
              <a:rPr lang="en-US" sz="3800" dirty="0" err="1" smtClean="0">
                <a:effectLst/>
                <a:latin typeface="Comic Sans MS" pitchFamily="66" charset="0"/>
              </a:rPr>
              <a:t>Tetraploid</a:t>
            </a:r>
            <a:r>
              <a:rPr lang="en-US" sz="3800" dirty="0" smtClean="0">
                <a:effectLst/>
                <a:latin typeface="Comic Sans MS" pitchFamily="66" charset="0"/>
              </a:rPr>
              <a:t> crops (4n) </a:t>
            </a:r>
            <a:br>
              <a:rPr lang="en-US" sz="3800" dirty="0" smtClean="0">
                <a:effectLst/>
                <a:latin typeface="Comic Sans MS" pitchFamily="66" charset="0"/>
              </a:rPr>
            </a:br>
            <a:r>
              <a:rPr lang="en-US" sz="3800" dirty="0" smtClean="0">
                <a:effectLst/>
                <a:latin typeface="Comic Sans MS" pitchFamily="66" charset="0"/>
              </a:rPr>
              <a:t>     apple, cotton, potato, peanut </a:t>
            </a:r>
          </a:p>
          <a:p>
            <a:endParaRPr lang="en-US" sz="3800" dirty="0" smtClean="0">
              <a:effectLst/>
              <a:latin typeface="Comic Sans MS" pitchFamily="66" charset="0"/>
            </a:endParaRPr>
          </a:p>
          <a:p>
            <a:r>
              <a:rPr lang="en-US" sz="3800" dirty="0" err="1" smtClean="0">
                <a:effectLst/>
                <a:latin typeface="Comic Sans MS" pitchFamily="66" charset="0"/>
              </a:rPr>
              <a:t>Hexaploid</a:t>
            </a:r>
            <a:r>
              <a:rPr lang="en-US" sz="3800" dirty="0" smtClean="0">
                <a:effectLst/>
                <a:latin typeface="Comic Sans MS" pitchFamily="66" charset="0"/>
              </a:rPr>
              <a:t>  (6n) crops: </a:t>
            </a:r>
            <a:br>
              <a:rPr lang="en-US" sz="3800" dirty="0" smtClean="0">
                <a:effectLst/>
                <a:latin typeface="Comic Sans MS" pitchFamily="66" charset="0"/>
              </a:rPr>
            </a:br>
            <a:r>
              <a:rPr lang="en-US" sz="3800" dirty="0" smtClean="0">
                <a:effectLst/>
                <a:latin typeface="Comic Sans MS" pitchFamily="66" charset="0"/>
              </a:rPr>
              <a:t>      kiwi</a:t>
            </a:r>
          </a:p>
          <a:p>
            <a:endParaRPr lang="en-US" sz="3800" dirty="0" smtClean="0">
              <a:effectLst/>
              <a:latin typeface="Comic Sans MS" pitchFamily="66" charset="0"/>
            </a:endParaRPr>
          </a:p>
          <a:p>
            <a:r>
              <a:rPr lang="en-US" sz="3800" dirty="0" err="1" smtClean="0">
                <a:effectLst/>
                <a:latin typeface="Comic Sans MS" pitchFamily="66" charset="0"/>
              </a:rPr>
              <a:t>Octaploid</a:t>
            </a:r>
            <a:r>
              <a:rPr lang="en-US" sz="3800" dirty="0" smtClean="0">
                <a:effectLst/>
                <a:latin typeface="Comic Sans MS" pitchFamily="66" charset="0"/>
              </a:rPr>
              <a:t> (8n) crops: </a:t>
            </a:r>
            <a:br>
              <a:rPr lang="en-US" sz="3800" dirty="0" smtClean="0">
                <a:effectLst/>
                <a:latin typeface="Comic Sans MS" pitchFamily="66" charset="0"/>
              </a:rPr>
            </a:br>
            <a:r>
              <a:rPr lang="en-US" sz="3800" dirty="0" smtClean="0">
                <a:effectLst/>
                <a:latin typeface="Comic Sans MS" pitchFamily="66" charset="0"/>
              </a:rPr>
              <a:t>     strawberry, sugar cane, pansies</a:t>
            </a:r>
            <a:endParaRPr lang="en-US" sz="3800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49143" r="50471"/>
          <a:stretch/>
        </p:blipFill>
        <p:spPr bwMode="auto">
          <a:xfrm>
            <a:off x="220980" y="1828800"/>
            <a:ext cx="1601998" cy="1356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942"/>
          <a:stretch/>
        </p:blipFill>
        <p:spPr bwMode="auto">
          <a:xfrm>
            <a:off x="220980" y="3352800"/>
            <a:ext cx="1586758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50857"/>
          <a:stretch/>
        </p:blipFill>
        <p:spPr bwMode="auto">
          <a:xfrm>
            <a:off x="236220" y="304800"/>
            <a:ext cx="1617239" cy="131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95" y="5142110"/>
            <a:ext cx="2384568" cy="1366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78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991600" cy="5745163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Comic Sans MS" pitchFamily="66" charset="0"/>
            </a:endParaRPr>
          </a:p>
          <a:p>
            <a:pPr marL="0" indent="0">
              <a:buNone/>
            </a:pPr>
            <a:endParaRPr lang="en-US" dirty="0" smtClean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</p:txBody>
      </p:sp>
      <p:pic>
        <p:nvPicPr>
          <p:cNvPr id="1026" name="Picture 2" descr="http://www.skylighter.com/images/how_to/3-Inch-Plastic-Hybrid-Ball-Shell/Sandwich-bag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23" y="457200"/>
            <a:ext cx="419100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495800" y="457200"/>
            <a:ext cx="4267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Comic Sans MS" pitchFamily="66" charset="0"/>
              </a:rPr>
              <a:t>Crushing the bananas </a:t>
            </a:r>
            <a:r>
              <a:rPr lang="en-US" sz="4000" dirty="0" smtClean="0">
                <a:latin typeface="Comic Sans MS" pitchFamily="66" charset="0"/>
              </a:rPr>
              <a:t>helps</a:t>
            </a:r>
          </a:p>
          <a:p>
            <a:r>
              <a:rPr lang="en-US" sz="4000" dirty="0" smtClean="0">
                <a:latin typeface="Comic Sans MS" pitchFamily="66" charset="0"/>
              </a:rPr>
              <a:t>separate cells  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3810000"/>
            <a:ext cx="5562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dirty="0" smtClean="0">
                <a:solidFill>
                  <a:prstClr val="black"/>
                </a:solidFill>
                <a:latin typeface="Comic Sans MS" pitchFamily="66" charset="0"/>
              </a:rPr>
              <a:t>Hypotonic </a:t>
            </a:r>
            <a:r>
              <a:rPr lang="en-US" sz="3600" dirty="0">
                <a:solidFill>
                  <a:prstClr val="black"/>
                </a:solidFill>
                <a:latin typeface="Comic Sans MS" pitchFamily="66" charset="0"/>
              </a:rPr>
              <a:t>water helps </a:t>
            </a:r>
            <a:r>
              <a:rPr lang="en-US" sz="3600" dirty="0" smtClean="0">
                <a:solidFill>
                  <a:prstClr val="black"/>
                </a:solidFill>
                <a:latin typeface="Comic Sans MS" pitchFamily="66" charset="0"/>
              </a:rPr>
              <a:t/>
            </a:r>
            <a:br>
              <a:rPr lang="en-US" sz="3600" dirty="0" smtClean="0">
                <a:solidFill>
                  <a:prstClr val="black"/>
                </a:solidFill>
                <a:latin typeface="Comic Sans MS" pitchFamily="66" charset="0"/>
              </a:rPr>
            </a:br>
            <a:r>
              <a:rPr lang="en-US" sz="3600" dirty="0" smtClean="0">
                <a:solidFill>
                  <a:prstClr val="black"/>
                </a:solidFill>
                <a:latin typeface="Comic Sans MS" pitchFamily="66" charset="0"/>
              </a:rPr>
              <a:t>cells swell </a:t>
            </a:r>
            <a:r>
              <a:rPr lang="en-US" sz="3600" dirty="0">
                <a:solidFill>
                  <a:prstClr val="black"/>
                </a:solidFill>
                <a:latin typeface="Comic Sans MS" pitchFamily="66" charset="0"/>
              </a:rPr>
              <a:t>bigger.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971800"/>
            <a:ext cx="2133600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58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WHY?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311904"/>
            <a:ext cx="6172200" cy="2971800"/>
          </a:xfrm>
        </p:spPr>
        <p:txBody>
          <a:bodyPr>
            <a:norm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Adding </a:t>
            </a:r>
            <a:r>
              <a:rPr lang="en-US" dirty="0" smtClean="0">
                <a:latin typeface="Comic Sans MS" panose="030F0702030302020204" pitchFamily="66" charset="0"/>
              </a:rPr>
              <a:t>SALT </a:t>
            </a:r>
            <a:r>
              <a:rPr lang="en-US" dirty="0">
                <a:latin typeface="Comic Sans MS" panose="030F0702030302020204" pitchFamily="66" charset="0"/>
              </a:rPr>
              <a:t>(</a:t>
            </a:r>
            <a:r>
              <a:rPr lang="en-US" dirty="0" err="1">
                <a:latin typeface="Comic Sans MS" panose="030F0702030302020204" pitchFamily="66" charset="0"/>
              </a:rPr>
              <a:t>Na</a:t>
            </a:r>
            <a:r>
              <a:rPr lang="en-US" baseline="30000" dirty="0" err="1">
                <a:latin typeface="Comic Sans MS" panose="030F0702030302020204" pitchFamily="66" charset="0"/>
              </a:rPr>
              <a:t>+</a:t>
            </a:r>
            <a:r>
              <a:rPr lang="en-US" dirty="0" err="1">
                <a:latin typeface="Comic Sans MS" panose="030F0702030302020204" pitchFamily="66" charset="0"/>
              </a:rPr>
              <a:t>Cl</a:t>
            </a:r>
            <a:r>
              <a:rPr lang="en-US" baseline="30000" dirty="0">
                <a:latin typeface="Comic Sans MS" panose="030F0702030302020204" pitchFamily="66" charset="0"/>
              </a:rPr>
              <a:t>-</a:t>
            </a:r>
            <a:r>
              <a:rPr lang="en-US" dirty="0">
                <a:latin typeface="Comic Sans MS" panose="030F0702030302020204" pitchFamily="66" charset="0"/>
              </a:rPr>
              <a:t>) </a:t>
            </a:r>
            <a:r>
              <a:rPr lang="en-US" dirty="0" smtClean="0">
                <a:latin typeface="Comic Sans MS" panose="030F0702030302020204" pitchFamily="66" charset="0"/>
              </a:rPr>
              <a:t>helps DNA molecules with NEGATIVE charges  </a:t>
            </a:r>
            <a:r>
              <a:rPr lang="en-US" dirty="0">
                <a:latin typeface="Comic Sans MS" panose="030F0702030302020204" pitchFamily="66" charset="0"/>
              </a:rPr>
              <a:t>stick </a:t>
            </a:r>
            <a:r>
              <a:rPr lang="en-US" dirty="0" smtClean="0">
                <a:latin typeface="Comic Sans MS" panose="030F0702030302020204" pitchFamily="66" charset="0"/>
              </a:rPr>
              <a:t>together. </a:t>
            </a:r>
          </a:p>
        </p:txBody>
      </p:sp>
      <p:pic>
        <p:nvPicPr>
          <p:cNvPr id="1026" name="Picture 2" descr="http://qph.is.quoracdn.net/main-qimg-591994777746e06889e0ea0c87eb4da2?convert_to_webp=tru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845" b="17837"/>
          <a:stretch/>
        </p:blipFill>
        <p:spPr bwMode="auto">
          <a:xfrm>
            <a:off x="304800" y="304799"/>
            <a:ext cx="2971800" cy="439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biologycorner.com/resources/lipidbilay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657600"/>
            <a:ext cx="2857500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" y="4572000"/>
            <a:ext cx="5715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omic Sans MS" pitchFamily="66" charset="0"/>
              </a:rPr>
              <a:t>Soap -helps break down cell </a:t>
            </a:r>
            <a:r>
              <a:rPr lang="en-US" sz="3200" dirty="0" smtClean="0">
                <a:latin typeface="Comic Sans MS" pitchFamily="66" charset="0"/>
              </a:rPr>
              <a:t>membranes </a:t>
            </a:r>
            <a:r>
              <a:rPr lang="en-US" sz="3200" dirty="0">
                <a:latin typeface="Comic Sans MS" pitchFamily="66" charset="0"/>
              </a:rPr>
              <a:t>and release DNA </a:t>
            </a:r>
            <a:r>
              <a:rPr lang="en-US" sz="3200" dirty="0" smtClean="0">
                <a:latin typeface="Comic Sans MS" pitchFamily="66" charset="0"/>
              </a:rPr>
              <a:t> 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922" y="64045"/>
            <a:ext cx="8915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http://qph.is.quoracdn.net/main-qimg-591994777746e06889e0ea0c87eb4da2?convert_to_webp=true</a:t>
            </a:r>
          </a:p>
        </p:txBody>
      </p:sp>
    </p:spTree>
    <p:extLst>
      <p:ext uri="{BB962C8B-B14F-4D97-AF65-F5344CB8AC3E}">
        <p14:creationId xmlns:p14="http://schemas.microsoft.com/office/powerpoint/2010/main" val="252703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depts.washington.edu/chem/courses/labs/162labs/images/PA0301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57200"/>
            <a:ext cx="3398520" cy="254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31523" y="3154501"/>
            <a:ext cx="823722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Cold</a:t>
            </a:r>
            <a:r>
              <a:rPr lang="en-US" sz="4000" dirty="0">
                <a:latin typeface="Comic Sans MS" pitchFamily="66" charset="0"/>
              </a:rPr>
              <a:t> </a:t>
            </a:r>
            <a:r>
              <a:rPr lang="en-US" sz="4000" dirty="0" smtClean="0">
                <a:latin typeface="Comic Sans MS" pitchFamily="66" charset="0"/>
              </a:rPr>
              <a:t>alcohol helps </a:t>
            </a:r>
          </a:p>
          <a:p>
            <a:r>
              <a:rPr lang="en-US" sz="4000" dirty="0" smtClean="0">
                <a:latin typeface="Comic Sans MS" pitchFamily="66" charset="0"/>
              </a:rPr>
              <a:t>the DNA </a:t>
            </a:r>
          </a:p>
          <a:p>
            <a:r>
              <a:rPr lang="en-US" sz="4000" dirty="0" smtClean="0">
                <a:latin typeface="Comic Sans MS" pitchFamily="66" charset="0"/>
              </a:rPr>
              <a:t>precipitate </a:t>
            </a:r>
          </a:p>
          <a:p>
            <a:r>
              <a:rPr lang="en-US" sz="4000" dirty="0" smtClean="0">
                <a:latin typeface="Comic Sans MS" pitchFamily="66" charset="0"/>
              </a:rPr>
              <a:t>(come out of solution) </a:t>
            </a:r>
          </a:p>
          <a:p>
            <a:r>
              <a:rPr lang="en-US" sz="4000" dirty="0" smtClean="0">
                <a:latin typeface="Comic Sans MS" pitchFamily="66" charset="0"/>
              </a:rPr>
              <a:t>so it can be collected.</a:t>
            </a:r>
            <a:endParaRPr lang="en-US" sz="4000" dirty="0"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731645"/>
            <a:ext cx="2857500" cy="38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19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70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Many plants are polyploids</vt:lpstr>
      <vt:lpstr>PowerPoint Presentation</vt:lpstr>
      <vt:lpstr>WHY?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BANANA DNA EXTRACTION</dc:title>
  <dc:creator>Kelly Riedell</dc:creator>
  <cp:lastModifiedBy>Kelly Riedell</cp:lastModifiedBy>
  <cp:revision>29</cp:revision>
  <dcterms:created xsi:type="dcterms:W3CDTF">2011-12-18T19:30:08Z</dcterms:created>
  <dcterms:modified xsi:type="dcterms:W3CDTF">2015-12-15T10:31:00Z</dcterms:modified>
</cp:coreProperties>
</file>