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8" r:id="rId4"/>
    <p:sldId id="257" r:id="rId5"/>
    <p:sldId id="259" r:id="rId6"/>
    <p:sldId id="276" r:id="rId7"/>
    <p:sldId id="277" r:id="rId8"/>
    <p:sldId id="262" r:id="rId9"/>
    <p:sldId id="263" r:id="rId10"/>
    <p:sldId id="264" r:id="rId11"/>
    <p:sldId id="265" r:id="rId12"/>
    <p:sldId id="270" r:id="rId13"/>
    <p:sldId id="266" r:id="rId14"/>
    <p:sldId id="260" r:id="rId15"/>
    <p:sldId id="267" r:id="rId16"/>
    <p:sldId id="268" r:id="rId17"/>
    <p:sldId id="269" r:id="rId18"/>
    <p:sldId id="271" r:id="rId19"/>
    <p:sldId id="278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4" autoAdjust="0"/>
    <p:restoredTop sz="94664" autoAdjust="0"/>
  </p:normalViewPr>
  <p:slideViewPr>
    <p:cSldViewPr>
      <p:cViewPr>
        <p:scale>
          <a:sx n="70" d="100"/>
          <a:sy n="70" d="100"/>
        </p:scale>
        <p:origin x="331" y="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42E1-4CBD-4902-9114-B77C33532CF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2E19-9475-450A-841C-05303C2C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2E19-9475-450A-841C-05303C2CD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33400"/>
            <a:ext cx="6934200" cy="1143000"/>
          </a:xfrm>
        </p:spPr>
        <p:txBody>
          <a:bodyPr/>
          <a:lstStyle/>
          <a:p>
            <a:r>
              <a:rPr lang="en-US" dirty="0" smtClean="0"/>
              <a:t>Intro to </a:t>
            </a: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6400800" cy="1295400"/>
          </a:xfrm>
        </p:spPr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667000"/>
            <a:ext cx="1847850" cy="246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73"/>
            <a:ext cx="2971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https://conradchrabol.wordpress.com/mendels-early-works/</a:t>
            </a:r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When </a:t>
            </a:r>
            <a:r>
              <a:rPr lang="en-US" b="1" dirty="0" smtClean="0"/>
              <a:t>Mendel crossed </a:t>
            </a:r>
            <a:r>
              <a:rPr lang="en-US" b="1" dirty="0" smtClean="0"/>
              <a:t>true- breeding (________) </a:t>
            </a:r>
            <a:r>
              <a:rPr lang="en-US" b="1" dirty="0"/>
              <a:t>PLANTS with 2 ______________ traits:</a:t>
            </a:r>
            <a:br>
              <a:rPr lang="en-US" b="1" dirty="0"/>
            </a:br>
            <a:r>
              <a:rPr lang="en-US" b="1" dirty="0"/>
              <a:t>(EX: Tall crossed with short)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5053013" cy="8071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133600" y="6019800"/>
            <a:ext cx="5638800" cy="990600"/>
          </a:xfrm>
          <a:prstGeom prst="rect">
            <a:avLst/>
          </a:prstGeom>
          <a:solidFill>
            <a:srgbClr val="D3E2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43400" y="5410200"/>
            <a:ext cx="762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1793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PURE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2218" y="1682576"/>
            <a:ext cx="271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Contrasting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64" y="0"/>
            <a:ext cx="7772400" cy="1143000"/>
          </a:xfrm>
        </p:spPr>
        <p:txBody>
          <a:bodyPr/>
          <a:lstStyle/>
          <a:p>
            <a:r>
              <a:rPr lang="en-US" dirty="0" smtClean="0"/>
              <a:t>Mendel’s Pea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03218"/>
            <a:ext cx="4572000" cy="5049982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____ generation </a:t>
            </a:r>
            <a:r>
              <a:rPr lang="en-US" b="1" dirty="0" smtClean="0"/>
              <a:t>(_________)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b="1" dirty="0"/>
              <a:t>____  generation</a:t>
            </a:r>
          </a:p>
          <a:p>
            <a:pPr>
              <a:buFontTx/>
              <a:buNone/>
            </a:pPr>
            <a:r>
              <a:rPr lang="en-US" b="1" dirty="0"/>
              <a:t>(______= offspring</a:t>
            </a:r>
            <a:r>
              <a:rPr lang="en-US" b="1" dirty="0" smtClean="0"/>
              <a:t>)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b="1" dirty="0"/>
              <a:t>___  generation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30" descr="complete dom red flowe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3218"/>
            <a:ext cx="34321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2900" y="153879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981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Parental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900" y="31283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2764" y="377699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Filial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41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F2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448800" cy="1143000"/>
          </a:xfrm>
        </p:spPr>
        <p:txBody>
          <a:bodyPr/>
          <a:lstStyle/>
          <a:p>
            <a:r>
              <a:rPr lang="en-US" sz="3600" dirty="0" smtClean="0"/>
              <a:t>He always found the same pattern: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4" y="1447800"/>
            <a:ext cx="8975785" cy="4114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b="1" dirty="0" smtClean="0"/>
              <a:t>ONLY </a:t>
            </a:r>
            <a:r>
              <a:rPr lang="en-US" b="1" dirty="0"/>
              <a:t>______ </a:t>
            </a:r>
            <a:r>
              <a:rPr lang="en-US" b="1" dirty="0" smtClean="0"/>
              <a:t>trait </a:t>
            </a:r>
            <a:r>
              <a:rPr lang="en-US" b="1" dirty="0"/>
              <a:t>____________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in </a:t>
            </a:r>
            <a:r>
              <a:rPr lang="en-US" b="1" dirty="0"/>
              <a:t>the ____</a:t>
            </a:r>
            <a:r>
              <a:rPr lang="en-US" b="1" baseline="-25000" dirty="0"/>
              <a:t>	</a:t>
            </a:r>
            <a:r>
              <a:rPr lang="en-US" b="1" dirty="0"/>
              <a:t>generation </a:t>
            </a: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BUT </a:t>
            </a:r>
            <a:r>
              <a:rPr lang="en-US" b="1" dirty="0"/>
              <a:t>. . 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2</a:t>
            </a:r>
            <a:r>
              <a:rPr lang="en-US" b="1" dirty="0"/>
              <a:t>. ___________ </a:t>
            </a:r>
            <a:r>
              <a:rPr lang="en-US" b="1" dirty="0" smtClean="0"/>
              <a:t>traits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were found in 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generation. The  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trait __________ in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_________ ratio.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41041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one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4448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showed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113" y="191813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423" y="355177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Both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1864" y="409368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9574" y="461994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missing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6453" y="514316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returned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814" y="566941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3:1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glencoe.com/qe/images/b136/q4315/ch10_0_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89" y="2020102"/>
            <a:ext cx="27908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00800"/>
            <a:ext cx="7772400" cy="1143000"/>
          </a:xfrm>
        </p:spPr>
        <p:txBody>
          <a:bodyPr/>
          <a:lstStyle/>
          <a:p>
            <a:r>
              <a:rPr lang="en-US" sz="1600" dirty="0"/>
              <a:t>http://www.tubechop.com/watch/7029990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It’s all about the patterns!</a:t>
            </a:r>
            <a:endParaRPr lang="en-US" sz="3600" b="1" dirty="0"/>
          </a:p>
        </p:txBody>
      </p:sp>
      <p:pic>
        <p:nvPicPr>
          <p:cNvPr id="8" name="Picture 14" descr="complet dom 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33264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1537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CC0099"/>
                </a:solidFill>
                <a:latin typeface="Arial" panose="020B0604020202020204" pitchFamily="34" charset="0"/>
              </a:rPr>
              <a:t>Image modified from:</a:t>
            </a:r>
            <a:br>
              <a:rPr lang="en-US" sz="700" b="1" dirty="0">
                <a:solidFill>
                  <a:srgbClr val="CC0099"/>
                </a:solidFill>
                <a:latin typeface="Arial" panose="020B0604020202020204" pitchFamily="34" charset="0"/>
              </a:rPr>
            </a:br>
            <a:r>
              <a:rPr lang="en-US" sz="700" b="1" dirty="0">
                <a:solidFill>
                  <a:srgbClr val="CC0099"/>
                </a:solidFill>
                <a:latin typeface="Arial" panose="020B0604020202020204" pitchFamily="34" charset="0"/>
              </a:rPr>
              <a:t>http://www.laskerfoundation.org/rprimers/gnn/timeline/1866.html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94947"/>
            <a:ext cx="3033713" cy="3640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8655" y="5353871"/>
            <a:ext cx="303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http://www.biology.lifeeasy.org/2502/explain-the-law-of-dominance-using-a-monohybrid-cross</a:t>
            </a:r>
          </a:p>
        </p:txBody>
      </p:sp>
    </p:spTree>
    <p:extLst>
      <p:ext uri="{BB962C8B-B14F-4D97-AF65-F5344CB8AC3E}">
        <p14:creationId xmlns:p14="http://schemas.microsoft.com/office/powerpoint/2010/main" val="17439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 </a:t>
            </a:r>
            <a:r>
              <a:rPr lang="en-US" sz="3600" b="1" dirty="0"/>
              <a:t>Mendel decided that there must be a </a:t>
            </a:r>
            <a:r>
              <a:rPr lang="en-US" sz="3600" b="1" dirty="0" smtClean="0"/>
              <a:t>pair of ___________  </a:t>
            </a:r>
            <a:r>
              <a:rPr lang="en-US" sz="3600" b="1" dirty="0"/>
              <a:t>that ________each trait and that </a:t>
            </a:r>
          </a:p>
          <a:p>
            <a:pPr>
              <a:buFontTx/>
              <a:buNone/>
            </a:pPr>
            <a:r>
              <a:rPr lang="en-US" sz="3600" b="1" dirty="0"/>
              <a:t>  __________ </a:t>
            </a:r>
            <a:r>
              <a:rPr lang="en-US" sz="3600" b="1" dirty="0" smtClean="0"/>
              <a:t>must </a:t>
            </a:r>
            <a:r>
              <a:rPr lang="en-US" sz="3600" b="1" dirty="0"/>
              <a:t>be able to _______ the other.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21441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f</a:t>
            </a:r>
            <a:r>
              <a:rPr lang="en-US" sz="2800" b="1" dirty="0" smtClean="0">
                <a:solidFill>
                  <a:srgbClr val="7030A0"/>
                </a:solidFill>
              </a:rPr>
              <a:t>actors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50" y="273302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</a:t>
            </a:r>
            <a:r>
              <a:rPr lang="en-US" sz="2800" b="1" dirty="0" smtClean="0">
                <a:solidFill>
                  <a:srgbClr val="7030A0"/>
                </a:solidFill>
              </a:rPr>
              <a:t>ontrol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395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one factor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hide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The factors Mendel referred to are now known as _______ that are carried on the _____________ _____________.</a:t>
            </a:r>
            <a:endParaRPr lang="en-US" sz="3600" b="1" dirty="0"/>
          </a:p>
        </p:txBody>
      </p:sp>
      <p:pic>
        <p:nvPicPr>
          <p:cNvPr id="4098" name="Picture 2" descr="http://www.biologyjunction.com/images/chrompa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6172200" cy="24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6657945"/>
            <a:ext cx="304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http://www.biologyjunction.com/karyotype_lab.htm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07076"/>
            <a:ext cx="171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genes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138157"/>
            <a:ext cx="361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homologous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0475" y="2661377"/>
            <a:ext cx="30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chromosome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3220"/>
            <a:ext cx="7772400" cy="4114800"/>
          </a:xfrm>
        </p:spPr>
        <p:txBody>
          <a:bodyPr/>
          <a:lstStyle/>
          <a:p>
            <a:pPr marL="0" indent="0">
              <a:lnSpc>
                <a:spcPts val="4200"/>
              </a:lnSpc>
              <a:buNone/>
            </a:pPr>
            <a:r>
              <a:rPr lang="en-US" b="1" dirty="0"/>
              <a:t>A gene is a stretch of </a:t>
            </a:r>
            <a:r>
              <a:rPr lang="en-US" b="1" dirty="0" smtClean="0"/>
              <a:t>DNA or RNA that </a:t>
            </a:r>
            <a:r>
              <a:rPr lang="en-US" b="1" dirty="0"/>
              <a:t>determines a certain trait. </a:t>
            </a:r>
            <a:endParaRPr lang="en-US" b="1" dirty="0" smtClean="0"/>
          </a:p>
          <a:p>
            <a:pPr marL="0" indent="0">
              <a:lnSpc>
                <a:spcPts val="4200"/>
              </a:lnSpc>
              <a:buNone/>
            </a:pPr>
            <a:endParaRPr lang="en-US" b="1" dirty="0"/>
          </a:p>
          <a:p>
            <a:pPr marL="0" indent="0">
              <a:lnSpc>
                <a:spcPts val="4200"/>
              </a:lnSpc>
              <a:buNone/>
            </a:pPr>
            <a:r>
              <a:rPr lang="en-US" b="1" dirty="0" smtClean="0"/>
              <a:t>Genes can have two </a:t>
            </a:r>
            <a:r>
              <a:rPr lang="en-US" b="1" dirty="0"/>
              <a:t>or more </a:t>
            </a:r>
            <a:r>
              <a:rPr lang="en-US" b="1" dirty="0" smtClean="0"/>
              <a:t>different CHOICES. </a:t>
            </a:r>
            <a:r>
              <a:rPr lang="en-US" b="1" dirty="0" smtClean="0"/>
              <a:t>An _______ is </a:t>
            </a:r>
            <a:r>
              <a:rPr lang="en-US" b="1" dirty="0"/>
              <a:t>one of </a:t>
            </a:r>
            <a:r>
              <a:rPr lang="en-US" b="1" dirty="0" smtClean="0"/>
              <a:t>the choices for the gene</a:t>
            </a:r>
            <a:r>
              <a:rPr lang="en-US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3429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allele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10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Eye color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3139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55782"/>
            <a:ext cx="80772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__________________ = An allele that ________ the presence of another allele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b="1" dirty="0"/>
              <a:t>__________________ = An allele</a:t>
            </a:r>
            <a:br>
              <a:rPr lang="en-US" b="1" dirty="0"/>
            </a:br>
            <a:r>
              <a:rPr lang="en-US" b="1" dirty="0"/>
              <a:t>that __________________ the</a:t>
            </a:r>
          </a:p>
          <a:p>
            <a:pPr>
              <a:buFontTx/>
              <a:buNone/>
            </a:pPr>
            <a:r>
              <a:rPr lang="en-US" b="1" dirty="0"/>
              <a:t> presence of another allele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3527" y="60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Dominant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427" y="113942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hides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909" y="275263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Recessive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2727" y="327585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is hidden by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79" y="4495800"/>
            <a:ext cx="3864841" cy="2280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655470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http://io9.com/yet-another-lesson-that-should-be-banished-from-biology-1204061434</a:t>
            </a:r>
          </a:p>
        </p:txBody>
      </p:sp>
    </p:spTree>
    <p:extLst>
      <p:ext uri="{BB962C8B-B14F-4D97-AF65-F5344CB8AC3E}">
        <p14:creationId xmlns:p14="http://schemas.microsoft.com/office/powerpoint/2010/main" val="24492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Dominant is represented by a ____________.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Recessive is represented by a ____________.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CAPITAL LETTER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lowercase letter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3702993"/>
            <a:ext cx="3028950" cy="3028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6721057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http://gladewaterbiology.blogspot.com/2009/11/law-of-dominance.html</a:t>
            </a:r>
          </a:p>
        </p:txBody>
      </p:sp>
    </p:spTree>
    <p:extLst>
      <p:ext uri="{BB962C8B-B14F-4D97-AF65-F5344CB8AC3E}">
        <p14:creationId xmlns:p14="http://schemas.microsoft.com/office/powerpoint/2010/main" val="22056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797"/>
            <a:ext cx="7772400" cy="1143000"/>
          </a:xfrm>
        </p:spPr>
        <p:txBody>
          <a:bodyPr/>
          <a:lstStyle/>
          <a:p>
            <a:r>
              <a:rPr lang="en-US" dirty="0" smtClean="0"/>
              <a:t>How does the recessive trait skip a generation?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60797"/>
            <a:ext cx="3755461" cy="465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701463"/>
            <a:ext cx="144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P1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F1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F2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615277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Meiosis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126" y="5660895"/>
            <a:ext cx="718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movement of ____________ in _________.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41418" y="5704792"/>
            <a:ext cx="305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Chromosomes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3674"/>
            <a:ext cx="7772400" cy="6019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dirty="0" smtClean="0"/>
              <a:t>What is Genetics?</a:t>
            </a:r>
            <a:endParaRPr lang="en-US" sz="3000" b="1" dirty="0"/>
          </a:p>
          <a:p>
            <a:pPr>
              <a:buFontTx/>
              <a:buNone/>
            </a:pPr>
            <a:r>
              <a:rPr lang="en-US" sz="3000" b="1" dirty="0" smtClean="0"/>
              <a:t>The science that studies ___________.</a:t>
            </a:r>
          </a:p>
          <a:p>
            <a:pPr>
              <a:buFontTx/>
              <a:buNone/>
            </a:pPr>
            <a:endParaRPr lang="en-US" sz="3000" b="1" dirty="0"/>
          </a:p>
          <a:p>
            <a:pPr>
              <a:buFontTx/>
              <a:buNone/>
            </a:pPr>
            <a:r>
              <a:rPr lang="en-US" sz="3000" b="1" dirty="0" smtClean="0"/>
              <a:t>Heredity is passing of</a:t>
            </a:r>
          </a:p>
          <a:p>
            <a:pPr>
              <a:buFontTx/>
              <a:buNone/>
            </a:pPr>
            <a:r>
              <a:rPr lang="en-US" sz="3000" b="1" dirty="0" smtClean="0"/>
              <a:t>characteristics</a:t>
            </a:r>
          </a:p>
          <a:p>
            <a:pPr>
              <a:buFontTx/>
              <a:buNone/>
            </a:pPr>
            <a:r>
              <a:rPr lang="en-US" sz="3000" b="1" dirty="0" smtClean="0"/>
              <a:t> from parent to </a:t>
            </a:r>
          </a:p>
          <a:p>
            <a:pPr>
              <a:buFontTx/>
              <a:buNone/>
            </a:pPr>
            <a:r>
              <a:rPr lang="en-US" sz="3000" b="1" dirty="0" smtClean="0"/>
              <a:t>offspring.</a:t>
            </a:r>
          </a:p>
          <a:p>
            <a:pPr>
              <a:buFontTx/>
              <a:buNone/>
            </a:pP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180229"/>
            <a:ext cx="47244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6705600"/>
            <a:ext cx="304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https://www.the-joke-box.com/picture/192/genetics.html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Heredity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494" y="152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Remember Meiosis?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55494" y="2362200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b="1" dirty="0"/>
              <a:t>_____________ </a:t>
            </a:r>
          </a:p>
          <a:p>
            <a:pPr>
              <a:buFontTx/>
              <a:buNone/>
            </a:pPr>
            <a:r>
              <a:rPr lang="en-US" sz="3600" b="1" dirty="0"/>
              <a:t>chromosomes</a:t>
            </a:r>
          </a:p>
          <a:p>
            <a:pPr>
              <a:buFontTx/>
              <a:buNone/>
            </a:pPr>
            <a:r>
              <a:rPr lang="en-US" sz="3600" b="1" dirty="0" smtClean="0"/>
              <a:t>_________</a:t>
            </a:r>
            <a:endParaRPr lang="en-US" sz="3600" b="1" dirty="0"/>
          </a:p>
          <a:p>
            <a:pPr>
              <a:buFontTx/>
              <a:buNone/>
            </a:pPr>
            <a:r>
              <a:rPr lang="en-US" sz="3600" b="1" dirty="0"/>
              <a:t>during </a:t>
            </a:r>
          </a:p>
          <a:p>
            <a:pPr>
              <a:buFontTx/>
              <a:buNone/>
            </a:pPr>
            <a:r>
              <a:rPr lang="en-US" sz="3600" b="1" dirty="0"/>
              <a:t>ANAPHASE I</a:t>
            </a:r>
          </a:p>
          <a:p>
            <a:pPr>
              <a:buFontTx/>
              <a:buNone/>
            </a:pPr>
            <a:r>
              <a:rPr lang="en-US" sz="3600" b="1" dirty="0"/>
              <a:t>= _________________</a:t>
            </a:r>
          </a:p>
        </p:txBody>
      </p:sp>
      <p:pic>
        <p:nvPicPr>
          <p:cNvPr id="9" name="Picture 6" descr="segregation arrow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2" y="1066800"/>
            <a:ext cx="35972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230945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homologous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42783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separate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0894" y="507824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SEGREGATION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5837" y="6605825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rial" panose="020B0604020202020204" pitchFamily="34" charset="0"/>
              </a:rPr>
              <a:t>Image modified from: </a:t>
            </a:r>
            <a:br>
              <a:rPr lang="en-US" sz="700" b="1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sz="700" b="1" dirty="0">
                <a:solidFill>
                  <a:schemeClr val="accent2"/>
                </a:solidFill>
                <a:latin typeface="Arial" panose="020B0604020202020204" pitchFamily="34" charset="0"/>
              </a:rPr>
              <a:t>http://www.emc.maricopa.edu/faculty/farabee/BIOBK/Crossover.gif</a:t>
            </a:r>
          </a:p>
        </p:txBody>
      </p:sp>
    </p:spTree>
    <p:extLst>
      <p:ext uri="{BB962C8B-B14F-4D97-AF65-F5344CB8AC3E}">
        <p14:creationId xmlns:p14="http://schemas.microsoft.com/office/powerpoint/2010/main" val="8948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526396"/>
            <a:ext cx="2933700" cy="3076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762500" y="352424"/>
            <a:ext cx="3276600" cy="1981200"/>
          </a:xfrm>
          <a:prstGeom prst="rect">
            <a:avLst/>
          </a:prstGeom>
          <a:solidFill>
            <a:srgbClr val="D3E2A2"/>
          </a:solidFill>
          <a:ln w="9525" cap="flat" cmpd="sng" algn="ctr">
            <a:solidFill>
              <a:srgbClr val="D3E2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76" y="76200"/>
            <a:ext cx="7721974" cy="3048000"/>
          </a:xfrm>
        </p:spPr>
        <p:txBody>
          <a:bodyPr/>
          <a:lstStyle/>
          <a:p>
            <a:pPr algn="l"/>
            <a:r>
              <a:rPr lang="en-US" sz="3200" dirty="0"/>
              <a:t>____ offspring __________ an allele for tallness from their _______ parent and an allele for shortness from their ________ parent.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343400" y="3776943"/>
            <a:ext cx="5821456" cy="30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F</a:t>
            </a:r>
            <a:r>
              <a:rPr lang="en-US" sz="3200" b="1" baseline="-25000" dirty="0"/>
              <a:t>1</a:t>
            </a:r>
            <a:r>
              <a:rPr lang="en-US" sz="3200" b="1" dirty="0"/>
              <a:t> plants ALL ___________ 	       		 but are ___________ an 				allele for _____________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0"/>
            <a:ext cx="3264706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9081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76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received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08428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tall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155939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short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76" y="6657945"/>
            <a:ext cx="3740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http://gladewaterbiology.blogspot.com/2009/11/law-of-dominance.html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1368" y="425455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LOOK TALL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525148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carrying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0274" y="6234752"/>
            <a:ext cx="231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short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656" y="1550277"/>
            <a:ext cx="4356844" cy="5217961"/>
          </a:xfrm>
          <a:prstGeom prst="rect">
            <a:avLst/>
          </a:prstGeom>
          <a:solidFill>
            <a:srgbClr val="D3E2A2"/>
          </a:solidFill>
        </p:spPr>
      </p:pic>
      <p:sp>
        <p:nvSpPr>
          <p:cNvPr id="6" name="Rectangle 5"/>
          <p:cNvSpPr/>
          <p:nvPr/>
        </p:nvSpPr>
        <p:spPr bwMode="auto">
          <a:xfrm>
            <a:off x="4038600" y="1512118"/>
            <a:ext cx="2324100" cy="5294277"/>
          </a:xfrm>
          <a:prstGeom prst="rect">
            <a:avLst/>
          </a:prstGeom>
          <a:solidFill>
            <a:srgbClr val="D3E2A2"/>
          </a:solidFill>
          <a:ln w="9525" cap="flat" cmpd="sng" algn="ctr">
            <a:solidFill>
              <a:srgbClr val="D3E2A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030"/>
            <a:ext cx="7848600" cy="1828800"/>
          </a:xfrm>
        </p:spPr>
        <p:txBody>
          <a:bodyPr/>
          <a:lstStyle/>
          <a:p>
            <a:r>
              <a:rPr lang="en-US" sz="3200" u="sng" dirty="0" smtClean="0"/>
              <a:t>What’s happening in </a:t>
            </a:r>
            <a:r>
              <a:rPr lang="en-US" sz="3200" u="sng" dirty="0" smtClean="0"/>
              <a:t>F</a:t>
            </a:r>
            <a:r>
              <a:rPr lang="en-US" sz="3200" u="sng" baseline="-25000" dirty="0" smtClean="0"/>
              <a:t>1</a:t>
            </a:r>
            <a:r>
              <a:rPr lang="en-US" sz="3200" u="sng" dirty="0" smtClean="0"/>
              <a:t> CROSS?</a:t>
            </a:r>
            <a:r>
              <a:rPr lang="en-US" sz="3200" u="sng" dirty="0"/>
              <a:t/>
            </a:r>
            <a:br>
              <a:rPr lang="en-US" sz="3200" u="sng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LAW OF ___________________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8483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alleles are separated </a:t>
            </a:r>
          </a:p>
          <a:p>
            <a:r>
              <a:rPr lang="en-US" sz="2800" b="1" dirty="0"/>
              <a:t>when the F</a:t>
            </a:r>
            <a:r>
              <a:rPr lang="en-US" sz="2800" b="1" baseline="-25000" dirty="0"/>
              <a:t>1</a:t>
            </a:r>
            <a:r>
              <a:rPr lang="en-US" sz="2800" b="1" dirty="0"/>
              <a:t> plants</a:t>
            </a:r>
            <a:br>
              <a:rPr lang="en-US" sz="2800" b="1" dirty="0"/>
            </a:br>
            <a:r>
              <a:rPr lang="en-US" sz="2800" b="1" dirty="0"/>
              <a:t> ______________</a:t>
            </a:r>
          </a:p>
          <a:p>
            <a:endParaRPr lang="en-US" sz="2800" b="1" dirty="0"/>
          </a:p>
          <a:p>
            <a:r>
              <a:rPr lang="en-US" sz="2800" b="1" dirty="0"/>
              <a:t>When these gametes </a:t>
            </a:r>
            <a:endParaRPr lang="en-US" sz="2800" b="1" dirty="0" smtClean="0"/>
          </a:p>
          <a:p>
            <a:r>
              <a:rPr lang="en-US" sz="2800" b="1" dirty="0" smtClean="0"/>
              <a:t>recombined </a:t>
            </a:r>
            <a:r>
              <a:rPr lang="en-US" sz="2800" b="1" dirty="0"/>
              <a:t>to make the F</a:t>
            </a:r>
            <a:r>
              <a:rPr lang="en-US" sz="2800" b="1" baseline="-25000" dirty="0"/>
              <a:t>2</a:t>
            </a:r>
            <a:r>
              <a:rPr lang="en-US" sz="2800" b="1" dirty="0"/>
              <a:t> generation, </a:t>
            </a:r>
            <a:r>
              <a:rPr lang="en-US" sz="2800" b="1" dirty="0" smtClean="0"/>
              <a:t>the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_____________ trait _______________ in ¼ </a:t>
            </a:r>
            <a:endParaRPr lang="en-US" sz="2800" b="1" dirty="0" smtClean="0"/>
          </a:p>
          <a:p>
            <a:r>
              <a:rPr lang="en-US" sz="2800" b="1" dirty="0" smtClean="0"/>
              <a:t>of </a:t>
            </a:r>
            <a:r>
              <a:rPr lang="en-US" sz="2800" b="1" dirty="0"/>
              <a:t>the offspring </a:t>
            </a:r>
          </a:p>
          <a:p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6601960"/>
            <a:ext cx="510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http://biology-forums.com/index.php?action=gallery;sa=view;id=514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939417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SEGREGATION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69527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made gametes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241" y="483657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short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556" y="5284544"/>
            <a:ext cx="233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reappears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The Father of Genetics: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____________ </a:t>
            </a:r>
            <a:r>
              <a:rPr lang="en-US" b="1" dirty="0" smtClean="0"/>
              <a:t>was </a:t>
            </a:r>
            <a:r>
              <a:rPr lang="en-US" b="1" dirty="0" smtClean="0"/>
              <a:t>an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Austrian </a:t>
            </a:r>
            <a:r>
              <a:rPr lang="en-US" b="1" dirty="0" smtClean="0"/>
              <a:t>monk that </a:t>
            </a:r>
            <a:r>
              <a:rPr lang="en-US" b="1" dirty="0" smtClean="0"/>
              <a:t>was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born </a:t>
            </a:r>
            <a:r>
              <a:rPr lang="en-US" b="1" dirty="0" smtClean="0"/>
              <a:t>in 1822.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 smtClean="0"/>
              <a:t>In the monastery, he studied genetic ______ and gave us a basic understanding of _______ and how they work.</a:t>
            </a:r>
          </a:p>
        </p:txBody>
      </p:sp>
      <p:pic>
        <p:nvPicPr>
          <p:cNvPr id="4" name="Picture 5" descr="mend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18" y="457200"/>
            <a:ext cx="217528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90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Gregor</a:t>
            </a:r>
            <a:r>
              <a:rPr lang="en-US" sz="2800" b="1" dirty="0" smtClean="0">
                <a:solidFill>
                  <a:srgbClr val="7030A0"/>
                </a:solidFill>
              </a:rPr>
              <a:t> Mendel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77865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</a:rPr>
              <a:t>raits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3857" y="526921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genes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dirty="0" smtClean="0"/>
              <a:t>Mendel’s experiments were designed  by using  ____________ in the </a:t>
            </a:r>
          </a:p>
          <a:p>
            <a:pPr>
              <a:buFontTx/>
              <a:buNone/>
            </a:pPr>
            <a:r>
              <a:rPr lang="en-US" sz="3000" b="1" dirty="0" smtClean="0"/>
              <a:t>monastery </a:t>
            </a:r>
            <a:r>
              <a:rPr lang="en-US" sz="3000" b="1" dirty="0"/>
              <a:t>garden</a:t>
            </a:r>
          </a:p>
          <a:p>
            <a:pPr>
              <a:buFontTx/>
              <a:buNone/>
            </a:pPr>
            <a:endParaRPr lang="en-US" sz="3000" b="1" dirty="0" smtClean="0"/>
          </a:p>
          <a:p>
            <a:pPr>
              <a:buFontTx/>
              <a:buNone/>
            </a:pPr>
            <a:endParaRPr lang="en-US" sz="3000" b="1" dirty="0"/>
          </a:p>
          <a:p>
            <a:pPr>
              <a:buFontTx/>
              <a:buNone/>
            </a:pPr>
            <a:endParaRPr lang="en-US" sz="3000" b="1" dirty="0" smtClean="0"/>
          </a:p>
          <a:p>
            <a:pPr>
              <a:buNone/>
            </a:pPr>
            <a:endParaRPr lang="en-US" sz="3000" b="1" dirty="0"/>
          </a:p>
          <a:p>
            <a:pPr>
              <a:buNone/>
            </a:pPr>
            <a:r>
              <a:rPr lang="en-US" sz="3000" b="1" dirty="0" smtClean="0"/>
              <a:t>Pea plants have both ___________ and</a:t>
            </a:r>
          </a:p>
          <a:p>
            <a:pPr>
              <a:buNone/>
            </a:pPr>
            <a:r>
              <a:rPr lang="en-US" sz="3000" b="1" dirty="0" smtClean="0"/>
              <a:t>__________ parts</a:t>
            </a:r>
          </a:p>
          <a:p>
            <a:pPr>
              <a:buFontTx/>
              <a:buNone/>
            </a:pPr>
            <a:endParaRPr lang="en-US" sz="3000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2801912" cy="2841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87034" y="2133600"/>
            <a:ext cx="2810877" cy="860496"/>
          </a:xfrm>
          <a:prstGeom prst="rect">
            <a:avLst/>
          </a:prstGeom>
          <a:solidFill>
            <a:srgbClr val="D3E2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-47655"/>
            <a:ext cx="27257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https://www.lexile.com/book/details/9780810954755/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058" y="3581400"/>
            <a:ext cx="4461142" cy="3244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464" y="112814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n-US" sz="2800" b="1" dirty="0" smtClean="0">
                <a:solidFill>
                  <a:srgbClr val="7030A0"/>
                </a:solidFill>
              </a:rPr>
              <a:t>ea </a:t>
            </a:r>
            <a:r>
              <a:rPr lang="en-US" sz="2800" b="1" dirty="0">
                <a:solidFill>
                  <a:srgbClr val="7030A0"/>
                </a:solidFill>
              </a:rPr>
              <a:t>p</a:t>
            </a:r>
            <a:r>
              <a:rPr lang="en-US" sz="2800" b="1" dirty="0" smtClean="0">
                <a:solidFill>
                  <a:srgbClr val="7030A0"/>
                </a:solidFill>
              </a:rPr>
              <a:t>lants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90458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male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807" y="542780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female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tonsapple.org.uk/wp-content/uploads/2014/02/self-pollination-of-pea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08840" cy="35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534400" cy="2308324"/>
          </a:xfrm>
          <a:prstGeom prst="rect">
            <a:avLst/>
          </a:prstGeom>
          <a:solidFill>
            <a:srgbClr val="D3E2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600" b="1" dirty="0" smtClean="0"/>
              <a:t>Pea plant transfer </a:t>
            </a:r>
            <a:r>
              <a:rPr lang="en-US" sz="3600" b="1" dirty="0"/>
              <a:t>_______ (sperm) </a:t>
            </a:r>
            <a:r>
              <a:rPr lang="en-US" sz="3600" b="1" dirty="0" smtClean="0"/>
              <a:t>to the </a:t>
            </a:r>
            <a:r>
              <a:rPr lang="en-US" sz="3600" b="1" dirty="0"/>
              <a:t>egg </a:t>
            </a:r>
            <a:r>
              <a:rPr lang="en-US" sz="3600" b="1" dirty="0" smtClean="0"/>
              <a:t>located in </a:t>
            </a:r>
            <a:r>
              <a:rPr lang="en-US" sz="3600" b="1" dirty="0"/>
              <a:t>the _______ plant, resulting in ________ parent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9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Self-Pollination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4549883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This is called ______________</a:t>
            </a:r>
            <a:endParaRPr lang="en-US" sz="3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70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pollen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900" y="113515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same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65631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one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590800"/>
            <a:ext cx="23622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dirty="0" smtClean="0"/>
              <a:t>____________ is the process of _________ the pollen (sperm) and egg.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4838700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878" y="3200400"/>
            <a:ext cx="3612297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41012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Fertilization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0" y="812512"/>
            <a:ext cx="26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uniting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96371"/>
            <a:ext cx="8839200" cy="1143000"/>
          </a:xfrm>
        </p:spPr>
        <p:txBody>
          <a:bodyPr/>
          <a:lstStyle/>
          <a:p>
            <a:r>
              <a:rPr lang="en-US" dirty="0" smtClean="0"/>
              <a:t>Mendel’s Pea Experiments: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Mendel </a:t>
            </a:r>
            <a:r>
              <a:rPr lang="en-US" b="1" dirty="0"/>
              <a:t>started his experiments with peas that were _________________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= if </a:t>
            </a:r>
            <a:r>
              <a:rPr lang="en-US" b="1" dirty="0"/>
              <a:t>allowed to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_________________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they would produce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____________________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to themselves.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33" y="2362200"/>
            <a:ext cx="2749534" cy="3962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700010"/>
            <a:ext cx="339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true-breeding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02" y="3733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self pollinate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offspring identical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0128"/>
            <a:ext cx="7772400" cy="1143000"/>
          </a:xfrm>
        </p:spPr>
        <p:txBody>
          <a:bodyPr/>
          <a:lstStyle/>
          <a:p>
            <a:r>
              <a:rPr lang="en-US" dirty="0" smtClean="0"/>
              <a:t>Mendel’s Pea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" y="1151627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Mendel </a:t>
            </a:r>
            <a:r>
              <a:rPr lang="en-US" b="1" dirty="0" smtClean="0"/>
              <a:t>____________________</a:t>
            </a:r>
            <a:endParaRPr 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making parts and 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from _______ plant.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This allowed him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_____________ plants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with ______________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characteristics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________ the results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77" y="2429246"/>
            <a:ext cx="3665823" cy="3849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6565612"/>
            <a:ext cx="358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CC0099"/>
                </a:solidFill>
                <a:latin typeface="Arial" panose="020B0604020202020204" pitchFamily="34" charset="0"/>
              </a:rPr>
              <a:t>http://hus.yksd.com/distanceedcourses/YKSDbiology/lessons/FourthQuarter/Chapter11/11-1/images/MendelExperiment.gif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2740" y="105478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removed pollen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664" y="424874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cross-breed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841" y="20675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added pollen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another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7700" y="191202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4771962"/>
            <a:ext cx="224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different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81941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study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A _____________________ is called a ____________  </a:t>
            </a:r>
          </a:p>
          <a:p>
            <a:pPr>
              <a:buFontTx/>
              <a:buNone/>
            </a:pPr>
            <a:endParaRPr lang="en-US" sz="2400" b="1" dirty="0"/>
          </a:p>
          <a:p>
            <a:pPr>
              <a:buFontTx/>
              <a:buNone/>
            </a:pPr>
            <a:r>
              <a:rPr lang="en-US" b="1" dirty="0"/>
              <a:t>Mendel  </a:t>
            </a:r>
            <a:r>
              <a:rPr lang="en-US" b="1" dirty="0" smtClean="0"/>
              <a:t>tested </a:t>
            </a:r>
          </a:p>
          <a:p>
            <a:pPr>
              <a:buFontTx/>
              <a:buNone/>
            </a:pPr>
            <a:r>
              <a:rPr lang="en-US" b="1" dirty="0" smtClean="0"/>
              <a:t>_________________ </a:t>
            </a:r>
            <a:r>
              <a:rPr lang="en-US" b="1" dirty="0"/>
              <a:t>in peas.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637188"/>
            <a:ext cx="2819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CC0099"/>
                </a:solidFill>
                <a:latin typeface="Arial" panose="020B0604020202020204" pitchFamily="34" charset="0"/>
              </a:rPr>
              <a:t>Pearson Education </a:t>
            </a:r>
            <a:r>
              <a:rPr lang="en-US" sz="700" b="1" dirty="0" err="1">
                <a:solidFill>
                  <a:srgbClr val="CC0099"/>
                </a:solidFill>
                <a:latin typeface="Arial" panose="020B0604020202020204" pitchFamily="34" charset="0"/>
              </a:rPr>
              <a:t>Inc</a:t>
            </a:r>
            <a:r>
              <a:rPr lang="en-US" sz="700" b="1" dirty="0">
                <a:solidFill>
                  <a:srgbClr val="CC0099"/>
                </a:solidFill>
                <a:latin typeface="Arial" panose="020B0604020202020204" pitchFamily="34" charset="0"/>
              </a:rPr>
              <a:t>,; Publishing as Pearson Prentice Hall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04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specific characteristic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80524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trait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7 different </a:t>
            </a:r>
            <a:r>
              <a:rPr lang="en-US" sz="2800" b="1" dirty="0" smtClean="0">
                <a:solidFill>
                  <a:srgbClr val="7030A0"/>
                </a:solidFill>
              </a:rPr>
              <a:t>traits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9" name="Picture 5" descr="p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4" y="3071979"/>
            <a:ext cx="6798412" cy="35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slides</Template>
  <TotalTime>2309</TotalTime>
  <Words>547</Words>
  <Application>Microsoft Office PowerPoint</Application>
  <PresentationFormat>On-screen Show (4:3)</PresentationFormat>
  <Paragraphs>195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Office Theme</vt:lpstr>
      <vt:lpstr>Intro to Mendelian Genetics</vt:lpstr>
      <vt:lpstr>PowerPoint Presentation</vt:lpstr>
      <vt:lpstr>PowerPoint Presentation</vt:lpstr>
      <vt:lpstr>PowerPoint Presentation</vt:lpstr>
      <vt:lpstr>PowerPoint Presentation</vt:lpstr>
      <vt:lpstr>____________ is the process of _________ the pollen (sperm) and egg.</vt:lpstr>
      <vt:lpstr>Mendel’s Pea Experiments:</vt:lpstr>
      <vt:lpstr>Mendel’s Pea Experiment</vt:lpstr>
      <vt:lpstr>PowerPoint Presentation</vt:lpstr>
      <vt:lpstr>PowerPoint Presentation</vt:lpstr>
      <vt:lpstr>Mendel’s Pea Experiment</vt:lpstr>
      <vt:lpstr>He always found the same pattern:</vt:lpstr>
      <vt:lpstr>http://www.tubechop.com/watch/7029990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the recessive trait skip a generation?</vt:lpstr>
      <vt:lpstr>PowerPoint Presentation</vt:lpstr>
      <vt:lpstr>____ offspring __________ an allele for tallness from their _______ parent and an allele for shortness from their ________ parent. </vt:lpstr>
      <vt:lpstr>What’s happening in F1 CROSS?  LAW OF ___________________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Mendelian Genetics</dc:title>
  <dc:creator>Lori Foltz</dc:creator>
  <cp:keywords/>
  <cp:lastModifiedBy>Lori Foltz</cp:lastModifiedBy>
  <cp:revision>46</cp:revision>
  <cp:lastPrinted>1601-01-01T00:00:00Z</cp:lastPrinted>
  <dcterms:created xsi:type="dcterms:W3CDTF">2015-08-19T20:57:28Z</dcterms:created>
  <dcterms:modified xsi:type="dcterms:W3CDTF">2015-10-30T03:52:56Z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