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>
      <p:cViewPr varScale="1">
        <p:scale>
          <a:sx n="89" d="100"/>
          <a:sy n="89" d="100"/>
        </p:scale>
        <p:origin x="63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287AA-0D99-42CE-A71B-10FA9908BBF8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167DB-EFF0-400D-96A1-6799F871DE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510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74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40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6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86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5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1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 latinLnBrk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1635-7AB6-4A02-8F63-2344453D2D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lt"/>
                <a:cs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ts val="24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CFA480D-CB17-4C49-BB2A-C7514E1C7CEA}" type="datetimeFigureOut">
              <a:rPr lang="en-US" smtClean="0"/>
              <a:pPr/>
              <a:t>11/15/2015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>
              <a:defRPr sz="1600" baseline="0">
                <a:solidFill>
                  <a:schemeClr val="tx2"/>
                </a:solidFill>
              </a:defRPr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sz="1600" baseline="0" dirty="0">
              <a:solidFill>
                <a:schemeClr val="tx2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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dirty="0" smtClean="0"/>
              <a:t>Blue People of Troublesome Creek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4838" y="3377551"/>
            <a:ext cx="3350524" cy="3221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Fugates</a:t>
            </a:r>
            <a:r>
              <a:rPr lang="en-US" dirty="0" smtClean="0"/>
              <a:t> Family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050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Martin</a:t>
            </a:r>
            <a:r>
              <a:rPr lang="en-US" dirty="0" smtClean="0">
                <a:solidFill>
                  <a:srgbClr val="00B0F0"/>
                </a:solidFill>
              </a:rPr>
              <a:t> Fugate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orphan who came to America in 1820 and settled in an area known has Troublesome </a:t>
            </a:r>
            <a:r>
              <a:rPr lang="en-US" dirty="0"/>
              <a:t>C</a:t>
            </a:r>
            <a:r>
              <a:rPr lang="en-US" dirty="0" smtClean="0"/>
              <a:t>reek, Kentucky</a:t>
            </a:r>
          </a:p>
          <a:p>
            <a:r>
              <a:rPr lang="en-US" dirty="0" smtClean="0"/>
              <a:t>According </a:t>
            </a:r>
            <a:r>
              <a:rPr lang="en-US" dirty="0" smtClean="0"/>
              <a:t>to family </a:t>
            </a:r>
            <a:r>
              <a:rPr lang="en-US" dirty="0" smtClean="0"/>
              <a:t>written records </a:t>
            </a:r>
            <a:r>
              <a:rPr lang="en-US" dirty="0" smtClean="0"/>
              <a:t>he had blue tinted </a:t>
            </a:r>
            <a:r>
              <a:rPr lang="en-US" dirty="0" smtClean="0"/>
              <a:t>skin</a:t>
            </a:r>
          </a:p>
          <a:p>
            <a:r>
              <a:rPr lang="en-US" dirty="0" smtClean="0"/>
              <a:t>For over the next 100 years Martin’s skin disorder was passed on through his descendants. </a:t>
            </a:r>
          </a:p>
          <a:p>
            <a:r>
              <a:rPr lang="en-US" sz="2400" dirty="0"/>
              <a:t>One of Martin</a:t>
            </a:r>
            <a:r>
              <a:rPr lang="ja-JP" altLang="en-US" sz="2400" dirty="0"/>
              <a:t>’</a:t>
            </a:r>
            <a:r>
              <a:rPr lang="en-US" altLang="ja-JP" sz="2400" dirty="0"/>
              <a:t>s sons married his maternal aunt and 100 years later </a:t>
            </a:r>
            <a:r>
              <a:rPr lang="en-US" altLang="ja-JP" sz="2400" dirty="0" err="1"/>
              <a:t>Benjy</a:t>
            </a:r>
            <a:r>
              <a:rPr lang="en-US" altLang="ja-JP" sz="2400" dirty="0"/>
              <a:t> Stacey was born (1975). 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Methemoglobinemia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4572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AUTOSOMAL </a:t>
            </a:r>
            <a:r>
              <a:rPr lang="en-US" sz="2000" dirty="0" smtClean="0">
                <a:solidFill>
                  <a:srgbClr val="61BBFF"/>
                </a:solidFill>
              </a:rPr>
              <a:t>RECESSIVE</a:t>
            </a:r>
            <a:r>
              <a:rPr lang="en-US" sz="2000" dirty="0" smtClean="0"/>
              <a:t> genetic </a:t>
            </a:r>
            <a:r>
              <a:rPr lang="en-US" sz="2000" dirty="0"/>
              <a:t>d</a:t>
            </a:r>
            <a:r>
              <a:rPr lang="en-US" sz="2000" dirty="0" smtClean="0"/>
              <a:t>isorder resulting in an abnormal amount of </a:t>
            </a:r>
            <a:r>
              <a:rPr lang="en-US" sz="2000" dirty="0" err="1" smtClean="0"/>
              <a:t>methemoglobin</a:t>
            </a:r>
            <a:r>
              <a:rPr lang="en-US" sz="2000" dirty="0" smtClean="0"/>
              <a:t> in the blood</a:t>
            </a:r>
          </a:p>
          <a:p>
            <a:r>
              <a:rPr lang="en-US" sz="2000" dirty="0" err="1" smtClean="0"/>
              <a:t>Methemoglobin</a:t>
            </a:r>
            <a:r>
              <a:rPr lang="en-US" sz="2000" dirty="0" smtClean="0"/>
              <a:t> is a form of hemoglobin that can’t carry oxygen and effects normal hemoglobin from release it’s </a:t>
            </a:r>
            <a:r>
              <a:rPr lang="en-US" sz="2000" dirty="0" smtClean="0">
                <a:solidFill>
                  <a:srgbClr val="61BBFF"/>
                </a:solidFill>
              </a:rPr>
              <a:t>oxygen</a:t>
            </a:r>
            <a:r>
              <a:rPr lang="en-US" sz="2000" dirty="0" smtClean="0"/>
              <a:t> to the parts of the body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979951"/>
              </p:ext>
            </p:extLst>
          </p:nvPr>
        </p:nvGraphicFramePr>
        <p:xfrm>
          <a:off x="304800" y="2514600"/>
          <a:ext cx="8610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200"/>
                <a:gridCol w="2870200"/>
                <a:gridCol w="2870200"/>
              </a:tblGrid>
              <a:tr h="627032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Methemoglobin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Concentration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% Total Hemoglobin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Symptoms</a:t>
                      </a:r>
                      <a:endParaRPr lang="en-US" dirty="0"/>
                    </a:p>
                  </a:txBody>
                  <a:tcPr/>
                </a:tc>
              </a:tr>
              <a:tr h="358304">
                <a:tc>
                  <a:txBody>
                    <a:bodyPr/>
                    <a:lstStyle/>
                    <a:p>
                      <a:r>
                        <a:rPr lang="en-US" dirty="0" smtClean="0"/>
                        <a:t>&lt;1.5 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r>
                        <a:rPr lang="en-US" dirty="0" smtClean="0"/>
                        <a:t>1.5-3.0 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10-20%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Cyanotic Skin Discoloration</a:t>
                      </a:r>
                      <a:endParaRPr lang="en-US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dirty="0" smtClean="0"/>
                        <a:t>3.0-4.5</a:t>
                      </a:r>
                      <a:r>
                        <a:rPr lang="en-US" baseline="0" dirty="0" smtClean="0"/>
                        <a:t> 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20-30%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Anxiety,</a:t>
                      </a:r>
                      <a:r>
                        <a:rPr lang="en-US" baseline="0" dirty="0" smtClean="0"/>
                        <a:t> lightheadedness, headache</a:t>
                      </a:r>
                      <a:endParaRPr lang="en-US" dirty="0"/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r>
                        <a:rPr lang="en-US" dirty="0" smtClean="0"/>
                        <a:t>4.5-7.5 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30-50%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Fatigue, confusion, dizziness</a:t>
                      </a:r>
                      <a:endParaRPr lang="en-US" dirty="0"/>
                    </a:p>
                  </a:txBody>
                  <a:tcPr/>
                </a:tc>
              </a:tr>
              <a:tr h="627032">
                <a:tc>
                  <a:txBody>
                    <a:bodyPr/>
                    <a:lstStyle/>
                    <a:p>
                      <a:r>
                        <a:rPr lang="en-US" dirty="0" smtClean="0"/>
                        <a:t>7.5-10.5</a:t>
                      </a:r>
                      <a:r>
                        <a:rPr lang="en-US" baseline="0" dirty="0" smtClean="0"/>
                        <a:t> 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50-70%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Coma, seizures, arrhythmias,</a:t>
                      </a:r>
                      <a:r>
                        <a:rPr lang="en-US" baseline="0" dirty="0" smtClean="0"/>
                        <a:t> acidosis</a:t>
                      </a:r>
                      <a:endParaRPr lang="en-US" dirty="0"/>
                    </a:p>
                  </a:txBody>
                  <a:tcPr/>
                </a:tc>
              </a:tr>
              <a:tr h="358304">
                <a:tc>
                  <a:txBody>
                    <a:bodyPr/>
                    <a:lstStyle/>
                    <a:p>
                      <a:r>
                        <a:rPr lang="en-US" dirty="0" smtClean="0"/>
                        <a:t>&gt; 10.5 g/dl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&gt;70%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Death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does the recessive trait continually get passed 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GEOGRAPHIC </a:t>
            </a:r>
            <a:r>
              <a:rPr lang="en-US" dirty="0" smtClean="0">
                <a:solidFill>
                  <a:srgbClr val="61BBFF"/>
                </a:solidFill>
              </a:rPr>
              <a:t>ISOLATION</a:t>
            </a:r>
          </a:p>
          <a:p>
            <a:pPr lvl="2"/>
            <a:r>
              <a:rPr lang="en-US" sz="2400" dirty="0"/>
              <a:t>The </a:t>
            </a:r>
            <a:r>
              <a:rPr lang="en-US" sz="2400" dirty="0" err="1" smtClean="0"/>
              <a:t>Fugates</a:t>
            </a:r>
            <a:r>
              <a:rPr lang="en-US" sz="2400" dirty="0" smtClean="0"/>
              <a:t> along with a couple other families were isolated in Troublesome Creek, Kentucky. </a:t>
            </a:r>
            <a:r>
              <a:rPr lang="en-US" sz="2400" dirty="0"/>
              <a:t>When the town was settled there were no roads, making it hard to get </a:t>
            </a:r>
            <a:r>
              <a:rPr lang="en-US" sz="2400" dirty="0" smtClean="0"/>
              <a:t>out. </a:t>
            </a:r>
            <a:endParaRPr lang="en-US" sz="2400" dirty="0"/>
          </a:p>
          <a:p>
            <a:pPr lvl="2"/>
            <a:r>
              <a:rPr lang="en-US" sz="2400" dirty="0" smtClean="0"/>
              <a:t>Result of this was that people </a:t>
            </a:r>
            <a:r>
              <a:rPr lang="en-US" sz="2400" dirty="0"/>
              <a:t>tended to intermarry.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By “LUCK” one of the other 2 families in the isolated town carried an allele for </a:t>
            </a:r>
            <a:r>
              <a:rPr lang="en-US" dirty="0" err="1" smtClean="0"/>
              <a:t>methemoglobinemia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diana.edu/%7Eoso/lessons/Blues/pedig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7754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12192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F0"/>
                </a:solidFill>
              </a:rPr>
              <a:t>Punnett</a:t>
            </a:r>
            <a:r>
              <a:rPr lang="en-US" b="1" dirty="0" smtClean="0">
                <a:solidFill>
                  <a:srgbClr val="00B0F0"/>
                </a:solidFill>
              </a:rPr>
              <a:t> Squares         </a:t>
            </a:r>
            <a:r>
              <a:rPr lang="en-US" b="1" dirty="0" smtClean="0"/>
              <a:t>VS. 		</a:t>
            </a:r>
            <a:r>
              <a:rPr lang="en-US" b="1" dirty="0" smtClean="0">
                <a:solidFill>
                  <a:srgbClr val="00B0F0"/>
                </a:solidFill>
              </a:rPr>
              <a:t>Pedigrees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3799637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358" y="1831675"/>
            <a:ext cx="4743450" cy="3366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4724400"/>
            <a:ext cx="387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Shows the probability of potential offspring between parents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84758" y="5367205"/>
            <a:ext cx="3630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Representation of a family tree that shows the inheritance of a genetic trait through generations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Read a Pedigree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397275"/>
              </p:ext>
            </p:extLst>
          </p:nvPr>
        </p:nvGraphicFramePr>
        <p:xfrm>
          <a:off x="762000" y="1536702"/>
          <a:ext cx="3581400" cy="4330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1955"/>
                <a:gridCol w="2779445"/>
              </a:tblGrid>
              <a:tr h="283275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Key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884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4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4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4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869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84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5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905000"/>
            <a:ext cx="38100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19761" y="1977279"/>
            <a:ext cx="203200" cy="195262"/>
          </a:xfrm>
          <a:prstGeom prst="rect">
            <a:avLst/>
          </a:pr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23730" y="2373121"/>
            <a:ext cx="195262" cy="1936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21766" y="2898451"/>
            <a:ext cx="203200" cy="193675"/>
          </a:xfrm>
          <a:prstGeom prst="rect">
            <a:avLst/>
          </a:pr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24954" y="2904801"/>
            <a:ext cx="92075" cy="19367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11022" y="3377276"/>
            <a:ext cx="228600" cy="228600"/>
          </a:xfrm>
          <a:prstGeom prst="ellipse">
            <a:avLst/>
          </a:pr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999123" y="3862255"/>
            <a:ext cx="244475" cy="244475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035057" y="4331814"/>
            <a:ext cx="228600" cy="228600"/>
          </a:xfrm>
          <a:prstGeom prst="ellipse">
            <a:avLst/>
          </a:prstGeom>
          <a:noFill/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Chord 13"/>
          <p:cNvSpPr/>
          <p:nvPr/>
        </p:nvSpPr>
        <p:spPr>
          <a:xfrm rot="12499876">
            <a:off x="1033423" y="4327569"/>
            <a:ext cx="274637" cy="233362"/>
          </a:xfrm>
          <a:prstGeom prst="chord">
            <a:avLst>
              <a:gd name="adj1" fmla="val 3243476"/>
              <a:gd name="adj2" fmla="val 15033498"/>
            </a:avLst>
          </a:prstGeom>
          <a:solidFill>
            <a:schemeClr val="bg1"/>
          </a:solidFill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34486" y="5267325"/>
            <a:ext cx="363538" cy="0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9592" y="4800600"/>
            <a:ext cx="363538" cy="0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34486" y="5177556"/>
            <a:ext cx="363538" cy="0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24729" y="5562600"/>
            <a:ext cx="0" cy="238125"/>
          </a:xfrm>
          <a:prstGeom prst="line">
            <a:avLst/>
          </a:prstGeom>
          <a:ln>
            <a:solidFill>
              <a:schemeClr val="bg1">
                <a:lumMod val="85000"/>
                <a:lumOff val="1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29200" y="4953000"/>
            <a:ext cx="3581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person that is HETEROZYGOUS for a trait is known as a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CARRIER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00200" y="1853519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Homozygous Dominant Male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1567890" y="2262974"/>
            <a:ext cx="2775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Homozygous </a:t>
            </a:r>
            <a:r>
              <a:rPr lang="en-US" sz="1400" b="1" dirty="0" smtClean="0">
                <a:solidFill>
                  <a:schemeClr val="bg1"/>
                </a:solidFill>
              </a:rPr>
              <a:t>Recessive </a:t>
            </a:r>
            <a:r>
              <a:rPr lang="en-US" sz="1400" b="1" dirty="0">
                <a:solidFill>
                  <a:schemeClr val="bg1"/>
                </a:solidFill>
              </a:rPr>
              <a:t>Male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1565927" y="2767730"/>
            <a:ext cx="2777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Heterozygous Male (Carrier)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565926" y="3229966"/>
            <a:ext cx="2853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Homozygous </a:t>
            </a:r>
            <a:r>
              <a:rPr lang="en-US" sz="1400" b="1" dirty="0" smtClean="0">
                <a:solidFill>
                  <a:schemeClr val="bg1"/>
                </a:solidFill>
              </a:rPr>
              <a:t>Dominant Female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5926" y="3727812"/>
            <a:ext cx="31584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Homozygous </a:t>
            </a:r>
            <a:r>
              <a:rPr lang="en-US" sz="1400" b="1" dirty="0" smtClean="0">
                <a:solidFill>
                  <a:schemeClr val="bg1"/>
                </a:solidFill>
              </a:rPr>
              <a:t>Recessive Female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5926" y="4282730"/>
            <a:ext cx="2819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Heterozygous Female (Carrier)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567962" y="4644560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Parents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7962" y="4872889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Parents are related to each other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67962" y="5470182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Offspring</a:t>
            </a:r>
            <a:endParaRPr lang="en-US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F0"/>
                </a:solidFill>
              </a:rPr>
              <a:t>CARRIER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person that receives a recessive allele for a genetic trait or disorder, but doesn’t display or show the trait themselves.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990600"/>
            <a:ext cx="3214837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829" y="4114800"/>
            <a:ext cx="249957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tint val="100000"/>
                <a:shade val="42000"/>
                <a:hueMod val="100000"/>
                <a:satMod val="100000"/>
              </a:schemeClr>
              <a:schemeClr val="phClr">
                <a:tint val="4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4B4DB3A-C1C4-465B-9355-C0B33B7AAE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Day presentation</Template>
  <TotalTime>0</TotalTime>
  <Words>352</Words>
  <Application>Microsoft Office PowerPoint</Application>
  <PresentationFormat>On-screen Show (4:3)</PresentationFormat>
  <Paragraphs>78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Constantia</vt:lpstr>
      <vt:lpstr>HG明朝E</vt:lpstr>
      <vt:lpstr>Times New Roman</vt:lpstr>
      <vt:lpstr>Wingdings 2</vt:lpstr>
      <vt:lpstr>Paper</vt:lpstr>
      <vt:lpstr>Blue People of Troublesome Creek</vt:lpstr>
      <vt:lpstr>The Fugates Family</vt:lpstr>
      <vt:lpstr>Martin Fugate</vt:lpstr>
      <vt:lpstr>Methemoglobinemia</vt:lpstr>
      <vt:lpstr>How does the recessive trait continually get passed on?</vt:lpstr>
      <vt:lpstr>PowerPoint Presentation</vt:lpstr>
      <vt:lpstr>Punnett Squares         VS.   Pedigrees </vt:lpstr>
      <vt:lpstr>How to Read a Pedigree</vt:lpstr>
      <vt:lpstr>A CARRIER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2015-11-13T04:07:06Z</dcterms:created>
  <dcterms:modified xsi:type="dcterms:W3CDTF">2015-11-17T06:37:30Z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TC102513359990</vt:lpwstr>
  </property>
</Properties>
</file>