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0" r:id="rId3"/>
  </p:sldMasterIdLst>
  <p:notesMasterIdLst>
    <p:notesMasterId r:id="rId29"/>
  </p:notesMasterIdLst>
  <p:handoutMasterIdLst>
    <p:handoutMasterId r:id="rId30"/>
  </p:handoutMasterIdLst>
  <p:sldIdLst>
    <p:sldId id="277" r:id="rId4"/>
    <p:sldId id="278" r:id="rId5"/>
    <p:sldId id="267" r:id="rId6"/>
    <p:sldId id="268" r:id="rId7"/>
    <p:sldId id="270" r:id="rId8"/>
    <p:sldId id="269" r:id="rId9"/>
    <p:sldId id="272" r:id="rId10"/>
    <p:sldId id="279" r:id="rId11"/>
    <p:sldId id="274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3B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39BF7F-6573-4EF3-99B3-2DE1F98915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01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0588C1-7796-4B94-B959-98D6244BFA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946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F2DAC5-99CF-4BF9-A431-D873E887B0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635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A9041A-22CA-4953-82B1-FF535F77F7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17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5F6189-258A-430E-B612-4847D6EBDE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73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62DAEB-0547-49FE-B0D6-661420D4F1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788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611AA6-1091-4C3F-A1E3-64A66041A7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83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785EF-D273-4232-B47D-75CBE18FD30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6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BB636A-FD90-4AB4-A334-227447C5C2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1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EEB1A-FD95-4041-BAE0-233FD83637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6676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42185-A9DA-4878-9AB6-3686906C4B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28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277B5D-3F90-4102-9B9E-EBC4E9A377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45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2C45A-68FB-403F-9813-506B589F29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18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0F7F7-E9B6-420F-AA1A-A77BD1159C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03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A390A-EAD7-4005-9680-733E68A66D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36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C9C92C-4902-4D3D-94CA-7FE49B3AAE1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0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xfZhb6lmxjk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Blood Types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749" y="739140"/>
            <a:ext cx="59531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b blood onl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225" y="1475001"/>
            <a:ext cx="4038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1737" y="2063112"/>
            <a:ext cx="6085788" cy="41179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</a:t>
            </a:r>
            <a:r>
              <a:rPr lang="en-US" sz="3200" b="1" dirty="0"/>
              <a:t>B allele </a:t>
            </a:r>
            <a:r>
              <a:rPr lang="en-US" sz="3200" b="1" dirty="0" smtClean="0"/>
              <a:t>tells the cell to make “B” glycoproteins to put on the cell’s surface</a:t>
            </a:r>
            <a:endParaRPr lang="en-US" sz="3200" b="1" dirty="0"/>
          </a:p>
        </p:txBody>
      </p:sp>
      <p:pic>
        <p:nvPicPr>
          <p:cNvPr id="5" name="Picture 9" descr="b gen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925" y="1825625"/>
            <a:ext cx="27432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3263" y="480767"/>
            <a:ext cx="5886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B Blood Type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4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 Blood Type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8336" y="2162174"/>
            <a:ext cx="4724400" cy="41179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/>
              <a:t> An O allele </a:t>
            </a:r>
            <a:r>
              <a:rPr lang="en-US" sz="3200" b="1" dirty="0" smtClean="0"/>
              <a:t>happens due to a broken gene that doesn’t make glycoproteins to put on cell’s surface.</a:t>
            </a:r>
            <a:endParaRPr lang="en-US" sz="3200" b="1" dirty="0"/>
          </a:p>
        </p:txBody>
      </p:sp>
      <p:pic>
        <p:nvPicPr>
          <p:cNvPr id="5" name="Picture 6" descr="o blood cel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736" y="1323188"/>
            <a:ext cx="38862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92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866" y="0"/>
            <a:ext cx="96012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AB Blood Type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en-US" sz="3200" b="1" dirty="0" smtClean="0"/>
              <a:t>A and B are CODOMINANT</a:t>
            </a:r>
          </a:p>
          <a:p>
            <a:pPr marL="45720" indent="0">
              <a:buNone/>
            </a:pPr>
            <a:endParaRPr lang="en-US" sz="3200" b="1" dirty="0"/>
          </a:p>
          <a:p>
            <a:pPr>
              <a:lnSpc>
                <a:spcPct val="80000"/>
              </a:lnSpc>
              <a:buNone/>
            </a:pPr>
            <a:r>
              <a:rPr lang="en-US" sz="3200" b="1" dirty="0"/>
              <a:t> A cell with </a:t>
            </a:r>
            <a:r>
              <a:rPr lang="en-US" sz="3200" b="1" dirty="0" smtClean="0"/>
              <a:t>BOTH an A and a B allele makes both “A” and “B” glycoproteins to put on cell surface.</a:t>
            </a:r>
            <a:endParaRPr lang="en-US" sz="3200" b="1" dirty="0"/>
          </a:p>
        </p:txBody>
      </p:sp>
      <p:pic>
        <p:nvPicPr>
          <p:cNvPr id="5" name="Picture 9" descr="AB glyco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122" y="1825625"/>
            <a:ext cx="42672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b gen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122" y="1825625"/>
            <a:ext cx="3730625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43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99156740"/>
              </p:ext>
            </p:extLst>
          </p:nvPr>
        </p:nvGraphicFramePr>
        <p:xfrm>
          <a:off x="2332349" y="816957"/>
          <a:ext cx="7620000" cy="5202240"/>
        </p:xfrm>
        <a:graphic>
          <a:graphicData uri="http://schemas.openxmlformats.org/drawingml/2006/table">
            <a:tbl>
              <a:tblPr/>
              <a:tblGrid>
                <a:gridCol w="3200400"/>
                <a:gridCol w="4419600"/>
              </a:tblGrid>
              <a:tr h="11887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/>
                      </a:r>
                      <a:b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</a:b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GENOTYPE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PHENOTYPE</a:t>
                      </a:r>
                      <a:b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</a:b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(BLOOD TYPE)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AA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AO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BB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BO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OO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AB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897957" y="-420278"/>
            <a:ext cx="9601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/>
              <a:t>BLOOD TYPES &amp; ALLELES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58169" y="2017336"/>
            <a:ext cx="1225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</a:t>
            </a:r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7358169" y="2663667"/>
            <a:ext cx="486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58169" y="3309998"/>
            <a:ext cx="1206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</a:t>
            </a:r>
            <a:endParaRPr lang="en-US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7358169" y="4026759"/>
            <a:ext cx="486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58169" y="4743520"/>
            <a:ext cx="1668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69633" y="5389851"/>
            <a:ext cx="2828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AB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9244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.imgur.com/ZXLq1X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127" y="273378"/>
            <a:ext cx="8544854" cy="549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88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11" y="-391244"/>
            <a:ext cx="9601200" cy="1143000"/>
          </a:xfrm>
        </p:spPr>
        <p:txBody>
          <a:bodyPr/>
          <a:lstStyle/>
          <a:p>
            <a:r>
              <a:rPr lang="en-US" dirty="0" smtClean="0"/>
              <a:t>A person with “A” blood type…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2592" y="993328"/>
            <a:ext cx="5331643" cy="41179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Can donate to “A” blood type and “AB” blood type</a:t>
            </a:r>
          </a:p>
          <a:p>
            <a:r>
              <a:rPr lang="en-US" sz="2800" dirty="0" smtClean="0"/>
              <a:t>Can receive blood from “A” blood type and “O” blood type</a:t>
            </a:r>
          </a:p>
          <a:p>
            <a:r>
              <a:rPr lang="en-US" sz="2800" dirty="0" smtClean="0"/>
              <a:t>Make Anti-B antibodies  </a:t>
            </a:r>
            <a:endParaRPr lang="en-US" sz="2800" dirty="0"/>
          </a:p>
        </p:txBody>
      </p:sp>
      <p:pic>
        <p:nvPicPr>
          <p:cNvPr id="8" name="Picture 9" descr="body outlin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011" y="410353"/>
            <a:ext cx="1143000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type a cell w gen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r="7692"/>
          <a:stretch>
            <a:fillRect/>
          </a:stretch>
        </p:blipFill>
        <p:spPr bwMode="auto">
          <a:xfrm>
            <a:off x="8327011" y="624758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7677" y="3749832"/>
            <a:ext cx="115248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What would happen if an “A” blood type was given “B” blood?</a:t>
            </a:r>
            <a:endParaRPr lang="en-US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3759" y="4742679"/>
            <a:ext cx="8292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Agglutination (Clumping)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807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230" y="-408756"/>
            <a:ext cx="9601200" cy="1143000"/>
          </a:xfrm>
        </p:spPr>
        <p:txBody>
          <a:bodyPr/>
          <a:lstStyle/>
          <a:p>
            <a:r>
              <a:rPr lang="en-US" dirty="0" smtClean="0"/>
              <a:t>A person with “b” Blood Type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3605" y="868838"/>
            <a:ext cx="6255470" cy="34734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Can donate to “B” blood type and “AB” blood type</a:t>
            </a:r>
          </a:p>
          <a:p>
            <a:r>
              <a:rPr lang="en-US" sz="2800" dirty="0" smtClean="0"/>
              <a:t>Can receive from “B” blood type and “O” blood type</a:t>
            </a:r>
          </a:p>
          <a:p>
            <a:r>
              <a:rPr lang="en-US" sz="2800" dirty="0" smtClean="0"/>
              <a:t>Make Anti-A antibodies</a:t>
            </a:r>
            <a:endParaRPr lang="en-US" sz="2800" dirty="0"/>
          </a:p>
        </p:txBody>
      </p:sp>
      <p:pic>
        <p:nvPicPr>
          <p:cNvPr id="7" name="Picture 6" descr="body outlin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204" y="301006"/>
            <a:ext cx="1143000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b blood cel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204" y="605806"/>
            <a:ext cx="182880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1283" y="3757513"/>
            <a:ext cx="119907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What would happen if an 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“B” </a:t>
            </a:r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blood type was given 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“AB” </a:t>
            </a:r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blood?</a:t>
            </a:r>
          </a:p>
        </p:txBody>
      </p:sp>
      <p:sp>
        <p:nvSpPr>
          <p:cNvPr id="6" name="Rectangle 5"/>
          <p:cNvSpPr/>
          <p:nvPr/>
        </p:nvSpPr>
        <p:spPr>
          <a:xfrm>
            <a:off x="2374752" y="4834414"/>
            <a:ext cx="73907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Agglutination (Clumping)</a:t>
            </a:r>
          </a:p>
        </p:txBody>
      </p:sp>
    </p:spTree>
    <p:extLst>
      <p:ext uri="{BB962C8B-B14F-4D97-AF65-F5344CB8AC3E}">
        <p14:creationId xmlns:p14="http://schemas.microsoft.com/office/powerpoint/2010/main" val="209976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93" y="-340494"/>
            <a:ext cx="9601200" cy="1143000"/>
          </a:xfrm>
        </p:spPr>
        <p:txBody>
          <a:bodyPr/>
          <a:lstStyle/>
          <a:p>
            <a:r>
              <a:rPr lang="en-US" dirty="0" smtClean="0"/>
              <a:t>A person with “</a:t>
            </a:r>
            <a:r>
              <a:rPr lang="en-US" dirty="0" err="1" smtClean="0"/>
              <a:t>ab</a:t>
            </a:r>
            <a:r>
              <a:rPr lang="en-US" dirty="0" smtClean="0"/>
              <a:t>” Blood Type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5458" y="1155687"/>
            <a:ext cx="6255470" cy="34734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Can donate to “AB” blood type and “AB” blood type</a:t>
            </a:r>
          </a:p>
          <a:p>
            <a:r>
              <a:rPr lang="en-US" sz="2800" dirty="0" smtClean="0"/>
              <a:t>Can receive from </a:t>
            </a:r>
            <a:r>
              <a:rPr lang="en-US" sz="2800" u="sng" dirty="0" smtClean="0"/>
              <a:t>EVERYONE</a:t>
            </a:r>
          </a:p>
          <a:p>
            <a:r>
              <a:rPr lang="en-US" sz="2800" dirty="0" smtClean="0"/>
              <a:t>Makes no antibodies</a:t>
            </a:r>
          </a:p>
          <a:p>
            <a:endParaRPr lang="en-US" sz="2800" u="sng" dirty="0" smtClean="0"/>
          </a:p>
          <a:p>
            <a:pPr marL="45720" indent="0">
              <a:buNone/>
            </a:pPr>
            <a:endParaRPr lang="en-US" sz="2800" b="1" dirty="0" smtClean="0"/>
          </a:p>
        </p:txBody>
      </p:sp>
      <p:pic>
        <p:nvPicPr>
          <p:cNvPr id="6" name="Picture 7" descr="body outlin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279" y="272243"/>
            <a:ext cx="1143000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AB blood cel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079" y="577043"/>
            <a:ext cx="1905000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16091" y="3359000"/>
            <a:ext cx="5618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UNIVERSAL RECIPIENT </a:t>
            </a:r>
          </a:p>
          <a:p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863183" y="5446810"/>
            <a:ext cx="105519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Nothing, “AB” can receive all blood types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593" y="4649126"/>
            <a:ext cx="11731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What would happen if an 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“AB” </a:t>
            </a:r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blood type was given 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“O” </a:t>
            </a:r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blood?</a:t>
            </a:r>
          </a:p>
        </p:txBody>
      </p:sp>
    </p:spTree>
    <p:extLst>
      <p:ext uri="{BB962C8B-B14F-4D97-AF65-F5344CB8AC3E}">
        <p14:creationId xmlns:p14="http://schemas.microsoft.com/office/powerpoint/2010/main" val="40418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860" y="-493996"/>
            <a:ext cx="9601200" cy="1143000"/>
          </a:xfrm>
        </p:spPr>
        <p:txBody>
          <a:bodyPr/>
          <a:lstStyle/>
          <a:p>
            <a:r>
              <a:rPr lang="en-US" dirty="0" smtClean="0"/>
              <a:t>A person with “O” Blood Type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0986" y="742596"/>
            <a:ext cx="6255470" cy="34734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Can donate to </a:t>
            </a:r>
            <a:r>
              <a:rPr lang="en-US" sz="2800" b="1" u="sng" dirty="0" smtClean="0"/>
              <a:t>EVERYONE</a:t>
            </a:r>
          </a:p>
          <a:p>
            <a:r>
              <a:rPr lang="en-US" sz="2800" dirty="0" smtClean="0"/>
              <a:t>Can receive from only “O” blood types</a:t>
            </a:r>
          </a:p>
          <a:p>
            <a:r>
              <a:rPr lang="en-US" sz="2800" dirty="0" smtClean="0"/>
              <a:t>Make both Anti-A and Anti-B antibodies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70698" y="3791768"/>
            <a:ext cx="5618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/>
              <a:t>UNIVERSAL </a:t>
            </a:r>
            <a:r>
              <a:rPr lang="en-US" sz="3200" b="1" u="sng" dirty="0" smtClean="0"/>
              <a:t>DONOR </a:t>
            </a:r>
            <a:endParaRPr lang="en-US" sz="3200" b="1" u="sng" dirty="0"/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769" y="662733"/>
            <a:ext cx="1902117" cy="32433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897395">
            <a:off x="6953492" y="142432"/>
            <a:ext cx="3619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00CC"/>
                </a:solidFill>
              </a:rPr>
              <a:t>Nothing on surface to </a:t>
            </a:r>
          </a:p>
          <a:p>
            <a:r>
              <a:rPr lang="en-US" sz="2400" b="1" dirty="0">
                <a:solidFill>
                  <a:srgbClr val="9900CC"/>
                </a:solidFill>
              </a:rPr>
              <a:t>recognize as “NOT SELF”</a:t>
            </a:r>
          </a:p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36431" y="4576598"/>
            <a:ext cx="114472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What would happen 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if </a:t>
            </a:r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an 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“0” </a:t>
            </a:r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blood type was given </a:t>
            </a:r>
            <a:r>
              <a:rPr lang="en-U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“A” </a:t>
            </a:r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blood?</a:t>
            </a:r>
          </a:p>
        </p:txBody>
      </p:sp>
      <p:sp>
        <p:nvSpPr>
          <p:cNvPr id="8" name="Rectangle 7"/>
          <p:cNvSpPr/>
          <p:nvPr/>
        </p:nvSpPr>
        <p:spPr>
          <a:xfrm>
            <a:off x="2953572" y="5229538"/>
            <a:ext cx="678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Agglutination (Clumping)</a:t>
            </a:r>
          </a:p>
        </p:txBody>
      </p:sp>
    </p:spTree>
    <p:extLst>
      <p:ext uri="{BB962C8B-B14F-4D97-AF65-F5344CB8AC3E}">
        <p14:creationId xmlns:p14="http://schemas.microsoft.com/office/powerpoint/2010/main" val="195710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if given the wrong blood?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20729312">
            <a:off x="92970" y="2729403"/>
            <a:ext cx="7559092" cy="347345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7200" b="1" dirty="0" smtClean="0">
                <a:solidFill>
                  <a:srgbClr val="893BC3"/>
                </a:solidFill>
              </a:rPr>
              <a:t>IMMUNE SYSTEM ATTACK!</a:t>
            </a:r>
            <a:endParaRPr lang="en-US" sz="7200" b="1" dirty="0">
              <a:solidFill>
                <a:srgbClr val="893BC3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138" y="1952084"/>
            <a:ext cx="3657650" cy="36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6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457577" y="152401"/>
            <a:ext cx="8077200" cy="18288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3300"/>
                </a:solidFill>
              </a:rPr>
              <a:t>BLOOD TYPES </a:t>
            </a:r>
            <a:br>
              <a:rPr lang="en-US" b="1" dirty="0" smtClean="0">
                <a:solidFill>
                  <a:srgbClr val="FF3300"/>
                </a:solidFill>
              </a:rPr>
            </a:br>
            <a:r>
              <a:rPr lang="en-US" b="1" dirty="0" smtClean="0">
                <a:solidFill>
                  <a:srgbClr val="FF3300"/>
                </a:solidFill>
              </a:rPr>
              <a:t>have more than 2 allele choices</a:t>
            </a:r>
            <a:br>
              <a:rPr lang="en-US" b="1" dirty="0" smtClean="0">
                <a:solidFill>
                  <a:srgbClr val="FF3300"/>
                </a:solidFill>
              </a:rPr>
            </a:br>
            <a:r>
              <a:rPr lang="en-US" b="1" dirty="0" smtClean="0">
                <a:solidFill>
                  <a:srgbClr val="FF3300"/>
                </a:solidFill>
              </a:rPr>
              <a:t>= _________________________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133600"/>
            <a:ext cx="8229600" cy="4191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b="1"/>
              <a:t>The pattern of sugars that is attached is determined by genes</a:t>
            </a:r>
          </a:p>
          <a:p>
            <a:pPr eaLnBrk="1" hangingPunct="1">
              <a:buFontTx/>
              <a:buNone/>
            </a:pPr>
            <a:endParaRPr lang="en-US" sz="4400" b="1"/>
          </a:p>
          <a:p>
            <a:pPr eaLnBrk="1" hangingPunct="1">
              <a:buFontTx/>
              <a:buNone/>
            </a:pPr>
            <a:r>
              <a:rPr lang="en-US" sz="4400" b="1"/>
              <a:t>Allele choices are:</a:t>
            </a:r>
          </a:p>
          <a:p>
            <a:pPr eaLnBrk="1" hangingPunct="1">
              <a:buFontTx/>
              <a:buNone/>
            </a:pPr>
            <a:r>
              <a:rPr lang="en-US" sz="4400" b="1"/>
              <a:t>_____	____	____  </a:t>
            </a:r>
          </a:p>
        </p:txBody>
      </p:sp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1981201" y="5181600"/>
            <a:ext cx="587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</a:rPr>
              <a:t>A</a:t>
            </a:r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3886201" y="5181600"/>
            <a:ext cx="5572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</a:rPr>
              <a:t>B</a:t>
            </a:r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5562601" y="5181600"/>
            <a:ext cx="6191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b="1">
                <a:solidFill>
                  <a:srgbClr val="3333CC"/>
                </a:solidFill>
              </a:rPr>
              <a:t>O</a:t>
            </a:r>
          </a:p>
        </p:txBody>
      </p:sp>
      <p:pic>
        <p:nvPicPr>
          <p:cNvPr id="17415" name="Picture 9" descr="blee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3581400"/>
            <a:ext cx="23780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4252823" y="1401762"/>
            <a:ext cx="6810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3333CC"/>
                </a:solidFill>
              </a:rPr>
              <a:t>MULTIPLE ALLELE TRAIT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3298" y="1639019"/>
            <a:ext cx="3959525" cy="109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20126566">
            <a:off x="-222090" y="738924"/>
            <a:ext cx="4570483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REMEMBER:</a:t>
            </a:r>
            <a:endParaRPr lang="en-US" sz="54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5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9" grpId="0"/>
      <p:bldP spid="175111" grpId="0"/>
      <p:bldP spid="175112" grpId="0"/>
      <p:bldP spid="175114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248" y="114300"/>
            <a:ext cx="96012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ABO is NOT the only System!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219" y="1543050"/>
            <a:ext cx="4727448" cy="641350"/>
          </a:xfrm>
        </p:spPr>
        <p:txBody>
          <a:bodyPr>
            <a:normAutofit/>
          </a:bodyPr>
          <a:lstStyle/>
          <a:p>
            <a:r>
              <a:rPr lang="en-US" sz="3600" cap="none" dirty="0" smtClean="0"/>
              <a:t>Rh System</a:t>
            </a:r>
            <a:endParaRPr lang="en-US" sz="3600" cap="non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10134600" cy="347345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 smtClean="0"/>
              <a:t>Rh-Positive			Vs. 			Rh-Negative</a:t>
            </a:r>
            <a:endParaRPr lang="en-US" sz="3200" dirty="0"/>
          </a:p>
        </p:txBody>
      </p:sp>
      <p:pic>
        <p:nvPicPr>
          <p:cNvPr id="7" name="Picture 6" descr="rh pos glyco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43" y="2838449"/>
            <a:ext cx="3581400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rh blan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838449"/>
            <a:ext cx="3200400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rh cell n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172" y="2726532"/>
            <a:ext cx="3124200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28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Rh-Positive (Rh+)			Rh-Negative (Rh-)</a:t>
            </a:r>
            <a:endParaRPr lang="en-US" cap="non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176" y="1754158"/>
            <a:ext cx="4727448" cy="34734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Makes Rh glycoproteins and puts them on the cell’s surface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50306" y="1754158"/>
            <a:ext cx="5131451" cy="34734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Due to a broken gene this person can’t make Rh glycoproteins</a:t>
            </a:r>
            <a:endParaRPr lang="en-US" sz="2400" dirty="0"/>
          </a:p>
        </p:txBody>
      </p:sp>
      <p:pic>
        <p:nvPicPr>
          <p:cNvPr id="7" name="Picture 6" descr="rh pos glyco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37" y="3001963"/>
            <a:ext cx="3581400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rh blan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94" y="3001963"/>
            <a:ext cx="3200400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rh cell n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859" y="3001963"/>
            <a:ext cx="3124200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16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46417"/>
            <a:ext cx="96012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What’s the Big Deal?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36037" y="1289107"/>
            <a:ext cx="4727448" cy="6413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Pregnancy</a:t>
            </a:r>
            <a:endParaRPr lang="en-US" sz="2800" dirty="0"/>
          </a:p>
        </p:txBody>
      </p:sp>
      <p:pic>
        <p:nvPicPr>
          <p:cNvPr id="7" name="Content Placeholder 6" descr="mom p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20" y="1142670"/>
            <a:ext cx="23526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70605" y="4693095"/>
            <a:ext cx="27154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800" b="1" dirty="0"/>
              <a:t>MOM is _____</a:t>
            </a:r>
            <a:br>
              <a:rPr lang="en-US" altLang="en-US" sz="2800" b="1" dirty="0"/>
            </a:br>
            <a:r>
              <a:rPr lang="en-US" altLang="en-US" sz="2800" b="1" dirty="0"/>
              <a:t>&amp; BABY is _____</a:t>
            </a:r>
            <a:endParaRPr lang="en-US" altLang="en-US" sz="4400" b="1" dirty="0">
              <a:solidFill>
                <a:schemeClr val="accent2"/>
              </a:solidFill>
            </a:endParaRPr>
          </a:p>
        </p:txBody>
      </p:sp>
      <p:pic>
        <p:nvPicPr>
          <p:cNvPr id="9" name="Picture 7" descr="mom pos baby n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577" y="1289107"/>
            <a:ext cx="1909763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863577" y="469309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800" b="1" dirty="0"/>
              <a:t>MOM is _____</a:t>
            </a:r>
            <a:br>
              <a:rPr lang="en-US" altLang="en-US" sz="2800" b="1" dirty="0"/>
            </a:br>
            <a:r>
              <a:rPr lang="en-US" altLang="en-US" sz="2800" b="1" dirty="0"/>
              <a:t>&amp; BABY is ____</a:t>
            </a:r>
          </a:p>
        </p:txBody>
      </p:sp>
      <p:sp>
        <p:nvSpPr>
          <p:cNvPr id="11" name="Rectangle 10"/>
          <p:cNvSpPr/>
          <p:nvPr/>
        </p:nvSpPr>
        <p:spPr>
          <a:xfrm rot="1296162">
            <a:off x="7567601" y="955633"/>
            <a:ext cx="4687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NO PROBLEM!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654" y="2330894"/>
            <a:ext cx="193357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1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87" y="-490268"/>
            <a:ext cx="96012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But when…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2989" y="2470151"/>
            <a:ext cx="6393611" cy="34734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Rh (+) baby = Usually OK!</a:t>
            </a:r>
          </a:p>
          <a:p>
            <a:r>
              <a:rPr lang="en-US" sz="3200" dirty="0" smtClean="0"/>
              <a:t>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Rh (+) baby = Can be attacked by mom’s immune system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 rot="1421126">
            <a:off x="8271612" y="638111"/>
            <a:ext cx="3585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PROBLEM!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8" name="Picture 4" descr="mom neg baby po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16" y="799381"/>
            <a:ext cx="2697163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74516" y="4935418"/>
            <a:ext cx="21707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/>
              <a:t>Mom is _____     </a:t>
            </a:r>
            <a:endParaRPr lang="en-US" altLang="en-US" sz="2400" b="1" dirty="0" smtClean="0"/>
          </a:p>
          <a:p>
            <a:r>
              <a:rPr lang="en-US" altLang="en-US" sz="2400" b="1" dirty="0" smtClean="0"/>
              <a:t>Baby </a:t>
            </a:r>
            <a:r>
              <a:rPr lang="en-US" altLang="en-US" sz="2400" b="1" dirty="0"/>
              <a:t>is _____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956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781" y="182592"/>
            <a:ext cx="9601200" cy="1143000"/>
          </a:xfrm>
        </p:spPr>
        <p:txBody>
          <a:bodyPr>
            <a:normAutofit/>
          </a:bodyPr>
          <a:lstStyle/>
          <a:p>
            <a:r>
              <a:rPr lang="en-US" sz="4800" dirty="0" err="1" smtClean="0"/>
              <a:t>WhY</a:t>
            </a:r>
            <a:r>
              <a:rPr lang="en-US" sz="4800" dirty="0" smtClean="0"/>
              <a:t>?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730550"/>
            <a:ext cx="4727448" cy="3473450"/>
          </a:xfrm>
        </p:spPr>
        <p:txBody>
          <a:bodyPr>
            <a:noAutofit/>
          </a:bodyPr>
          <a:lstStyle/>
          <a:p>
            <a:r>
              <a:rPr lang="en-US" sz="2800" dirty="0" smtClean="0"/>
              <a:t>During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pregnancy,  some of the Rh(+) baby’s cells enter the mothers blood stream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During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pregnancy, the mom’s immune system has built up anti-Rh antibodies.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81" y="1611701"/>
            <a:ext cx="5076825" cy="3962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22848" y="2226187"/>
            <a:ext cx="606185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rgbClr val="893BC3"/>
                </a:solidFill>
              </a:rPr>
              <a:t>Putting mom’s immune system </a:t>
            </a:r>
          </a:p>
          <a:p>
            <a:pPr algn="ctr"/>
            <a:r>
              <a:rPr lang="en-US" sz="3200" b="1" dirty="0" smtClean="0">
                <a:ln/>
                <a:solidFill>
                  <a:srgbClr val="893BC3"/>
                </a:solidFill>
              </a:rPr>
              <a:t>on ALERT</a:t>
            </a:r>
            <a:endParaRPr lang="en-US" sz="3200" b="1" dirty="0">
              <a:ln/>
              <a:solidFill>
                <a:srgbClr val="893BC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69152" y="4976284"/>
            <a:ext cx="602017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rgbClr val="893BC3"/>
                </a:solidFill>
              </a:rPr>
              <a:t>Mom’s immune system attacks </a:t>
            </a:r>
          </a:p>
          <a:p>
            <a:pPr algn="ctr"/>
            <a:r>
              <a:rPr lang="en-US" sz="3200" b="1" dirty="0" smtClean="0">
                <a:ln/>
                <a:solidFill>
                  <a:srgbClr val="893BC3"/>
                </a:solidFill>
              </a:rPr>
              <a:t>Rh(+) baby</a:t>
            </a:r>
            <a:endParaRPr lang="en-US" sz="3200" b="1" dirty="0">
              <a:ln/>
              <a:solidFill>
                <a:srgbClr val="893BC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27168"/>
            <a:ext cx="58918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http://www.topsixlist.com/2013/10/10/top-6-terrible-things-can-occur-during-pregnancy/</a:t>
            </a:r>
          </a:p>
        </p:txBody>
      </p:sp>
    </p:spTree>
    <p:extLst>
      <p:ext uri="{BB962C8B-B14F-4D97-AF65-F5344CB8AC3E}">
        <p14:creationId xmlns:p14="http://schemas.microsoft.com/office/powerpoint/2010/main" val="389344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9" y="-481641"/>
            <a:ext cx="9601200" cy="1143000"/>
          </a:xfrm>
        </p:spPr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 a blood cell for a person  with “A” Blood Type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What happens if you add B antigens into the blood stream?</a:t>
            </a:r>
          </a:p>
          <a:p>
            <a:r>
              <a:rPr lang="en-US" dirty="0" smtClean="0"/>
              <a:t>What happens if you add A antigens? </a:t>
            </a:r>
          </a:p>
          <a:p>
            <a:r>
              <a:rPr lang="en-US" dirty="0" smtClean="0"/>
              <a:t>What happens if you add AB antigens?</a:t>
            </a:r>
          </a:p>
          <a:p>
            <a:r>
              <a:rPr lang="en-US" dirty="0" smtClean="0"/>
              <a:t>What happens if you add 0 antigens?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Create a Blood Cell for a person with “B” blood type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What happens if you add B antigens?</a:t>
            </a:r>
          </a:p>
          <a:p>
            <a:r>
              <a:rPr lang="en-US" dirty="0" smtClean="0"/>
              <a:t>What happens if you add A antigens?</a:t>
            </a:r>
          </a:p>
          <a:p>
            <a:r>
              <a:rPr lang="en-US" dirty="0" smtClean="0"/>
              <a:t>What happens if you add AB antigens? </a:t>
            </a:r>
          </a:p>
          <a:p>
            <a:r>
              <a:rPr lang="en-US" dirty="0" smtClean="0"/>
              <a:t>What happens if you add O antigens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72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AbO</a:t>
            </a:r>
            <a:r>
              <a:rPr lang="en-US" dirty="0" smtClean="0"/>
              <a:t>”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0353" y="3063885"/>
            <a:ext cx="5392947" cy="4114800"/>
          </a:xfrm>
        </p:spPr>
        <p:txBody>
          <a:bodyPr/>
          <a:lstStyle/>
          <a:p>
            <a:r>
              <a:rPr lang="en-US" dirty="0" smtClean="0"/>
              <a:t>An Austrian physician by the name of Dr. Karl Landsteiner won the Nobel Prize in 1930 for this system to classify human blood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060" y="1675051"/>
            <a:ext cx="2459427" cy="344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cy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blood grouping </a:t>
            </a:r>
            <a: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1735" y="2001327"/>
            <a:ext cx="5003321" cy="2510287"/>
          </a:xfrm>
        </p:spPr>
        <p:txBody>
          <a:bodyPr>
            <a:noAutofit/>
          </a:bodyPr>
          <a:lstStyle/>
          <a:p>
            <a:r>
              <a:rPr lang="en-GB" sz="2800" dirty="0">
                <a:latin typeface="Verdana" panose="020B0604030504040204" pitchFamily="34" charset="0"/>
              </a:rPr>
              <a:t>According to the AB</a:t>
            </a:r>
            <a:r>
              <a:rPr lang="cy-GB" sz="2800" dirty="0">
                <a:latin typeface="Verdana" panose="020B0604030504040204" pitchFamily="34" charset="0"/>
              </a:rPr>
              <a:t>O</a:t>
            </a:r>
            <a:r>
              <a:rPr lang="en-GB" sz="2800" dirty="0">
                <a:latin typeface="Verdana" panose="020B0604030504040204" pitchFamily="34" charset="0"/>
              </a:rPr>
              <a:t> blood typing system there are four different kinds of blood types: A, B, AB or </a:t>
            </a:r>
            <a:r>
              <a:rPr lang="en-GB" sz="2800" dirty="0" smtClean="0">
                <a:latin typeface="Verdana" panose="020B0604030504040204" pitchFamily="34" charset="0"/>
              </a:rPr>
              <a:t>O.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735" y="1819995"/>
            <a:ext cx="3097036" cy="411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39210" y="6419088"/>
            <a:ext cx="5931638" cy="4171907"/>
          </a:xfrm>
        </p:spPr>
        <p:txBody>
          <a:bodyPr/>
          <a:lstStyle/>
          <a:p>
            <a:r>
              <a:rPr lang="en-US" u="sng" dirty="0">
                <a:hlinkClick r:id="rId2"/>
              </a:rPr>
              <a:t>https://www.youtube.com/watch?v=xfZhb6lmxjk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452" y="604123"/>
            <a:ext cx="7616028" cy="443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43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76" y="-222504"/>
            <a:ext cx="96012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REMEMBER: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976" y="1843913"/>
            <a:ext cx="6568440" cy="41179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/>
              <a:t>Membrane proteins with </a:t>
            </a:r>
            <a:r>
              <a:rPr lang="en-US" sz="3200" b="1" dirty="0" smtClean="0"/>
              <a:t>sugar attached </a:t>
            </a:r>
            <a:r>
              <a:rPr lang="en-US" sz="3200" b="1" dirty="0"/>
              <a:t>that help cells recognize self</a:t>
            </a:r>
          </a:p>
          <a:p>
            <a:pPr>
              <a:buNone/>
            </a:pPr>
            <a:r>
              <a:rPr lang="en-US" sz="3200" b="1" dirty="0" smtClean="0"/>
              <a:t>= _____________________________________</a:t>
            </a:r>
            <a:endParaRPr lang="en-US" sz="3200" dirty="0"/>
          </a:p>
        </p:txBody>
      </p:sp>
      <p:pic>
        <p:nvPicPr>
          <p:cNvPr id="1026" name="Picture 2" descr="https://animalcellbiology.files.wordpress.com/2011/08/membrane-lipids-and-proteins.gif?w=4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3146488"/>
            <a:ext cx="5833745" cy="320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69998" y="3146488"/>
            <a:ext cx="3623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893BC3"/>
                </a:solidFill>
              </a:rPr>
              <a:t>Glycoproteins</a:t>
            </a:r>
            <a:endParaRPr lang="en-US" sz="3600" b="1" dirty="0">
              <a:solidFill>
                <a:srgbClr val="893B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3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9056" y="1460754"/>
            <a:ext cx="5827776" cy="347700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Anything foreign substance that your immune system recognizes as NOT “Self” is called an ________________.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960" y="1460754"/>
            <a:ext cx="5135499" cy="40331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63240" y="2614482"/>
            <a:ext cx="3593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Antigen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4672" y="1728216"/>
            <a:ext cx="5218176" cy="421538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dirty="0" smtClean="0"/>
              <a:t>_________________________ are produced by white blood cells to keep out foreign antigens.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848" y="2797683"/>
            <a:ext cx="5991225" cy="32194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1432" y="1572798"/>
            <a:ext cx="401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Antibodies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A blood only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52" y="1633728"/>
            <a:ext cx="3427413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type a cell genes onl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558" y="1560703"/>
            <a:ext cx="40386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5528" y="795528"/>
            <a:ext cx="65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A Blood Types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3392" y="2122043"/>
            <a:ext cx="44622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An A allele tells</a:t>
            </a:r>
          </a:p>
          <a:p>
            <a:r>
              <a:rPr lang="en-US" sz="3200" b="1" dirty="0"/>
              <a:t>the cell to </a:t>
            </a:r>
            <a:r>
              <a:rPr lang="en-US" sz="3200" b="1" dirty="0" smtClean="0"/>
              <a:t>make</a:t>
            </a:r>
            <a:endParaRPr lang="en-US" sz="3200" b="1" dirty="0"/>
          </a:p>
          <a:p>
            <a:r>
              <a:rPr lang="en-US" sz="3200" b="1" dirty="0"/>
              <a:t>“A</a:t>
            </a:r>
            <a:r>
              <a:rPr lang="en-US" sz="3200" b="1" dirty="0" smtClean="0"/>
              <a:t>” glycoproteins</a:t>
            </a:r>
            <a:r>
              <a:rPr lang="en-US" sz="3200" b="1" dirty="0"/>
              <a:t> </a:t>
            </a:r>
            <a:r>
              <a:rPr lang="en-US" sz="3200" b="1" dirty="0" smtClean="0"/>
              <a:t>and put on the cell’s surface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0881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0</TotalTime>
  <Words>729</Words>
  <Application>Microsoft Office PowerPoint</Application>
  <PresentationFormat>Custom</PresentationFormat>
  <Paragraphs>119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Red Line Business 16x9</vt:lpstr>
      <vt:lpstr>Default Design</vt:lpstr>
      <vt:lpstr>Blood Types</vt:lpstr>
      <vt:lpstr>BLOOD TYPES  have more than 2 allele choices = _________________________ </vt:lpstr>
      <vt:lpstr>“AbO” System</vt:lpstr>
      <vt:lpstr>ABO blood grouping system</vt:lpstr>
      <vt:lpstr>PowerPoint Presentation</vt:lpstr>
      <vt:lpstr>REMEMBER:</vt:lpstr>
      <vt:lpstr>PowerPoint Presentation</vt:lpstr>
      <vt:lpstr>PowerPoint Presentation</vt:lpstr>
      <vt:lpstr>PowerPoint Presentation</vt:lpstr>
      <vt:lpstr>PowerPoint Presentation</vt:lpstr>
      <vt:lpstr>O Blood Type</vt:lpstr>
      <vt:lpstr>AB Blood Type</vt:lpstr>
      <vt:lpstr>BLOOD TYPES &amp; ALLELES</vt:lpstr>
      <vt:lpstr>PowerPoint Presentation</vt:lpstr>
      <vt:lpstr>A person with “A” blood type…</vt:lpstr>
      <vt:lpstr>A person with “b” Blood Type</vt:lpstr>
      <vt:lpstr>A person with “ab” Blood Type</vt:lpstr>
      <vt:lpstr>A person with “O” Blood Type</vt:lpstr>
      <vt:lpstr>What happens if given the wrong blood?</vt:lpstr>
      <vt:lpstr>ABO is NOT the only System!</vt:lpstr>
      <vt:lpstr>Rh-Positive (Rh+)   Rh-Negative (Rh-)</vt:lpstr>
      <vt:lpstr>What’s the Big Deal?</vt:lpstr>
      <vt:lpstr>But when…</vt:lpstr>
      <vt:lpstr>WhY?</vt:lpstr>
      <vt:lpstr>Practice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2015-10-28T02:31:56Z</dcterms:created>
  <dcterms:modified xsi:type="dcterms:W3CDTF">2015-11-10T21:39:09Z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