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57" r:id="rId6"/>
    <p:sldId id="258" r:id="rId7"/>
    <p:sldId id="267" r:id="rId8"/>
    <p:sldId id="259" r:id="rId9"/>
    <p:sldId id="260" r:id="rId10"/>
    <p:sldId id="262" r:id="rId11"/>
    <p:sldId id="261" r:id="rId12"/>
    <p:sldId id="263"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16CED0-DA97-4AB4-B555-F13CE278685B}" type="datetimeFigureOut">
              <a:rPr lang="en-US" smtClean="0"/>
              <a:pPr/>
              <a:t>10/28/2010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07DEE3-0086-47C3-BA62-DCF167D0D7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16CED0-DA97-4AB4-B555-F13CE278685B}" type="datetimeFigureOut">
              <a:rPr lang="en-US" smtClean="0"/>
              <a:pPr/>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7DEE3-0086-47C3-BA62-DCF167D0D7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16CED0-DA97-4AB4-B555-F13CE278685B}" type="datetimeFigureOut">
              <a:rPr lang="en-US" smtClean="0"/>
              <a:pPr/>
              <a:t>10/28/2010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7DEE3-0086-47C3-BA62-DCF167D0D7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16CED0-DA97-4AB4-B555-F13CE278685B}" type="datetimeFigureOut">
              <a:rPr lang="en-US" smtClean="0"/>
              <a:pPr/>
              <a:t>10/28/2010</a:t>
            </a:fld>
            <a:endParaRPr lang="en-US"/>
          </a:p>
        </p:txBody>
      </p:sp>
      <p:sp>
        <p:nvSpPr>
          <p:cNvPr id="9" name="Slide Number Placeholder 8"/>
          <p:cNvSpPr>
            <a:spLocks noGrp="1"/>
          </p:cNvSpPr>
          <p:nvPr>
            <p:ph type="sldNum" sz="quarter" idx="15"/>
          </p:nvPr>
        </p:nvSpPr>
        <p:spPr/>
        <p:txBody>
          <a:bodyPr rtlCol="0"/>
          <a:lstStyle/>
          <a:p>
            <a:fld id="{7107DEE3-0086-47C3-BA62-DCF167D0D7B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16CED0-DA97-4AB4-B555-F13CE278685B}" type="datetimeFigureOut">
              <a:rPr lang="en-US" smtClean="0"/>
              <a:pPr/>
              <a:t>10/28/2010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07DEE3-0086-47C3-BA62-DCF167D0D7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16CED0-DA97-4AB4-B555-F13CE278685B}" type="datetimeFigureOut">
              <a:rPr lang="en-US" smtClean="0"/>
              <a:pPr/>
              <a:t>10/28/2010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7DEE3-0086-47C3-BA62-DCF167D0D7B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16CED0-DA97-4AB4-B555-F13CE278685B}" type="datetimeFigureOut">
              <a:rPr lang="en-US" smtClean="0"/>
              <a:pPr/>
              <a:t>10/28/2010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7DEE3-0086-47C3-BA62-DCF167D0D7B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16CED0-DA97-4AB4-B555-F13CE278685B}" type="datetimeFigureOut">
              <a:rPr lang="en-US" smtClean="0"/>
              <a:pPr/>
              <a:t>10/28/2010</a:t>
            </a:fld>
            <a:endParaRPr lang="en-US"/>
          </a:p>
        </p:txBody>
      </p:sp>
      <p:sp>
        <p:nvSpPr>
          <p:cNvPr id="7" name="Slide Number Placeholder 6"/>
          <p:cNvSpPr>
            <a:spLocks noGrp="1"/>
          </p:cNvSpPr>
          <p:nvPr>
            <p:ph type="sldNum" sz="quarter" idx="11"/>
          </p:nvPr>
        </p:nvSpPr>
        <p:spPr/>
        <p:txBody>
          <a:bodyPr rtlCol="0"/>
          <a:lstStyle/>
          <a:p>
            <a:fld id="{7107DEE3-0086-47C3-BA62-DCF167D0D7B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6CED0-DA97-4AB4-B555-F13CE278685B}" type="datetimeFigureOut">
              <a:rPr lang="en-US" smtClean="0"/>
              <a:pPr/>
              <a:t>10/28/2010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7DEE3-0086-47C3-BA62-DCF167D0D7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16CED0-DA97-4AB4-B555-F13CE278685B}" type="datetimeFigureOut">
              <a:rPr lang="en-US" smtClean="0"/>
              <a:pPr/>
              <a:t>10/28/2010</a:t>
            </a:fld>
            <a:endParaRPr lang="en-US"/>
          </a:p>
        </p:txBody>
      </p:sp>
      <p:sp>
        <p:nvSpPr>
          <p:cNvPr id="22" name="Slide Number Placeholder 21"/>
          <p:cNvSpPr>
            <a:spLocks noGrp="1"/>
          </p:cNvSpPr>
          <p:nvPr>
            <p:ph type="sldNum" sz="quarter" idx="15"/>
          </p:nvPr>
        </p:nvSpPr>
        <p:spPr/>
        <p:txBody>
          <a:bodyPr rtlCol="0"/>
          <a:lstStyle/>
          <a:p>
            <a:fld id="{7107DEE3-0086-47C3-BA62-DCF167D0D7B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16CED0-DA97-4AB4-B555-F13CE278685B}" type="datetimeFigureOut">
              <a:rPr lang="en-US" smtClean="0"/>
              <a:pPr/>
              <a:t>10/28/2010</a:t>
            </a:fld>
            <a:endParaRPr lang="en-US"/>
          </a:p>
        </p:txBody>
      </p:sp>
      <p:sp>
        <p:nvSpPr>
          <p:cNvPr id="18" name="Slide Number Placeholder 17"/>
          <p:cNvSpPr>
            <a:spLocks noGrp="1"/>
          </p:cNvSpPr>
          <p:nvPr>
            <p:ph type="sldNum" sz="quarter" idx="11"/>
          </p:nvPr>
        </p:nvSpPr>
        <p:spPr/>
        <p:txBody>
          <a:bodyPr rtlCol="0"/>
          <a:lstStyle/>
          <a:p>
            <a:fld id="{7107DEE3-0086-47C3-BA62-DCF167D0D7B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16CED0-DA97-4AB4-B555-F13CE278685B}" type="datetimeFigureOut">
              <a:rPr lang="en-US" smtClean="0"/>
              <a:pPr/>
              <a:t>10/28/2010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07DEE3-0086-47C3-BA62-DCF167D0D7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Parts of a Flower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563562"/>
          </a:xfrm>
        </p:spPr>
        <p:txBody>
          <a:bodyPr/>
          <a:lstStyle/>
          <a:p>
            <a:r>
              <a:rPr lang="en-US" dirty="0" smtClean="0"/>
              <a:t>Pollination</a:t>
            </a:r>
            <a:endParaRPr lang="en-US" dirty="0"/>
          </a:p>
        </p:txBody>
      </p:sp>
      <p:sp>
        <p:nvSpPr>
          <p:cNvPr id="3" name="Content Placeholder 2"/>
          <p:cNvSpPr>
            <a:spLocks noGrp="1"/>
          </p:cNvSpPr>
          <p:nvPr>
            <p:ph sz="quarter" idx="1"/>
          </p:nvPr>
        </p:nvSpPr>
        <p:spPr>
          <a:xfrm>
            <a:off x="304800" y="533400"/>
            <a:ext cx="7467600" cy="1828800"/>
          </a:xfrm>
        </p:spPr>
        <p:txBody>
          <a:bodyPr/>
          <a:lstStyle/>
          <a:p>
            <a:r>
              <a:rPr lang="en-US" dirty="0" smtClean="0"/>
              <a:t>The pollen touches the stigma and travels through the </a:t>
            </a:r>
            <a:r>
              <a:rPr lang="en-US" b="1" u="sng" dirty="0" smtClean="0"/>
              <a:t>style</a:t>
            </a:r>
            <a:r>
              <a:rPr lang="en-US" dirty="0" smtClean="0"/>
              <a:t> to reach the ovary</a:t>
            </a:r>
          </a:p>
          <a:p>
            <a:r>
              <a:rPr lang="en-US" dirty="0" smtClean="0"/>
              <a:t>The flower’s work is done when a fruit or seed is formed: </a:t>
            </a:r>
            <a:r>
              <a:rPr lang="en-US" b="1" u="sng" dirty="0" smtClean="0"/>
              <a:t>True</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990600" y="2133600"/>
            <a:ext cx="6477000" cy="4596202"/>
          </a:xfrm>
          <a:prstGeom prst="rect">
            <a:avLst/>
          </a:prstGeom>
          <a:noFill/>
          <a:ln w="9525">
            <a:noFill/>
            <a:miter lim="800000"/>
            <a:headEnd/>
            <a:tailEnd/>
          </a:ln>
        </p:spPr>
      </p:pic>
      <p:sp>
        <p:nvSpPr>
          <p:cNvPr id="5" name="Rectangle 4"/>
          <p:cNvSpPr/>
          <p:nvPr/>
        </p:nvSpPr>
        <p:spPr>
          <a:xfrm>
            <a:off x="2743200" y="52578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24400" y="5791200"/>
            <a:ext cx="7620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4724400"/>
            <a:ext cx="1600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62600" y="22098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Flower</a:t>
            </a:r>
            <a:endParaRPr lang="en-US" dirty="0"/>
          </a:p>
        </p:txBody>
      </p:sp>
      <p:sp>
        <p:nvSpPr>
          <p:cNvPr id="3" name="Content Placeholder 2"/>
          <p:cNvSpPr>
            <a:spLocks noGrp="1"/>
          </p:cNvSpPr>
          <p:nvPr>
            <p:ph sz="quarter" idx="1"/>
          </p:nvPr>
        </p:nvSpPr>
        <p:spPr>
          <a:xfrm>
            <a:off x="457200" y="1600200"/>
            <a:ext cx="7467600" cy="457200"/>
          </a:xfrm>
        </p:spPr>
        <p:txBody>
          <a:bodyPr/>
          <a:lstStyle/>
          <a:p>
            <a:r>
              <a:rPr lang="en-US" dirty="0" smtClean="0"/>
              <a:t>Actual dissected flower</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4329995" y="0"/>
            <a:ext cx="4356805" cy="5715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Investigation</a:t>
            </a:r>
            <a:endParaRPr lang="en-US" dirty="0"/>
          </a:p>
        </p:txBody>
      </p:sp>
      <p:sp>
        <p:nvSpPr>
          <p:cNvPr id="3" name="Content Placeholder 2"/>
          <p:cNvSpPr>
            <a:spLocks noGrp="1"/>
          </p:cNvSpPr>
          <p:nvPr>
            <p:ph sz="quarter" idx="1"/>
          </p:nvPr>
        </p:nvSpPr>
        <p:spPr/>
        <p:txBody>
          <a:bodyPr/>
          <a:lstStyle/>
          <a:p>
            <a:r>
              <a:rPr lang="en-US" dirty="0" smtClean="0"/>
              <a:t>Guidelines:</a:t>
            </a:r>
          </a:p>
          <a:p>
            <a:r>
              <a:rPr lang="en-US" dirty="0" smtClean="0"/>
              <a:t>Everyone must raise their hands</a:t>
            </a:r>
          </a:p>
          <a:p>
            <a:r>
              <a:rPr lang="en-US" dirty="0" smtClean="0"/>
              <a:t>Everyone will read a part</a:t>
            </a:r>
          </a:p>
          <a:p>
            <a:endParaRPr lang="en-US" dirty="0" smtClean="0"/>
          </a:p>
          <a:p>
            <a:r>
              <a:rPr lang="en-US" dirty="0" smtClean="0"/>
              <a:t>http://my.hrw.com/tabnav/controller.jsp?isbn=0030462479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minute review</a:t>
            </a:r>
            <a:endParaRPr lang="en-US" dirty="0"/>
          </a:p>
        </p:txBody>
      </p:sp>
      <p:sp>
        <p:nvSpPr>
          <p:cNvPr id="3" name="Content Placeholder 2"/>
          <p:cNvSpPr>
            <a:spLocks noGrp="1"/>
          </p:cNvSpPr>
          <p:nvPr>
            <p:ph sz="quarter" idx="1"/>
          </p:nvPr>
        </p:nvSpPr>
        <p:spPr>
          <a:xfrm>
            <a:off x="304800" y="2362200"/>
            <a:ext cx="7467600" cy="3048000"/>
          </a:xfrm>
        </p:spPr>
        <p:txBody>
          <a:bodyPr/>
          <a:lstStyle/>
          <a:p>
            <a:r>
              <a:rPr lang="en-US" dirty="0" smtClean="0"/>
              <a:t>Friday Flower dissection</a:t>
            </a:r>
          </a:p>
          <a:p>
            <a:r>
              <a:rPr lang="en-US" dirty="0" smtClean="0"/>
              <a:t>Monday Concepts to review</a:t>
            </a:r>
          </a:p>
          <a:p>
            <a:r>
              <a:rPr lang="en-US" dirty="0" smtClean="0"/>
              <a:t>Tuesday Test</a:t>
            </a:r>
          </a:p>
          <a:p>
            <a:pPr lvl="1"/>
            <a:r>
              <a:rPr lang="en-US" dirty="0" smtClean="0"/>
              <a:t>Study Guides are Seed lab and plant vocabulary</a:t>
            </a:r>
          </a:p>
          <a:p>
            <a:endParaRPr lang="en-US" dirty="0" smtClean="0"/>
          </a:p>
        </p:txBody>
      </p:sp>
      <p:pic>
        <p:nvPicPr>
          <p:cNvPr id="25602" name="Picture 2" descr="C:\Users\Chelsey\AppData\Local\Microsoft\Windows\Temporary Internet Files\Content.IE5\MCATHNZ2\MC900436372[1].png"/>
          <p:cNvPicPr>
            <a:picLocks noChangeAspect="1" noChangeArrowheads="1"/>
          </p:cNvPicPr>
          <p:nvPr/>
        </p:nvPicPr>
        <p:blipFill>
          <a:blip r:embed="rId2" cstate="print"/>
          <a:srcRect/>
          <a:stretch>
            <a:fillRect/>
          </a:stretch>
        </p:blipFill>
        <p:spPr bwMode="auto">
          <a:xfrm>
            <a:off x="6096000" y="228600"/>
            <a:ext cx="2285714" cy="228571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flower is this?</a:t>
            </a:r>
            <a:endParaRPr lang="en-US" dirty="0"/>
          </a:p>
        </p:txBody>
      </p:sp>
      <p:sp>
        <p:nvSpPr>
          <p:cNvPr id="3" name="Content Placeholder 2"/>
          <p:cNvSpPr>
            <a:spLocks noGrp="1"/>
          </p:cNvSpPr>
          <p:nvPr>
            <p:ph sz="quarter" idx="1"/>
          </p:nvPr>
        </p:nvSpPr>
        <p:spPr/>
        <p:txBody>
          <a:bodyPr/>
          <a:lstStyle/>
          <a:p>
            <a:r>
              <a:rPr lang="en-US" dirty="0" smtClean="0"/>
              <a:t>This flower sold for almost $2,000 in the 1630’s</a:t>
            </a:r>
          </a:p>
          <a:p>
            <a:r>
              <a:rPr lang="en-US" dirty="0" smtClean="0"/>
              <a:t>A florist could make $61,700 a month selling this flower</a:t>
            </a:r>
          </a:p>
          <a:p>
            <a:r>
              <a:rPr lang="en-US" dirty="0" smtClean="0"/>
              <a:t>Someone ate a part of this flower and was arrested</a:t>
            </a:r>
          </a:p>
          <a:p>
            <a:endParaRPr lang="en-US" dirty="0" smtClean="0"/>
          </a:p>
          <a:p>
            <a:endParaRPr lang="en-US" dirty="0" smtClean="0"/>
          </a:p>
          <a:p>
            <a:r>
              <a:rPr lang="en-US" dirty="0" smtClean="0"/>
              <a:t>Any Guesses??</a:t>
            </a:r>
            <a:endParaRPr lang="en-US" dirty="0"/>
          </a:p>
        </p:txBody>
      </p:sp>
      <p:pic>
        <p:nvPicPr>
          <p:cNvPr id="2052" name="Picture 4" descr="C:\Users\Chelsey\AppData\Local\Microsoft\Windows\Temporary Internet Files\Content.IE5\HIKGI2EV\MC900447307[1].jpg"/>
          <p:cNvPicPr>
            <a:picLocks noChangeAspect="1" noChangeArrowheads="1"/>
          </p:cNvPicPr>
          <p:nvPr/>
        </p:nvPicPr>
        <p:blipFill>
          <a:blip r:embed="rId2" cstate="print"/>
          <a:srcRect/>
          <a:stretch>
            <a:fillRect/>
          </a:stretch>
        </p:blipFill>
        <p:spPr bwMode="auto">
          <a:xfrm>
            <a:off x="5181600" y="4346610"/>
            <a:ext cx="2057400" cy="20541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467600" cy="639762"/>
          </a:xfrm>
        </p:spPr>
        <p:txBody>
          <a:bodyPr>
            <a:noAutofit/>
          </a:bodyPr>
          <a:lstStyle/>
          <a:p>
            <a:r>
              <a:rPr lang="en-US" sz="4400" dirty="0" smtClean="0"/>
              <a:t>Tulip</a:t>
            </a:r>
            <a:endParaRPr lang="en-US" sz="4400" dirty="0"/>
          </a:p>
        </p:txBody>
      </p:sp>
      <p:pic>
        <p:nvPicPr>
          <p:cNvPr id="1028" name="Picture 4" descr="http://www.touchofnature.com/Fall%20Pictures/bulb_tulip.jpg"/>
          <p:cNvPicPr>
            <a:picLocks noChangeAspect="1" noChangeArrowheads="1"/>
          </p:cNvPicPr>
          <p:nvPr/>
        </p:nvPicPr>
        <p:blipFill>
          <a:blip r:embed="rId2" cstate="print"/>
          <a:srcRect/>
          <a:stretch>
            <a:fillRect/>
          </a:stretch>
        </p:blipFill>
        <p:spPr bwMode="auto">
          <a:xfrm>
            <a:off x="5867400" y="381000"/>
            <a:ext cx="2819400" cy="2819400"/>
          </a:xfrm>
          <a:prstGeom prst="rect">
            <a:avLst/>
          </a:prstGeom>
          <a:noFill/>
        </p:spPr>
      </p:pic>
      <p:pic>
        <p:nvPicPr>
          <p:cNvPr id="1026" name="Picture 2" descr="http://posterous.com/getfile/files.posterous.com/grade6photo/hyjIDqPjxzrsRvQzkHAXqoUd071Sp3MTedHOTLigKTFMaJqz1NLjWBIAdUH5/tulip-garden_2282.jpg"/>
          <p:cNvPicPr>
            <a:picLocks noChangeAspect="1" noChangeArrowheads="1"/>
          </p:cNvPicPr>
          <p:nvPr/>
        </p:nvPicPr>
        <p:blipFill>
          <a:blip r:embed="rId3" cstate="print"/>
          <a:srcRect/>
          <a:stretch>
            <a:fillRect/>
          </a:stretch>
        </p:blipFill>
        <p:spPr bwMode="auto">
          <a:xfrm>
            <a:off x="228600" y="2667000"/>
            <a:ext cx="6041711" cy="39338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Guide</a:t>
            </a:r>
            <a:endParaRPr lang="en-US" dirty="0"/>
          </a:p>
        </p:txBody>
      </p:sp>
      <p:sp>
        <p:nvSpPr>
          <p:cNvPr id="3" name="Content Placeholder 2"/>
          <p:cNvSpPr>
            <a:spLocks noGrp="1"/>
          </p:cNvSpPr>
          <p:nvPr>
            <p:ph sz="quarter" idx="1"/>
          </p:nvPr>
        </p:nvSpPr>
        <p:spPr>
          <a:xfrm>
            <a:off x="457200" y="1600200"/>
            <a:ext cx="7772400" cy="1295400"/>
          </a:xfrm>
        </p:spPr>
        <p:txBody>
          <a:bodyPr/>
          <a:lstStyle/>
          <a:p>
            <a:r>
              <a:rPr lang="en-US" dirty="0" smtClean="0"/>
              <a:t>Read the text provided </a:t>
            </a:r>
          </a:p>
          <a:p>
            <a:r>
              <a:rPr lang="en-US" dirty="0" smtClean="0"/>
              <a:t>Answer questions on the reading guide</a:t>
            </a:r>
            <a:endParaRPr lang="en-US" dirty="0"/>
          </a:p>
        </p:txBody>
      </p:sp>
      <p:pic>
        <p:nvPicPr>
          <p:cNvPr id="23554" name="Picture 2" descr="C:\Users\Chelsey\AppData\Local\Microsoft\Windows\Temporary Internet Files\Content.IE5\NVZU22NP\MC900441796[1].png"/>
          <p:cNvPicPr>
            <a:picLocks noChangeAspect="1" noChangeArrowheads="1"/>
          </p:cNvPicPr>
          <p:nvPr/>
        </p:nvPicPr>
        <p:blipFill>
          <a:blip r:embed="rId2" cstate="print"/>
          <a:srcRect/>
          <a:stretch>
            <a:fillRect/>
          </a:stretch>
        </p:blipFill>
        <p:spPr bwMode="auto">
          <a:xfrm>
            <a:off x="5791200" y="0"/>
            <a:ext cx="3352800" cy="3352800"/>
          </a:xfrm>
          <a:prstGeom prst="rect">
            <a:avLst/>
          </a:prstGeom>
          <a:noFill/>
        </p:spPr>
      </p:pic>
      <p:pic>
        <p:nvPicPr>
          <p:cNvPr id="23555" name="Picture 3" descr="C:\Users\Chelsey\AppData\Local\Microsoft\Windows\Temporary Internet Files\Content.IE5\NVZU22NP\MC900384228[1].wmf"/>
          <p:cNvPicPr>
            <a:picLocks noChangeAspect="1" noChangeArrowheads="1"/>
          </p:cNvPicPr>
          <p:nvPr/>
        </p:nvPicPr>
        <p:blipFill>
          <a:blip r:embed="rId3" cstate="print"/>
          <a:srcRect/>
          <a:stretch>
            <a:fillRect/>
          </a:stretch>
        </p:blipFill>
        <p:spPr bwMode="auto">
          <a:xfrm>
            <a:off x="457200" y="3447984"/>
            <a:ext cx="1905000" cy="2783042"/>
          </a:xfrm>
          <a:prstGeom prst="rect">
            <a:avLst/>
          </a:prstGeom>
          <a:noFill/>
        </p:spPr>
      </p:pic>
      <p:pic>
        <p:nvPicPr>
          <p:cNvPr id="23556" name="Picture 4" descr="C:\Users\Chelsey\AppData\Local\Microsoft\Windows\Temporary Internet Files\Content.IE5\HIKGI2EV\MC900436876[1].png"/>
          <p:cNvPicPr>
            <a:picLocks noChangeAspect="1" noChangeArrowheads="1"/>
          </p:cNvPicPr>
          <p:nvPr/>
        </p:nvPicPr>
        <p:blipFill>
          <a:blip r:embed="rId4" cstate="print"/>
          <a:srcRect/>
          <a:stretch>
            <a:fillRect/>
          </a:stretch>
        </p:blipFill>
        <p:spPr bwMode="auto">
          <a:xfrm>
            <a:off x="4495800" y="3657600"/>
            <a:ext cx="2400300" cy="2400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609600"/>
          </a:xfrm>
        </p:spPr>
        <p:txBody>
          <a:bodyPr/>
          <a:lstStyle/>
          <a:p>
            <a:r>
              <a:rPr lang="en-US" dirty="0" smtClean="0"/>
              <a:t>Background</a:t>
            </a:r>
            <a:endParaRPr lang="en-US" dirty="0"/>
          </a:p>
        </p:txBody>
      </p:sp>
      <p:sp>
        <p:nvSpPr>
          <p:cNvPr id="3" name="Content Placeholder 2"/>
          <p:cNvSpPr>
            <a:spLocks noGrp="1"/>
          </p:cNvSpPr>
          <p:nvPr>
            <p:ph sz="quarter" idx="1"/>
          </p:nvPr>
        </p:nvSpPr>
        <p:spPr>
          <a:xfrm>
            <a:off x="381000" y="685800"/>
            <a:ext cx="7467600" cy="609600"/>
          </a:xfrm>
        </p:spPr>
        <p:txBody>
          <a:bodyPr/>
          <a:lstStyle/>
          <a:p>
            <a:r>
              <a:rPr lang="en-US" dirty="0" smtClean="0"/>
              <a:t>Flowers bloom everywhere except: </a:t>
            </a:r>
            <a:r>
              <a:rPr lang="en-US" b="1" u="sng" dirty="0" smtClean="0"/>
              <a:t>Antarctica</a:t>
            </a:r>
            <a:endParaRPr lang="en-US" dirty="0"/>
          </a:p>
        </p:txBody>
      </p:sp>
      <p:pic>
        <p:nvPicPr>
          <p:cNvPr id="1026" name="Picture 2" descr="Satellite Image of World"/>
          <p:cNvPicPr>
            <a:picLocks noChangeAspect="1" noChangeArrowheads="1"/>
          </p:cNvPicPr>
          <p:nvPr/>
        </p:nvPicPr>
        <p:blipFill>
          <a:blip r:embed="rId2" cstate="print"/>
          <a:srcRect/>
          <a:stretch>
            <a:fillRect/>
          </a:stretch>
        </p:blipFill>
        <p:spPr bwMode="auto">
          <a:xfrm>
            <a:off x="152400" y="1600200"/>
            <a:ext cx="8839197" cy="441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Flower Structure</a:t>
            </a:r>
            <a:endParaRPr lang="en-US" dirty="0"/>
          </a:p>
        </p:txBody>
      </p:sp>
      <p:sp>
        <p:nvSpPr>
          <p:cNvPr id="3" name="Content Placeholder 2"/>
          <p:cNvSpPr>
            <a:spLocks noGrp="1"/>
          </p:cNvSpPr>
          <p:nvPr>
            <p:ph sz="quarter" idx="1"/>
          </p:nvPr>
        </p:nvSpPr>
        <p:spPr>
          <a:xfrm>
            <a:off x="533400" y="1066800"/>
            <a:ext cx="7162800" cy="1143000"/>
          </a:xfrm>
        </p:spPr>
        <p:txBody>
          <a:bodyPr/>
          <a:lstStyle/>
          <a:p>
            <a:r>
              <a:rPr lang="en-US" dirty="0" smtClean="0"/>
              <a:t>The </a:t>
            </a:r>
            <a:r>
              <a:rPr lang="en-US" b="1" u="sng" dirty="0" smtClean="0"/>
              <a:t>Pistil </a:t>
            </a:r>
            <a:r>
              <a:rPr lang="en-US" dirty="0" smtClean="0"/>
              <a:t>is in the middle of the flower</a:t>
            </a:r>
          </a:p>
        </p:txBody>
      </p:sp>
      <p:pic>
        <p:nvPicPr>
          <p:cNvPr id="27651" name="Picture 3"/>
          <p:cNvPicPr>
            <a:picLocks noChangeAspect="1" noChangeArrowheads="1"/>
          </p:cNvPicPr>
          <p:nvPr/>
        </p:nvPicPr>
        <p:blipFill>
          <a:blip r:embed="rId2" cstate="print"/>
          <a:srcRect/>
          <a:stretch>
            <a:fillRect/>
          </a:stretch>
        </p:blipFill>
        <p:spPr bwMode="auto">
          <a:xfrm>
            <a:off x="990600" y="2133600"/>
            <a:ext cx="6477000" cy="4596202"/>
          </a:xfrm>
          <a:prstGeom prst="rect">
            <a:avLst/>
          </a:prstGeom>
          <a:noFill/>
          <a:ln w="9525">
            <a:noFill/>
            <a:miter lim="800000"/>
            <a:headEnd/>
            <a:tailEnd/>
          </a:ln>
        </p:spPr>
      </p:pic>
      <p:sp>
        <p:nvSpPr>
          <p:cNvPr id="6" name="Rectangle 5"/>
          <p:cNvSpPr/>
          <p:nvPr/>
        </p:nvSpPr>
        <p:spPr>
          <a:xfrm>
            <a:off x="990600" y="4724400"/>
            <a:ext cx="18288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410200" y="2286000"/>
            <a:ext cx="1295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362200" y="5257800"/>
            <a:ext cx="1066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724400" y="5943600"/>
            <a:ext cx="11430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Flower Structure</a:t>
            </a:r>
            <a:endParaRPr lang="en-US" dirty="0"/>
          </a:p>
        </p:txBody>
      </p:sp>
      <p:sp>
        <p:nvSpPr>
          <p:cNvPr id="3" name="Content Placeholder 2"/>
          <p:cNvSpPr>
            <a:spLocks noGrp="1"/>
          </p:cNvSpPr>
          <p:nvPr>
            <p:ph sz="quarter" idx="1"/>
          </p:nvPr>
        </p:nvSpPr>
        <p:spPr>
          <a:xfrm>
            <a:off x="457200" y="1600200"/>
            <a:ext cx="7620000" cy="1066800"/>
          </a:xfrm>
        </p:spPr>
        <p:txBody>
          <a:bodyPr/>
          <a:lstStyle/>
          <a:p>
            <a:r>
              <a:rPr lang="en-US" dirty="0" smtClean="0"/>
              <a:t>The stigma is </a:t>
            </a:r>
            <a:r>
              <a:rPr lang="en-US" b="1" u="sng" dirty="0" smtClean="0"/>
              <a:t>Sticky</a:t>
            </a:r>
            <a:endParaRPr lang="en-US" dirty="0" smtClean="0"/>
          </a:p>
          <a:p>
            <a:endParaRPr lang="en-US" dirty="0"/>
          </a:p>
        </p:txBody>
      </p:sp>
      <p:sp>
        <p:nvSpPr>
          <p:cNvPr id="24578" name="AutoShape 2" descr="Close up of a lily flower. The anthers (large yellow structures) release pollen in such abundance that it falls onto the petals. Note also the pollen grains adhering to the stigma surface. (Photo courtesy of F.Intoppa)"/>
          <p:cNvSpPr>
            <a:spLocks noChangeAspect="1" noChangeArrowheads="1"/>
          </p:cNvSpPr>
          <p:nvPr/>
        </p:nvSpPr>
        <p:spPr bwMode="auto">
          <a:xfrm>
            <a:off x="155575" y="-2193925"/>
            <a:ext cx="2933700" cy="45815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580" name="Picture 4" descr="Close up of a lily flower. The anthers (large yellow structures) release pollen in such abundance that it falls onto the petals. Note also the pollen grains adhering to the stigma surface. (Photo courtesy of F.Intoppa)"/>
          <p:cNvPicPr>
            <a:picLocks noChangeAspect="1" noChangeArrowheads="1"/>
          </p:cNvPicPr>
          <p:nvPr/>
        </p:nvPicPr>
        <p:blipFill>
          <a:blip r:embed="rId2" cstate="print"/>
          <a:srcRect/>
          <a:stretch>
            <a:fillRect/>
          </a:stretch>
        </p:blipFill>
        <p:spPr bwMode="auto">
          <a:xfrm>
            <a:off x="4191000" y="523999"/>
            <a:ext cx="3886200" cy="6069033"/>
          </a:xfrm>
          <a:prstGeom prst="rect">
            <a:avLst/>
          </a:prstGeom>
          <a:noFill/>
        </p:spPr>
      </p:pic>
      <p:sp>
        <p:nvSpPr>
          <p:cNvPr id="6" name="Right Arrow 5"/>
          <p:cNvSpPr/>
          <p:nvPr/>
        </p:nvSpPr>
        <p:spPr>
          <a:xfrm>
            <a:off x="1905000" y="4191000"/>
            <a:ext cx="2590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Flower Structure</a:t>
            </a:r>
            <a:endParaRPr lang="en-US" dirty="0"/>
          </a:p>
        </p:txBody>
      </p:sp>
      <p:sp>
        <p:nvSpPr>
          <p:cNvPr id="3" name="Content Placeholder 2"/>
          <p:cNvSpPr>
            <a:spLocks noGrp="1"/>
          </p:cNvSpPr>
          <p:nvPr>
            <p:ph sz="quarter" idx="1"/>
          </p:nvPr>
        </p:nvSpPr>
        <p:spPr>
          <a:xfrm>
            <a:off x="533400" y="990600"/>
            <a:ext cx="7467600" cy="990600"/>
          </a:xfrm>
        </p:spPr>
        <p:txBody>
          <a:bodyPr/>
          <a:lstStyle/>
          <a:p>
            <a:r>
              <a:rPr lang="en-US" dirty="0" smtClean="0"/>
              <a:t>Ovules are </a:t>
            </a:r>
            <a:r>
              <a:rPr lang="en-US" b="1" u="sng" dirty="0" smtClean="0"/>
              <a:t>unformed seeds</a:t>
            </a:r>
          </a:p>
          <a:p>
            <a:r>
              <a:rPr lang="en-US" dirty="0" smtClean="0"/>
              <a:t>Ovules are contained in the </a:t>
            </a:r>
            <a:r>
              <a:rPr lang="en-US" b="1" u="sng" dirty="0" smtClean="0"/>
              <a:t>Ovary</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990600" y="2133600"/>
            <a:ext cx="6477000" cy="4596202"/>
          </a:xfrm>
          <a:prstGeom prst="rect">
            <a:avLst/>
          </a:prstGeom>
          <a:noFill/>
          <a:ln w="9525">
            <a:noFill/>
            <a:miter lim="800000"/>
            <a:headEnd/>
            <a:tailEnd/>
          </a:ln>
        </p:spPr>
      </p:pic>
      <p:sp>
        <p:nvSpPr>
          <p:cNvPr id="6" name="Rectangle 5"/>
          <p:cNvSpPr/>
          <p:nvPr/>
        </p:nvSpPr>
        <p:spPr>
          <a:xfrm>
            <a:off x="1143000" y="4724400"/>
            <a:ext cx="16764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43200" y="52578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10200" y="21336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flipH="1">
            <a:off x="6248400" y="4495800"/>
            <a:ext cx="12192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flipH="1">
            <a:off x="5486400" y="4648200"/>
            <a:ext cx="9144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Flower Structure</a:t>
            </a:r>
            <a:endParaRPr lang="en-US" dirty="0"/>
          </a:p>
        </p:txBody>
      </p:sp>
      <p:sp>
        <p:nvSpPr>
          <p:cNvPr id="3" name="Content Placeholder 2"/>
          <p:cNvSpPr>
            <a:spLocks noGrp="1"/>
          </p:cNvSpPr>
          <p:nvPr>
            <p:ph sz="quarter" idx="1"/>
          </p:nvPr>
        </p:nvSpPr>
        <p:spPr>
          <a:xfrm>
            <a:off x="381000" y="1066800"/>
            <a:ext cx="7467600" cy="1219200"/>
          </a:xfrm>
        </p:spPr>
        <p:txBody>
          <a:bodyPr/>
          <a:lstStyle/>
          <a:p>
            <a:r>
              <a:rPr lang="en-US" dirty="0" smtClean="0"/>
              <a:t>The </a:t>
            </a:r>
            <a:r>
              <a:rPr lang="en-US" b="1" u="sng" dirty="0" smtClean="0"/>
              <a:t>Anther </a:t>
            </a:r>
            <a:r>
              <a:rPr lang="en-US" dirty="0" smtClean="0"/>
              <a:t>and </a:t>
            </a:r>
            <a:r>
              <a:rPr lang="en-US" b="1" u="sng" dirty="0" smtClean="0"/>
              <a:t>Filament </a:t>
            </a:r>
            <a:r>
              <a:rPr lang="en-US" dirty="0" smtClean="0"/>
              <a:t>make up the stamen</a:t>
            </a:r>
          </a:p>
          <a:p>
            <a:r>
              <a:rPr lang="en-US" dirty="0" smtClean="0"/>
              <a:t>The anther </a:t>
            </a:r>
            <a:r>
              <a:rPr lang="en-US" b="1" u="sng" dirty="0" smtClean="0"/>
              <a:t>produces pollen</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990600" y="2133600"/>
            <a:ext cx="6477000" cy="4596202"/>
          </a:xfrm>
          <a:prstGeom prst="rect">
            <a:avLst/>
          </a:prstGeom>
          <a:noFill/>
          <a:ln w="9525">
            <a:noFill/>
            <a:miter lim="800000"/>
            <a:headEnd/>
            <a:tailEnd/>
          </a:ln>
        </p:spPr>
      </p:pic>
      <p:sp>
        <p:nvSpPr>
          <p:cNvPr id="5" name="Rectangle 4"/>
          <p:cNvSpPr/>
          <p:nvPr/>
        </p:nvSpPr>
        <p:spPr>
          <a:xfrm>
            <a:off x="5562600" y="21336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43200" y="51816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5791200"/>
            <a:ext cx="6858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8800" y="4648200"/>
            <a:ext cx="12192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176</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Parts of a Flower</vt:lpstr>
      <vt:lpstr>What flower is this?</vt:lpstr>
      <vt:lpstr>Tulip</vt:lpstr>
      <vt:lpstr>Reading Guide</vt:lpstr>
      <vt:lpstr>Background</vt:lpstr>
      <vt:lpstr>Flower Structure</vt:lpstr>
      <vt:lpstr>Flower Structure</vt:lpstr>
      <vt:lpstr>Flower Structure</vt:lpstr>
      <vt:lpstr>Flower Structure</vt:lpstr>
      <vt:lpstr>Pollination</vt:lpstr>
      <vt:lpstr>Flower</vt:lpstr>
      <vt:lpstr>Virtual Investigation</vt:lpstr>
      <vt:lpstr>2 minute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a Flower</dc:title>
  <dc:creator>Chelsey</dc:creator>
  <cp:lastModifiedBy>Rachelle Engbrecht</cp:lastModifiedBy>
  <cp:revision>21</cp:revision>
  <dcterms:created xsi:type="dcterms:W3CDTF">2010-10-26T23:30:42Z</dcterms:created>
  <dcterms:modified xsi:type="dcterms:W3CDTF">2010-10-28T12:58:28Z</dcterms:modified>
</cp:coreProperties>
</file>